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33"/>
  </p:notesMasterIdLst>
  <p:handoutMasterIdLst>
    <p:handoutMasterId r:id="rId34"/>
  </p:handoutMasterIdLst>
  <p:sldIdLst>
    <p:sldId id="682" r:id="rId2"/>
    <p:sldId id="725" r:id="rId3"/>
    <p:sldId id="258" r:id="rId4"/>
    <p:sldId id="259" r:id="rId5"/>
    <p:sldId id="261" r:id="rId6"/>
    <p:sldId id="702" r:id="rId7"/>
    <p:sldId id="288" r:id="rId8"/>
    <p:sldId id="263" r:id="rId9"/>
    <p:sldId id="757" r:id="rId10"/>
    <p:sldId id="289" r:id="rId11"/>
    <p:sldId id="758" r:id="rId12"/>
    <p:sldId id="721" r:id="rId13"/>
    <p:sldId id="759" r:id="rId14"/>
    <p:sldId id="723" r:id="rId15"/>
    <p:sldId id="760" r:id="rId16"/>
    <p:sldId id="761" r:id="rId17"/>
    <p:sldId id="762" r:id="rId18"/>
    <p:sldId id="773" r:id="rId19"/>
    <p:sldId id="763" r:id="rId20"/>
    <p:sldId id="722" r:id="rId21"/>
    <p:sldId id="697" r:id="rId22"/>
    <p:sldId id="764" r:id="rId23"/>
    <p:sldId id="768" r:id="rId24"/>
    <p:sldId id="771" r:id="rId25"/>
    <p:sldId id="767" r:id="rId26"/>
    <p:sldId id="766" r:id="rId27"/>
    <p:sldId id="772" r:id="rId28"/>
    <p:sldId id="765" r:id="rId29"/>
    <p:sldId id="284" r:id="rId30"/>
    <p:sldId id="755" r:id="rId31"/>
    <p:sldId id="750" r:id="rId32"/>
  </p:sldIdLst>
  <p:sldSz cx="12192000" cy="6858000"/>
  <p:notesSz cx="6858000" cy="9144000"/>
  <p:embeddedFontLst>
    <p:embeddedFont>
      <p:font typeface="Arial Narrow" panose="020B060602020203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Helvetica" panose="020B0604020202020204" pitchFamily="34" charset="0"/>
      <p:regular r:id="rId43"/>
      <p:bold r:id="rId44"/>
      <p:italic r:id="rId45"/>
      <p:boldItalic r:id="rId46"/>
    </p:embeddedFont>
    <p:embeddedFont>
      <p:font typeface="Helvetica Neue" panose="020B0604020202020204" charset="0"/>
      <p:regular r:id="rId47"/>
      <p:bold r:id="rId48"/>
      <p:italic r:id="rId49"/>
      <p:boldItalic r:id="rId50"/>
    </p:embeddedFont>
    <p:embeddedFont>
      <p:font typeface="Helvetica Neue Light" panose="020B0604020202020204" charset="0"/>
      <p:regular r:id="rId51"/>
      <p:bold r:id="rId52"/>
      <p:italic r:id="rId53"/>
      <p:boldItalic r:id="rId54"/>
    </p:embeddedFont>
    <p:embeddedFont>
      <p:font typeface="Lato" panose="020B0604020202020204" charset="0"/>
      <p:regular r:id="rId55"/>
      <p:bold r:id="rId56"/>
      <p:italic r:id="rId57"/>
      <p:boldItalic r:id="rId58"/>
    </p:embeddedFont>
    <p:embeddedFont>
      <p:font typeface="Raleway"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ain Campbell" initials="IC [10]" lastIdx="1" clrIdx="6"/>
  <p:cmAuthor id="1" name="Iain Campbell" initials="IC [5]" lastIdx="1" clrIdx="0"/>
  <p:cmAuthor id="8" name="Iain Campbell" initials="IC" lastIdx="4" clrIdx="7"/>
  <p:cmAuthor id="2" name="Ankit Kalanki" initials="AK" lastIdx="5" clrIdx="1">
    <p:extLst>
      <p:ext uri="{19B8F6BF-5375-455C-9EA6-DF929625EA0E}">
        <p15:presenceInfo xmlns:p15="http://schemas.microsoft.com/office/powerpoint/2012/main" userId="S::akalanki@rockmtnins.onmicrosoft.com::e0115c1c-0c49-4c80-8c0d-2db298b95bb2" providerId="AD"/>
      </p:ext>
    </p:extLst>
  </p:cmAuthor>
  <p:cmAuthor id="3" name="Iain Campbell" initials="IC [6]" lastIdx="1" clrIdx="2"/>
  <p:cmAuthor id="4" name="Iain Campbell" initials="IC [7]" lastIdx="1" clrIdx="3"/>
  <p:cmAuthor id="5" name="Iain Campbell" initials="IC [8]" lastIdx="1" clrIdx="4"/>
  <p:cmAuthor id="6" name="Iain Campbell" initials="IC [9]"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BCB7"/>
    <a:srgbClr val="124163"/>
    <a:srgbClr val="1F3B63"/>
    <a:srgbClr val="00287A"/>
    <a:srgbClr val="002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47"/>
    <p:restoredTop sz="92722"/>
  </p:normalViewPr>
  <p:slideViewPr>
    <p:cSldViewPr snapToGrid="0" snapToObjects="1">
      <p:cViewPr varScale="1">
        <p:scale>
          <a:sx n="67" d="100"/>
          <a:sy n="67" d="100"/>
        </p:scale>
        <p:origin x="116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61" Type="http://schemas.openxmlformats.org/officeDocument/2006/relationships/font" Target="fonts/font2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font" Target="fonts/font26.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font" Target="fonts/font25.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font" Target="fonts/font2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4797B-70BF-4149-9A6D-A72AE905D6DB}"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F7E60B42-A59B-DA4B-87FC-8C5C477EA9F0}">
      <dgm:prSet phldrT="[Text]" custT="1"/>
      <dgm:spPr>
        <a:solidFill>
          <a:schemeClr val="accent5">
            <a:lumMod val="50000"/>
          </a:schemeClr>
        </a:solidFill>
      </dgm:spPr>
      <dgm: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Cooling Capacity</a:t>
          </a:r>
        </a:p>
      </dgm:t>
    </dgm:pt>
    <dgm:pt modelId="{458E8E1C-76E2-EB43-99AA-7BBDD4A4A680}" type="parTrans" cxnId="{BB238909-0671-2F45-A780-72AF6F503119}">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1D7C9E53-5EE0-5543-8753-C1FCEF4B3125}" type="sibTrans" cxnId="{BB238909-0671-2F45-A780-72AF6F503119}">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E713AFEE-1E10-8F42-9683-908BC1E777E2}">
      <dgm:prSet phldrT="[Text]" custT="1"/>
      <dgm:spPr>
        <a:ln w="9525">
          <a:solidFill>
            <a:schemeClr val="tx1"/>
          </a:solidFill>
        </a:ln>
      </dgm:spPr>
      <dgm:t>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Cooling at                    full capacity</a:t>
          </a:r>
        </a:p>
      </dgm:t>
    </dgm:pt>
    <dgm:pt modelId="{FB8C44FE-84CD-E34B-BB2D-793385CD4D4A}" type="parTrans" cxnId="{B959E0E6-C14B-274B-9022-B1CBF6174A73}">
      <dgm:prSet/>
      <dgm:spPr>
        <a:ln w="9525">
          <a:solidFill>
            <a:schemeClr val="tx1"/>
          </a:solidFill>
        </a:ln>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1EAF03D8-BB4D-DC45-AC89-8195B5D1875E}" type="sibTrans" cxnId="{B959E0E6-C14B-274B-9022-B1CBF6174A73}">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AF6E95E5-FC3F-974C-A6AD-7D9FF3FD1E2D}">
      <dgm:prSet phldrT="[Text]" custT="1"/>
      <dgm:spPr>
        <a:ln w="9525">
          <a:solidFill>
            <a:schemeClr val="tx1"/>
          </a:solidFill>
        </a:ln>
      </dgm:spPr>
      <dgm:t>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Cooling at 50% capacity</a:t>
          </a:r>
        </a:p>
      </dgm:t>
    </dgm:pt>
    <dgm:pt modelId="{324220C9-DCE6-2A46-ADCE-7F0A463ADC8A}" type="parTrans" cxnId="{60FADEE0-2C25-CE46-BBB7-2AFC38469259}">
      <dgm:prSet/>
      <dgm:spPr>
        <a:ln w="9525">
          <a:solidFill>
            <a:schemeClr val="tx1"/>
          </a:solidFill>
        </a:ln>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82307D82-C0F5-A648-A4C7-F04CDBA67A9A}" type="sibTrans" cxnId="{60FADEE0-2C25-CE46-BBB7-2AFC38469259}">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B1F66CD7-F368-664D-89BF-BCCA785FB514}">
      <dgm:prSet phldrT="[Text]" custT="1"/>
      <dgm:spPr>
        <a:solidFill>
          <a:schemeClr val="accent5">
            <a:lumMod val="50000"/>
          </a:schemeClr>
        </a:solidFill>
      </dgm:spPr>
      <dgm: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Power Consumption</a:t>
          </a:r>
        </a:p>
      </dgm:t>
    </dgm:pt>
    <dgm:pt modelId="{C2C8D97D-4C92-4D47-B3DA-34FAFADAD9AC}" type="parTrans" cxnId="{D61226A0-90C2-4F41-B670-38B4A8FF9C60}">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5900F60C-4B4D-E642-B514-560BFCBA2169}" type="sibTrans" cxnId="{D61226A0-90C2-4F41-B670-38B4A8FF9C60}">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46664CF6-A1AC-4848-86FF-02258987DEAB}">
      <dgm:prSet phldrT="[Text]" custT="1"/>
      <dgm:spPr>
        <a:ln w="9525">
          <a:solidFill>
            <a:schemeClr val="tx1"/>
          </a:solidFill>
        </a:ln>
      </dgm:spPr>
      <dgm:t>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Power consumption at full capacity</a:t>
          </a:r>
        </a:p>
      </dgm:t>
    </dgm:pt>
    <dgm:pt modelId="{0EF36B68-6157-3445-92B3-50C7656E49BD}" type="parTrans" cxnId="{CC081FB8-FCD9-C74B-A874-6B6A2DF02298}">
      <dgm:prSet/>
      <dgm:spPr>
        <a:ln w="9525">
          <a:solidFill>
            <a:schemeClr val="tx1"/>
          </a:solidFill>
        </a:ln>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77FE9DFC-E12C-CE43-8B43-24760587022E}" type="sibTrans" cxnId="{CC081FB8-FCD9-C74B-A874-6B6A2DF02298}">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21300DC0-DC20-814D-8496-546E36EF570C}">
      <dgm:prSet phldrT="[Text]" custT="1"/>
      <dgm:spPr>
        <a:ln w="9525">
          <a:solidFill>
            <a:schemeClr val="tx1"/>
          </a:solidFill>
        </a:ln>
      </dgm:spPr>
      <dgm:t>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Power consumption at 50% capacity</a:t>
          </a:r>
        </a:p>
      </dgm:t>
    </dgm:pt>
    <dgm:pt modelId="{ECEF4A54-190B-6448-875A-37BCE02B4538}" type="parTrans" cxnId="{0A86D817-9F8F-494A-93D9-CF61C580D38A}">
      <dgm:prSet/>
      <dgm:spPr>
        <a:ln w="9525">
          <a:solidFill>
            <a:schemeClr val="tx1"/>
          </a:solidFill>
        </a:ln>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BCB7394C-FBEE-0643-A370-96A17FF3D6F8}" type="sibTrans" cxnId="{0A86D817-9F8F-494A-93D9-CF61C580D38A}">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8201138D-DA4B-6E4D-849F-A0B2F060556B}">
      <dgm:prSet phldrT="[Text]" custT="1"/>
      <dgm:spPr>
        <a:solidFill>
          <a:schemeClr val="accent5">
            <a:lumMod val="50000"/>
          </a:schemeClr>
        </a:solidFill>
      </dgm:spPr>
      <dgm:t>
        <a:bodyPr/>
        <a:lstStyle/>
        <a:p>
          <a:r>
            <a:rPr lang="en-US" sz="1600" dirty="0">
              <a:latin typeface="Helvetica Neue" panose="02000503000000020004" pitchFamily="2" charset="0"/>
              <a:ea typeface="Helvetica Neue" panose="02000503000000020004" pitchFamily="2" charset="0"/>
              <a:cs typeface="Helvetica Neue" panose="02000503000000020004" pitchFamily="2" charset="0"/>
            </a:rPr>
            <a:t>ISEER rating</a:t>
          </a:r>
        </a:p>
      </dgm:t>
    </dgm:pt>
    <dgm:pt modelId="{0DFA222E-9F6E-2946-BEC1-7290AC8FE663}" type="parTrans" cxnId="{CE0002CB-5FAB-5645-B1E9-919657C74E10}">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B90A976E-B10E-1A40-9428-D4F466AF370D}" type="sibTrans" cxnId="{CE0002CB-5FAB-5645-B1E9-919657C74E10}">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522EFE1C-8141-C545-B4BF-7B4F4AAA1F39}">
      <dgm:prSet phldrT="[Text]" custT="1"/>
      <dgm:spPr>
        <a:ln w="9525">
          <a:solidFill>
            <a:schemeClr val="tx1"/>
          </a:solidFill>
        </a:ln>
      </dgm:spPr>
      <dgm:t>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Annual seasonal cooling load</a:t>
          </a:r>
        </a:p>
      </dgm:t>
    </dgm:pt>
    <dgm:pt modelId="{7B3F473F-4FC9-0942-BD6D-68D1A16E40F2}" type="parTrans" cxnId="{2BA6AE60-4255-E44E-89CD-09B197BB564D}">
      <dgm:prSet/>
      <dgm:spPr>
        <a:ln w="9525">
          <a:solidFill>
            <a:schemeClr val="tx1"/>
          </a:solidFill>
        </a:ln>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C490AACB-E309-C143-BF29-73E414F9220D}" type="sibTrans" cxnId="{2BA6AE60-4255-E44E-89CD-09B197BB564D}">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B2A2C726-EC70-CD4F-8223-F88367043EB0}">
      <dgm:prSet phldrT="[Text]" custT="1"/>
      <dgm:spPr>
        <a:ln w="9525">
          <a:solidFill>
            <a:schemeClr val="tx1"/>
          </a:solidFill>
        </a:ln>
      </dgm:spPr>
      <dgm:t>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Annual seasonal energy consumption</a:t>
          </a:r>
        </a:p>
      </dgm:t>
    </dgm:pt>
    <dgm:pt modelId="{A844580D-3606-4746-A047-0EA745CECA97}" type="parTrans" cxnId="{D7895B54-B292-7647-9A86-6766B00D1C50}">
      <dgm:prSet/>
      <dgm:spPr>
        <a:ln w="9525">
          <a:solidFill>
            <a:schemeClr val="tx1"/>
          </a:solidFill>
        </a:ln>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72FF84B8-1ACE-C148-A9CD-A95A0C67B712}" type="sibTrans" cxnId="{D7895B54-B292-7647-9A86-6766B00D1C50}">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95C80517-B387-BD48-B7C1-85D3127FA60F}" type="pres">
      <dgm:prSet presAssocID="{FEA4797B-70BF-4149-9A6D-A72AE905D6DB}" presName="diagram" presStyleCnt="0">
        <dgm:presLayoutVars>
          <dgm:chPref val="1"/>
          <dgm:dir/>
          <dgm:animOne val="branch"/>
          <dgm:animLvl val="lvl"/>
          <dgm:resizeHandles/>
        </dgm:presLayoutVars>
      </dgm:prSet>
      <dgm:spPr/>
    </dgm:pt>
    <dgm:pt modelId="{F8611D3A-C37B-8C4B-A79E-FE08F5663967}" type="pres">
      <dgm:prSet presAssocID="{F7E60B42-A59B-DA4B-87FC-8C5C477EA9F0}" presName="root" presStyleCnt="0"/>
      <dgm:spPr/>
    </dgm:pt>
    <dgm:pt modelId="{0BCDDC81-1313-5F4F-8701-4C4EB2E5BCF0}" type="pres">
      <dgm:prSet presAssocID="{F7E60B42-A59B-DA4B-87FC-8C5C477EA9F0}" presName="rootComposite" presStyleCnt="0"/>
      <dgm:spPr/>
    </dgm:pt>
    <dgm:pt modelId="{0D1D461B-D59D-A045-BE3D-42A2C445FF64}" type="pres">
      <dgm:prSet presAssocID="{F7E60B42-A59B-DA4B-87FC-8C5C477EA9F0}" presName="rootText" presStyleLbl="node1" presStyleIdx="0" presStyleCnt="3" custScaleX="181529" custScaleY="70758"/>
      <dgm:spPr/>
    </dgm:pt>
    <dgm:pt modelId="{370D51F5-E029-E646-BA82-E3FE0BEE1537}" type="pres">
      <dgm:prSet presAssocID="{F7E60B42-A59B-DA4B-87FC-8C5C477EA9F0}" presName="rootConnector" presStyleLbl="node1" presStyleIdx="0" presStyleCnt="3"/>
      <dgm:spPr/>
    </dgm:pt>
    <dgm:pt modelId="{1D6FB4C7-D7F3-F649-9B2E-C6A74429666C}" type="pres">
      <dgm:prSet presAssocID="{F7E60B42-A59B-DA4B-87FC-8C5C477EA9F0}" presName="childShape" presStyleCnt="0"/>
      <dgm:spPr/>
    </dgm:pt>
    <dgm:pt modelId="{53C0C9FD-07AC-674C-B57A-B069239DDC25}" type="pres">
      <dgm:prSet presAssocID="{FB8C44FE-84CD-E34B-BB2D-793385CD4D4A}" presName="Name13" presStyleLbl="parChTrans1D2" presStyleIdx="0" presStyleCnt="6"/>
      <dgm:spPr/>
    </dgm:pt>
    <dgm:pt modelId="{94BB08D6-7934-DA47-824B-A27D816E540F}" type="pres">
      <dgm:prSet presAssocID="{E713AFEE-1E10-8F42-9683-908BC1E777E2}" presName="childText" presStyleLbl="bgAcc1" presStyleIdx="0" presStyleCnt="6" custScaleX="161992">
        <dgm:presLayoutVars>
          <dgm:bulletEnabled val="1"/>
        </dgm:presLayoutVars>
      </dgm:prSet>
      <dgm:spPr/>
    </dgm:pt>
    <dgm:pt modelId="{962FA2DC-0B3B-1B48-98B6-4A7C68306856}" type="pres">
      <dgm:prSet presAssocID="{324220C9-DCE6-2A46-ADCE-7F0A463ADC8A}" presName="Name13" presStyleLbl="parChTrans1D2" presStyleIdx="1" presStyleCnt="6"/>
      <dgm:spPr/>
    </dgm:pt>
    <dgm:pt modelId="{4121C54D-759B-4B43-AC26-FBE598450F0F}" type="pres">
      <dgm:prSet presAssocID="{AF6E95E5-FC3F-974C-A6AD-7D9FF3FD1E2D}" presName="childText" presStyleLbl="bgAcc1" presStyleIdx="1" presStyleCnt="6" custScaleX="161992">
        <dgm:presLayoutVars>
          <dgm:bulletEnabled val="1"/>
        </dgm:presLayoutVars>
      </dgm:prSet>
      <dgm:spPr/>
    </dgm:pt>
    <dgm:pt modelId="{347EE901-59F7-DF42-A45D-1D4AFCB4382B}" type="pres">
      <dgm:prSet presAssocID="{B1F66CD7-F368-664D-89BF-BCCA785FB514}" presName="root" presStyleCnt="0"/>
      <dgm:spPr/>
    </dgm:pt>
    <dgm:pt modelId="{875A07B8-B50D-BF4D-A5F0-3DE47556A2D8}" type="pres">
      <dgm:prSet presAssocID="{B1F66CD7-F368-664D-89BF-BCCA785FB514}" presName="rootComposite" presStyleCnt="0"/>
      <dgm:spPr/>
    </dgm:pt>
    <dgm:pt modelId="{7097E79D-6E2F-C24C-9432-036955110560}" type="pres">
      <dgm:prSet presAssocID="{B1F66CD7-F368-664D-89BF-BCCA785FB514}" presName="rootText" presStyleLbl="node1" presStyleIdx="1" presStyleCnt="3" custScaleX="181529" custScaleY="70758"/>
      <dgm:spPr/>
    </dgm:pt>
    <dgm:pt modelId="{B71F68A8-648B-954A-B966-DBA6FB5A09DF}" type="pres">
      <dgm:prSet presAssocID="{B1F66CD7-F368-664D-89BF-BCCA785FB514}" presName="rootConnector" presStyleLbl="node1" presStyleIdx="1" presStyleCnt="3"/>
      <dgm:spPr/>
    </dgm:pt>
    <dgm:pt modelId="{90B4C635-424B-6540-BD08-D2AEF383E695}" type="pres">
      <dgm:prSet presAssocID="{B1F66CD7-F368-664D-89BF-BCCA785FB514}" presName="childShape" presStyleCnt="0"/>
      <dgm:spPr/>
    </dgm:pt>
    <dgm:pt modelId="{4FAFBB83-377F-1F4F-986A-5280B83E2E83}" type="pres">
      <dgm:prSet presAssocID="{0EF36B68-6157-3445-92B3-50C7656E49BD}" presName="Name13" presStyleLbl="parChTrans1D2" presStyleIdx="2" presStyleCnt="6"/>
      <dgm:spPr/>
    </dgm:pt>
    <dgm:pt modelId="{44D02D25-FE43-CD47-BB9F-C9910751BC83}" type="pres">
      <dgm:prSet presAssocID="{46664CF6-A1AC-4848-86FF-02258987DEAB}" presName="childText" presStyleLbl="bgAcc1" presStyleIdx="2" presStyleCnt="6" custScaleX="161992">
        <dgm:presLayoutVars>
          <dgm:bulletEnabled val="1"/>
        </dgm:presLayoutVars>
      </dgm:prSet>
      <dgm:spPr/>
    </dgm:pt>
    <dgm:pt modelId="{928BAD48-5C04-4846-B983-C53E25593C8D}" type="pres">
      <dgm:prSet presAssocID="{ECEF4A54-190B-6448-875A-37BCE02B4538}" presName="Name13" presStyleLbl="parChTrans1D2" presStyleIdx="3" presStyleCnt="6"/>
      <dgm:spPr/>
    </dgm:pt>
    <dgm:pt modelId="{73428133-28C1-874E-B0C9-D51189B24393}" type="pres">
      <dgm:prSet presAssocID="{21300DC0-DC20-814D-8496-546E36EF570C}" presName="childText" presStyleLbl="bgAcc1" presStyleIdx="3" presStyleCnt="6" custScaleX="161992">
        <dgm:presLayoutVars>
          <dgm:bulletEnabled val="1"/>
        </dgm:presLayoutVars>
      </dgm:prSet>
      <dgm:spPr/>
    </dgm:pt>
    <dgm:pt modelId="{A9B647D2-7998-1843-999A-F5B8FBDFBA8D}" type="pres">
      <dgm:prSet presAssocID="{8201138D-DA4B-6E4D-849F-A0B2F060556B}" presName="root" presStyleCnt="0"/>
      <dgm:spPr/>
    </dgm:pt>
    <dgm:pt modelId="{EA26BE14-6FED-B24A-A12B-2CEED32527BA}" type="pres">
      <dgm:prSet presAssocID="{8201138D-DA4B-6E4D-849F-A0B2F060556B}" presName="rootComposite" presStyleCnt="0"/>
      <dgm:spPr/>
    </dgm:pt>
    <dgm:pt modelId="{68BD8FA7-B8DE-A54A-A68F-1AE33E956D0C}" type="pres">
      <dgm:prSet presAssocID="{8201138D-DA4B-6E4D-849F-A0B2F060556B}" presName="rootText" presStyleLbl="node1" presStyleIdx="2" presStyleCnt="3" custScaleX="181529" custScaleY="70758"/>
      <dgm:spPr/>
    </dgm:pt>
    <dgm:pt modelId="{1BCC468D-9165-514A-BACC-58430FA8B901}" type="pres">
      <dgm:prSet presAssocID="{8201138D-DA4B-6E4D-849F-A0B2F060556B}" presName="rootConnector" presStyleLbl="node1" presStyleIdx="2" presStyleCnt="3"/>
      <dgm:spPr/>
    </dgm:pt>
    <dgm:pt modelId="{575C9C45-C45D-B044-8E61-451FB54C413C}" type="pres">
      <dgm:prSet presAssocID="{8201138D-DA4B-6E4D-849F-A0B2F060556B}" presName="childShape" presStyleCnt="0"/>
      <dgm:spPr/>
    </dgm:pt>
    <dgm:pt modelId="{EC0336CD-FC78-934E-B8F1-FD0A280A5358}" type="pres">
      <dgm:prSet presAssocID="{7B3F473F-4FC9-0942-BD6D-68D1A16E40F2}" presName="Name13" presStyleLbl="parChTrans1D2" presStyleIdx="4" presStyleCnt="6"/>
      <dgm:spPr/>
    </dgm:pt>
    <dgm:pt modelId="{62C3F277-9E7E-4C4F-BBB9-0463950BDD2B}" type="pres">
      <dgm:prSet presAssocID="{522EFE1C-8141-C545-B4BF-7B4F4AAA1F39}" presName="childText" presStyleLbl="bgAcc1" presStyleIdx="4" presStyleCnt="6" custScaleX="161992">
        <dgm:presLayoutVars>
          <dgm:bulletEnabled val="1"/>
        </dgm:presLayoutVars>
      </dgm:prSet>
      <dgm:spPr/>
    </dgm:pt>
    <dgm:pt modelId="{A6208D94-9135-2745-A5CE-2354645954BC}" type="pres">
      <dgm:prSet presAssocID="{A844580D-3606-4746-A047-0EA745CECA97}" presName="Name13" presStyleLbl="parChTrans1D2" presStyleIdx="5" presStyleCnt="6"/>
      <dgm:spPr/>
    </dgm:pt>
    <dgm:pt modelId="{D59DDD68-9F79-1E45-99FB-DE92EE529D98}" type="pres">
      <dgm:prSet presAssocID="{B2A2C726-EC70-CD4F-8223-F88367043EB0}" presName="childText" presStyleLbl="bgAcc1" presStyleIdx="5" presStyleCnt="6" custScaleX="161992">
        <dgm:presLayoutVars>
          <dgm:bulletEnabled val="1"/>
        </dgm:presLayoutVars>
      </dgm:prSet>
      <dgm:spPr/>
    </dgm:pt>
  </dgm:ptLst>
  <dgm:cxnLst>
    <dgm:cxn modelId="{833D8008-AB0B-0045-8D81-8BC890680B5D}" type="presOf" srcId="{FEA4797B-70BF-4149-9A6D-A72AE905D6DB}" destId="{95C80517-B387-BD48-B7C1-85D3127FA60F}" srcOrd="0" destOrd="0" presId="urn:microsoft.com/office/officeart/2005/8/layout/hierarchy3"/>
    <dgm:cxn modelId="{BB238909-0671-2F45-A780-72AF6F503119}" srcId="{FEA4797B-70BF-4149-9A6D-A72AE905D6DB}" destId="{F7E60B42-A59B-DA4B-87FC-8C5C477EA9F0}" srcOrd="0" destOrd="0" parTransId="{458E8E1C-76E2-EB43-99AA-7BBDD4A4A680}" sibTransId="{1D7C9E53-5EE0-5543-8753-C1FCEF4B3125}"/>
    <dgm:cxn modelId="{2AF3E60A-6383-5546-B538-E915C898D9EA}" type="presOf" srcId="{8201138D-DA4B-6E4D-849F-A0B2F060556B}" destId="{1BCC468D-9165-514A-BACC-58430FA8B901}" srcOrd="1" destOrd="0" presId="urn:microsoft.com/office/officeart/2005/8/layout/hierarchy3"/>
    <dgm:cxn modelId="{B4427D12-EB55-E049-A9B8-412BA9DDE21A}" type="presOf" srcId="{0EF36B68-6157-3445-92B3-50C7656E49BD}" destId="{4FAFBB83-377F-1F4F-986A-5280B83E2E83}" srcOrd="0" destOrd="0" presId="urn:microsoft.com/office/officeart/2005/8/layout/hierarchy3"/>
    <dgm:cxn modelId="{0A86D817-9F8F-494A-93D9-CF61C580D38A}" srcId="{B1F66CD7-F368-664D-89BF-BCCA785FB514}" destId="{21300DC0-DC20-814D-8496-546E36EF570C}" srcOrd="1" destOrd="0" parTransId="{ECEF4A54-190B-6448-875A-37BCE02B4538}" sibTransId="{BCB7394C-FBEE-0643-A370-96A17FF3D6F8}"/>
    <dgm:cxn modelId="{C930DD1B-4530-7142-8F30-0E6D2AC96A7F}" type="presOf" srcId="{F7E60B42-A59B-DA4B-87FC-8C5C477EA9F0}" destId="{0D1D461B-D59D-A045-BE3D-42A2C445FF64}" srcOrd="0" destOrd="0" presId="urn:microsoft.com/office/officeart/2005/8/layout/hierarchy3"/>
    <dgm:cxn modelId="{521AB721-CBAC-E04B-84BE-06F401DF8511}" type="presOf" srcId="{B1F66CD7-F368-664D-89BF-BCCA785FB514}" destId="{B71F68A8-648B-954A-B966-DBA6FB5A09DF}" srcOrd="1" destOrd="0" presId="urn:microsoft.com/office/officeart/2005/8/layout/hierarchy3"/>
    <dgm:cxn modelId="{8EB7862E-FA81-B84E-9DE7-11D141E2F398}" type="presOf" srcId="{FB8C44FE-84CD-E34B-BB2D-793385CD4D4A}" destId="{53C0C9FD-07AC-674C-B57A-B069239DDC25}" srcOrd="0" destOrd="0" presId="urn:microsoft.com/office/officeart/2005/8/layout/hierarchy3"/>
    <dgm:cxn modelId="{C6CE2F34-09C0-1240-9545-E744D34295AE}" type="presOf" srcId="{E713AFEE-1E10-8F42-9683-908BC1E777E2}" destId="{94BB08D6-7934-DA47-824B-A27D816E540F}" srcOrd="0" destOrd="0" presId="urn:microsoft.com/office/officeart/2005/8/layout/hierarchy3"/>
    <dgm:cxn modelId="{30023D5D-2AAA-C846-B037-D46D4945A420}" type="presOf" srcId="{A844580D-3606-4746-A047-0EA745CECA97}" destId="{A6208D94-9135-2745-A5CE-2354645954BC}" srcOrd="0" destOrd="0" presId="urn:microsoft.com/office/officeart/2005/8/layout/hierarchy3"/>
    <dgm:cxn modelId="{2BA6AE60-4255-E44E-89CD-09B197BB564D}" srcId="{8201138D-DA4B-6E4D-849F-A0B2F060556B}" destId="{522EFE1C-8141-C545-B4BF-7B4F4AAA1F39}" srcOrd="0" destOrd="0" parTransId="{7B3F473F-4FC9-0942-BD6D-68D1A16E40F2}" sibTransId="{C490AACB-E309-C143-BF29-73E414F9220D}"/>
    <dgm:cxn modelId="{718D2A54-480E-124E-9495-0FA8AA9A6173}" type="presOf" srcId="{ECEF4A54-190B-6448-875A-37BCE02B4538}" destId="{928BAD48-5C04-4846-B983-C53E25593C8D}" srcOrd="0" destOrd="0" presId="urn:microsoft.com/office/officeart/2005/8/layout/hierarchy3"/>
    <dgm:cxn modelId="{D7895B54-B292-7647-9A86-6766B00D1C50}" srcId="{8201138D-DA4B-6E4D-849F-A0B2F060556B}" destId="{B2A2C726-EC70-CD4F-8223-F88367043EB0}" srcOrd="1" destOrd="0" parTransId="{A844580D-3606-4746-A047-0EA745CECA97}" sibTransId="{72FF84B8-1ACE-C148-A9CD-A95A0C67B712}"/>
    <dgm:cxn modelId="{3B1B9076-BB5B-5840-94BE-D275724A0B1A}" type="presOf" srcId="{8201138D-DA4B-6E4D-849F-A0B2F060556B}" destId="{68BD8FA7-B8DE-A54A-A68F-1AE33E956D0C}" srcOrd="0" destOrd="0" presId="urn:microsoft.com/office/officeart/2005/8/layout/hierarchy3"/>
    <dgm:cxn modelId="{E4A0EC78-345C-B94A-9AB7-F0820F4034BE}" type="presOf" srcId="{46664CF6-A1AC-4848-86FF-02258987DEAB}" destId="{44D02D25-FE43-CD47-BB9F-C9910751BC83}" srcOrd="0" destOrd="0" presId="urn:microsoft.com/office/officeart/2005/8/layout/hierarchy3"/>
    <dgm:cxn modelId="{8E58DF5A-FA47-BE49-997A-3826F94D8896}" type="presOf" srcId="{B1F66CD7-F368-664D-89BF-BCCA785FB514}" destId="{7097E79D-6E2F-C24C-9432-036955110560}" srcOrd="0" destOrd="0" presId="urn:microsoft.com/office/officeart/2005/8/layout/hierarchy3"/>
    <dgm:cxn modelId="{2B43BC88-37E8-5E4B-AA0C-D57FF2927C56}" type="presOf" srcId="{324220C9-DCE6-2A46-ADCE-7F0A463ADC8A}" destId="{962FA2DC-0B3B-1B48-98B6-4A7C68306856}" srcOrd="0" destOrd="0" presId="urn:microsoft.com/office/officeart/2005/8/layout/hierarchy3"/>
    <dgm:cxn modelId="{2DAB7C89-242A-9640-A06B-172A0DAA6A0F}" type="presOf" srcId="{AF6E95E5-FC3F-974C-A6AD-7D9FF3FD1E2D}" destId="{4121C54D-759B-4B43-AC26-FBE598450F0F}" srcOrd="0" destOrd="0" presId="urn:microsoft.com/office/officeart/2005/8/layout/hierarchy3"/>
    <dgm:cxn modelId="{D61226A0-90C2-4F41-B670-38B4A8FF9C60}" srcId="{FEA4797B-70BF-4149-9A6D-A72AE905D6DB}" destId="{B1F66CD7-F368-664D-89BF-BCCA785FB514}" srcOrd="1" destOrd="0" parTransId="{C2C8D97D-4C92-4D47-B3DA-34FAFADAD9AC}" sibTransId="{5900F60C-4B4D-E642-B514-560BFCBA2169}"/>
    <dgm:cxn modelId="{99C0E1B1-EB38-B74F-A509-5704FC907C94}" type="presOf" srcId="{7B3F473F-4FC9-0942-BD6D-68D1A16E40F2}" destId="{EC0336CD-FC78-934E-B8F1-FD0A280A5358}" srcOrd="0" destOrd="0" presId="urn:microsoft.com/office/officeart/2005/8/layout/hierarchy3"/>
    <dgm:cxn modelId="{CC081FB8-FCD9-C74B-A874-6B6A2DF02298}" srcId="{B1F66CD7-F368-664D-89BF-BCCA785FB514}" destId="{46664CF6-A1AC-4848-86FF-02258987DEAB}" srcOrd="0" destOrd="0" parTransId="{0EF36B68-6157-3445-92B3-50C7656E49BD}" sibTransId="{77FE9DFC-E12C-CE43-8B43-24760587022E}"/>
    <dgm:cxn modelId="{6C4A14BF-074E-474D-BF66-3F3EC626C70A}" type="presOf" srcId="{B2A2C726-EC70-CD4F-8223-F88367043EB0}" destId="{D59DDD68-9F79-1E45-99FB-DE92EE529D98}" srcOrd="0" destOrd="0" presId="urn:microsoft.com/office/officeart/2005/8/layout/hierarchy3"/>
    <dgm:cxn modelId="{CE0002CB-5FAB-5645-B1E9-919657C74E10}" srcId="{FEA4797B-70BF-4149-9A6D-A72AE905D6DB}" destId="{8201138D-DA4B-6E4D-849F-A0B2F060556B}" srcOrd="2" destOrd="0" parTransId="{0DFA222E-9F6E-2946-BEC1-7290AC8FE663}" sibTransId="{B90A976E-B10E-1A40-9428-D4F466AF370D}"/>
    <dgm:cxn modelId="{06D55FD3-EC08-AE4F-8688-17DF4FFD2BB6}" type="presOf" srcId="{522EFE1C-8141-C545-B4BF-7B4F4AAA1F39}" destId="{62C3F277-9E7E-4C4F-BBB9-0463950BDD2B}" srcOrd="0" destOrd="0" presId="urn:microsoft.com/office/officeart/2005/8/layout/hierarchy3"/>
    <dgm:cxn modelId="{60FADEE0-2C25-CE46-BBB7-2AFC38469259}" srcId="{F7E60B42-A59B-DA4B-87FC-8C5C477EA9F0}" destId="{AF6E95E5-FC3F-974C-A6AD-7D9FF3FD1E2D}" srcOrd="1" destOrd="0" parTransId="{324220C9-DCE6-2A46-ADCE-7F0A463ADC8A}" sibTransId="{82307D82-C0F5-A648-A4C7-F04CDBA67A9A}"/>
    <dgm:cxn modelId="{B959E0E6-C14B-274B-9022-B1CBF6174A73}" srcId="{F7E60B42-A59B-DA4B-87FC-8C5C477EA9F0}" destId="{E713AFEE-1E10-8F42-9683-908BC1E777E2}" srcOrd="0" destOrd="0" parTransId="{FB8C44FE-84CD-E34B-BB2D-793385CD4D4A}" sibTransId="{1EAF03D8-BB4D-DC45-AC89-8195B5D1875E}"/>
    <dgm:cxn modelId="{134E94ED-C480-2249-AB9F-3DAB4BA6A873}" type="presOf" srcId="{F7E60B42-A59B-DA4B-87FC-8C5C477EA9F0}" destId="{370D51F5-E029-E646-BA82-E3FE0BEE1537}" srcOrd="1" destOrd="0" presId="urn:microsoft.com/office/officeart/2005/8/layout/hierarchy3"/>
    <dgm:cxn modelId="{BC2D68FC-481B-944E-B1B6-47FD456567C9}" type="presOf" srcId="{21300DC0-DC20-814D-8496-546E36EF570C}" destId="{73428133-28C1-874E-B0C9-D51189B24393}" srcOrd="0" destOrd="0" presId="urn:microsoft.com/office/officeart/2005/8/layout/hierarchy3"/>
    <dgm:cxn modelId="{C7D3CF91-447B-C847-AFCA-2E03E58F6B4A}" type="presParOf" srcId="{95C80517-B387-BD48-B7C1-85D3127FA60F}" destId="{F8611D3A-C37B-8C4B-A79E-FE08F5663967}" srcOrd="0" destOrd="0" presId="urn:microsoft.com/office/officeart/2005/8/layout/hierarchy3"/>
    <dgm:cxn modelId="{B8324A8C-C377-D34C-BF7A-A064BB1258E9}" type="presParOf" srcId="{F8611D3A-C37B-8C4B-A79E-FE08F5663967}" destId="{0BCDDC81-1313-5F4F-8701-4C4EB2E5BCF0}" srcOrd="0" destOrd="0" presId="urn:microsoft.com/office/officeart/2005/8/layout/hierarchy3"/>
    <dgm:cxn modelId="{06906406-ED69-3249-B836-79DF4A53E41B}" type="presParOf" srcId="{0BCDDC81-1313-5F4F-8701-4C4EB2E5BCF0}" destId="{0D1D461B-D59D-A045-BE3D-42A2C445FF64}" srcOrd="0" destOrd="0" presId="urn:microsoft.com/office/officeart/2005/8/layout/hierarchy3"/>
    <dgm:cxn modelId="{BF9A3105-8CEE-B24B-84D7-95FBBF899655}" type="presParOf" srcId="{0BCDDC81-1313-5F4F-8701-4C4EB2E5BCF0}" destId="{370D51F5-E029-E646-BA82-E3FE0BEE1537}" srcOrd="1" destOrd="0" presId="urn:microsoft.com/office/officeart/2005/8/layout/hierarchy3"/>
    <dgm:cxn modelId="{CA2C1782-1D1B-C84D-ADAE-73D4E3837DE8}" type="presParOf" srcId="{F8611D3A-C37B-8C4B-A79E-FE08F5663967}" destId="{1D6FB4C7-D7F3-F649-9B2E-C6A74429666C}" srcOrd="1" destOrd="0" presId="urn:microsoft.com/office/officeart/2005/8/layout/hierarchy3"/>
    <dgm:cxn modelId="{853741CA-D0AA-5047-BC34-1619ADA6CDCA}" type="presParOf" srcId="{1D6FB4C7-D7F3-F649-9B2E-C6A74429666C}" destId="{53C0C9FD-07AC-674C-B57A-B069239DDC25}" srcOrd="0" destOrd="0" presId="urn:microsoft.com/office/officeart/2005/8/layout/hierarchy3"/>
    <dgm:cxn modelId="{1E3F9629-231D-F54B-9DFE-84074AFA5D8F}" type="presParOf" srcId="{1D6FB4C7-D7F3-F649-9B2E-C6A74429666C}" destId="{94BB08D6-7934-DA47-824B-A27D816E540F}" srcOrd="1" destOrd="0" presId="urn:microsoft.com/office/officeart/2005/8/layout/hierarchy3"/>
    <dgm:cxn modelId="{8183AAD6-317F-334A-B320-61B2A189FB1F}" type="presParOf" srcId="{1D6FB4C7-D7F3-F649-9B2E-C6A74429666C}" destId="{962FA2DC-0B3B-1B48-98B6-4A7C68306856}" srcOrd="2" destOrd="0" presId="urn:microsoft.com/office/officeart/2005/8/layout/hierarchy3"/>
    <dgm:cxn modelId="{57358D14-2011-894C-988C-400130586362}" type="presParOf" srcId="{1D6FB4C7-D7F3-F649-9B2E-C6A74429666C}" destId="{4121C54D-759B-4B43-AC26-FBE598450F0F}" srcOrd="3" destOrd="0" presId="urn:microsoft.com/office/officeart/2005/8/layout/hierarchy3"/>
    <dgm:cxn modelId="{897F4649-6350-6E4F-B619-A9C15B884A7D}" type="presParOf" srcId="{95C80517-B387-BD48-B7C1-85D3127FA60F}" destId="{347EE901-59F7-DF42-A45D-1D4AFCB4382B}" srcOrd="1" destOrd="0" presId="urn:microsoft.com/office/officeart/2005/8/layout/hierarchy3"/>
    <dgm:cxn modelId="{3BA6C6E2-853B-8149-AFF2-4303625F0278}" type="presParOf" srcId="{347EE901-59F7-DF42-A45D-1D4AFCB4382B}" destId="{875A07B8-B50D-BF4D-A5F0-3DE47556A2D8}" srcOrd="0" destOrd="0" presId="urn:microsoft.com/office/officeart/2005/8/layout/hierarchy3"/>
    <dgm:cxn modelId="{BB10079E-41C6-994F-8C9A-6FB9FDFCB5D3}" type="presParOf" srcId="{875A07B8-B50D-BF4D-A5F0-3DE47556A2D8}" destId="{7097E79D-6E2F-C24C-9432-036955110560}" srcOrd="0" destOrd="0" presId="urn:microsoft.com/office/officeart/2005/8/layout/hierarchy3"/>
    <dgm:cxn modelId="{151176C7-843D-194A-9E3E-64FF7AF679E7}" type="presParOf" srcId="{875A07B8-B50D-BF4D-A5F0-3DE47556A2D8}" destId="{B71F68A8-648B-954A-B966-DBA6FB5A09DF}" srcOrd="1" destOrd="0" presId="urn:microsoft.com/office/officeart/2005/8/layout/hierarchy3"/>
    <dgm:cxn modelId="{46A7C9F8-F042-5C45-8D8B-991D5CB7119C}" type="presParOf" srcId="{347EE901-59F7-DF42-A45D-1D4AFCB4382B}" destId="{90B4C635-424B-6540-BD08-D2AEF383E695}" srcOrd="1" destOrd="0" presId="urn:microsoft.com/office/officeart/2005/8/layout/hierarchy3"/>
    <dgm:cxn modelId="{B98FCF9C-85EC-404A-9525-BFD6B34FB2FC}" type="presParOf" srcId="{90B4C635-424B-6540-BD08-D2AEF383E695}" destId="{4FAFBB83-377F-1F4F-986A-5280B83E2E83}" srcOrd="0" destOrd="0" presId="urn:microsoft.com/office/officeart/2005/8/layout/hierarchy3"/>
    <dgm:cxn modelId="{C9A77A60-AB16-0644-A9D4-994788C1B843}" type="presParOf" srcId="{90B4C635-424B-6540-BD08-D2AEF383E695}" destId="{44D02D25-FE43-CD47-BB9F-C9910751BC83}" srcOrd="1" destOrd="0" presId="urn:microsoft.com/office/officeart/2005/8/layout/hierarchy3"/>
    <dgm:cxn modelId="{DC9F0C3B-1532-BD48-951B-A003643496D0}" type="presParOf" srcId="{90B4C635-424B-6540-BD08-D2AEF383E695}" destId="{928BAD48-5C04-4846-B983-C53E25593C8D}" srcOrd="2" destOrd="0" presId="urn:microsoft.com/office/officeart/2005/8/layout/hierarchy3"/>
    <dgm:cxn modelId="{70032003-EBC0-B649-813C-31CCF878E0A5}" type="presParOf" srcId="{90B4C635-424B-6540-BD08-D2AEF383E695}" destId="{73428133-28C1-874E-B0C9-D51189B24393}" srcOrd="3" destOrd="0" presId="urn:microsoft.com/office/officeart/2005/8/layout/hierarchy3"/>
    <dgm:cxn modelId="{29560A74-FE75-4C43-8417-AD76340233D4}" type="presParOf" srcId="{95C80517-B387-BD48-B7C1-85D3127FA60F}" destId="{A9B647D2-7998-1843-999A-F5B8FBDFBA8D}" srcOrd="2" destOrd="0" presId="urn:microsoft.com/office/officeart/2005/8/layout/hierarchy3"/>
    <dgm:cxn modelId="{8BD58A75-A7B4-0F42-A8DC-458D4B18465D}" type="presParOf" srcId="{A9B647D2-7998-1843-999A-F5B8FBDFBA8D}" destId="{EA26BE14-6FED-B24A-A12B-2CEED32527BA}" srcOrd="0" destOrd="0" presId="urn:microsoft.com/office/officeart/2005/8/layout/hierarchy3"/>
    <dgm:cxn modelId="{2F645F43-66D5-DB47-A911-21524D7B8E42}" type="presParOf" srcId="{EA26BE14-6FED-B24A-A12B-2CEED32527BA}" destId="{68BD8FA7-B8DE-A54A-A68F-1AE33E956D0C}" srcOrd="0" destOrd="0" presId="urn:microsoft.com/office/officeart/2005/8/layout/hierarchy3"/>
    <dgm:cxn modelId="{A51B80A6-8DDD-544D-9E7A-113FB14C3D69}" type="presParOf" srcId="{EA26BE14-6FED-B24A-A12B-2CEED32527BA}" destId="{1BCC468D-9165-514A-BACC-58430FA8B901}" srcOrd="1" destOrd="0" presId="urn:microsoft.com/office/officeart/2005/8/layout/hierarchy3"/>
    <dgm:cxn modelId="{CC39B279-D879-0F45-B393-76CB7307AA8B}" type="presParOf" srcId="{A9B647D2-7998-1843-999A-F5B8FBDFBA8D}" destId="{575C9C45-C45D-B044-8E61-451FB54C413C}" srcOrd="1" destOrd="0" presId="urn:microsoft.com/office/officeart/2005/8/layout/hierarchy3"/>
    <dgm:cxn modelId="{8736E35B-8C57-E747-900B-05C5947F258C}" type="presParOf" srcId="{575C9C45-C45D-B044-8E61-451FB54C413C}" destId="{EC0336CD-FC78-934E-B8F1-FD0A280A5358}" srcOrd="0" destOrd="0" presId="urn:microsoft.com/office/officeart/2005/8/layout/hierarchy3"/>
    <dgm:cxn modelId="{596E0AB6-7CD9-954E-A55B-1513954C80F2}" type="presParOf" srcId="{575C9C45-C45D-B044-8E61-451FB54C413C}" destId="{62C3F277-9E7E-4C4F-BBB9-0463950BDD2B}" srcOrd="1" destOrd="0" presId="urn:microsoft.com/office/officeart/2005/8/layout/hierarchy3"/>
    <dgm:cxn modelId="{4057D674-C1C8-BC40-B65B-2ACF7AFB1E0C}" type="presParOf" srcId="{575C9C45-C45D-B044-8E61-451FB54C413C}" destId="{A6208D94-9135-2745-A5CE-2354645954BC}" srcOrd="2" destOrd="0" presId="urn:microsoft.com/office/officeart/2005/8/layout/hierarchy3"/>
    <dgm:cxn modelId="{67A0397F-62C5-3445-A147-52405A6BDF3A}" type="presParOf" srcId="{575C9C45-C45D-B044-8E61-451FB54C413C}" destId="{D59DDD68-9F79-1E45-99FB-DE92EE529D98}" srcOrd="3"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C594D7-4B3A-AB4C-87D7-B77BA1876831}" type="doc">
      <dgm:prSet loTypeId="urn:microsoft.com/office/officeart/2005/8/layout/chevron1" loCatId="" qsTypeId="urn:microsoft.com/office/officeart/2005/8/quickstyle/simple1" qsCatId="simple" csTypeId="urn:microsoft.com/office/officeart/2005/8/colors/colorful3" csCatId="colorful" phldr="1"/>
      <dgm:spPr/>
    </dgm:pt>
    <dgm:pt modelId="{A49D6E88-7590-7B4A-8A52-F3641736D9D1}">
      <dgm:prSet phldrT="[Text]" custT="1"/>
      <dgm:spPr/>
      <dgm:t>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Warm and Dry day</a:t>
          </a:r>
        </a:p>
      </dgm:t>
    </dgm:pt>
    <dgm:pt modelId="{6A9B1AA1-AA99-3641-B6C6-BD5254B23C0E}" type="parTrans" cxnId="{6B92A73E-B5AA-D94D-A102-281D9EBE34B8}">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557AF29A-67AE-744D-B0F4-06EB97264A02}" type="sibTrans" cxnId="{6B92A73E-B5AA-D94D-A102-281D9EBE34B8}">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A091B987-1958-224D-9DB8-3B160002B89F}">
      <dgm:prSet phldrT="[Text]" custT="1"/>
      <dgm:spPr/>
      <dgm:t>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Warm and Humid day</a:t>
          </a:r>
        </a:p>
      </dgm:t>
    </dgm:pt>
    <dgm:pt modelId="{805B609A-39B4-2145-B752-009FADE9797B}" type="parTrans" cxnId="{3AE50D3B-476B-E147-8DF8-80E4C6894FE8}">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CD9A4F5C-4929-104C-B47F-28F259A584D9}" type="sibTrans" cxnId="{3AE50D3B-476B-E147-8DF8-80E4C6894FE8}">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D80FC271-E224-7544-8B67-B6AE129552D8}">
      <dgm:prSet phldrT="[Text]" custT="1"/>
      <dgm:spPr/>
      <dgm:t>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Hot and Dry day</a:t>
          </a:r>
        </a:p>
      </dgm:t>
    </dgm:pt>
    <dgm:pt modelId="{DF0E1D8A-99FF-8948-B660-EA245895AEE1}" type="parTrans" cxnId="{17E5907D-6C2D-DF49-8A96-81DC716F9401}">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EFA1E7AF-2FAB-5742-86DA-7DFBCD38CAAF}" type="sibTrans" cxnId="{17E5907D-6C2D-DF49-8A96-81DC716F9401}">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B1A179A7-03EE-C143-B9BF-56A802728A2F}">
      <dgm:prSet phldrT="[Text]" custT="1"/>
      <dgm:spPr/>
      <dgm:t>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Hot and Humid day</a:t>
          </a:r>
        </a:p>
      </dgm:t>
    </dgm:pt>
    <dgm:pt modelId="{D3E7D36F-6234-C346-9A56-67A43F10E33B}" type="parTrans" cxnId="{0543E7A2-5028-A047-9DB5-2FA88EC5AFB0}">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73756596-7CEE-284C-AF9E-5E156EBAF9EE}" type="sibTrans" cxnId="{0543E7A2-5028-A047-9DB5-2FA88EC5AFB0}">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7FA1409D-3537-1141-8FE9-67BF97C9F66A}">
      <dgm:prSet phldrT="[Text]" custT="1"/>
      <dgm:spPr/>
      <dgm:t>
        <a:bodyPr/>
        <a:lstStyle/>
        <a:p>
          <a:r>
            <a:rPr lang="en-US" sz="1400">
              <a:latin typeface="Helvetica Neue" panose="02000503000000020004" pitchFamily="2" charset="0"/>
              <a:ea typeface="Helvetica Neue" panose="02000503000000020004" pitchFamily="2" charset="0"/>
              <a:cs typeface="Helvetica Neue" panose="02000503000000020004" pitchFamily="2" charset="0"/>
            </a:rPr>
            <a:t>Extreme humid day</a:t>
          </a:r>
          <a:endParaRPr lang="en-US" sz="1400" dirty="0">
            <a:latin typeface="Helvetica Neue" panose="02000503000000020004" pitchFamily="2" charset="0"/>
            <a:ea typeface="Helvetica Neue" panose="02000503000000020004" pitchFamily="2" charset="0"/>
            <a:cs typeface="Helvetica Neue" panose="02000503000000020004" pitchFamily="2" charset="0"/>
          </a:endParaRPr>
        </a:p>
      </dgm:t>
    </dgm:pt>
    <dgm:pt modelId="{366A2E34-B59B-D444-97CA-9B09E67BD20C}" type="parTrans" cxnId="{790AA85E-AB35-F546-82E4-6F3D13147C84}">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4C421A3C-27B5-D24E-80BF-8199BE487950}" type="sibTrans" cxnId="{790AA85E-AB35-F546-82E4-6F3D13147C84}">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70AAE7DF-EF6D-0648-9E2E-F37C7B4D518D}">
      <dgm:prSet phldrT="[Text]" custT="1"/>
      <dgm:spPr/>
      <dgm:t>
        <a:bodyPr/>
        <a:lstStyle/>
        <a:p>
          <a:r>
            <a:rPr lang="en-US" sz="1400" dirty="0">
              <a:latin typeface="Helvetica Neue" panose="02000503000000020004" pitchFamily="2" charset="0"/>
              <a:ea typeface="Helvetica Neue" panose="02000503000000020004" pitchFamily="2" charset="0"/>
              <a:cs typeface="Helvetica Neue" panose="02000503000000020004" pitchFamily="2" charset="0"/>
            </a:rPr>
            <a:t>Extreme hot and dry day</a:t>
          </a:r>
        </a:p>
      </dgm:t>
    </dgm:pt>
    <dgm:pt modelId="{3B4DF0A0-FD18-3443-A183-0F5F305D379C}" type="parTrans" cxnId="{A2D1683E-154E-8A47-A044-6A8EDAEBF532}">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B1D8E0A6-FEF9-1D49-B0CA-5556005B72F5}" type="sibTrans" cxnId="{A2D1683E-154E-8A47-A044-6A8EDAEBF532}">
      <dgm:prSet/>
      <dgm:spPr/>
      <dgm:t>
        <a:bodyPr/>
        <a:lstStyle/>
        <a:p>
          <a:endParaRPr lang="en-US" sz="1600">
            <a:latin typeface="Helvetica Neue" panose="02000503000000020004" pitchFamily="2" charset="0"/>
            <a:ea typeface="Helvetica Neue" panose="02000503000000020004" pitchFamily="2" charset="0"/>
            <a:cs typeface="Helvetica Neue" panose="02000503000000020004" pitchFamily="2" charset="0"/>
          </a:endParaRPr>
        </a:p>
      </dgm:t>
    </dgm:pt>
    <dgm:pt modelId="{57F91EC0-B2C4-8242-9104-BEB76BA157F9}" type="pres">
      <dgm:prSet presAssocID="{01C594D7-4B3A-AB4C-87D7-B77BA1876831}" presName="Name0" presStyleCnt="0">
        <dgm:presLayoutVars>
          <dgm:dir/>
          <dgm:animLvl val="lvl"/>
          <dgm:resizeHandles val="exact"/>
        </dgm:presLayoutVars>
      </dgm:prSet>
      <dgm:spPr/>
    </dgm:pt>
    <dgm:pt modelId="{3F049F98-8890-C549-BFA7-39CAA2490D58}" type="pres">
      <dgm:prSet presAssocID="{A49D6E88-7590-7B4A-8A52-F3641736D9D1}" presName="parTxOnly" presStyleLbl="node1" presStyleIdx="0" presStyleCnt="6">
        <dgm:presLayoutVars>
          <dgm:chMax val="0"/>
          <dgm:chPref val="0"/>
          <dgm:bulletEnabled val="1"/>
        </dgm:presLayoutVars>
      </dgm:prSet>
      <dgm:spPr/>
    </dgm:pt>
    <dgm:pt modelId="{0CE3A7D6-EE8F-B040-BFB6-8BCAF2863CD7}" type="pres">
      <dgm:prSet presAssocID="{557AF29A-67AE-744D-B0F4-06EB97264A02}" presName="parTxOnlySpace" presStyleCnt="0"/>
      <dgm:spPr/>
    </dgm:pt>
    <dgm:pt modelId="{C233CEFA-305E-F245-AB87-101D4322480B}" type="pres">
      <dgm:prSet presAssocID="{A091B987-1958-224D-9DB8-3B160002B89F}" presName="parTxOnly" presStyleLbl="node1" presStyleIdx="1" presStyleCnt="6">
        <dgm:presLayoutVars>
          <dgm:chMax val="0"/>
          <dgm:chPref val="0"/>
          <dgm:bulletEnabled val="1"/>
        </dgm:presLayoutVars>
      </dgm:prSet>
      <dgm:spPr/>
    </dgm:pt>
    <dgm:pt modelId="{6736422B-15C8-5341-89CD-2779982FCCCE}" type="pres">
      <dgm:prSet presAssocID="{CD9A4F5C-4929-104C-B47F-28F259A584D9}" presName="parTxOnlySpace" presStyleCnt="0"/>
      <dgm:spPr/>
    </dgm:pt>
    <dgm:pt modelId="{801B9E1B-5C05-A340-8EE7-52D2AC3CEBBC}" type="pres">
      <dgm:prSet presAssocID="{D80FC271-E224-7544-8B67-B6AE129552D8}" presName="parTxOnly" presStyleLbl="node1" presStyleIdx="2" presStyleCnt="6">
        <dgm:presLayoutVars>
          <dgm:chMax val="0"/>
          <dgm:chPref val="0"/>
          <dgm:bulletEnabled val="1"/>
        </dgm:presLayoutVars>
      </dgm:prSet>
      <dgm:spPr/>
    </dgm:pt>
    <dgm:pt modelId="{945F0A7A-106F-B74D-90C0-D6AF7769F026}" type="pres">
      <dgm:prSet presAssocID="{EFA1E7AF-2FAB-5742-86DA-7DFBCD38CAAF}" presName="parTxOnlySpace" presStyleCnt="0"/>
      <dgm:spPr/>
    </dgm:pt>
    <dgm:pt modelId="{5C419853-F6FC-FB45-B4BC-6E15C7AAA423}" type="pres">
      <dgm:prSet presAssocID="{B1A179A7-03EE-C143-B9BF-56A802728A2F}" presName="parTxOnly" presStyleLbl="node1" presStyleIdx="3" presStyleCnt="6">
        <dgm:presLayoutVars>
          <dgm:chMax val="0"/>
          <dgm:chPref val="0"/>
          <dgm:bulletEnabled val="1"/>
        </dgm:presLayoutVars>
      </dgm:prSet>
      <dgm:spPr/>
    </dgm:pt>
    <dgm:pt modelId="{F6753AEC-EA25-784F-B644-0ADED3DEAD0F}" type="pres">
      <dgm:prSet presAssocID="{73756596-7CEE-284C-AF9E-5E156EBAF9EE}" presName="parTxOnlySpace" presStyleCnt="0"/>
      <dgm:spPr/>
    </dgm:pt>
    <dgm:pt modelId="{6AB23147-A214-8247-90F7-7BC918E7DB75}" type="pres">
      <dgm:prSet presAssocID="{7FA1409D-3537-1141-8FE9-67BF97C9F66A}" presName="parTxOnly" presStyleLbl="node1" presStyleIdx="4" presStyleCnt="6">
        <dgm:presLayoutVars>
          <dgm:chMax val="0"/>
          <dgm:chPref val="0"/>
          <dgm:bulletEnabled val="1"/>
        </dgm:presLayoutVars>
      </dgm:prSet>
      <dgm:spPr/>
    </dgm:pt>
    <dgm:pt modelId="{BDF7BF07-A57C-A846-B17B-3871698568B6}" type="pres">
      <dgm:prSet presAssocID="{4C421A3C-27B5-D24E-80BF-8199BE487950}" presName="parTxOnlySpace" presStyleCnt="0"/>
      <dgm:spPr/>
    </dgm:pt>
    <dgm:pt modelId="{C5F70F5C-6C23-D046-872C-54BB6E21259E}" type="pres">
      <dgm:prSet presAssocID="{70AAE7DF-EF6D-0648-9E2E-F37C7B4D518D}" presName="parTxOnly" presStyleLbl="node1" presStyleIdx="5" presStyleCnt="6">
        <dgm:presLayoutVars>
          <dgm:chMax val="0"/>
          <dgm:chPref val="0"/>
          <dgm:bulletEnabled val="1"/>
        </dgm:presLayoutVars>
      </dgm:prSet>
      <dgm:spPr/>
    </dgm:pt>
  </dgm:ptLst>
  <dgm:cxnLst>
    <dgm:cxn modelId="{DBABEB16-4CA2-A14D-A16C-A02ACBC49284}" type="presOf" srcId="{B1A179A7-03EE-C143-B9BF-56A802728A2F}" destId="{5C419853-F6FC-FB45-B4BC-6E15C7AAA423}" srcOrd="0" destOrd="0" presId="urn:microsoft.com/office/officeart/2005/8/layout/chevron1"/>
    <dgm:cxn modelId="{3AE50D3B-476B-E147-8DF8-80E4C6894FE8}" srcId="{01C594D7-4B3A-AB4C-87D7-B77BA1876831}" destId="{A091B987-1958-224D-9DB8-3B160002B89F}" srcOrd="1" destOrd="0" parTransId="{805B609A-39B4-2145-B752-009FADE9797B}" sibTransId="{CD9A4F5C-4929-104C-B47F-28F259A584D9}"/>
    <dgm:cxn modelId="{E2D7F33B-2AAF-D343-A351-A6A2D0E8B2E5}" type="presOf" srcId="{70AAE7DF-EF6D-0648-9E2E-F37C7B4D518D}" destId="{C5F70F5C-6C23-D046-872C-54BB6E21259E}" srcOrd="0" destOrd="0" presId="urn:microsoft.com/office/officeart/2005/8/layout/chevron1"/>
    <dgm:cxn modelId="{A2D1683E-154E-8A47-A044-6A8EDAEBF532}" srcId="{01C594D7-4B3A-AB4C-87D7-B77BA1876831}" destId="{70AAE7DF-EF6D-0648-9E2E-F37C7B4D518D}" srcOrd="5" destOrd="0" parTransId="{3B4DF0A0-FD18-3443-A183-0F5F305D379C}" sibTransId="{B1D8E0A6-FEF9-1D49-B0CA-5556005B72F5}"/>
    <dgm:cxn modelId="{6B92A73E-B5AA-D94D-A102-281D9EBE34B8}" srcId="{01C594D7-4B3A-AB4C-87D7-B77BA1876831}" destId="{A49D6E88-7590-7B4A-8A52-F3641736D9D1}" srcOrd="0" destOrd="0" parTransId="{6A9B1AA1-AA99-3641-B6C6-BD5254B23C0E}" sibTransId="{557AF29A-67AE-744D-B0F4-06EB97264A02}"/>
    <dgm:cxn modelId="{790AA85E-AB35-F546-82E4-6F3D13147C84}" srcId="{01C594D7-4B3A-AB4C-87D7-B77BA1876831}" destId="{7FA1409D-3537-1141-8FE9-67BF97C9F66A}" srcOrd="4" destOrd="0" parTransId="{366A2E34-B59B-D444-97CA-9B09E67BD20C}" sibTransId="{4C421A3C-27B5-D24E-80BF-8199BE487950}"/>
    <dgm:cxn modelId="{48A35F77-2FBC-5247-97E4-32C7018B5D64}" type="presOf" srcId="{A091B987-1958-224D-9DB8-3B160002B89F}" destId="{C233CEFA-305E-F245-AB87-101D4322480B}" srcOrd="0" destOrd="0" presId="urn:microsoft.com/office/officeart/2005/8/layout/chevron1"/>
    <dgm:cxn modelId="{17E5907D-6C2D-DF49-8A96-81DC716F9401}" srcId="{01C594D7-4B3A-AB4C-87D7-B77BA1876831}" destId="{D80FC271-E224-7544-8B67-B6AE129552D8}" srcOrd="2" destOrd="0" parTransId="{DF0E1D8A-99FF-8948-B660-EA245895AEE1}" sibTransId="{EFA1E7AF-2FAB-5742-86DA-7DFBCD38CAAF}"/>
    <dgm:cxn modelId="{C162829F-2021-984A-9913-E3218E113B45}" type="presOf" srcId="{7FA1409D-3537-1141-8FE9-67BF97C9F66A}" destId="{6AB23147-A214-8247-90F7-7BC918E7DB75}" srcOrd="0" destOrd="0" presId="urn:microsoft.com/office/officeart/2005/8/layout/chevron1"/>
    <dgm:cxn modelId="{0543E7A2-5028-A047-9DB5-2FA88EC5AFB0}" srcId="{01C594D7-4B3A-AB4C-87D7-B77BA1876831}" destId="{B1A179A7-03EE-C143-B9BF-56A802728A2F}" srcOrd="3" destOrd="0" parTransId="{D3E7D36F-6234-C346-9A56-67A43F10E33B}" sibTransId="{73756596-7CEE-284C-AF9E-5E156EBAF9EE}"/>
    <dgm:cxn modelId="{A44F8ECA-6518-FF40-80C5-AD401B7B8F3C}" type="presOf" srcId="{01C594D7-4B3A-AB4C-87D7-B77BA1876831}" destId="{57F91EC0-B2C4-8242-9104-BEB76BA157F9}" srcOrd="0" destOrd="0" presId="urn:microsoft.com/office/officeart/2005/8/layout/chevron1"/>
    <dgm:cxn modelId="{44A59BD9-31C9-AF43-ADFF-55BD54E9ED3E}" type="presOf" srcId="{D80FC271-E224-7544-8B67-B6AE129552D8}" destId="{801B9E1B-5C05-A340-8EE7-52D2AC3CEBBC}" srcOrd="0" destOrd="0" presId="urn:microsoft.com/office/officeart/2005/8/layout/chevron1"/>
    <dgm:cxn modelId="{FC4DADE1-9888-1E43-9129-46B10F1F2844}" type="presOf" srcId="{A49D6E88-7590-7B4A-8A52-F3641736D9D1}" destId="{3F049F98-8890-C549-BFA7-39CAA2490D58}" srcOrd="0" destOrd="0" presId="urn:microsoft.com/office/officeart/2005/8/layout/chevron1"/>
    <dgm:cxn modelId="{EB8610F0-9138-0C45-837E-466054EA4C59}" type="presParOf" srcId="{57F91EC0-B2C4-8242-9104-BEB76BA157F9}" destId="{3F049F98-8890-C549-BFA7-39CAA2490D58}" srcOrd="0" destOrd="0" presId="urn:microsoft.com/office/officeart/2005/8/layout/chevron1"/>
    <dgm:cxn modelId="{C4F2E3C9-FABD-F847-8606-739C6D5AC7B4}" type="presParOf" srcId="{57F91EC0-B2C4-8242-9104-BEB76BA157F9}" destId="{0CE3A7D6-EE8F-B040-BFB6-8BCAF2863CD7}" srcOrd="1" destOrd="0" presId="urn:microsoft.com/office/officeart/2005/8/layout/chevron1"/>
    <dgm:cxn modelId="{42E02BC3-7980-5844-9140-69F628241E65}" type="presParOf" srcId="{57F91EC0-B2C4-8242-9104-BEB76BA157F9}" destId="{C233CEFA-305E-F245-AB87-101D4322480B}" srcOrd="2" destOrd="0" presId="urn:microsoft.com/office/officeart/2005/8/layout/chevron1"/>
    <dgm:cxn modelId="{2C5E70CD-9C18-934C-A66D-2714FB9358D8}" type="presParOf" srcId="{57F91EC0-B2C4-8242-9104-BEB76BA157F9}" destId="{6736422B-15C8-5341-89CD-2779982FCCCE}" srcOrd="3" destOrd="0" presId="urn:microsoft.com/office/officeart/2005/8/layout/chevron1"/>
    <dgm:cxn modelId="{2CF50ABE-165F-CC41-AE65-F57EEBA02DE9}" type="presParOf" srcId="{57F91EC0-B2C4-8242-9104-BEB76BA157F9}" destId="{801B9E1B-5C05-A340-8EE7-52D2AC3CEBBC}" srcOrd="4" destOrd="0" presId="urn:microsoft.com/office/officeart/2005/8/layout/chevron1"/>
    <dgm:cxn modelId="{D6FBB562-8323-A142-8A0F-E8E8BBDF9816}" type="presParOf" srcId="{57F91EC0-B2C4-8242-9104-BEB76BA157F9}" destId="{945F0A7A-106F-B74D-90C0-D6AF7769F026}" srcOrd="5" destOrd="0" presId="urn:microsoft.com/office/officeart/2005/8/layout/chevron1"/>
    <dgm:cxn modelId="{CF0B6F23-E774-9442-B3A7-ACCAD38E3AB3}" type="presParOf" srcId="{57F91EC0-B2C4-8242-9104-BEB76BA157F9}" destId="{5C419853-F6FC-FB45-B4BC-6E15C7AAA423}" srcOrd="6" destOrd="0" presId="urn:microsoft.com/office/officeart/2005/8/layout/chevron1"/>
    <dgm:cxn modelId="{080521D9-77F4-2B42-BBCF-319C77314A9E}" type="presParOf" srcId="{57F91EC0-B2C4-8242-9104-BEB76BA157F9}" destId="{F6753AEC-EA25-784F-B644-0ADED3DEAD0F}" srcOrd="7" destOrd="0" presId="urn:microsoft.com/office/officeart/2005/8/layout/chevron1"/>
    <dgm:cxn modelId="{6D8E09E8-74B0-3342-B9A6-45E651EE5FD1}" type="presParOf" srcId="{57F91EC0-B2C4-8242-9104-BEB76BA157F9}" destId="{6AB23147-A214-8247-90F7-7BC918E7DB75}" srcOrd="8" destOrd="0" presId="urn:microsoft.com/office/officeart/2005/8/layout/chevron1"/>
    <dgm:cxn modelId="{29B4709C-5537-AF4F-8F78-EA6A045EE701}" type="presParOf" srcId="{57F91EC0-B2C4-8242-9104-BEB76BA157F9}" destId="{BDF7BF07-A57C-A846-B17B-3871698568B6}" srcOrd="9" destOrd="0" presId="urn:microsoft.com/office/officeart/2005/8/layout/chevron1"/>
    <dgm:cxn modelId="{0C135BA0-50FB-0041-84CE-15FB77E902E9}" type="presParOf" srcId="{57F91EC0-B2C4-8242-9104-BEB76BA157F9}" destId="{C5F70F5C-6C23-D046-872C-54BB6E21259E}"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D461B-D59D-A045-BE3D-42A2C445FF64}">
      <dsp:nvSpPr>
        <dsp:cNvPr id="0" name=""/>
        <dsp:cNvSpPr/>
      </dsp:nvSpPr>
      <dsp:spPr>
        <a:xfrm>
          <a:off x="6139" y="15642"/>
          <a:ext cx="2925800" cy="570222"/>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elvetica Neue" panose="02000503000000020004" pitchFamily="2" charset="0"/>
              <a:ea typeface="Helvetica Neue" panose="02000503000000020004" pitchFamily="2" charset="0"/>
              <a:cs typeface="Helvetica Neue" panose="02000503000000020004" pitchFamily="2" charset="0"/>
            </a:rPr>
            <a:t>Cooling Capacity</a:t>
          </a:r>
        </a:p>
      </dsp:txBody>
      <dsp:txXfrm>
        <a:off x="22840" y="32343"/>
        <a:ext cx="2892398" cy="536820"/>
      </dsp:txXfrm>
    </dsp:sp>
    <dsp:sp modelId="{53C0C9FD-07AC-674C-B57A-B069239DDC25}">
      <dsp:nvSpPr>
        <dsp:cNvPr id="0" name=""/>
        <dsp:cNvSpPr/>
      </dsp:nvSpPr>
      <dsp:spPr>
        <a:xfrm>
          <a:off x="298719" y="585864"/>
          <a:ext cx="292580" cy="604407"/>
        </a:xfrm>
        <a:custGeom>
          <a:avLst/>
          <a:gdLst/>
          <a:ahLst/>
          <a:cxnLst/>
          <a:rect l="0" t="0" r="0" b="0"/>
          <a:pathLst>
            <a:path>
              <a:moveTo>
                <a:pt x="0" y="0"/>
              </a:moveTo>
              <a:lnTo>
                <a:pt x="0" y="604407"/>
              </a:lnTo>
              <a:lnTo>
                <a:pt x="292580" y="604407"/>
              </a:lnTo>
            </a:path>
          </a:pathLst>
        </a:custGeom>
        <a:noFill/>
        <a:ln w="952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4BB08D6-7934-DA47-824B-A27D816E540F}">
      <dsp:nvSpPr>
        <dsp:cNvPr id="0" name=""/>
        <dsp:cNvSpPr/>
      </dsp:nvSpPr>
      <dsp:spPr>
        <a:xfrm>
          <a:off x="591299" y="787333"/>
          <a:ext cx="2088729" cy="805876"/>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Neue" panose="02000503000000020004" pitchFamily="2" charset="0"/>
              <a:ea typeface="Helvetica Neue" panose="02000503000000020004" pitchFamily="2" charset="0"/>
              <a:cs typeface="Helvetica Neue" panose="02000503000000020004" pitchFamily="2" charset="0"/>
            </a:rPr>
            <a:t>Cooling at                    full capacity</a:t>
          </a:r>
        </a:p>
      </dsp:txBody>
      <dsp:txXfrm>
        <a:off x="614902" y="810936"/>
        <a:ext cx="2041523" cy="758670"/>
      </dsp:txXfrm>
    </dsp:sp>
    <dsp:sp modelId="{962FA2DC-0B3B-1B48-98B6-4A7C68306856}">
      <dsp:nvSpPr>
        <dsp:cNvPr id="0" name=""/>
        <dsp:cNvSpPr/>
      </dsp:nvSpPr>
      <dsp:spPr>
        <a:xfrm>
          <a:off x="298719" y="585864"/>
          <a:ext cx="292580" cy="1611753"/>
        </a:xfrm>
        <a:custGeom>
          <a:avLst/>
          <a:gdLst/>
          <a:ahLst/>
          <a:cxnLst/>
          <a:rect l="0" t="0" r="0" b="0"/>
          <a:pathLst>
            <a:path>
              <a:moveTo>
                <a:pt x="0" y="0"/>
              </a:moveTo>
              <a:lnTo>
                <a:pt x="0" y="1611753"/>
              </a:lnTo>
              <a:lnTo>
                <a:pt x="292580" y="1611753"/>
              </a:lnTo>
            </a:path>
          </a:pathLst>
        </a:custGeom>
        <a:noFill/>
        <a:ln w="952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121C54D-759B-4B43-AC26-FBE598450F0F}">
      <dsp:nvSpPr>
        <dsp:cNvPr id="0" name=""/>
        <dsp:cNvSpPr/>
      </dsp:nvSpPr>
      <dsp:spPr>
        <a:xfrm>
          <a:off x="591299" y="1794679"/>
          <a:ext cx="2088729" cy="805876"/>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Neue" panose="02000503000000020004" pitchFamily="2" charset="0"/>
              <a:ea typeface="Helvetica Neue" panose="02000503000000020004" pitchFamily="2" charset="0"/>
              <a:cs typeface="Helvetica Neue" panose="02000503000000020004" pitchFamily="2" charset="0"/>
            </a:rPr>
            <a:t>Cooling at 50% capacity</a:t>
          </a:r>
        </a:p>
      </dsp:txBody>
      <dsp:txXfrm>
        <a:off x="614902" y="1818282"/>
        <a:ext cx="2041523" cy="758670"/>
      </dsp:txXfrm>
    </dsp:sp>
    <dsp:sp modelId="{7097E79D-6E2F-C24C-9432-036955110560}">
      <dsp:nvSpPr>
        <dsp:cNvPr id="0" name=""/>
        <dsp:cNvSpPr/>
      </dsp:nvSpPr>
      <dsp:spPr>
        <a:xfrm>
          <a:off x="3334877" y="15642"/>
          <a:ext cx="2925800" cy="570222"/>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elvetica Neue" panose="02000503000000020004" pitchFamily="2" charset="0"/>
              <a:ea typeface="Helvetica Neue" panose="02000503000000020004" pitchFamily="2" charset="0"/>
              <a:cs typeface="Helvetica Neue" panose="02000503000000020004" pitchFamily="2" charset="0"/>
            </a:rPr>
            <a:t>Power Consumption</a:t>
          </a:r>
        </a:p>
      </dsp:txBody>
      <dsp:txXfrm>
        <a:off x="3351578" y="32343"/>
        <a:ext cx="2892398" cy="536820"/>
      </dsp:txXfrm>
    </dsp:sp>
    <dsp:sp modelId="{4FAFBB83-377F-1F4F-986A-5280B83E2E83}">
      <dsp:nvSpPr>
        <dsp:cNvPr id="0" name=""/>
        <dsp:cNvSpPr/>
      </dsp:nvSpPr>
      <dsp:spPr>
        <a:xfrm>
          <a:off x="3627457" y="585864"/>
          <a:ext cx="292580" cy="604407"/>
        </a:xfrm>
        <a:custGeom>
          <a:avLst/>
          <a:gdLst/>
          <a:ahLst/>
          <a:cxnLst/>
          <a:rect l="0" t="0" r="0" b="0"/>
          <a:pathLst>
            <a:path>
              <a:moveTo>
                <a:pt x="0" y="0"/>
              </a:moveTo>
              <a:lnTo>
                <a:pt x="0" y="604407"/>
              </a:lnTo>
              <a:lnTo>
                <a:pt x="292580" y="604407"/>
              </a:lnTo>
            </a:path>
          </a:pathLst>
        </a:custGeom>
        <a:noFill/>
        <a:ln w="952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4D02D25-FE43-CD47-BB9F-C9910751BC83}">
      <dsp:nvSpPr>
        <dsp:cNvPr id="0" name=""/>
        <dsp:cNvSpPr/>
      </dsp:nvSpPr>
      <dsp:spPr>
        <a:xfrm>
          <a:off x="3920037" y="787333"/>
          <a:ext cx="2088729" cy="805876"/>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Neue" panose="02000503000000020004" pitchFamily="2" charset="0"/>
              <a:ea typeface="Helvetica Neue" panose="02000503000000020004" pitchFamily="2" charset="0"/>
              <a:cs typeface="Helvetica Neue" panose="02000503000000020004" pitchFamily="2" charset="0"/>
            </a:rPr>
            <a:t>Power consumption at full capacity</a:t>
          </a:r>
        </a:p>
      </dsp:txBody>
      <dsp:txXfrm>
        <a:off x="3943640" y="810936"/>
        <a:ext cx="2041523" cy="758670"/>
      </dsp:txXfrm>
    </dsp:sp>
    <dsp:sp modelId="{928BAD48-5C04-4846-B983-C53E25593C8D}">
      <dsp:nvSpPr>
        <dsp:cNvPr id="0" name=""/>
        <dsp:cNvSpPr/>
      </dsp:nvSpPr>
      <dsp:spPr>
        <a:xfrm>
          <a:off x="3627457" y="585864"/>
          <a:ext cx="292580" cy="1611753"/>
        </a:xfrm>
        <a:custGeom>
          <a:avLst/>
          <a:gdLst/>
          <a:ahLst/>
          <a:cxnLst/>
          <a:rect l="0" t="0" r="0" b="0"/>
          <a:pathLst>
            <a:path>
              <a:moveTo>
                <a:pt x="0" y="0"/>
              </a:moveTo>
              <a:lnTo>
                <a:pt x="0" y="1611753"/>
              </a:lnTo>
              <a:lnTo>
                <a:pt x="292580" y="1611753"/>
              </a:lnTo>
            </a:path>
          </a:pathLst>
        </a:custGeom>
        <a:noFill/>
        <a:ln w="952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3428133-28C1-874E-B0C9-D51189B24393}">
      <dsp:nvSpPr>
        <dsp:cNvPr id="0" name=""/>
        <dsp:cNvSpPr/>
      </dsp:nvSpPr>
      <dsp:spPr>
        <a:xfrm>
          <a:off x="3920037" y="1794679"/>
          <a:ext cx="2088729" cy="805876"/>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Neue" panose="02000503000000020004" pitchFamily="2" charset="0"/>
              <a:ea typeface="Helvetica Neue" panose="02000503000000020004" pitchFamily="2" charset="0"/>
              <a:cs typeface="Helvetica Neue" panose="02000503000000020004" pitchFamily="2" charset="0"/>
            </a:rPr>
            <a:t>Power consumption at 50% capacity</a:t>
          </a:r>
        </a:p>
      </dsp:txBody>
      <dsp:txXfrm>
        <a:off x="3943640" y="1818282"/>
        <a:ext cx="2041523" cy="758670"/>
      </dsp:txXfrm>
    </dsp:sp>
    <dsp:sp modelId="{68BD8FA7-B8DE-A54A-A68F-1AE33E956D0C}">
      <dsp:nvSpPr>
        <dsp:cNvPr id="0" name=""/>
        <dsp:cNvSpPr/>
      </dsp:nvSpPr>
      <dsp:spPr>
        <a:xfrm>
          <a:off x="6663616" y="15642"/>
          <a:ext cx="2925800" cy="570222"/>
        </a:xfrm>
        <a:prstGeom prst="roundRect">
          <a:avLst>
            <a:gd name="adj" fmla="val 10000"/>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Helvetica Neue" panose="02000503000000020004" pitchFamily="2" charset="0"/>
              <a:ea typeface="Helvetica Neue" panose="02000503000000020004" pitchFamily="2" charset="0"/>
              <a:cs typeface="Helvetica Neue" panose="02000503000000020004" pitchFamily="2" charset="0"/>
            </a:rPr>
            <a:t>ISEER rating</a:t>
          </a:r>
        </a:p>
      </dsp:txBody>
      <dsp:txXfrm>
        <a:off x="6680317" y="32343"/>
        <a:ext cx="2892398" cy="536820"/>
      </dsp:txXfrm>
    </dsp:sp>
    <dsp:sp modelId="{EC0336CD-FC78-934E-B8F1-FD0A280A5358}">
      <dsp:nvSpPr>
        <dsp:cNvPr id="0" name=""/>
        <dsp:cNvSpPr/>
      </dsp:nvSpPr>
      <dsp:spPr>
        <a:xfrm>
          <a:off x="6956196" y="585864"/>
          <a:ext cx="292580" cy="604407"/>
        </a:xfrm>
        <a:custGeom>
          <a:avLst/>
          <a:gdLst/>
          <a:ahLst/>
          <a:cxnLst/>
          <a:rect l="0" t="0" r="0" b="0"/>
          <a:pathLst>
            <a:path>
              <a:moveTo>
                <a:pt x="0" y="0"/>
              </a:moveTo>
              <a:lnTo>
                <a:pt x="0" y="604407"/>
              </a:lnTo>
              <a:lnTo>
                <a:pt x="292580" y="604407"/>
              </a:lnTo>
            </a:path>
          </a:pathLst>
        </a:custGeom>
        <a:noFill/>
        <a:ln w="952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2C3F277-9E7E-4C4F-BBB9-0463950BDD2B}">
      <dsp:nvSpPr>
        <dsp:cNvPr id="0" name=""/>
        <dsp:cNvSpPr/>
      </dsp:nvSpPr>
      <dsp:spPr>
        <a:xfrm>
          <a:off x="7248776" y="787333"/>
          <a:ext cx="2088729" cy="805876"/>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Neue" panose="02000503000000020004" pitchFamily="2" charset="0"/>
              <a:ea typeface="Helvetica Neue" panose="02000503000000020004" pitchFamily="2" charset="0"/>
              <a:cs typeface="Helvetica Neue" panose="02000503000000020004" pitchFamily="2" charset="0"/>
            </a:rPr>
            <a:t>Annual seasonal cooling load</a:t>
          </a:r>
        </a:p>
      </dsp:txBody>
      <dsp:txXfrm>
        <a:off x="7272379" y="810936"/>
        <a:ext cx="2041523" cy="758670"/>
      </dsp:txXfrm>
    </dsp:sp>
    <dsp:sp modelId="{A6208D94-9135-2745-A5CE-2354645954BC}">
      <dsp:nvSpPr>
        <dsp:cNvPr id="0" name=""/>
        <dsp:cNvSpPr/>
      </dsp:nvSpPr>
      <dsp:spPr>
        <a:xfrm>
          <a:off x="6956196" y="585864"/>
          <a:ext cx="292580" cy="1611753"/>
        </a:xfrm>
        <a:custGeom>
          <a:avLst/>
          <a:gdLst/>
          <a:ahLst/>
          <a:cxnLst/>
          <a:rect l="0" t="0" r="0" b="0"/>
          <a:pathLst>
            <a:path>
              <a:moveTo>
                <a:pt x="0" y="0"/>
              </a:moveTo>
              <a:lnTo>
                <a:pt x="0" y="1611753"/>
              </a:lnTo>
              <a:lnTo>
                <a:pt x="292580" y="1611753"/>
              </a:lnTo>
            </a:path>
          </a:pathLst>
        </a:custGeom>
        <a:noFill/>
        <a:ln w="952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59DDD68-9F79-1E45-99FB-DE92EE529D98}">
      <dsp:nvSpPr>
        <dsp:cNvPr id="0" name=""/>
        <dsp:cNvSpPr/>
      </dsp:nvSpPr>
      <dsp:spPr>
        <a:xfrm>
          <a:off x="7248776" y="1794679"/>
          <a:ext cx="2088729" cy="805876"/>
        </a:xfrm>
        <a:prstGeom prst="roundRect">
          <a:avLst>
            <a:gd name="adj" fmla="val 10000"/>
          </a:avLst>
        </a:prstGeom>
        <a:solidFill>
          <a:schemeClr val="lt1">
            <a:alpha val="90000"/>
            <a:hueOff val="0"/>
            <a:satOff val="0"/>
            <a:lumOff val="0"/>
            <a:alphaOff val="0"/>
          </a:schemeClr>
        </a:solidFill>
        <a:ln w="9525"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Neue" panose="02000503000000020004" pitchFamily="2" charset="0"/>
              <a:ea typeface="Helvetica Neue" panose="02000503000000020004" pitchFamily="2" charset="0"/>
              <a:cs typeface="Helvetica Neue" panose="02000503000000020004" pitchFamily="2" charset="0"/>
            </a:rPr>
            <a:t>Annual seasonal energy consumption</a:t>
          </a:r>
        </a:p>
      </dsp:txBody>
      <dsp:txXfrm>
        <a:off x="7272379" y="1818282"/>
        <a:ext cx="2041523" cy="7586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49F98-8890-C549-BFA7-39CAA2490D58}">
      <dsp:nvSpPr>
        <dsp:cNvPr id="0" name=""/>
        <dsp:cNvSpPr/>
      </dsp:nvSpPr>
      <dsp:spPr>
        <a:xfrm>
          <a:off x="4940" y="15545"/>
          <a:ext cx="1837856" cy="735142"/>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Neue" panose="02000503000000020004" pitchFamily="2" charset="0"/>
              <a:ea typeface="Helvetica Neue" panose="02000503000000020004" pitchFamily="2" charset="0"/>
              <a:cs typeface="Helvetica Neue" panose="02000503000000020004" pitchFamily="2" charset="0"/>
            </a:rPr>
            <a:t>Warm and Dry day</a:t>
          </a:r>
        </a:p>
      </dsp:txBody>
      <dsp:txXfrm>
        <a:off x="372511" y="15545"/>
        <a:ext cx="1102714" cy="735142"/>
      </dsp:txXfrm>
    </dsp:sp>
    <dsp:sp modelId="{C233CEFA-305E-F245-AB87-101D4322480B}">
      <dsp:nvSpPr>
        <dsp:cNvPr id="0" name=""/>
        <dsp:cNvSpPr/>
      </dsp:nvSpPr>
      <dsp:spPr>
        <a:xfrm>
          <a:off x="1659011" y="15545"/>
          <a:ext cx="1837856" cy="735142"/>
        </a:xfrm>
        <a:prstGeom prst="chevron">
          <a:avLst/>
        </a:prstGeom>
        <a:solidFill>
          <a:schemeClr val="accent3">
            <a:hueOff val="542120"/>
            <a:satOff val="20000"/>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Neue" panose="02000503000000020004" pitchFamily="2" charset="0"/>
              <a:ea typeface="Helvetica Neue" panose="02000503000000020004" pitchFamily="2" charset="0"/>
              <a:cs typeface="Helvetica Neue" panose="02000503000000020004" pitchFamily="2" charset="0"/>
            </a:rPr>
            <a:t>Warm and Humid day</a:t>
          </a:r>
        </a:p>
      </dsp:txBody>
      <dsp:txXfrm>
        <a:off x="2026582" y="15545"/>
        <a:ext cx="1102714" cy="735142"/>
      </dsp:txXfrm>
    </dsp:sp>
    <dsp:sp modelId="{801B9E1B-5C05-A340-8EE7-52D2AC3CEBBC}">
      <dsp:nvSpPr>
        <dsp:cNvPr id="0" name=""/>
        <dsp:cNvSpPr/>
      </dsp:nvSpPr>
      <dsp:spPr>
        <a:xfrm>
          <a:off x="3313081" y="15545"/>
          <a:ext cx="1837856" cy="735142"/>
        </a:xfrm>
        <a:prstGeom prst="chevron">
          <a:avLst/>
        </a:prstGeom>
        <a:solidFill>
          <a:schemeClr val="accent3">
            <a:hueOff val="1084240"/>
            <a:satOff val="40000"/>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Neue" panose="02000503000000020004" pitchFamily="2" charset="0"/>
              <a:ea typeface="Helvetica Neue" panose="02000503000000020004" pitchFamily="2" charset="0"/>
              <a:cs typeface="Helvetica Neue" panose="02000503000000020004" pitchFamily="2" charset="0"/>
            </a:rPr>
            <a:t>Hot and Dry day</a:t>
          </a:r>
        </a:p>
      </dsp:txBody>
      <dsp:txXfrm>
        <a:off x="3680652" y="15545"/>
        <a:ext cx="1102714" cy="735142"/>
      </dsp:txXfrm>
    </dsp:sp>
    <dsp:sp modelId="{5C419853-F6FC-FB45-B4BC-6E15C7AAA423}">
      <dsp:nvSpPr>
        <dsp:cNvPr id="0" name=""/>
        <dsp:cNvSpPr/>
      </dsp:nvSpPr>
      <dsp:spPr>
        <a:xfrm>
          <a:off x="4967152" y="15545"/>
          <a:ext cx="1837856" cy="735142"/>
        </a:xfrm>
        <a:prstGeom prst="chevron">
          <a:avLst/>
        </a:prstGeom>
        <a:solidFill>
          <a:schemeClr val="accent3">
            <a:hueOff val="1626359"/>
            <a:satOff val="60000"/>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Neue" panose="02000503000000020004" pitchFamily="2" charset="0"/>
              <a:ea typeface="Helvetica Neue" panose="02000503000000020004" pitchFamily="2" charset="0"/>
              <a:cs typeface="Helvetica Neue" panose="02000503000000020004" pitchFamily="2" charset="0"/>
            </a:rPr>
            <a:t>Hot and Humid day</a:t>
          </a:r>
        </a:p>
      </dsp:txBody>
      <dsp:txXfrm>
        <a:off x="5334723" y="15545"/>
        <a:ext cx="1102714" cy="735142"/>
      </dsp:txXfrm>
    </dsp:sp>
    <dsp:sp modelId="{6AB23147-A214-8247-90F7-7BC918E7DB75}">
      <dsp:nvSpPr>
        <dsp:cNvPr id="0" name=""/>
        <dsp:cNvSpPr/>
      </dsp:nvSpPr>
      <dsp:spPr>
        <a:xfrm>
          <a:off x="6621222" y="15545"/>
          <a:ext cx="1837856" cy="735142"/>
        </a:xfrm>
        <a:prstGeom prst="chevron">
          <a:avLst/>
        </a:prstGeom>
        <a:solidFill>
          <a:schemeClr val="accent3">
            <a:hueOff val="2168479"/>
            <a:satOff val="80000"/>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a:latin typeface="Helvetica Neue" panose="02000503000000020004" pitchFamily="2" charset="0"/>
              <a:ea typeface="Helvetica Neue" panose="02000503000000020004" pitchFamily="2" charset="0"/>
              <a:cs typeface="Helvetica Neue" panose="02000503000000020004" pitchFamily="2" charset="0"/>
            </a:rPr>
            <a:t>Extreme humid day</a:t>
          </a:r>
          <a:endParaRPr lang="en-US" sz="1400" kern="1200" dirty="0">
            <a:latin typeface="Helvetica Neue" panose="02000503000000020004" pitchFamily="2" charset="0"/>
            <a:ea typeface="Helvetica Neue" panose="02000503000000020004" pitchFamily="2" charset="0"/>
            <a:cs typeface="Helvetica Neue" panose="02000503000000020004" pitchFamily="2" charset="0"/>
          </a:endParaRPr>
        </a:p>
      </dsp:txBody>
      <dsp:txXfrm>
        <a:off x="6988793" y="15545"/>
        <a:ext cx="1102714" cy="735142"/>
      </dsp:txXfrm>
    </dsp:sp>
    <dsp:sp modelId="{C5F70F5C-6C23-D046-872C-54BB6E21259E}">
      <dsp:nvSpPr>
        <dsp:cNvPr id="0" name=""/>
        <dsp:cNvSpPr/>
      </dsp:nvSpPr>
      <dsp:spPr>
        <a:xfrm>
          <a:off x="8275293" y="15545"/>
          <a:ext cx="1837856" cy="735142"/>
        </a:xfrm>
        <a:prstGeom prst="chevron">
          <a:avLst/>
        </a:prstGeom>
        <a:solidFill>
          <a:schemeClr val="accent3">
            <a:hueOff val="2710599"/>
            <a:satOff val="100000"/>
            <a:lumOff val="-1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Helvetica Neue" panose="02000503000000020004" pitchFamily="2" charset="0"/>
              <a:ea typeface="Helvetica Neue" panose="02000503000000020004" pitchFamily="2" charset="0"/>
              <a:cs typeface="Helvetica Neue" panose="02000503000000020004" pitchFamily="2" charset="0"/>
            </a:rPr>
            <a:t>Extreme hot and dry day</a:t>
          </a:r>
        </a:p>
      </dsp:txBody>
      <dsp:txXfrm>
        <a:off x="8642864" y="15545"/>
        <a:ext cx="1102714" cy="7351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B5B9A3-9852-F24F-9EC4-996544C2CE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55C6E6-10AD-9B4F-B6E9-F02F58F054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7CFFC5-CAAD-FF40-8797-50AF9EB9331F}" type="datetimeFigureOut">
              <a:rPr lang="en-US" smtClean="0"/>
              <a:t>5/6/2019</a:t>
            </a:fld>
            <a:endParaRPr lang="en-US"/>
          </a:p>
        </p:txBody>
      </p:sp>
      <p:sp>
        <p:nvSpPr>
          <p:cNvPr id="4" name="Footer Placeholder 3">
            <a:extLst>
              <a:ext uri="{FF2B5EF4-FFF2-40B4-BE49-F238E27FC236}">
                <a16:creationId xmlns:a16="http://schemas.microsoft.com/office/drawing/2014/main" id="{7402E774-8EFA-CE48-8F49-7E78E2F83D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003B222-D2EA-3441-A5F2-21BD8185FC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451CE5-15B3-BD45-A2BB-B253E502A95E}" type="slidenum">
              <a:rPr lang="en-US" smtClean="0"/>
              <a:t>‹#›</a:t>
            </a:fld>
            <a:endParaRPr lang="en-US"/>
          </a:p>
        </p:txBody>
      </p:sp>
    </p:spTree>
    <p:extLst>
      <p:ext uri="{BB962C8B-B14F-4D97-AF65-F5344CB8AC3E}">
        <p14:creationId xmlns:p14="http://schemas.microsoft.com/office/powerpoint/2010/main" val="4098760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2EE3B4-E332-4EC0-BA79-13D0FCCB8B5F}" type="slidenum">
              <a:rPr lang="en-GB" smtClean="0"/>
              <a:t>2</a:t>
            </a:fld>
            <a:endParaRPr lang="en-GB"/>
          </a:p>
        </p:txBody>
      </p:sp>
    </p:spTree>
    <p:extLst>
      <p:ext uri="{BB962C8B-B14F-4D97-AF65-F5344CB8AC3E}">
        <p14:creationId xmlns:p14="http://schemas.microsoft.com/office/powerpoint/2010/main" val="3699854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335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middle days of the testing period represent the aggregate seasonal variation in DBT and RH and will account for the majority of the weighting for annual days. The weighting for the mild day (starting day), where prototypes will commence operation, is likely to have a weighting of no more than 5% and each extreme day, which represent the most challenging conditions, is likely to have a weighting of no more than 1% when extrapolating to annual performance</a:t>
            </a:r>
            <a:r>
              <a:rPr lang="en-US" dirty="0">
                <a:effectLst/>
              </a:rPr>
              <a:t> </a:t>
            </a:r>
            <a:endParaRPr lang="en-US" dirty="0"/>
          </a:p>
        </p:txBody>
      </p:sp>
    </p:spTree>
    <p:extLst>
      <p:ext uri="{BB962C8B-B14F-4D97-AF65-F5344CB8AC3E}">
        <p14:creationId xmlns:p14="http://schemas.microsoft.com/office/powerpoint/2010/main" val="2945624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middle days of the testing period represent the aggregate seasonal variation in DBT and RH and will account for the majority of the weighting for annual days. The weighting for the mild day (starting day), where prototypes will commence operation, is likely to have a weighting of no more than 5% and each extreme day, which represent the most challenging conditions, is likely to have a weighting of no more than 1% when extrapolating to annual performance</a:t>
            </a:r>
            <a:r>
              <a:rPr lang="en-US" dirty="0">
                <a:effectLst/>
              </a:rPr>
              <a:t> </a:t>
            </a:r>
            <a:endParaRPr lang="en-US" dirty="0"/>
          </a:p>
        </p:txBody>
      </p:sp>
    </p:spTree>
    <p:extLst>
      <p:ext uri="{BB962C8B-B14F-4D97-AF65-F5344CB8AC3E}">
        <p14:creationId xmlns:p14="http://schemas.microsoft.com/office/powerpoint/2010/main" val="117944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5124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middle days of the testing period represent the aggregate seasonal variation in DBT and RH and will account for the majority of the weighting for annual days. The weighting for the mild day (starting day), where prototypes will commence operation, is likely to have a weighting of no more than 5% and each extreme day, which represent the most challenging conditions, is likely to have a weighting of no more than 1% when extrapolating to annual performance</a:t>
            </a:r>
            <a:r>
              <a:rPr lang="en-US" dirty="0">
                <a:effectLst/>
              </a:rPr>
              <a:t> </a:t>
            </a:r>
            <a:endParaRPr lang="en-US" dirty="0"/>
          </a:p>
        </p:txBody>
      </p:sp>
    </p:spTree>
    <p:extLst>
      <p:ext uri="{BB962C8B-B14F-4D97-AF65-F5344CB8AC3E}">
        <p14:creationId xmlns:p14="http://schemas.microsoft.com/office/powerpoint/2010/main" val="2124187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698500"/>
            <a:ext cx="6205537" cy="34909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8985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middle days of the testing period represent the aggregate seasonal variation in DBT and RH and will account for the majority of the weighting for annual days. The weighting for the mild day (starting day), where prototypes will commence operation, is likely to have a weighting of no more than 5% and each extreme day, which represent the most challenging conditions, is likely to have a weighting of no more than 1% when extrapolating to annual performance</a:t>
            </a:r>
            <a:r>
              <a:rPr lang="en-US" dirty="0">
                <a:effectLst/>
              </a:rPr>
              <a:t> </a:t>
            </a:r>
            <a:endParaRPr lang="en-US" dirty="0"/>
          </a:p>
        </p:txBody>
      </p:sp>
    </p:spTree>
    <p:extLst>
      <p:ext uri="{BB962C8B-B14F-4D97-AF65-F5344CB8AC3E}">
        <p14:creationId xmlns:p14="http://schemas.microsoft.com/office/powerpoint/2010/main" val="3313872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The middle days of the testing period represent the aggregate seasonal variation in DBT and RH and will account for the majority of the weighting for annual days. The weighting for the mild day (starting day), where prototypes will commence operation, is likely to have a weighting of no more than 5% and each extreme day, which represent the most challenging conditions, is likely to have a weighting of no more than 1% when extrapolating to annual performance</a:t>
            </a:r>
            <a:r>
              <a:rPr lang="en-US" dirty="0">
                <a:effectLst/>
              </a:rPr>
              <a:t> </a:t>
            </a:r>
            <a:endParaRPr lang="en-US" dirty="0"/>
          </a:p>
        </p:txBody>
      </p:sp>
    </p:spTree>
    <p:extLst>
      <p:ext uri="{BB962C8B-B14F-4D97-AF65-F5344CB8AC3E}">
        <p14:creationId xmlns:p14="http://schemas.microsoft.com/office/powerpoint/2010/main" val="2832897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i.e. if the prototype does not operate for 2 hours on an extreme day, its weighted unmet hours will be lower. </a:t>
            </a:r>
          </a:p>
        </p:txBody>
      </p:sp>
    </p:spTree>
    <p:extLst>
      <p:ext uri="{BB962C8B-B14F-4D97-AF65-F5344CB8AC3E}">
        <p14:creationId xmlns:p14="http://schemas.microsoft.com/office/powerpoint/2010/main" val="3399245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0300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 name="Google Shape;4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9:notes"/>
          <p:cNvSpPr>
            <a:spLocks noGrp="1" noRot="1" noChangeAspect="1"/>
          </p:cNvSpPr>
          <p:nvPr>
            <p:ph type="sldImg" idx="2"/>
          </p:nvPr>
        </p:nvSpPr>
        <p:spPr>
          <a:xfrm>
            <a:off x="423863" y="698500"/>
            <a:ext cx="6205537"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c69a3e8fb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c69a3e8fb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01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1F3B63"/>
                </a:solidFill>
                <a:latin typeface="Helvetica Neue"/>
                <a:ea typeface="Helvetica Neue"/>
                <a:cs typeface="Helvetica Neue"/>
                <a:sym typeface="Helvetica Neue"/>
              </a:rPr>
              <a:t>with representation from Department of Science and Technology, Ministry of Environment Forest and Climate Change, NITI Aayog, Ministry of Power, BEE</a:t>
            </a:r>
            <a:endParaRPr/>
          </a:p>
          <a:p>
            <a:pPr marL="0" lvl="0" indent="0" algn="l" rtl="0">
              <a:lnSpc>
                <a:spcPct val="100000"/>
              </a:lnSpc>
              <a:spcBef>
                <a:spcPts val="0"/>
              </a:spcBef>
              <a:spcAft>
                <a:spcPts val="0"/>
              </a:spcAft>
              <a:buSzPts val="1100"/>
              <a:buNone/>
            </a:pPr>
            <a:endParaRPr/>
          </a:p>
        </p:txBody>
      </p:sp>
      <p:sp>
        <p:nvSpPr>
          <p:cNvPr id="51" name="Google Shape;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c69a3e8fb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c69a3e8fb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31121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4dc9f0e3ff_0_923:notes"/>
          <p:cNvSpPr>
            <a:spLocks noGrp="1" noRot="1" noChangeAspect="1"/>
          </p:cNvSpPr>
          <p:nvPr>
            <p:ph type="sldImg" idx="2"/>
          </p:nvPr>
        </p:nvSpPr>
        <p:spPr>
          <a:xfrm>
            <a:off x="482600" y="728663"/>
            <a:ext cx="6454775" cy="3630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4dc9f0e3ff_0_923:notes"/>
          <p:cNvSpPr txBox="1">
            <a:spLocks noGrp="1"/>
          </p:cNvSpPr>
          <p:nvPr>
            <p:ph type="body" idx="1"/>
          </p:nvPr>
        </p:nvSpPr>
        <p:spPr>
          <a:xfrm>
            <a:off x="742038" y="4600919"/>
            <a:ext cx="5936400" cy="4358700"/>
          </a:xfrm>
          <a:prstGeom prst="rect">
            <a:avLst/>
          </a:prstGeom>
          <a:noFill/>
          <a:ln>
            <a:noFill/>
          </a:ln>
        </p:spPr>
        <p:txBody>
          <a:bodyPr spcFirstLastPara="1" wrap="square" lIns="95725" tIns="95725" rIns="95725" bIns="95725" anchor="t" anchorCtr="0">
            <a:noAutofit/>
          </a:bodyPr>
          <a:lstStyle/>
          <a:p>
            <a:pPr marL="478811" lvl="0" indent="-292608" algn="l" rtl="0">
              <a:spcBef>
                <a:spcPts val="0"/>
              </a:spcBef>
              <a:spcAft>
                <a:spcPts val="0"/>
              </a:spcAft>
              <a:buClr>
                <a:srgbClr val="4A86E8"/>
              </a:buClr>
              <a:buSzPts val="800"/>
              <a:buFont typeface="Calibri"/>
              <a:buAutoNum type="arabicPeriod"/>
            </a:pPr>
            <a:r>
              <a:rPr lang="en-US" sz="800" b="1" dirty="0">
                <a:solidFill>
                  <a:srgbClr val="4A86E8"/>
                </a:solidFill>
              </a:rPr>
              <a:t>Climate Impact:</a:t>
            </a:r>
            <a:r>
              <a:rPr lang="en-US" sz="800" dirty="0">
                <a:solidFill>
                  <a:srgbClr val="4A86E8"/>
                </a:solidFill>
              </a:rPr>
              <a:t> </a:t>
            </a:r>
            <a:r>
              <a:rPr lang="en-US" sz="800" dirty="0"/>
              <a:t>Must have at least five times less climate impact than the climate impact of the baseline unit.</a:t>
            </a:r>
            <a:endParaRPr sz="800" dirty="0"/>
          </a:p>
          <a:p>
            <a:pPr marL="478811" lvl="0" indent="-292608" algn="l" rtl="0">
              <a:spcBef>
                <a:spcPts val="0"/>
              </a:spcBef>
              <a:spcAft>
                <a:spcPts val="0"/>
              </a:spcAft>
              <a:buClr>
                <a:srgbClr val="4A86E8"/>
              </a:buClr>
              <a:buSzPts val="800"/>
              <a:buFont typeface="Calibri"/>
              <a:buAutoNum type="arabicPeriod"/>
            </a:pPr>
            <a:r>
              <a:rPr lang="en-US" sz="800" b="1" dirty="0">
                <a:solidFill>
                  <a:srgbClr val="4A86E8"/>
                </a:solidFill>
              </a:rPr>
              <a:t>Power:</a:t>
            </a:r>
            <a:r>
              <a:rPr lang="en-US" sz="800" dirty="0"/>
              <a:t> Cannot draw more than 700 W at full load.</a:t>
            </a:r>
            <a:endParaRPr sz="800" dirty="0"/>
          </a:p>
          <a:p>
            <a:pPr marL="478811" lvl="0" indent="-292608" algn="l" rtl="0">
              <a:spcBef>
                <a:spcPts val="0"/>
              </a:spcBef>
              <a:spcAft>
                <a:spcPts val="0"/>
              </a:spcAft>
              <a:buClr>
                <a:srgbClr val="4A86E8"/>
              </a:buClr>
              <a:buSzPts val="800"/>
              <a:buFont typeface="Calibri"/>
              <a:buAutoNum type="arabicPeriod"/>
            </a:pPr>
            <a:r>
              <a:rPr lang="en-US" sz="800" b="1" dirty="0">
                <a:solidFill>
                  <a:srgbClr val="4A86E8"/>
                </a:solidFill>
              </a:rPr>
              <a:t>Water:</a:t>
            </a:r>
            <a:r>
              <a:rPr lang="en-US" sz="800" dirty="0"/>
              <a:t> Consumes less than 14 liters of water per day.</a:t>
            </a:r>
            <a:endParaRPr sz="800" dirty="0"/>
          </a:p>
          <a:p>
            <a:pPr marL="478811" lvl="0" indent="-292608" algn="l" rtl="0">
              <a:spcBef>
                <a:spcPts val="0"/>
              </a:spcBef>
              <a:spcAft>
                <a:spcPts val="0"/>
              </a:spcAft>
              <a:buClr>
                <a:srgbClr val="4A86E8"/>
              </a:buClr>
              <a:buSzPts val="800"/>
              <a:buFont typeface="Calibri"/>
              <a:buAutoNum type="arabicPeriod"/>
            </a:pPr>
            <a:r>
              <a:rPr lang="en-US" sz="800" b="1" dirty="0">
                <a:solidFill>
                  <a:srgbClr val="4A86E8"/>
                </a:solidFill>
              </a:rPr>
              <a:t>Scalability:</a:t>
            </a:r>
            <a:r>
              <a:rPr lang="en-US" sz="800" dirty="0"/>
              <a:t> Usable in existing homes, rather than requiring a “designed in” engineering solution.</a:t>
            </a:r>
            <a:endParaRPr sz="800" dirty="0"/>
          </a:p>
          <a:p>
            <a:pPr marL="478811" lvl="0" indent="-292608" algn="l" rtl="0">
              <a:spcBef>
                <a:spcPts val="0"/>
              </a:spcBef>
              <a:spcAft>
                <a:spcPts val="0"/>
              </a:spcAft>
              <a:buClr>
                <a:srgbClr val="4A86E8"/>
              </a:buClr>
              <a:buSzPts val="800"/>
              <a:buFont typeface="Calibri"/>
              <a:buAutoNum type="arabicPeriod"/>
            </a:pPr>
            <a:r>
              <a:rPr lang="en-US" sz="800" b="1" dirty="0">
                <a:solidFill>
                  <a:srgbClr val="4A86E8"/>
                </a:solidFill>
              </a:rPr>
              <a:t>Renewables</a:t>
            </a:r>
            <a:r>
              <a:rPr lang="en-US" sz="800" dirty="0">
                <a:solidFill>
                  <a:srgbClr val="4A86E8"/>
                </a:solidFill>
              </a:rPr>
              <a:t>:</a:t>
            </a:r>
            <a:r>
              <a:rPr lang="en-US" sz="800" dirty="0"/>
              <a:t> Technology may use a 3x5 ft. footprint on the wall or roof area of the house to place any renewable technology to offset the total energy consumption. This energy offset is only accounted for if it is used directly by the cooling equipment. Any energy unused by the equipment and fed to the grid through net metering will not be counted against the system’s total energy consumption.</a:t>
            </a:r>
            <a:endParaRPr sz="800" dirty="0"/>
          </a:p>
          <a:p>
            <a:pPr marL="478811" lvl="0" indent="-292608" algn="l" rtl="0">
              <a:spcBef>
                <a:spcPts val="0"/>
              </a:spcBef>
              <a:spcAft>
                <a:spcPts val="0"/>
              </a:spcAft>
              <a:buClr>
                <a:srgbClr val="4A86E8"/>
              </a:buClr>
              <a:buSzPts val="800"/>
              <a:buFont typeface="Calibri"/>
              <a:buAutoNum type="arabicPeriod"/>
            </a:pPr>
            <a:r>
              <a:rPr lang="en-US" sz="800" b="1" dirty="0">
                <a:solidFill>
                  <a:srgbClr val="4A86E8"/>
                </a:solidFill>
              </a:rPr>
              <a:t>Materials: </a:t>
            </a:r>
            <a:r>
              <a:rPr lang="en-US" sz="800" dirty="0"/>
              <a:t>nontoxic, no rare earth materials required.</a:t>
            </a:r>
            <a:endParaRPr sz="800" b="1" dirty="0">
              <a:solidFill>
                <a:srgbClr val="4A86E8"/>
              </a:solidFill>
            </a:endParaRPr>
          </a:p>
          <a:p>
            <a:pPr marL="478811" lvl="0" indent="-292608" algn="l" rtl="0">
              <a:spcBef>
                <a:spcPts val="0"/>
              </a:spcBef>
              <a:spcAft>
                <a:spcPts val="0"/>
              </a:spcAft>
              <a:buClr>
                <a:srgbClr val="4A86E8"/>
              </a:buClr>
              <a:buSzPts val="800"/>
              <a:buFont typeface="Calibri"/>
              <a:buAutoNum type="arabicPeriod"/>
            </a:pPr>
            <a:r>
              <a:rPr lang="en-US" sz="800" b="1" dirty="0">
                <a:solidFill>
                  <a:srgbClr val="4A86E8"/>
                </a:solidFill>
              </a:rPr>
              <a:t>Refrigerants</a:t>
            </a:r>
            <a:r>
              <a:rPr lang="en-US" sz="800" dirty="0">
                <a:solidFill>
                  <a:srgbClr val="4A86E8"/>
                </a:solidFill>
              </a:rPr>
              <a:t>:</a:t>
            </a:r>
            <a:r>
              <a:rPr lang="en-US" sz="800" dirty="0"/>
              <a:t> Zero scope 1 emissions; LOW TOXICITY, ZERO ODP </a:t>
            </a:r>
            <a:endParaRPr dirty="0"/>
          </a:p>
          <a:p>
            <a:pPr marL="478811" lvl="0" indent="-292608" algn="l" rtl="0">
              <a:spcBef>
                <a:spcPts val="0"/>
              </a:spcBef>
              <a:spcAft>
                <a:spcPts val="0"/>
              </a:spcAft>
              <a:buClr>
                <a:srgbClr val="4A86E8"/>
              </a:buClr>
              <a:buSzPts val="800"/>
              <a:buFont typeface="Calibri"/>
              <a:buAutoNum type="arabicPeriod"/>
            </a:pPr>
            <a:r>
              <a:rPr lang="en-US" sz="800" b="1" dirty="0">
                <a:solidFill>
                  <a:srgbClr val="4A86E8"/>
                </a:solidFill>
              </a:rPr>
              <a:t>Operation:</a:t>
            </a:r>
            <a:r>
              <a:rPr lang="en-US" sz="800" dirty="0">
                <a:solidFill>
                  <a:srgbClr val="4A86E8"/>
                </a:solidFill>
              </a:rPr>
              <a:t> </a:t>
            </a:r>
            <a:r>
              <a:rPr lang="en-US" sz="800" dirty="0"/>
              <a:t>Must maintain efficiency and operate within emerging market environments, encompassing air pollution, grid power quality, humidity and local building types.</a:t>
            </a:r>
            <a:endParaRPr sz="800" dirty="0"/>
          </a:p>
          <a:p>
            <a:pPr marL="478811" lvl="0" indent="-292608" algn="l" rtl="0">
              <a:spcBef>
                <a:spcPts val="0"/>
              </a:spcBef>
              <a:spcAft>
                <a:spcPts val="0"/>
              </a:spcAft>
              <a:buClr>
                <a:srgbClr val="4A86E8"/>
              </a:buClr>
              <a:buSzPts val="800"/>
              <a:buFont typeface="Calibri"/>
              <a:buAutoNum type="arabicPeriod"/>
            </a:pPr>
            <a:r>
              <a:rPr lang="en-US" sz="800" b="1" dirty="0">
                <a:solidFill>
                  <a:srgbClr val="4A86E8"/>
                </a:solidFill>
              </a:rPr>
              <a:t>Industrialization potential:</a:t>
            </a:r>
            <a:r>
              <a:rPr lang="en-US" sz="800" dirty="0">
                <a:solidFill>
                  <a:srgbClr val="4A86E8"/>
                </a:solidFill>
              </a:rPr>
              <a:t> </a:t>
            </a:r>
            <a:r>
              <a:rPr lang="en-US" sz="800" dirty="0"/>
              <a:t>Must demonstrate cost potential at full industrialization of no more than twice the baseline solution</a:t>
            </a:r>
            <a:endParaRPr sz="800" b="1" dirty="0">
              <a:solidFill>
                <a:srgbClr val="4A86E8"/>
              </a:solidFill>
            </a:endParaRPr>
          </a:p>
        </p:txBody>
      </p:sp>
    </p:spTree>
    <p:extLst>
      <p:ext uri="{BB962C8B-B14F-4D97-AF65-F5344CB8AC3E}">
        <p14:creationId xmlns:p14="http://schemas.microsoft.com/office/powerpoint/2010/main" val="2259865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4dc9f0e3ff_0_1036:notes"/>
          <p:cNvSpPr>
            <a:spLocks noGrp="1" noRot="1" noChangeAspect="1"/>
          </p:cNvSpPr>
          <p:nvPr>
            <p:ph type="sldImg" idx="2"/>
          </p:nvPr>
        </p:nvSpPr>
        <p:spPr>
          <a:xfrm>
            <a:off x="423863" y="698500"/>
            <a:ext cx="6205537"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4dc9f0e3ff_0_10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Technical committee will review </a:t>
            </a:r>
            <a:endParaRPr/>
          </a:p>
        </p:txBody>
      </p:sp>
    </p:spTree>
    <p:extLst>
      <p:ext uri="{BB962C8B-B14F-4D97-AF65-F5344CB8AC3E}">
        <p14:creationId xmlns:p14="http://schemas.microsoft.com/office/powerpoint/2010/main" val="52010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4dc9f0e3ff_0_1120:notes"/>
          <p:cNvSpPr>
            <a:spLocks noGrp="1" noRot="1" noChangeAspect="1"/>
          </p:cNvSpPr>
          <p:nvPr>
            <p:ph type="sldImg" idx="2"/>
          </p:nvPr>
        </p:nvSpPr>
        <p:spPr>
          <a:xfrm>
            <a:off x="423863" y="698500"/>
            <a:ext cx="6205537"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g4dc9f0e3ff_0_11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7876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26573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9" name="Google Shape;19;p3"/>
          <p:cNvPicPr preferRelativeResize="0"/>
          <p:nvPr/>
        </p:nvPicPr>
        <p:blipFill rotWithShape="1">
          <a:blip r:embed="rId3">
            <a:alphaModFix/>
          </a:blip>
          <a:srcRect/>
          <a:stretch/>
        </p:blipFill>
        <p:spPr>
          <a:xfrm>
            <a:off x="838200" y="6199333"/>
            <a:ext cx="1583452" cy="522142"/>
          </a:xfrm>
          <a:prstGeom prst="rect">
            <a:avLst/>
          </a:prstGeom>
          <a:noFill/>
          <a:ln>
            <a:noFill/>
          </a:ln>
        </p:spPr>
      </p:pic>
      <p:sp>
        <p:nvSpPr>
          <p:cNvPr id="20" name="Google Shape;20;p3"/>
          <p:cNvSpPr txBox="1">
            <a:spLocks noGrp="1"/>
          </p:cNvSpPr>
          <p:nvPr>
            <p:ph type="title"/>
          </p:nvPr>
        </p:nvSpPr>
        <p:spPr>
          <a:xfrm>
            <a:off x="838200" y="380649"/>
            <a:ext cx="10515600" cy="67324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SzPts val="4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838200" y="1224709"/>
            <a:ext cx="10515600" cy="484179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SzPts val="1800"/>
              <a:buChar char="•"/>
              <a:defRPr>
                <a:solidFill>
                  <a:schemeClr val="lt1"/>
                </a:solidFill>
              </a:defRPr>
            </a:lvl1pPr>
            <a:lvl2pPr marL="914400" lvl="1" indent="-342900" algn="l">
              <a:lnSpc>
                <a:spcPct val="90000"/>
              </a:lnSpc>
              <a:spcBef>
                <a:spcPts val="500"/>
              </a:spcBef>
              <a:spcAft>
                <a:spcPts val="0"/>
              </a:spcAft>
              <a:buSzPts val="1800"/>
              <a:buChar char="•"/>
              <a:defRPr>
                <a:solidFill>
                  <a:schemeClr val="lt1"/>
                </a:solidFill>
              </a:defRPr>
            </a:lvl2pPr>
            <a:lvl3pPr marL="1371600" lvl="2" indent="-342900" algn="l">
              <a:lnSpc>
                <a:spcPct val="90000"/>
              </a:lnSpc>
              <a:spcBef>
                <a:spcPts val="500"/>
              </a:spcBef>
              <a:spcAft>
                <a:spcPts val="0"/>
              </a:spcAft>
              <a:buSzPts val="1800"/>
              <a:buChar char="•"/>
              <a:defRPr>
                <a:solidFill>
                  <a:schemeClr val="lt1"/>
                </a:solidFill>
              </a:defRPr>
            </a:lvl3pPr>
            <a:lvl4pPr marL="1828800" lvl="3" indent="-342900" algn="l">
              <a:lnSpc>
                <a:spcPct val="90000"/>
              </a:lnSpc>
              <a:spcBef>
                <a:spcPts val="500"/>
              </a:spcBef>
              <a:spcAft>
                <a:spcPts val="0"/>
              </a:spcAft>
              <a:buSzPts val="1800"/>
              <a:buChar char="•"/>
              <a:defRPr>
                <a:solidFill>
                  <a:schemeClr val="lt1"/>
                </a:solidFill>
              </a:defRPr>
            </a:lvl4pPr>
            <a:lvl5pPr marL="2286000" lvl="4" indent="-342900" algn="l">
              <a:lnSpc>
                <a:spcPct val="90000"/>
              </a:lnSpc>
              <a:spcBef>
                <a:spcPts val="500"/>
              </a:spcBef>
              <a:spcAft>
                <a:spcPts val="0"/>
              </a:spcAft>
              <a:buSzPts val="1800"/>
              <a:buChar char="•"/>
              <a:defRPr>
                <a:solidFill>
                  <a:schemeClr val="lt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838200" y="380649"/>
            <a:ext cx="10515600" cy="673240"/>
          </a:xfrm>
          <a:prstGeom prst="rect">
            <a:avLst/>
          </a:prstGeom>
          <a:noFill/>
          <a:ln>
            <a:noFill/>
          </a:ln>
        </p:spPr>
        <p:txBody>
          <a:bodyPr spcFirstLastPara="1" wrap="square" lIns="91425" tIns="45700" rIns="91425" bIns="45700" anchor="ctr" anchorCtr="0"/>
          <a:lstStyle>
            <a:lvl1pPr marR="0" lvl="0" algn="l">
              <a:lnSpc>
                <a:spcPct val="90000"/>
              </a:lnSpc>
              <a:spcBef>
                <a:spcPts val="0"/>
              </a:spcBef>
              <a:spcAft>
                <a:spcPts val="0"/>
              </a:spcAft>
              <a:buClr>
                <a:srgbClr val="253C60"/>
              </a:buClr>
              <a:buSzPts val="4400"/>
              <a:buFont typeface="Helvetica Neue"/>
              <a:buNone/>
              <a:defRPr sz="4400" b="0" i="0" u="none" strike="noStrike" cap="none">
                <a:solidFill>
                  <a:srgbClr val="253C60"/>
                </a:solidFill>
                <a:latin typeface="Helvetica Neue"/>
                <a:ea typeface="Helvetica Neue"/>
                <a:cs typeface="Helvetica Neue"/>
                <a:sym typeface="Helvetica Neue"/>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 name="Google Shape;24;p4"/>
          <p:cNvSpPr txBox="1">
            <a:spLocks noGrp="1"/>
          </p:cNvSpPr>
          <p:nvPr>
            <p:ph type="body" idx="1"/>
          </p:nvPr>
        </p:nvSpPr>
        <p:spPr>
          <a:xfrm>
            <a:off x="838200" y="1224709"/>
            <a:ext cx="10515600" cy="4841793"/>
          </a:xfrm>
          <a:prstGeom prst="rect">
            <a:avLst/>
          </a:prstGeom>
          <a:noFill/>
          <a:ln>
            <a:noFill/>
          </a:ln>
        </p:spPr>
        <p:txBody>
          <a:bodyPr spcFirstLastPara="1" wrap="square" lIns="91425" tIns="45700" rIns="91425" bIns="45700" anchor="t" anchorCtr="0"/>
          <a:lstStyle>
            <a:lvl1pPr marL="457200" marR="0" lvl="0" indent="-342900" algn="l">
              <a:lnSpc>
                <a:spcPct val="90000"/>
              </a:lnSpc>
              <a:spcBef>
                <a:spcPts val="10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1pPr>
            <a:lvl2pPr marL="914400" marR="0" lvl="1" indent="-342900" algn="l">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2pPr>
            <a:lvl3pPr marL="1371600" marR="0" lvl="2" indent="-342900" algn="l">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3pPr>
            <a:lvl4pPr marL="1828800" marR="0" lvl="3" indent="-342900" algn="l">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4pPr>
            <a:lvl5pPr marL="2286000" marR="0" lvl="4" indent="-342900" algn="l">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sldNum" idx="12"/>
          </p:nvPr>
        </p:nvSpPr>
        <p:spPr>
          <a:xfrm>
            <a:off x="10884311" y="6356350"/>
            <a:ext cx="46949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80649"/>
            <a:ext cx="10515600" cy="67324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253C60"/>
              </a:buClr>
              <a:buSzPts val="4400"/>
              <a:buFont typeface="Helvetica Neue"/>
              <a:buNone/>
              <a:defRPr sz="4400" b="0" i="0" u="none" strike="noStrike" cap="none">
                <a:solidFill>
                  <a:srgbClr val="253C6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224709"/>
            <a:ext cx="10515600" cy="4841793"/>
          </a:xfrm>
          <a:prstGeom prst="rect">
            <a:avLst/>
          </a:prstGeom>
          <a:noFill/>
          <a:ln>
            <a:noFill/>
          </a:ln>
        </p:spPr>
        <p:txBody>
          <a:bodyPr spcFirstLastPara="1" wrap="square" lIns="91425" tIns="45700" rIns="91425" bIns="45700" anchor="t" anchorCtr="0"/>
          <a:lstStyle>
            <a:lvl1pPr marL="457200" marR="0" lvl="0" indent="-342900" algn="l" rtl="0">
              <a:lnSpc>
                <a:spcPct val="90000"/>
              </a:lnSpc>
              <a:spcBef>
                <a:spcPts val="10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1pPr>
            <a:lvl2pPr marL="914400" marR="0" lvl="1"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sldNum" idx="12"/>
          </p:nvPr>
        </p:nvSpPr>
        <p:spPr>
          <a:xfrm>
            <a:off x="10884311" y="6356350"/>
            <a:ext cx="46949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rgbClr val="1F3B63"/>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pic>
        <p:nvPicPr>
          <p:cNvPr id="9" name="Google Shape;9;p1"/>
          <p:cNvPicPr preferRelativeResize="0"/>
          <p:nvPr/>
        </p:nvPicPr>
        <p:blipFill rotWithShape="1">
          <a:blip r:embed="rId4">
            <a:alphaModFix/>
          </a:blip>
          <a:srcRect/>
          <a:stretch/>
        </p:blipFill>
        <p:spPr>
          <a:xfrm>
            <a:off x="838200" y="6199333"/>
            <a:ext cx="1583453" cy="522142"/>
          </a:xfrm>
          <a:prstGeom prst="rect">
            <a:avLst/>
          </a:prstGeom>
          <a:noFill/>
          <a:ln>
            <a:noFill/>
          </a:ln>
        </p:spPr>
      </p:pic>
      <p:pic>
        <p:nvPicPr>
          <p:cNvPr id="11" name="Google Shape;177;p22">
            <a:extLst>
              <a:ext uri="{FF2B5EF4-FFF2-40B4-BE49-F238E27FC236}">
                <a16:creationId xmlns:a16="http://schemas.microsoft.com/office/drawing/2014/main" id="{3A7115B2-BC75-46D6-B6E8-927F4A37F497}"/>
              </a:ext>
            </a:extLst>
          </p:cNvPr>
          <p:cNvPicPr preferRelativeResize="0"/>
          <p:nvPr userDrawn="1"/>
        </p:nvPicPr>
        <p:blipFill>
          <a:blip r:embed="rId5" cstate="screen">
            <a:alphaModFix/>
            <a:extLst>
              <a:ext uri="{28A0092B-C50C-407E-A947-70E740481C1C}">
                <a14:useLocalDpi xmlns:a14="http://schemas.microsoft.com/office/drawing/2010/main"/>
              </a:ext>
            </a:extLst>
          </a:blip>
          <a:stretch>
            <a:fillRect/>
          </a:stretch>
        </p:blipFill>
        <p:spPr>
          <a:xfrm>
            <a:off x="6120018" y="6208256"/>
            <a:ext cx="600764" cy="600766"/>
          </a:xfrm>
          <a:prstGeom prst="rect">
            <a:avLst/>
          </a:prstGeom>
          <a:noFill/>
          <a:ln>
            <a:noFill/>
          </a:ln>
        </p:spPr>
      </p:pic>
      <p:pic>
        <p:nvPicPr>
          <p:cNvPr id="12" name="Google Shape;178;p22">
            <a:extLst>
              <a:ext uri="{FF2B5EF4-FFF2-40B4-BE49-F238E27FC236}">
                <a16:creationId xmlns:a16="http://schemas.microsoft.com/office/drawing/2014/main" id="{DAA3ACE1-DDBC-4DA2-A3AF-89F5B6199DA9}"/>
              </a:ext>
            </a:extLst>
          </p:cNvPr>
          <p:cNvPicPr preferRelativeResize="0"/>
          <p:nvPr userDrawn="1"/>
        </p:nvPicPr>
        <p:blipFill>
          <a:blip r:embed="rId6" cstate="screen">
            <a:alphaModFix/>
            <a:extLst>
              <a:ext uri="{28A0092B-C50C-407E-A947-70E740481C1C}">
                <a14:useLocalDpi xmlns:a14="http://schemas.microsoft.com/office/drawing/2010/main"/>
              </a:ext>
            </a:extLst>
          </a:blip>
          <a:stretch>
            <a:fillRect/>
          </a:stretch>
        </p:blipFill>
        <p:spPr>
          <a:xfrm>
            <a:off x="8614381" y="6356351"/>
            <a:ext cx="818790" cy="357537"/>
          </a:xfrm>
          <a:prstGeom prst="rect">
            <a:avLst/>
          </a:prstGeom>
          <a:noFill/>
          <a:ln>
            <a:noFill/>
          </a:ln>
        </p:spPr>
      </p:pic>
      <p:pic>
        <p:nvPicPr>
          <p:cNvPr id="13" name="Google Shape;179;p22">
            <a:extLst>
              <a:ext uri="{FF2B5EF4-FFF2-40B4-BE49-F238E27FC236}">
                <a16:creationId xmlns:a16="http://schemas.microsoft.com/office/drawing/2014/main" id="{6D1EC011-7604-4C0A-A1AD-715E6831206A}"/>
              </a:ext>
            </a:extLst>
          </p:cNvPr>
          <p:cNvPicPr preferRelativeResize="0"/>
          <p:nvPr userDrawn="1"/>
        </p:nvPicPr>
        <p:blipFill>
          <a:blip r:embed="rId7" cstate="screen">
            <a:alphaModFix/>
            <a:extLst>
              <a:ext uri="{28A0092B-C50C-407E-A947-70E740481C1C}">
                <a14:useLocalDpi xmlns:a14="http://schemas.microsoft.com/office/drawing/2010/main"/>
              </a:ext>
            </a:extLst>
          </a:blip>
          <a:stretch>
            <a:fillRect/>
          </a:stretch>
        </p:blipFill>
        <p:spPr>
          <a:xfrm>
            <a:off x="6746203" y="6309589"/>
            <a:ext cx="1613085" cy="405425"/>
          </a:xfrm>
          <a:prstGeom prst="rect">
            <a:avLst/>
          </a:prstGeom>
          <a:noFill/>
          <a:ln>
            <a:noFill/>
          </a:ln>
        </p:spPr>
      </p:pic>
      <p:pic>
        <p:nvPicPr>
          <p:cNvPr id="14" name="Google Shape;180;p22">
            <a:extLst>
              <a:ext uri="{FF2B5EF4-FFF2-40B4-BE49-F238E27FC236}">
                <a16:creationId xmlns:a16="http://schemas.microsoft.com/office/drawing/2014/main" id="{1CDB8773-783E-484C-8680-2122C7CC9D4E}"/>
              </a:ext>
            </a:extLst>
          </p:cNvPr>
          <p:cNvPicPr preferRelativeResize="0"/>
          <p:nvPr userDrawn="1"/>
        </p:nvPicPr>
        <p:blipFill>
          <a:blip r:embed="rId8" cstate="screen">
            <a:alphaModFix/>
            <a:extLst>
              <a:ext uri="{28A0092B-C50C-407E-A947-70E740481C1C}">
                <a14:useLocalDpi xmlns:a14="http://schemas.microsoft.com/office/drawing/2010/main"/>
              </a:ext>
            </a:extLst>
          </a:blip>
          <a:stretch>
            <a:fillRect/>
          </a:stretch>
        </p:blipFill>
        <p:spPr>
          <a:xfrm>
            <a:off x="9786402" y="6356350"/>
            <a:ext cx="991328" cy="327496"/>
          </a:xfrm>
          <a:prstGeom prst="rect">
            <a:avLst/>
          </a:prstGeom>
          <a:noFill/>
          <a:ln>
            <a:noFill/>
          </a:ln>
        </p:spPr>
      </p:pic>
      <p:pic>
        <p:nvPicPr>
          <p:cNvPr id="2" name="Picture 1">
            <a:extLst>
              <a:ext uri="{FF2B5EF4-FFF2-40B4-BE49-F238E27FC236}">
                <a16:creationId xmlns:a16="http://schemas.microsoft.com/office/drawing/2014/main" id="{6277F744-A936-4CE7-B23D-A4BDAC9EC528}"/>
              </a:ext>
            </a:extLst>
          </p:cNvPr>
          <p:cNvPicPr>
            <a:picLocks noChangeAspect="1"/>
          </p:cNvPicPr>
          <p:nvPr userDrawn="1"/>
        </p:nvPicPr>
        <p:blipFill rotWithShape="1">
          <a:blip r:embed="rId9"/>
          <a:srcRect l="14065" t="26264"/>
          <a:stretch/>
        </p:blipFill>
        <p:spPr>
          <a:xfrm>
            <a:off x="3194870" y="6105614"/>
            <a:ext cx="2617094" cy="75238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2160">
          <p15:clr>
            <a:srgbClr val="F26B43"/>
          </p15:clr>
        </p15:guide>
        <p15:guide id="2" pos="74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0.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eestarlabel.com/content/files/inverter%20ac%20schedule%20final.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tags" Target="../tags/tag4.xml"/><Relationship Id="rId7" Type="http://schemas.openxmlformats.org/officeDocument/2006/relationships/image" Target="../media/image9.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15.xml"/><Relationship Id="rId4" Type="http://schemas.openxmlformats.org/officeDocument/2006/relationships/slideLayout" Target="../slideLayouts/slideLayout2.xml"/><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4.pn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47.jpeg"/><Relationship Id="rId21" Type="http://schemas.openxmlformats.org/officeDocument/2006/relationships/image" Target="../media/image61.png"/><Relationship Id="rId34" Type="http://schemas.openxmlformats.org/officeDocument/2006/relationships/image" Target="../media/image74.png"/><Relationship Id="rId7" Type="http://schemas.openxmlformats.org/officeDocument/2006/relationships/image" Target="../media/image51.png"/><Relationship Id="rId12" Type="http://schemas.openxmlformats.org/officeDocument/2006/relationships/image" Target="../media/image3.jpeg"/><Relationship Id="rId17" Type="http://schemas.openxmlformats.org/officeDocument/2006/relationships/image" Target="../media/image57.png"/><Relationship Id="rId25" Type="http://schemas.openxmlformats.org/officeDocument/2006/relationships/image" Target="../media/image65.png"/><Relationship Id="rId33" Type="http://schemas.openxmlformats.org/officeDocument/2006/relationships/image" Target="../media/image73.png"/><Relationship Id="rId2" Type="http://schemas.openxmlformats.org/officeDocument/2006/relationships/notesSlide" Target="../notesSlides/notesSlide21.xml"/><Relationship Id="rId16" Type="http://schemas.openxmlformats.org/officeDocument/2006/relationships/image" Target="../media/image56.png"/><Relationship Id="rId20" Type="http://schemas.openxmlformats.org/officeDocument/2006/relationships/image" Target="../media/image60.png"/><Relationship Id="rId29"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2.png"/><Relationship Id="rId24" Type="http://schemas.openxmlformats.org/officeDocument/2006/relationships/image" Target="../media/image64.png"/><Relationship Id="rId32" Type="http://schemas.openxmlformats.org/officeDocument/2006/relationships/image" Target="../media/image72.png"/><Relationship Id="rId5" Type="http://schemas.openxmlformats.org/officeDocument/2006/relationships/image" Target="../media/image49.png"/><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8.png"/><Relationship Id="rId10" Type="http://schemas.openxmlformats.org/officeDocument/2006/relationships/image" Target="../media/image54.png"/><Relationship Id="rId19" Type="http://schemas.openxmlformats.org/officeDocument/2006/relationships/image" Target="../media/image59.png"/><Relationship Id="rId31" Type="http://schemas.openxmlformats.org/officeDocument/2006/relationships/image" Target="../media/image71.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jpe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 Id="rId35" Type="http://schemas.openxmlformats.org/officeDocument/2006/relationships/image" Target="../media/image75.jpg"/></Relationships>
</file>

<file path=ppt/slides/_rels/slide31.xml.rels><?xml version="1.0" encoding="UTF-8" standalone="yes"?>
<Relationships xmlns="http://schemas.openxmlformats.org/package/2006/relationships"><Relationship Id="rId3" Type="http://schemas.openxmlformats.org/officeDocument/2006/relationships/hyperlink" Target="mailto:yash.Shukla@cept.ac.in" TargetMode="External"/><Relationship Id="rId2" Type="http://schemas.openxmlformats.org/officeDocument/2006/relationships/hyperlink" Target="mailto:rajanrawal@cept.ac.in" TargetMode="Externa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5314663-D332-43A6-86DE-2AC42E3841A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57" name="think-cell Slide" r:id="rId5" imgW="270" imgH="270" progId="TCLayout.ActiveDocument.1">
                  <p:embed/>
                </p:oleObj>
              </mc:Choice>
              <mc:Fallback>
                <p:oleObj name="think-cell Slide" r:id="rId5" imgW="270" imgH="270" progId="TCLayout.ActiveDocument.1">
                  <p:embed/>
                  <p:pic>
                    <p:nvPicPr>
                      <p:cNvPr id="5" name="Object 4" hidden="1">
                        <a:extLst>
                          <a:ext uri="{FF2B5EF4-FFF2-40B4-BE49-F238E27FC236}">
                            <a16:creationId xmlns:a16="http://schemas.microsoft.com/office/drawing/2014/main" id="{55314663-D332-43A6-86DE-2AC42E3841A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A86E0E1-5847-4652-8FF1-F27445E051D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4000" b="1" dirty="0">
              <a:latin typeface="Helvetica Light" panose="020B0403020202020204"/>
              <a:ea typeface="+mj-ea"/>
              <a:cs typeface="+mj-cs"/>
              <a:sym typeface="Helvetica Light" panose="020B0403020202020204"/>
            </a:endParaRPr>
          </a:p>
        </p:txBody>
      </p:sp>
      <p:pic>
        <p:nvPicPr>
          <p:cNvPr id="10" name="Picture 9">
            <a:extLst>
              <a:ext uri="{FF2B5EF4-FFF2-40B4-BE49-F238E27FC236}">
                <a16:creationId xmlns:a16="http://schemas.microsoft.com/office/drawing/2014/main" id="{B389449F-151B-4DB0-9438-F65A912B327C}"/>
              </a:ext>
            </a:extLst>
          </p:cNvPr>
          <p:cNvPicPr>
            <a:picLocks noChangeAspect="1"/>
          </p:cNvPicPr>
          <p:nvPr/>
        </p:nvPicPr>
        <p:blipFill>
          <a:blip r:embed="rId7"/>
          <a:stretch>
            <a:fillRect/>
          </a:stretch>
        </p:blipFill>
        <p:spPr>
          <a:xfrm>
            <a:off x="127553" y="33454"/>
            <a:ext cx="1644098" cy="1644098"/>
          </a:xfrm>
          <a:prstGeom prst="rect">
            <a:avLst/>
          </a:prstGeom>
        </p:spPr>
      </p:pic>
      <p:sp>
        <p:nvSpPr>
          <p:cNvPr id="6" name="Google Shape;33;p5">
            <a:extLst>
              <a:ext uri="{FF2B5EF4-FFF2-40B4-BE49-F238E27FC236}">
                <a16:creationId xmlns:a16="http://schemas.microsoft.com/office/drawing/2014/main" id="{F8BD64D5-F7C0-3141-89C9-61A94214C3D5}"/>
              </a:ext>
            </a:extLst>
          </p:cNvPr>
          <p:cNvSpPr txBox="1"/>
          <p:nvPr/>
        </p:nvSpPr>
        <p:spPr>
          <a:xfrm>
            <a:off x="127551" y="1794144"/>
            <a:ext cx="9102173" cy="2578240"/>
          </a:xfrm>
          <a:prstGeom prst="rect">
            <a:avLst/>
          </a:prstGeom>
          <a:noFill/>
          <a:ln>
            <a:noFill/>
          </a:ln>
        </p:spPr>
        <p:txBody>
          <a:bodyPr spcFirstLastPara="1" wrap="square" lIns="91425" tIns="45700" rIns="91425" bIns="45700" anchor="ctr" anchorCtr="0">
            <a:noAutofit/>
          </a:bodyPr>
          <a:lstStyle/>
          <a:p>
            <a:pPr lvl="0">
              <a:lnSpc>
                <a:spcPct val="80000"/>
              </a:lnSpc>
              <a:buClr>
                <a:srgbClr val="253C60"/>
              </a:buClr>
              <a:buSzPts val="4400"/>
            </a:pPr>
            <a:r>
              <a:rPr lang="en-US" sz="4440" dirty="0">
                <a:solidFill>
                  <a:schemeClr val="bg1"/>
                </a:solidFill>
                <a:latin typeface="Helvetica Neue"/>
                <a:ea typeface="Helvetica Neue"/>
                <a:cs typeface="Helvetica Neue"/>
                <a:sym typeface="Helvetica Neue"/>
              </a:rPr>
              <a:t>Global Cooling Prize</a:t>
            </a:r>
          </a:p>
          <a:p>
            <a:pPr lvl="0">
              <a:lnSpc>
                <a:spcPct val="80000"/>
              </a:lnSpc>
              <a:buClr>
                <a:srgbClr val="253C60"/>
              </a:buClr>
              <a:buSzPts val="4400"/>
            </a:pPr>
            <a:r>
              <a:rPr lang="en-US" sz="4440" b="1" dirty="0">
                <a:solidFill>
                  <a:schemeClr val="bg1"/>
                </a:solidFill>
                <a:latin typeface="Helvetica Neue"/>
                <a:sym typeface="Helvetica Neue"/>
              </a:rPr>
              <a:t>Evaluation and Testing</a:t>
            </a:r>
            <a:endParaRPr b="1" dirty="0">
              <a:solidFill>
                <a:schemeClr val="bg1"/>
              </a:solidFill>
            </a:endParaRPr>
          </a:p>
        </p:txBody>
      </p:sp>
      <p:sp>
        <p:nvSpPr>
          <p:cNvPr id="7" name="Google Shape;104;p19">
            <a:extLst>
              <a:ext uri="{FF2B5EF4-FFF2-40B4-BE49-F238E27FC236}">
                <a16:creationId xmlns:a16="http://schemas.microsoft.com/office/drawing/2014/main" id="{B51C87F8-B39B-BF45-BC1A-7496F2A28DDE}"/>
              </a:ext>
            </a:extLst>
          </p:cNvPr>
          <p:cNvSpPr txBox="1">
            <a:spLocks/>
          </p:cNvSpPr>
          <p:nvPr/>
        </p:nvSpPr>
        <p:spPr>
          <a:xfrm>
            <a:off x="127553" y="4218837"/>
            <a:ext cx="6343650" cy="5402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1F3B63"/>
              </a:buClr>
              <a:buSzPts val="1800"/>
              <a:buFont typeface="Arial"/>
              <a:buChar char="•"/>
              <a:defRPr sz="1800" b="0" i="0" u="none" strike="noStrike" cap="none">
                <a:solidFill>
                  <a:schemeClr val="lt1"/>
                </a:solidFill>
                <a:latin typeface="Helvetica Neue"/>
                <a:ea typeface="Helvetica Neue"/>
                <a:cs typeface="Helvetica Neue"/>
                <a:sym typeface="Helvetica Neue"/>
              </a:defRPr>
            </a:lvl1pPr>
            <a:lvl2pPr marL="914400" marR="0" lvl="1" indent="-342900" algn="l" rtl="0">
              <a:lnSpc>
                <a:spcPct val="90000"/>
              </a:lnSpc>
              <a:spcBef>
                <a:spcPts val="500"/>
              </a:spcBef>
              <a:spcAft>
                <a:spcPts val="0"/>
              </a:spcAft>
              <a:buClr>
                <a:srgbClr val="1F3B63"/>
              </a:buClr>
              <a:buSzPts val="1800"/>
              <a:buFont typeface="Arial"/>
              <a:buChar char="•"/>
              <a:defRPr sz="1800" b="0" i="0" u="none" strike="noStrike" cap="none">
                <a:solidFill>
                  <a:schemeClr val="lt1"/>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rgbClr val="1F3B63"/>
              </a:buClr>
              <a:buSzPts val="1800"/>
              <a:buFont typeface="Arial"/>
              <a:buChar char="•"/>
              <a:defRPr sz="1800" b="0" i="0" u="none" strike="noStrike" cap="none">
                <a:solidFill>
                  <a:schemeClr val="lt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rgbClr val="1F3B63"/>
              </a:buClr>
              <a:buSzPts val="1800"/>
              <a:buFont typeface="Arial"/>
              <a:buChar char="•"/>
              <a:defRPr sz="1800" b="0" i="0" u="none" strike="noStrike" cap="none">
                <a:solidFill>
                  <a:schemeClr val="lt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rgbClr val="1F3B63"/>
              </a:buClr>
              <a:buSzPts val="1800"/>
              <a:buFont typeface="Arial"/>
              <a:buChar char="•"/>
              <a:defRPr sz="1800" b="0" i="0" u="none" strike="noStrike" cap="none">
                <a:solidFill>
                  <a:schemeClr val="lt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chemeClr val="lt1"/>
              </a:buClr>
              <a:buNone/>
            </a:pPr>
            <a:endParaRPr lang="en-GB" b="1" dirty="0"/>
          </a:p>
          <a:p>
            <a:pPr marL="0" indent="0">
              <a:spcBef>
                <a:spcPts val="0"/>
              </a:spcBef>
              <a:buClr>
                <a:schemeClr val="lt1"/>
              </a:buClr>
              <a:buNone/>
            </a:pPr>
            <a:r>
              <a:rPr lang="en-US" sz="1600" dirty="0"/>
              <a:t>May 6, 2019</a:t>
            </a:r>
          </a:p>
          <a:p>
            <a:pPr marL="0" indent="0">
              <a:spcBef>
                <a:spcPts val="0"/>
              </a:spcBef>
              <a:buClr>
                <a:schemeClr val="lt1"/>
              </a:buClr>
              <a:buNone/>
            </a:pPr>
            <a:endParaRPr lang="en-US" sz="1600" dirty="0"/>
          </a:p>
          <a:p>
            <a:pPr marL="0" indent="0">
              <a:spcBef>
                <a:spcPts val="0"/>
              </a:spcBef>
              <a:buClr>
                <a:schemeClr val="lt1"/>
              </a:buClr>
              <a:buNone/>
            </a:pPr>
            <a:r>
              <a:rPr lang="en-US" sz="1600" dirty="0"/>
              <a:t>Rajan Rawal, Yash Shukla</a:t>
            </a:r>
          </a:p>
          <a:p>
            <a:pPr marL="0" indent="0">
              <a:spcBef>
                <a:spcPts val="0"/>
              </a:spcBef>
              <a:buClr>
                <a:schemeClr val="lt1"/>
              </a:buClr>
              <a:buNone/>
            </a:pPr>
            <a:r>
              <a:rPr lang="en-US" sz="1600" dirty="0"/>
              <a:t>CEPT University, Ahmedabad</a:t>
            </a:r>
          </a:p>
        </p:txBody>
      </p:sp>
      <p:sp>
        <p:nvSpPr>
          <p:cNvPr id="2" name="Rectangle 1">
            <a:extLst>
              <a:ext uri="{FF2B5EF4-FFF2-40B4-BE49-F238E27FC236}">
                <a16:creationId xmlns:a16="http://schemas.microsoft.com/office/drawing/2014/main" id="{C95C111F-21A9-4007-9735-327F5078C5CE}"/>
              </a:ext>
            </a:extLst>
          </p:cNvPr>
          <p:cNvSpPr/>
          <p:nvPr/>
        </p:nvSpPr>
        <p:spPr>
          <a:xfrm>
            <a:off x="2533650" y="6331563"/>
            <a:ext cx="9658350" cy="276999"/>
          </a:xfrm>
          <a:prstGeom prst="rect">
            <a:avLst/>
          </a:prstGeom>
        </p:spPr>
        <p:txBody>
          <a:bodyPr wrap="square">
            <a:spAutoFit/>
          </a:bodyPr>
          <a:lstStyle/>
          <a:p>
            <a:r>
              <a:rPr lang="en-IN" sz="1200" dirty="0">
                <a:solidFill>
                  <a:schemeClr val="bg1"/>
                </a:solidFill>
                <a:latin typeface="Helvetica Neue" panose="020B0604020202020204" charset="0"/>
              </a:rPr>
              <a:t>Promoting an Innovative Culture in Cooling &amp; Refrigeration by Developing a Robust Research and Development Eco-system</a:t>
            </a:r>
          </a:p>
        </p:txBody>
      </p:sp>
    </p:spTree>
    <p:extLst>
      <p:ext uri="{BB962C8B-B14F-4D97-AF65-F5344CB8AC3E}">
        <p14:creationId xmlns:p14="http://schemas.microsoft.com/office/powerpoint/2010/main" val="4145772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48"/>
          <p:cNvSpPr txBox="1">
            <a:spLocks noGrp="1"/>
          </p:cNvSpPr>
          <p:nvPr>
            <p:ph type="title"/>
          </p:nvPr>
        </p:nvSpPr>
        <p:spPr>
          <a:xfrm>
            <a:off x="827112" y="311985"/>
            <a:ext cx="10515600" cy="673200"/>
          </a:xfrm>
          <a:prstGeom prst="rect">
            <a:avLst/>
          </a:prstGeom>
          <a:noFill/>
          <a:ln>
            <a:noFill/>
          </a:ln>
        </p:spPr>
        <p:txBody>
          <a:bodyPr spcFirstLastPara="1" wrap="square" lIns="0" tIns="45700" rIns="91425" bIns="45700" anchor="ctr" anchorCtr="0">
            <a:noAutofit/>
          </a:bodyPr>
          <a:lstStyle/>
          <a:p>
            <a:pPr lvl="0">
              <a:buSzPts val="3200"/>
            </a:pPr>
            <a:r>
              <a:rPr lang="en-US" sz="3200" dirty="0"/>
              <a:t>Once the prototypes are received from all the finalists, Testing will be conducted by three different methods</a:t>
            </a:r>
            <a:endParaRPr sz="3200" dirty="0"/>
          </a:p>
        </p:txBody>
      </p:sp>
      <p:sp>
        <p:nvSpPr>
          <p:cNvPr id="551" name="Google Shape;551;p48"/>
          <p:cNvSpPr txBox="1"/>
          <p:nvPr/>
        </p:nvSpPr>
        <p:spPr>
          <a:xfrm flipH="1">
            <a:off x="4852624" y="1828583"/>
            <a:ext cx="1325100" cy="871500"/>
          </a:xfrm>
          <a:prstGeom prst="rect">
            <a:avLst/>
          </a:prstGeom>
          <a:noFill/>
          <a:ln>
            <a:solidFill>
              <a:srgbClr val="124163"/>
            </a:solidFill>
          </a:ln>
        </p:spPr>
        <p:txBody>
          <a:bodyPr spcFirstLastPara="1" wrap="square" lIns="66850" tIns="41775" rIns="66850" bIns="41775" anchor="ctr" anchorCtr="0">
            <a:noAutofit/>
          </a:bodyPr>
          <a:lstStyle/>
          <a:p>
            <a:pPr marL="0" marR="0" lvl="0" indent="0" algn="ctr" rtl="0">
              <a:spcBef>
                <a:spcPts val="0"/>
              </a:spcBef>
              <a:spcAft>
                <a:spcPts val="0"/>
              </a:spcAft>
              <a:buNone/>
            </a:pPr>
            <a:r>
              <a:rPr lang="en-US" sz="1400" b="1" i="0" dirty="0">
                <a:solidFill>
                  <a:srgbClr val="124163"/>
                </a:solidFill>
                <a:latin typeface="Helvetica Neue Light"/>
                <a:ea typeface="Helvetica Neue Light"/>
                <a:cs typeface="Helvetica Neue Light"/>
                <a:sym typeface="Helvetica Neue Light"/>
              </a:rPr>
              <a:t>ISEER testing</a:t>
            </a:r>
            <a:endParaRPr dirty="0">
              <a:solidFill>
                <a:srgbClr val="124163"/>
              </a:solidFill>
            </a:endParaRPr>
          </a:p>
        </p:txBody>
      </p:sp>
      <p:sp>
        <p:nvSpPr>
          <p:cNvPr id="552" name="Google Shape;552;p48"/>
          <p:cNvSpPr/>
          <p:nvPr/>
        </p:nvSpPr>
        <p:spPr>
          <a:xfrm>
            <a:off x="3060216" y="2110468"/>
            <a:ext cx="1584674"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1F3B63"/>
                </a:solidFill>
                <a:latin typeface="Helvetica Neue Light"/>
                <a:ea typeface="Helvetica Neue Light"/>
                <a:cs typeface="Helvetica Neue Light"/>
                <a:sym typeface="Helvetica Neue Light"/>
              </a:rPr>
              <a:t>Prototype 1</a:t>
            </a:r>
            <a:endParaRPr sz="1600" dirty="0"/>
          </a:p>
        </p:txBody>
      </p:sp>
      <p:cxnSp>
        <p:nvCxnSpPr>
          <p:cNvPr id="553" name="Google Shape;553;p48"/>
          <p:cNvCxnSpPr>
            <a:stCxn id="551" idx="1"/>
            <a:endCxn id="554" idx="3"/>
          </p:cNvCxnSpPr>
          <p:nvPr/>
        </p:nvCxnSpPr>
        <p:spPr>
          <a:xfrm>
            <a:off x="6177724" y="2264333"/>
            <a:ext cx="981900" cy="0"/>
          </a:xfrm>
          <a:prstGeom prst="straightConnector1">
            <a:avLst/>
          </a:prstGeom>
          <a:noFill/>
          <a:ln w="28575" cap="flat" cmpd="sng">
            <a:solidFill>
              <a:srgbClr val="1F3B63"/>
            </a:solidFill>
            <a:prstDash val="solid"/>
            <a:miter lim="800000"/>
            <a:headEnd type="none" w="sm" len="sm"/>
            <a:tailEnd type="triangle" w="med" len="med"/>
          </a:ln>
        </p:spPr>
      </p:cxnSp>
      <p:sp>
        <p:nvSpPr>
          <p:cNvPr id="555" name="Google Shape;555;p48"/>
          <p:cNvSpPr/>
          <p:nvPr/>
        </p:nvSpPr>
        <p:spPr>
          <a:xfrm>
            <a:off x="3060215" y="4719780"/>
            <a:ext cx="1482899"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dirty="0">
                <a:solidFill>
                  <a:srgbClr val="1F3B63"/>
                </a:solidFill>
                <a:latin typeface="Helvetica Neue Light"/>
                <a:ea typeface="Helvetica Neue Light"/>
                <a:cs typeface="Helvetica Neue Light"/>
                <a:sym typeface="Helvetica Neue Light"/>
              </a:rPr>
              <a:t>Prototype 2</a:t>
            </a:r>
            <a:endParaRPr sz="1600" dirty="0"/>
          </a:p>
        </p:txBody>
      </p:sp>
      <p:sp>
        <p:nvSpPr>
          <p:cNvPr id="554" name="Google Shape;554;p48"/>
          <p:cNvSpPr txBox="1"/>
          <p:nvPr/>
        </p:nvSpPr>
        <p:spPr>
          <a:xfrm flipH="1">
            <a:off x="7159492" y="1828583"/>
            <a:ext cx="1482900" cy="871500"/>
          </a:xfrm>
          <a:prstGeom prst="rect">
            <a:avLst/>
          </a:prstGeom>
          <a:noFill/>
          <a:ln>
            <a:solidFill>
              <a:srgbClr val="124163"/>
            </a:solidFill>
          </a:ln>
        </p:spPr>
        <p:txBody>
          <a:bodyPr spcFirstLastPara="1" wrap="square" lIns="66850" tIns="41775" rIns="66850" bIns="41775" anchor="ctr" anchorCtr="0">
            <a:noAutofit/>
          </a:bodyPr>
          <a:lstStyle/>
          <a:p>
            <a:pPr marL="0" marR="0" lvl="0" indent="0" algn="ctr" rtl="0">
              <a:spcBef>
                <a:spcPts val="0"/>
              </a:spcBef>
              <a:spcAft>
                <a:spcPts val="0"/>
              </a:spcAft>
              <a:buNone/>
            </a:pPr>
            <a:r>
              <a:rPr lang="en-US" sz="1400" b="1" i="0">
                <a:solidFill>
                  <a:srgbClr val="124163"/>
                </a:solidFill>
                <a:latin typeface="Helvetica Neue Light"/>
                <a:ea typeface="Helvetica Neue Light"/>
                <a:cs typeface="Helvetica Neue Light"/>
                <a:sym typeface="Helvetica Neue Light"/>
              </a:rPr>
              <a:t>Field testing </a:t>
            </a:r>
            <a:endParaRPr>
              <a:solidFill>
                <a:srgbClr val="124163"/>
              </a:solidFill>
            </a:endParaRPr>
          </a:p>
          <a:p>
            <a:pPr marL="0" marR="0" lvl="0" indent="0" algn="ctr" rtl="0">
              <a:spcBef>
                <a:spcPts val="274"/>
              </a:spcBef>
              <a:spcAft>
                <a:spcPts val="0"/>
              </a:spcAft>
              <a:buNone/>
            </a:pPr>
            <a:r>
              <a:rPr lang="en-US" sz="1400" b="1" i="0">
                <a:solidFill>
                  <a:srgbClr val="124163"/>
                </a:solidFill>
                <a:latin typeface="Helvetica Neue Light"/>
                <a:ea typeface="Helvetica Neue Light"/>
                <a:cs typeface="Helvetica Neue Light"/>
                <a:sym typeface="Helvetica Neue Light"/>
              </a:rPr>
              <a:t>(up to 60 days)</a:t>
            </a:r>
            <a:endParaRPr>
              <a:solidFill>
                <a:srgbClr val="124163"/>
              </a:solidFill>
            </a:endParaRPr>
          </a:p>
        </p:txBody>
      </p:sp>
      <p:sp>
        <p:nvSpPr>
          <p:cNvPr id="556" name="Google Shape;556;p48"/>
          <p:cNvSpPr txBox="1"/>
          <p:nvPr/>
        </p:nvSpPr>
        <p:spPr>
          <a:xfrm flipH="1">
            <a:off x="4852624" y="4421939"/>
            <a:ext cx="2473333" cy="887400"/>
          </a:xfrm>
          <a:prstGeom prst="rect">
            <a:avLst/>
          </a:prstGeom>
          <a:noFill/>
          <a:ln>
            <a:solidFill>
              <a:srgbClr val="124163"/>
            </a:solidFill>
          </a:ln>
        </p:spPr>
        <p:txBody>
          <a:bodyPr spcFirstLastPara="1" wrap="square" lIns="66850" tIns="41775" rIns="66850" bIns="41775" anchor="ctr" anchorCtr="0">
            <a:noAutofit/>
          </a:bodyPr>
          <a:lstStyle/>
          <a:p>
            <a:pPr marL="0" marR="0" lvl="0" indent="0" algn="ctr" rtl="0">
              <a:spcBef>
                <a:spcPts val="0"/>
              </a:spcBef>
              <a:spcAft>
                <a:spcPts val="0"/>
              </a:spcAft>
              <a:buNone/>
            </a:pPr>
            <a:r>
              <a:rPr lang="en-US" sz="1400" b="1" i="0" dirty="0">
                <a:solidFill>
                  <a:srgbClr val="124163"/>
                </a:solidFill>
                <a:latin typeface="Helvetica Neue Light"/>
                <a:ea typeface="Helvetica Neue Light"/>
                <a:cs typeface="Helvetica Neue Light"/>
                <a:sym typeface="Helvetica Neue Light"/>
              </a:rPr>
              <a:t>Lab simulated full-year testing (up to 12 days)</a:t>
            </a:r>
            <a:endParaRPr dirty="0">
              <a:solidFill>
                <a:srgbClr val="124163"/>
              </a:solidFill>
            </a:endParaRPr>
          </a:p>
        </p:txBody>
      </p:sp>
      <p:sp>
        <p:nvSpPr>
          <p:cNvPr id="557" name="Google Shape;557;p48"/>
          <p:cNvSpPr txBox="1"/>
          <p:nvPr/>
        </p:nvSpPr>
        <p:spPr>
          <a:xfrm flipH="1">
            <a:off x="9474231" y="2803629"/>
            <a:ext cx="2074301" cy="1517438"/>
          </a:xfrm>
          <a:prstGeom prst="rect">
            <a:avLst/>
          </a:prstGeom>
          <a:solidFill>
            <a:srgbClr val="1F3B63"/>
          </a:solidFill>
          <a:ln>
            <a:noFill/>
          </a:ln>
        </p:spPr>
        <p:txBody>
          <a:bodyPr spcFirstLastPara="1" wrap="square" lIns="66850" tIns="41775" rIns="66850" bIns="41775" anchor="ctr" anchorCtr="0">
            <a:noAutofit/>
          </a:bodyPr>
          <a:lstStyle/>
          <a:p>
            <a:pPr marL="0" marR="0" lvl="0" indent="0" algn="ctr" rtl="0">
              <a:spcBef>
                <a:spcPts val="0"/>
              </a:spcBef>
              <a:spcAft>
                <a:spcPts val="0"/>
              </a:spcAft>
              <a:buNone/>
            </a:pPr>
            <a:r>
              <a:rPr lang="en-US" sz="1400" b="1" i="0" dirty="0">
                <a:solidFill>
                  <a:schemeClr val="lt1"/>
                </a:solidFill>
                <a:latin typeface="Helvetica Neue Light"/>
                <a:ea typeface="Helvetica Neue Light"/>
                <a:cs typeface="Helvetica Neue Light"/>
                <a:sym typeface="Helvetica Neue Light"/>
              </a:rPr>
              <a:t>Final evaluation:</a:t>
            </a:r>
            <a:endParaRPr dirty="0"/>
          </a:p>
          <a:p>
            <a:pPr marL="0" marR="0" lvl="0" indent="0" algn="ctr" rtl="0">
              <a:spcBef>
                <a:spcPts val="274"/>
              </a:spcBef>
              <a:spcAft>
                <a:spcPts val="0"/>
              </a:spcAft>
              <a:buNone/>
            </a:pPr>
            <a:r>
              <a:rPr lang="en-US" sz="1400" b="1" i="0" dirty="0">
                <a:solidFill>
                  <a:schemeClr val="lt1"/>
                </a:solidFill>
                <a:latin typeface="Helvetica Neue Light"/>
                <a:ea typeface="Helvetica Neue Light"/>
                <a:cs typeface="Helvetica Neue Light"/>
                <a:sym typeface="Helvetica Neue Light"/>
              </a:rPr>
              <a:t>Updated score based on testing results </a:t>
            </a:r>
            <a:r>
              <a:rPr lang="en-US" b="1" dirty="0">
                <a:solidFill>
                  <a:schemeClr val="lt1"/>
                </a:solidFill>
                <a:latin typeface="Helvetica Neue Light"/>
                <a:ea typeface="Helvetica Neue Light"/>
                <a:cs typeface="Helvetica Neue Light"/>
                <a:sym typeface="Helvetica Neue Light"/>
              </a:rPr>
              <a:t>combined with cost assessment</a:t>
            </a:r>
            <a:endParaRPr dirty="0"/>
          </a:p>
        </p:txBody>
      </p:sp>
      <p:cxnSp>
        <p:nvCxnSpPr>
          <p:cNvPr id="558" name="Google Shape;558;p48"/>
          <p:cNvCxnSpPr>
            <a:cxnSpLocks/>
          </p:cNvCxnSpPr>
          <p:nvPr/>
        </p:nvCxnSpPr>
        <p:spPr>
          <a:xfrm flipV="1">
            <a:off x="4233669" y="2276326"/>
            <a:ext cx="548640" cy="35"/>
          </a:xfrm>
          <a:prstGeom prst="straightConnector1">
            <a:avLst/>
          </a:prstGeom>
          <a:noFill/>
          <a:ln w="28575" cap="flat" cmpd="sng">
            <a:solidFill>
              <a:srgbClr val="1F3B63"/>
            </a:solidFill>
            <a:prstDash val="solid"/>
            <a:miter lim="800000"/>
            <a:headEnd type="none" w="sm" len="sm"/>
            <a:tailEnd type="triangle" w="med" len="med"/>
          </a:ln>
        </p:spPr>
      </p:cxnSp>
      <p:cxnSp>
        <p:nvCxnSpPr>
          <p:cNvPr id="559" name="Google Shape;559;p48"/>
          <p:cNvCxnSpPr>
            <a:cxnSpLocks/>
          </p:cNvCxnSpPr>
          <p:nvPr/>
        </p:nvCxnSpPr>
        <p:spPr>
          <a:xfrm flipV="1">
            <a:off x="4233669" y="4873680"/>
            <a:ext cx="548640" cy="0"/>
          </a:xfrm>
          <a:prstGeom prst="straightConnector1">
            <a:avLst/>
          </a:prstGeom>
          <a:noFill/>
          <a:ln w="28575" cap="flat" cmpd="sng">
            <a:solidFill>
              <a:srgbClr val="1F3B63"/>
            </a:solidFill>
            <a:prstDash val="solid"/>
            <a:miter lim="800000"/>
            <a:headEnd type="none" w="sm" len="sm"/>
            <a:tailEnd type="triangle" w="med" len="med"/>
          </a:ln>
        </p:spPr>
      </p:cxnSp>
      <p:cxnSp>
        <p:nvCxnSpPr>
          <p:cNvPr id="560" name="Google Shape;560;p48"/>
          <p:cNvCxnSpPr>
            <a:cxnSpLocks/>
            <a:stCxn id="554" idx="1"/>
            <a:endCxn id="557" idx="3"/>
          </p:cNvCxnSpPr>
          <p:nvPr/>
        </p:nvCxnSpPr>
        <p:spPr>
          <a:xfrm>
            <a:off x="8642392" y="2264333"/>
            <a:ext cx="831839" cy="1298015"/>
          </a:xfrm>
          <a:prstGeom prst="bentConnector3">
            <a:avLst>
              <a:gd name="adj1" fmla="val 50000"/>
            </a:avLst>
          </a:prstGeom>
          <a:noFill/>
          <a:ln w="28575" cap="flat" cmpd="sng">
            <a:solidFill>
              <a:srgbClr val="1F3B63"/>
            </a:solidFill>
            <a:prstDash val="solid"/>
            <a:miter lim="800000"/>
            <a:headEnd type="none" w="sm" len="sm"/>
            <a:tailEnd type="triangle" w="med" len="med"/>
          </a:ln>
        </p:spPr>
      </p:cxnSp>
      <p:cxnSp>
        <p:nvCxnSpPr>
          <p:cNvPr id="561" name="Google Shape;561;p48"/>
          <p:cNvCxnSpPr>
            <a:cxnSpLocks/>
            <a:stCxn id="556" idx="1"/>
            <a:endCxn id="557" idx="3"/>
          </p:cNvCxnSpPr>
          <p:nvPr/>
        </p:nvCxnSpPr>
        <p:spPr>
          <a:xfrm flipV="1">
            <a:off x="7325957" y="3562348"/>
            <a:ext cx="2148274" cy="1303291"/>
          </a:xfrm>
          <a:prstGeom prst="bentConnector3">
            <a:avLst>
              <a:gd name="adj1" fmla="val 81004"/>
            </a:avLst>
          </a:prstGeom>
          <a:noFill/>
          <a:ln w="28575" cap="flat" cmpd="sng">
            <a:solidFill>
              <a:srgbClr val="1F3B63"/>
            </a:solidFill>
            <a:prstDash val="solid"/>
            <a:miter lim="800000"/>
            <a:headEnd type="none" w="sm" len="sm"/>
            <a:tailEnd type="none" w="sm" len="sm"/>
          </a:ln>
        </p:spPr>
      </p:cxnSp>
      <p:sp>
        <p:nvSpPr>
          <p:cNvPr id="562" name="Google Shape;562;p48"/>
          <p:cNvSpPr txBox="1"/>
          <p:nvPr/>
        </p:nvSpPr>
        <p:spPr>
          <a:xfrm flipH="1">
            <a:off x="982132" y="2803629"/>
            <a:ext cx="1535288" cy="1188901"/>
          </a:xfrm>
          <a:prstGeom prst="rect">
            <a:avLst/>
          </a:prstGeom>
          <a:solidFill>
            <a:srgbClr val="1F3B63"/>
          </a:solidFill>
          <a:ln>
            <a:noFill/>
          </a:ln>
        </p:spPr>
        <p:txBody>
          <a:bodyPr spcFirstLastPara="1" wrap="square" lIns="66850" tIns="41775" rIns="66850" bIns="41775" anchor="ctr" anchorCtr="0">
            <a:noAutofit/>
          </a:bodyPr>
          <a:lstStyle/>
          <a:p>
            <a:pPr marL="0" marR="0" lvl="0" indent="0" algn="ctr" rtl="0">
              <a:spcBef>
                <a:spcPts val="0"/>
              </a:spcBef>
              <a:spcAft>
                <a:spcPts val="0"/>
              </a:spcAft>
              <a:buNone/>
            </a:pPr>
            <a:r>
              <a:rPr lang="en-US" b="1" dirty="0">
                <a:solidFill>
                  <a:schemeClr val="lt1"/>
                </a:solidFill>
                <a:latin typeface="Helvetica Neue Light"/>
                <a:ea typeface="Helvetica Neue Light"/>
                <a:sym typeface="Helvetica Neue Light"/>
              </a:rPr>
              <a:t>Two prototypes of the cooling solution received in India</a:t>
            </a:r>
            <a:endParaRPr dirty="0"/>
          </a:p>
        </p:txBody>
      </p:sp>
      <p:cxnSp>
        <p:nvCxnSpPr>
          <p:cNvPr id="563" name="Google Shape;563;p48"/>
          <p:cNvCxnSpPr>
            <a:cxnSpLocks/>
            <a:stCxn id="562" idx="1"/>
            <a:endCxn id="552" idx="1"/>
          </p:cNvCxnSpPr>
          <p:nvPr/>
        </p:nvCxnSpPr>
        <p:spPr>
          <a:xfrm flipV="1">
            <a:off x="2517420" y="2264368"/>
            <a:ext cx="542796" cy="1133712"/>
          </a:xfrm>
          <a:prstGeom prst="bentConnector3">
            <a:avLst>
              <a:gd name="adj1" fmla="val 50000"/>
            </a:avLst>
          </a:prstGeom>
          <a:noFill/>
          <a:ln w="28575" cap="flat" cmpd="sng">
            <a:solidFill>
              <a:srgbClr val="1F3B63"/>
            </a:solidFill>
            <a:prstDash val="solid"/>
            <a:miter lim="800000"/>
            <a:headEnd type="none" w="sm" len="sm"/>
            <a:tailEnd type="triangle" w="med" len="med"/>
          </a:ln>
        </p:spPr>
      </p:cxnSp>
      <p:cxnSp>
        <p:nvCxnSpPr>
          <p:cNvPr id="564" name="Google Shape;564;p48"/>
          <p:cNvCxnSpPr>
            <a:cxnSpLocks/>
            <a:stCxn id="562" idx="1"/>
            <a:endCxn id="555" idx="1"/>
          </p:cNvCxnSpPr>
          <p:nvPr/>
        </p:nvCxnSpPr>
        <p:spPr>
          <a:xfrm>
            <a:off x="2517420" y="3398080"/>
            <a:ext cx="542795" cy="1475600"/>
          </a:xfrm>
          <a:prstGeom prst="bentConnector3">
            <a:avLst>
              <a:gd name="adj1" fmla="val 50000"/>
            </a:avLst>
          </a:prstGeom>
          <a:noFill/>
          <a:ln w="28575" cap="flat" cmpd="sng">
            <a:solidFill>
              <a:srgbClr val="1F3B63"/>
            </a:solidFill>
            <a:prstDash val="solid"/>
            <a:miter lim="800000"/>
            <a:headEnd type="none" w="sm" len="sm"/>
            <a:tailEnd type="triangle" w="med" len="med"/>
          </a:ln>
        </p:spPr>
      </p:cxnSp>
      <p:sp>
        <p:nvSpPr>
          <p:cNvPr id="17" name="Slide Number Placeholder 7">
            <a:extLst>
              <a:ext uri="{FF2B5EF4-FFF2-40B4-BE49-F238E27FC236}">
                <a16:creationId xmlns:a16="http://schemas.microsoft.com/office/drawing/2014/main" id="{EE8EAD3E-CC52-6143-93D1-FF624D9129E7}"/>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10</a:t>
            </a:fld>
            <a:endParaRPr lang="en-US" dirty="0"/>
          </a:p>
        </p:txBody>
      </p:sp>
      <p:cxnSp>
        <p:nvCxnSpPr>
          <p:cNvPr id="5" name="Elbow Connector 4">
            <a:extLst>
              <a:ext uri="{FF2B5EF4-FFF2-40B4-BE49-F238E27FC236}">
                <a16:creationId xmlns:a16="http://schemas.microsoft.com/office/drawing/2014/main" id="{2A3DF45E-A588-9B42-8E83-4B13626CC2E7}"/>
              </a:ext>
            </a:extLst>
          </p:cNvPr>
          <p:cNvCxnSpPr/>
          <p:nvPr/>
        </p:nvCxnSpPr>
        <p:spPr>
          <a:xfrm>
            <a:off x="3555999" y="2539999"/>
            <a:ext cx="4389120" cy="640080"/>
          </a:xfrm>
          <a:prstGeom prst="bentConnector3">
            <a:avLst>
              <a:gd name="adj1" fmla="val -7"/>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6A0745C-4638-D241-8FC0-E82BD7BF4E3C}"/>
              </a:ext>
            </a:extLst>
          </p:cNvPr>
          <p:cNvCxnSpPr>
            <a:cxnSpLocks/>
          </p:cNvCxnSpPr>
          <p:nvPr/>
        </p:nvCxnSpPr>
        <p:spPr>
          <a:xfrm flipV="1">
            <a:off x="7934809" y="2700083"/>
            <a:ext cx="0" cy="471951"/>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8505DAF-EC33-964A-B5BB-2825A3AA6952}"/>
              </a:ext>
            </a:extLst>
          </p:cNvPr>
          <p:cNvSpPr txBox="1"/>
          <p:nvPr/>
        </p:nvSpPr>
        <p:spPr>
          <a:xfrm>
            <a:off x="4098928" y="3204507"/>
            <a:ext cx="3695417" cy="646331"/>
          </a:xfrm>
          <a:prstGeom prst="rect">
            <a:avLst/>
          </a:prstGeom>
          <a:noFill/>
        </p:spPr>
        <p:txBody>
          <a:bodyPr wrap="square" rtlCol="0">
            <a:spAutoFit/>
          </a:bodyPr>
          <a:lstStyle/>
          <a:p>
            <a:pPr algn="just"/>
            <a:r>
              <a:rPr lang="en-US" sz="1200" dirty="0">
                <a:solidFill>
                  <a:schemeClr val="accent5">
                    <a:lumMod val="50000"/>
                  </a:schemeClr>
                </a:solidFill>
              </a:rPr>
              <a:t>Prototypes that do not come under the purview of ISEER test method will be considered on case by case basis by the Technical Review Committee</a:t>
            </a:r>
          </a:p>
        </p:txBody>
      </p:sp>
    </p:spTree>
    <p:extLst>
      <p:ext uri="{BB962C8B-B14F-4D97-AF65-F5344CB8AC3E}">
        <p14:creationId xmlns:p14="http://schemas.microsoft.com/office/powerpoint/2010/main" val="141658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1CF5-5C1C-0545-A827-880D821035AE}"/>
              </a:ext>
            </a:extLst>
          </p:cNvPr>
          <p:cNvSpPr>
            <a:spLocks noGrp="1"/>
          </p:cNvSpPr>
          <p:nvPr>
            <p:ph type="title"/>
          </p:nvPr>
        </p:nvSpPr>
        <p:spPr>
          <a:xfrm>
            <a:off x="650522" y="127714"/>
            <a:ext cx="11249094" cy="673240"/>
          </a:xfrm>
          <a:noFill/>
          <a:ln>
            <a:noFill/>
          </a:ln>
        </p:spPr>
        <p:txBody>
          <a:bodyPr spcFirstLastPara="1" wrap="square" lIns="91425" tIns="45700" rIns="91425" bIns="45700" anchor="ctr" anchorCtr="0"/>
          <a:lstStyle/>
          <a:p>
            <a:r>
              <a:rPr lang="en-US" sz="3200" dirty="0"/>
              <a:t>Indian Seasonal Energy Efficiency Ratio (ISEER) test </a:t>
            </a:r>
          </a:p>
        </p:txBody>
      </p:sp>
      <p:sp>
        <p:nvSpPr>
          <p:cNvPr id="4" name="Rectangle 3">
            <a:extLst>
              <a:ext uri="{FF2B5EF4-FFF2-40B4-BE49-F238E27FC236}">
                <a16:creationId xmlns:a16="http://schemas.microsoft.com/office/drawing/2014/main" id="{09F6B25F-540A-E848-833C-4442F2B4BCAF}"/>
              </a:ext>
            </a:extLst>
          </p:cNvPr>
          <p:cNvSpPr/>
          <p:nvPr/>
        </p:nvSpPr>
        <p:spPr>
          <a:xfrm>
            <a:off x="650522" y="791662"/>
            <a:ext cx="11249094" cy="400110"/>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1F3B63"/>
                </a:solidFill>
                <a:latin typeface="Helvetica Neue"/>
                <a:ea typeface="Helvetica Neue"/>
                <a:cs typeface="Helvetica Neue"/>
                <a:sym typeface="Helvetica Neue"/>
              </a:rPr>
              <a:t>Performance test of variable capacity systems based on vapor compression technology</a:t>
            </a:r>
          </a:p>
        </p:txBody>
      </p:sp>
      <p:graphicFrame>
        <p:nvGraphicFramePr>
          <p:cNvPr id="7" name="Diagram 6">
            <a:extLst>
              <a:ext uri="{FF2B5EF4-FFF2-40B4-BE49-F238E27FC236}">
                <a16:creationId xmlns:a16="http://schemas.microsoft.com/office/drawing/2014/main" id="{3D14C770-35DD-3D4B-B648-F5157BBEA5AE}"/>
              </a:ext>
            </a:extLst>
          </p:cNvPr>
          <p:cNvGraphicFramePr/>
          <p:nvPr>
            <p:extLst>
              <p:ext uri="{D42A27DB-BD31-4B8C-83A1-F6EECF244321}">
                <p14:modId xmlns:p14="http://schemas.microsoft.com/office/powerpoint/2010/main" val="3626126129"/>
              </p:ext>
            </p:extLst>
          </p:nvPr>
        </p:nvGraphicFramePr>
        <p:xfrm>
          <a:off x="1984019" y="1453340"/>
          <a:ext cx="9595556" cy="2616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01AC066E-F3DE-B648-B554-7B7E375C8D28}"/>
              </a:ext>
            </a:extLst>
          </p:cNvPr>
          <p:cNvSpPr/>
          <p:nvPr/>
        </p:nvSpPr>
        <p:spPr>
          <a:xfrm>
            <a:off x="169330" y="2654490"/>
            <a:ext cx="1907823" cy="10724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Test Parameters</a:t>
            </a:r>
          </a:p>
        </p:txBody>
      </p:sp>
      <p:sp>
        <p:nvSpPr>
          <p:cNvPr id="9" name="Rectangle 8">
            <a:extLst>
              <a:ext uri="{FF2B5EF4-FFF2-40B4-BE49-F238E27FC236}">
                <a16:creationId xmlns:a16="http://schemas.microsoft.com/office/drawing/2014/main" id="{6AFCFD0B-57F0-2842-8033-8FB8A4A4F414}"/>
              </a:ext>
            </a:extLst>
          </p:cNvPr>
          <p:cNvSpPr/>
          <p:nvPr/>
        </p:nvSpPr>
        <p:spPr>
          <a:xfrm>
            <a:off x="169331" y="4358468"/>
            <a:ext cx="1907823" cy="6987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Test conditions</a:t>
            </a:r>
          </a:p>
        </p:txBody>
      </p:sp>
      <p:sp>
        <p:nvSpPr>
          <p:cNvPr id="10" name="Rectangle 9">
            <a:extLst>
              <a:ext uri="{FF2B5EF4-FFF2-40B4-BE49-F238E27FC236}">
                <a16:creationId xmlns:a16="http://schemas.microsoft.com/office/drawing/2014/main" id="{6A7297EB-0141-A74E-81CD-3571F5747857}"/>
              </a:ext>
            </a:extLst>
          </p:cNvPr>
          <p:cNvSpPr/>
          <p:nvPr/>
        </p:nvSpPr>
        <p:spPr>
          <a:xfrm>
            <a:off x="169330" y="5404660"/>
            <a:ext cx="1907823" cy="5818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Standard followed</a:t>
            </a:r>
          </a:p>
        </p:txBody>
      </p:sp>
      <p:sp>
        <p:nvSpPr>
          <p:cNvPr id="11" name="Rounded Rectangle 10">
            <a:extLst>
              <a:ext uri="{FF2B5EF4-FFF2-40B4-BE49-F238E27FC236}">
                <a16:creationId xmlns:a16="http://schemas.microsoft.com/office/drawing/2014/main" id="{06FC3270-51E0-174B-B0D2-4780C0DC8228}"/>
              </a:ext>
            </a:extLst>
          </p:cNvPr>
          <p:cNvSpPr/>
          <p:nvPr/>
        </p:nvSpPr>
        <p:spPr>
          <a:xfrm>
            <a:off x="3194756" y="4358468"/>
            <a:ext cx="4402666" cy="69878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Outdoor Conditions – 35°C DBT and 24°C WBT</a:t>
            </a:r>
          </a:p>
          <a:p>
            <a:pPr algn="ctr"/>
            <a:r>
              <a:rPr lang="en-US" dirty="0"/>
              <a:t>Indoor Conditions – 27°C DBT and 19°C WBT</a:t>
            </a:r>
          </a:p>
        </p:txBody>
      </p:sp>
      <p:sp>
        <p:nvSpPr>
          <p:cNvPr id="12" name="Rounded Rectangle 11">
            <a:extLst>
              <a:ext uri="{FF2B5EF4-FFF2-40B4-BE49-F238E27FC236}">
                <a16:creationId xmlns:a16="http://schemas.microsoft.com/office/drawing/2014/main" id="{CDB3069F-DB99-6D44-A23A-733316F86CEE}"/>
              </a:ext>
            </a:extLst>
          </p:cNvPr>
          <p:cNvSpPr/>
          <p:nvPr/>
        </p:nvSpPr>
        <p:spPr>
          <a:xfrm>
            <a:off x="8630355" y="4358468"/>
            <a:ext cx="2836329" cy="69878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Outdoor temperature varying from 24-43°C</a:t>
            </a:r>
          </a:p>
        </p:txBody>
      </p:sp>
      <p:sp>
        <p:nvSpPr>
          <p:cNvPr id="13" name="Rounded Rectangle 12">
            <a:extLst>
              <a:ext uri="{FF2B5EF4-FFF2-40B4-BE49-F238E27FC236}">
                <a16:creationId xmlns:a16="http://schemas.microsoft.com/office/drawing/2014/main" id="{16C988D2-8765-C74C-AD2E-72F82693401C}"/>
              </a:ext>
            </a:extLst>
          </p:cNvPr>
          <p:cNvSpPr/>
          <p:nvPr/>
        </p:nvSpPr>
        <p:spPr>
          <a:xfrm>
            <a:off x="3194756" y="5346177"/>
            <a:ext cx="4402666" cy="69878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1391: Part 1 – 2017 (unitary air conditioners)</a:t>
            </a:r>
          </a:p>
          <a:p>
            <a:pPr algn="ctr"/>
            <a:r>
              <a:rPr lang="en-US" dirty="0"/>
              <a:t>IS 1391: Part 2 – 2018 (split air conditioners)</a:t>
            </a:r>
          </a:p>
        </p:txBody>
      </p:sp>
      <p:sp>
        <p:nvSpPr>
          <p:cNvPr id="14" name="Rounded Rectangle 13">
            <a:extLst>
              <a:ext uri="{FF2B5EF4-FFF2-40B4-BE49-F238E27FC236}">
                <a16:creationId xmlns:a16="http://schemas.microsoft.com/office/drawing/2014/main" id="{DA3DA88E-059F-C742-B597-C402D1FADFD5}"/>
              </a:ext>
            </a:extLst>
          </p:cNvPr>
          <p:cNvSpPr/>
          <p:nvPr/>
        </p:nvSpPr>
        <p:spPr>
          <a:xfrm>
            <a:off x="8630354" y="5346177"/>
            <a:ext cx="2836329" cy="69878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ISO 16358-1: 2013</a:t>
            </a:r>
          </a:p>
        </p:txBody>
      </p:sp>
      <p:sp>
        <p:nvSpPr>
          <p:cNvPr id="15" name="Slide Number Placeholder 7">
            <a:extLst>
              <a:ext uri="{FF2B5EF4-FFF2-40B4-BE49-F238E27FC236}">
                <a16:creationId xmlns:a16="http://schemas.microsoft.com/office/drawing/2014/main" id="{266E662F-9659-2C4A-BF13-61E96C7173C9}"/>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11</a:t>
            </a:fld>
            <a:endParaRPr lang="en-US" dirty="0"/>
          </a:p>
        </p:txBody>
      </p:sp>
    </p:spTree>
    <p:extLst>
      <p:ext uri="{BB962C8B-B14F-4D97-AF65-F5344CB8AC3E}">
        <p14:creationId xmlns:p14="http://schemas.microsoft.com/office/powerpoint/2010/main" val="350482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1CF5-5C1C-0545-A827-880D821035AE}"/>
              </a:ext>
            </a:extLst>
          </p:cNvPr>
          <p:cNvSpPr>
            <a:spLocks noGrp="1"/>
          </p:cNvSpPr>
          <p:nvPr>
            <p:ph type="title"/>
          </p:nvPr>
        </p:nvSpPr>
        <p:spPr>
          <a:xfrm>
            <a:off x="536222" y="86000"/>
            <a:ext cx="11057467" cy="673240"/>
          </a:xfrm>
          <a:noFill/>
          <a:ln>
            <a:noFill/>
          </a:ln>
        </p:spPr>
        <p:txBody>
          <a:bodyPr spcFirstLastPara="1" wrap="square" lIns="91425" tIns="45700" rIns="91425" bIns="45700" anchor="ctr" anchorCtr="0"/>
          <a:lstStyle/>
          <a:p>
            <a:r>
              <a:rPr lang="en-US" sz="3200" dirty="0"/>
              <a:t>Indian Seasonal Energy Efficiency Ratio (ISEER) test (2/3)</a:t>
            </a:r>
          </a:p>
        </p:txBody>
      </p:sp>
      <p:sp>
        <p:nvSpPr>
          <p:cNvPr id="3" name="Text Placeholder 2">
            <a:extLst>
              <a:ext uri="{FF2B5EF4-FFF2-40B4-BE49-F238E27FC236}">
                <a16:creationId xmlns:a16="http://schemas.microsoft.com/office/drawing/2014/main" id="{CD16EB13-CC3E-1B4F-8942-BD248890D5BF}"/>
              </a:ext>
            </a:extLst>
          </p:cNvPr>
          <p:cNvSpPr>
            <a:spLocks noGrp="1"/>
          </p:cNvSpPr>
          <p:nvPr>
            <p:ph type="body" idx="1"/>
          </p:nvPr>
        </p:nvSpPr>
        <p:spPr>
          <a:xfrm>
            <a:off x="6276623" y="1280043"/>
            <a:ext cx="5407376" cy="4785332"/>
          </a:xfrm>
        </p:spPr>
        <p:txBody>
          <a:bodyPr/>
          <a:lstStyle/>
          <a:p>
            <a:r>
              <a:rPr lang="en-US" sz="1600" dirty="0"/>
              <a:t>1600 Annual cooling hours divided into bin hours for a outdoor temperature range of 24 – 43 °C.</a:t>
            </a:r>
          </a:p>
          <a:p>
            <a:pPr marL="114300" indent="0">
              <a:buNone/>
            </a:pPr>
            <a:endParaRPr lang="en-US" sz="1600" dirty="0"/>
          </a:p>
          <a:p>
            <a:r>
              <a:rPr lang="en-US" sz="1600" dirty="0"/>
              <a:t>Determining the cooling seasonal total load (CSTL) and cooling seasonal energy consumption (CSEC) based on the bin temperature range and hours of operation</a:t>
            </a:r>
            <a:r>
              <a:rPr lang="en-US" dirty="0"/>
              <a:t>.</a:t>
            </a:r>
          </a:p>
          <a:p>
            <a:endParaRPr lang="en-US" dirty="0"/>
          </a:p>
          <a:p>
            <a:r>
              <a:rPr lang="en-US" sz="1600" dirty="0"/>
              <a:t>Determining the </a:t>
            </a:r>
            <a:r>
              <a:rPr lang="en-US" sz="2400" dirty="0"/>
              <a:t>ratio of CSTL and CSEC</a:t>
            </a:r>
            <a:r>
              <a:rPr lang="en-US" dirty="0"/>
              <a:t> </a:t>
            </a:r>
            <a:r>
              <a:rPr lang="en-US" sz="1600" dirty="0"/>
              <a:t>to evaluate the </a:t>
            </a:r>
            <a:r>
              <a:rPr lang="en-US" sz="2400" dirty="0"/>
              <a:t>ISEER</a:t>
            </a:r>
            <a:r>
              <a:rPr lang="en-US" sz="1600" dirty="0"/>
              <a:t> value. </a:t>
            </a:r>
          </a:p>
          <a:p>
            <a:endParaRPr lang="en-US" sz="1600" dirty="0"/>
          </a:p>
          <a:p>
            <a:r>
              <a:rPr lang="en-US" sz="1600" dirty="0"/>
              <a:t>For more information about this testing method, visit  </a:t>
            </a:r>
            <a:r>
              <a:rPr lang="en-US" sz="1600" dirty="0">
                <a:hlinkClick r:id="rId2"/>
              </a:rPr>
              <a:t>https://www.beestarlabel.com/content/files/inverter%20ac%20schedule%20final.pdf</a:t>
            </a:r>
            <a:r>
              <a:rPr lang="en-US" sz="1600" dirty="0"/>
              <a:t> </a:t>
            </a:r>
          </a:p>
          <a:p>
            <a:pPr marL="114300" indent="0">
              <a:buNone/>
            </a:pPr>
            <a:endParaRPr lang="en-US" dirty="0"/>
          </a:p>
        </p:txBody>
      </p:sp>
      <p:sp>
        <p:nvSpPr>
          <p:cNvPr id="6" name="Rectangle 5">
            <a:extLst>
              <a:ext uri="{FF2B5EF4-FFF2-40B4-BE49-F238E27FC236}">
                <a16:creationId xmlns:a16="http://schemas.microsoft.com/office/drawing/2014/main" id="{F366BBEA-1808-154C-B2DE-A5F73995FC0C}"/>
              </a:ext>
            </a:extLst>
          </p:cNvPr>
          <p:cNvSpPr/>
          <p:nvPr/>
        </p:nvSpPr>
        <p:spPr>
          <a:xfrm>
            <a:off x="536222" y="792615"/>
            <a:ext cx="10933290" cy="400110"/>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1F3B63"/>
                </a:solidFill>
                <a:latin typeface="Helvetica Neue"/>
                <a:ea typeface="Helvetica Neue"/>
                <a:cs typeface="Helvetica Neue"/>
                <a:sym typeface="Helvetica Neue"/>
              </a:rPr>
              <a:t>Determining the ISEER rating of the cooling solutions</a:t>
            </a:r>
          </a:p>
        </p:txBody>
      </p:sp>
      <p:graphicFrame>
        <p:nvGraphicFramePr>
          <p:cNvPr id="9" name="Table 8">
            <a:extLst>
              <a:ext uri="{FF2B5EF4-FFF2-40B4-BE49-F238E27FC236}">
                <a16:creationId xmlns:a16="http://schemas.microsoft.com/office/drawing/2014/main" id="{71B6D199-2965-244C-A501-9F17AE9E36EA}"/>
              </a:ext>
            </a:extLst>
          </p:cNvPr>
          <p:cNvGraphicFramePr>
            <a:graphicFrameLocks noGrp="1"/>
          </p:cNvGraphicFramePr>
          <p:nvPr>
            <p:extLst>
              <p:ext uri="{D42A27DB-BD31-4B8C-83A1-F6EECF244321}">
                <p14:modId xmlns:p14="http://schemas.microsoft.com/office/powerpoint/2010/main" val="547803610"/>
              </p:ext>
            </p:extLst>
          </p:nvPr>
        </p:nvGraphicFramePr>
        <p:xfrm>
          <a:off x="954405" y="1280043"/>
          <a:ext cx="5040415" cy="4785332"/>
        </p:xfrm>
        <a:graphic>
          <a:graphicData uri="http://schemas.openxmlformats.org/drawingml/2006/table">
            <a:tbl>
              <a:tblPr>
                <a:tableStyleId>{BDBED569-4797-4DF1-A0F4-6AAB3CD982D8}</a:tableStyleId>
              </a:tblPr>
              <a:tblGrid>
                <a:gridCol w="1291565">
                  <a:extLst>
                    <a:ext uri="{9D8B030D-6E8A-4147-A177-3AD203B41FA5}">
                      <a16:colId xmlns:a16="http://schemas.microsoft.com/office/drawing/2014/main" val="1302148485"/>
                    </a:ext>
                  </a:extLst>
                </a:gridCol>
                <a:gridCol w="1364423">
                  <a:extLst>
                    <a:ext uri="{9D8B030D-6E8A-4147-A177-3AD203B41FA5}">
                      <a16:colId xmlns:a16="http://schemas.microsoft.com/office/drawing/2014/main" val="48361307"/>
                    </a:ext>
                  </a:extLst>
                </a:gridCol>
                <a:gridCol w="1218707">
                  <a:extLst>
                    <a:ext uri="{9D8B030D-6E8A-4147-A177-3AD203B41FA5}">
                      <a16:colId xmlns:a16="http://schemas.microsoft.com/office/drawing/2014/main" val="2509757102"/>
                    </a:ext>
                  </a:extLst>
                </a:gridCol>
                <a:gridCol w="1165720">
                  <a:extLst>
                    <a:ext uri="{9D8B030D-6E8A-4147-A177-3AD203B41FA5}">
                      <a16:colId xmlns:a16="http://schemas.microsoft.com/office/drawing/2014/main" val="140778317"/>
                    </a:ext>
                  </a:extLst>
                </a:gridCol>
              </a:tblGrid>
              <a:tr h="545390">
                <a:tc>
                  <a:txBody>
                    <a:bodyPr/>
                    <a:lstStyle/>
                    <a:p>
                      <a:pPr algn="ctr" fontAlgn="ctr"/>
                      <a:r>
                        <a:rPr lang="en-US" sz="120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Temperature </a:t>
                      </a:r>
                    </a:p>
                    <a:p>
                      <a:pPr algn="ctr" fontAlgn="ctr"/>
                      <a:r>
                        <a:rPr lang="en-US" sz="120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in ℃</a:t>
                      </a:r>
                      <a:endParaRPr lang="en-US" sz="12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ctr"/>
                      <a:r>
                        <a:rPr lang="en-US" sz="120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Average annual hours</a:t>
                      </a:r>
                      <a:endParaRPr lang="en-US" sz="12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ctr"/>
                      <a:r>
                        <a:rPr lang="en-US" sz="120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Fraction</a:t>
                      </a:r>
                      <a:endParaRPr lang="en-US" sz="12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ctr"/>
                      <a:r>
                        <a:rPr lang="en-US" sz="120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Bin hours</a:t>
                      </a:r>
                      <a:endParaRPr lang="en-US" sz="12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2497265745"/>
                  </a:ext>
                </a:extLst>
              </a:tr>
              <a:tr h="201902">
                <a:tc>
                  <a:txBody>
                    <a:bodyPr/>
                    <a:lstStyle/>
                    <a:p>
                      <a:pPr algn="ctr" fontAlgn="ctr"/>
                      <a:r>
                        <a:rPr lang="en-US" sz="12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24</a:t>
                      </a:r>
                      <a:endParaRPr lang="en-US" sz="12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527</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9.1%</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146</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4809476"/>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25</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590</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10.2%</a:t>
                      </a:r>
                      <a:endParaRPr lang="en-US" sz="12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163</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464461"/>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26</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639</a:t>
                      </a:r>
                      <a:endParaRPr lang="en-US" sz="12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11.1%</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177</a:t>
                      </a:r>
                      <a:endParaRPr lang="en-US" sz="12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5027900"/>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27</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660</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11.4%</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183</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0418982"/>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28</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603</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10.4%</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167</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1395486"/>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29</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543</a:t>
                      </a:r>
                      <a:endParaRPr lang="en-US" sz="12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9.4%</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150</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4397166"/>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30</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451</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7.8%</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125</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5018049"/>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31</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377</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6.5%</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104</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700375"/>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32</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309</a:t>
                      </a:r>
                      <a:endParaRPr lang="en-US" sz="12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5.4%</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86</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0125745"/>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33</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240</a:t>
                      </a:r>
                      <a:endParaRPr lang="en-US" sz="12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4.2%</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67</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0641803"/>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34</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196</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3.4%</a:t>
                      </a:r>
                      <a:endParaRPr lang="en-US" sz="12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54</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7970097"/>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35</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165</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2.9%</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46</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7370426"/>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36</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130</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2.3%</a:t>
                      </a:r>
                      <a:endParaRPr lang="en-US" sz="12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36</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4681148"/>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37</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101</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1.7%</a:t>
                      </a:r>
                      <a:endParaRPr lang="en-US" sz="12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28</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0491144"/>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38</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79</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1.4%</a:t>
                      </a:r>
                      <a:endParaRPr lang="en-US" sz="12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22</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9478984"/>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39</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59</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1.0%</a:t>
                      </a:r>
                      <a:endParaRPr lang="en-US" sz="12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16</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81165"/>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40</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44</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0.8%</a:t>
                      </a:r>
                      <a:endParaRPr lang="en-US" sz="12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12</a:t>
                      </a:r>
                      <a:endParaRPr lang="en-US" sz="12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3539345"/>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41</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31</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0.5%</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Helvetica Neue" panose="02000503000000020004" pitchFamily="2" charset="0"/>
                          <a:ea typeface="Helvetica Neue" panose="02000503000000020004" pitchFamily="2" charset="0"/>
                          <a:cs typeface="Helvetica Neue" panose="02000503000000020004" pitchFamily="2" charset="0"/>
                        </a:rPr>
                        <a:t>9</a:t>
                      </a:r>
                      <a:endParaRPr lang="en-US" sz="1200" b="0"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9334542"/>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42</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20</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0.3%</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6</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4124634"/>
                  </a:ext>
                </a:extLst>
              </a:tr>
              <a:tr h="201902">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43</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10</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0.2%</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a:effectLst/>
                          <a:latin typeface="Helvetica Neue" panose="02000503000000020004" pitchFamily="2" charset="0"/>
                          <a:ea typeface="Helvetica Neue" panose="02000503000000020004" pitchFamily="2" charset="0"/>
                          <a:cs typeface="Helvetica Neue" panose="02000503000000020004" pitchFamily="2" charset="0"/>
                        </a:rPr>
                        <a:t>3</a:t>
                      </a:r>
                      <a:endParaRPr lang="en-US" sz="1200" b="0"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9225787"/>
                  </a:ext>
                </a:extLst>
              </a:tr>
              <a:tr h="201902">
                <a:tc>
                  <a:txBody>
                    <a:bodyPr/>
                    <a:lstStyle/>
                    <a:p>
                      <a:pPr algn="ctr" fontAlgn="ctr"/>
                      <a:r>
                        <a:rPr lang="en-US" sz="1200" b="1" u="none" strike="noStrike">
                          <a:effectLst/>
                          <a:latin typeface="Helvetica Neue" panose="02000503000000020004" pitchFamily="2" charset="0"/>
                          <a:ea typeface="Helvetica Neue" panose="02000503000000020004" pitchFamily="2" charset="0"/>
                          <a:cs typeface="Helvetica Neue" panose="02000503000000020004" pitchFamily="2" charset="0"/>
                        </a:rPr>
                        <a:t>Total</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a:effectLst/>
                          <a:latin typeface="Helvetica Neue" panose="02000503000000020004" pitchFamily="2" charset="0"/>
                          <a:ea typeface="Helvetica Neue" panose="02000503000000020004" pitchFamily="2" charset="0"/>
                          <a:cs typeface="Helvetica Neue" panose="02000503000000020004" pitchFamily="2" charset="0"/>
                        </a:rPr>
                        <a:t>5774</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a:effectLst/>
                          <a:latin typeface="Helvetica Neue" panose="02000503000000020004" pitchFamily="2" charset="0"/>
                          <a:ea typeface="Helvetica Neue" panose="02000503000000020004" pitchFamily="2" charset="0"/>
                          <a:cs typeface="Helvetica Neue" panose="02000503000000020004" pitchFamily="2" charset="0"/>
                        </a:rPr>
                        <a:t>100%</a:t>
                      </a:r>
                      <a:endParaRPr lang="en-US" sz="1200" b="1" i="0" u="none" strike="noStrike">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b="1" u="none" strike="noStrike" dirty="0">
                          <a:effectLst/>
                          <a:latin typeface="Helvetica Neue" panose="02000503000000020004" pitchFamily="2" charset="0"/>
                          <a:ea typeface="Helvetica Neue" panose="02000503000000020004" pitchFamily="2" charset="0"/>
                          <a:cs typeface="Helvetica Neue" panose="02000503000000020004" pitchFamily="2" charset="0"/>
                        </a:rPr>
                        <a:t>1600</a:t>
                      </a:r>
                      <a:endParaRPr lang="en-US" sz="1200" b="1" i="0" u="none" strike="noStrike" dirty="0">
                        <a:solidFill>
                          <a:srgbClr val="000000"/>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8067" marR="8067" marT="80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3280466"/>
                  </a:ext>
                </a:extLst>
              </a:tr>
            </a:tbl>
          </a:graphicData>
        </a:graphic>
      </p:graphicFrame>
      <p:sp>
        <p:nvSpPr>
          <p:cNvPr id="7" name="Slide Number Placeholder 7">
            <a:extLst>
              <a:ext uri="{FF2B5EF4-FFF2-40B4-BE49-F238E27FC236}">
                <a16:creationId xmlns:a16="http://schemas.microsoft.com/office/drawing/2014/main" id="{C8B28CF7-465D-944B-9B92-E689E36783CB}"/>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12</a:t>
            </a:fld>
            <a:endParaRPr lang="en-US" dirty="0"/>
          </a:p>
        </p:txBody>
      </p:sp>
    </p:spTree>
    <p:extLst>
      <p:ext uri="{BB962C8B-B14F-4D97-AF65-F5344CB8AC3E}">
        <p14:creationId xmlns:p14="http://schemas.microsoft.com/office/powerpoint/2010/main" val="285403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1CF5-5C1C-0545-A827-880D821035AE}"/>
              </a:ext>
            </a:extLst>
          </p:cNvPr>
          <p:cNvSpPr>
            <a:spLocks noGrp="1"/>
          </p:cNvSpPr>
          <p:nvPr>
            <p:ph type="title"/>
          </p:nvPr>
        </p:nvSpPr>
        <p:spPr>
          <a:xfrm>
            <a:off x="536222" y="177939"/>
            <a:ext cx="11057467" cy="673240"/>
          </a:xfrm>
          <a:noFill/>
          <a:ln>
            <a:noFill/>
          </a:ln>
        </p:spPr>
        <p:txBody>
          <a:bodyPr spcFirstLastPara="1" wrap="square" lIns="91425" tIns="45700" rIns="91425" bIns="45700" anchor="ctr" anchorCtr="0"/>
          <a:lstStyle/>
          <a:p>
            <a:r>
              <a:rPr lang="en-US" sz="3200" dirty="0"/>
              <a:t>Indian Seasonal Energy Efficiency Ratio (ISEER) test (3/3)</a:t>
            </a:r>
          </a:p>
        </p:txBody>
      </p:sp>
      <p:sp>
        <p:nvSpPr>
          <p:cNvPr id="3" name="Text Placeholder 2">
            <a:extLst>
              <a:ext uri="{FF2B5EF4-FFF2-40B4-BE49-F238E27FC236}">
                <a16:creationId xmlns:a16="http://schemas.microsoft.com/office/drawing/2014/main" id="{CD16EB13-CC3E-1B4F-8942-BD248890D5BF}"/>
              </a:ext>
            </a:extLst>
          </p:cNvPr>
          <p:cNvSpPr>
            <a:spLocks noGrp="1"/>
          </p:cNvSpPr>
          <p:nvPr>
            <p:ph type="body" idx="1"/>
          </p:nvPr>
        </p:nvSpPr>
        <p:spPr>
          <a:xfrm>
            <a:off x="1028700" y="1417344"/>
            <a:ext cx="9955529" cy="4331946"/>
          </a:xfrm>
        </p:spPr>
        <p:txBody>
          <a:bodyPr/>
          <a:lstStyle/>
          <a:p>
            <a:pPr>
              <a:buFont typeface="Wingdings" pitchFamily="2" charset="2"/>
              <a:buChar char="Ø"/>
            </a:pPr>
            <a:r>
              <a:rPr lang="en-US" dirty="0"/>
              <a:t>One prototype of each finalist sent to a NABL (National Accreditation Board for Testing and Calibration Laboratories) accredited lab for evaluation of </a:t>
            </a:r>
            <a:r>
              <a:rPr lang="en-US" sz="2400" dirty="0"/>
              <a:t>standard test parameters</a:t>
            </a:r>
            <a:r>
              <a:rPr lang="en-US" dirty="0"/>
              <a:t>.</a:t>
            </a:r>
          </a:p>
          <a:p>
            <a:pPr>
              <a:buFont typeface="Wingdings" pitchFamily="2" charset="2"/>
              <a:buChar char="Ø"/>
            </a:pPr>
            <a:endParaRPr lang="en-US" sz="800" dirty="0"/>
          </a:p>
          <a:p>
            <a:pPr lvl="1">
              <a:buFont typeface="Arial" panose="020B0604020202020204" pitchFamily="34" charset="0"/>
              <a:buChar char="•"/>
            </a:pPr>
            <a:r>
              <a:rPr lang="en-US" sz="1600" dirty="0"/>
              <a:t>Prototypes should have a standard cooling capacity of </a:t>
            </a:r>
            <a:r>
              <a:rPr lang="en-US" sz="2400" dirty="0"/>
              <a:t>1.5 TR (5.3 kW)</a:t>
            </a:r>
            <a:r>
              <a:rPr lang="en-US" sz="1600" dirty="0"/>
              <a:t>. </a:t>
            </a:r>
          </a:p>
          <a:p>
            <a:pPr>
              <a:buFont typeface="Arial" panose="020B0604020202020204" pitchFamily="34" charset="0"/>
              <a:buChar char="•"/>
            </a:pPr>
            <a:endParaRPr lang="en-US" sz="100" dirty="0"/>
          </a:p>
          <a:p>
            <a:pPr lvl="1">
              <a:buFont typeface="Arial" panose="020B0604020202020204" pitchFamily="34" charset="0"/>
              <a:buChar char="•"/>
            </a:pPr>
            <a:r>
              <a:rPr lang="en-US" sz="1600" dirty="0"/>
              <a:t>Prototypes should have an ISEER rating of </a:t>
            </a:r>
            <a:r>
              <a:rPr lang="en-US" sz="2400" dirty="0"/>
              <a:t>greater than 7</a:t>
            </a:r>
            <a:r>
              <a:rPr lang="en-US" dirty="0"/>
              <a:t>.</a:t>
            </a:r>
          </a:p>
          <a:p>
            <a:pPr>
              <a:buFont typeface="Wingdings" pitchFamily="2" charset="2"/>
              <a:buChar char="Ø"/>
            </a:pPr>
            <a:endParaRPr lang="en-US" dirty="0"/>
          </a:p>
          <a:p>
            <a:pPr>
              <a:buFont typeface="Wingdings" pitchFamily="2" charset="2"/>
              <a:buChar char="Ø"/>
            </a:pPr>
            <a:r>
              <a:rPr lang="en-US" dirty="0"/>
              <a:t>Prototypes that cannot be assessed under IS 1391 standard or cannot be given an ISEER rating will be considered on a case-by-case basis by the Technical Review Committee.</a:t>
            </a:r>
          </a:p>
          <a:p>
            <a:pPr>
              <a:buFont typeface="Wingdings" pitchFamily="2" charset="2"/>
              <a:buChar char="Ø"/>
            </a:pPr>
            <a:endParaRPr lang="en-US" sz="500" dirty="0"/>
          </a:p>
          <a:p>
            <a:pPr lvl="1">
              <a:buFont typeface="Arial" panose="020B0604020202020204" pitchFamily="34" charset="0"/>
              <a:buChar char="•"/>
            </a:pPr>
            <a:r>
              <a:rPr lang="en-US" sz="1600" dirty="0"/>
              <a:t>If the prototype meets all the prize criteria during the other two testing methods i.e. lab simulated year-round test and field test, the Technical Review Committee may allow such prototype to compete in the competition.</a:t>
            </a:r>
          </a:p>
          <a:p>
            <a:pPr>
              <a:buFont typeface="Wingdings" pitchFamily="2" charset="2"/>
              <a:buChar char="Ø"/>
            </a:pPr>
            <a:endParaRPr lang="en-US" dirty="0"/>
          </a:p>
        </p:txBody>
      </p:sp>
      <p:sp>
        <p:nvSpPr>
          <p:cNvPr id="8" name="Rectangle 7">
            <a:extLst>
              <a:ext uri="{FF2B5EF4-FFF2-40B4-BE49-F238E27FC236}">
                <a16:creationId xmlns:a16="http://schemas.microsoft.com/office/drawing/2014/main" id="{DB0EB48A-3452-F64B-B983-6E54D0D5DED4}"/>
              </a:ext>
            </a:extLst>
          </p:cNvPr>
          <p:cNvSpPr/>
          <p:nvPr/>
        </p:nvSpPr>
        <p:spPr>
          <a:xfrm>
            <a:off x="536222" y="896335"/>
            <a:ext cx="10933290" cy="400110"/>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1F3B63"/>
                </a:solidFill>
                <a:latin typeface="Helvetica Neue"/>
                <a:ea typeface="Helvetica Neue"/>
                <a:cs typeface="Helvetica Neue"/>
                <a:sym typeface="Helvetica Neue"/>
              </a:rPr>
              <a:t>Protocol to be followed for ISEER test</a:t>
            </a:r>
          </a:p>
        </p:txBody>
      </p:sp>
      <p:sp>
        <p:nvSpPr>
          <p:cNvPr id="5" name="Slide Number Placeholder 7">
            <a:extLst>
              <a:ext uri="{FF2B5EF4-FFF2-40B4-BE49-F238E27FC236}">
                <a16:creationId xmlns:a16="http://schemas.microsoft.com/office/drawing/2014/main" id="{EFC79534-14A3-A24C-B11E-A4CD2A94B343}"/>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13</a:t>
            </a:fld>
            <a:endParaRPr lang="en-US" dirty="0"/>
          </a:p>
        </p:txBody>
      </p:sp>
    </p:spTree>
    <p:extLst>
      <p:ext uri="{BB962C8B-B14F-4D97-AF65-F5344CB8AC3E}">
        <p14:creationId xmlns:p14="http://schemas.microsoft.com/office/powerpoint/2010/main" val="3156073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1CF5-5C1C-0545-A827-880D821035AE}"/>
              </a:ext>
            </a:extLst>
          </p:cNvPr>
          <p:cNvSpPr>
            <a:spLocks noGrp="1"/>
          </p:cNvSpPr>
          <p:nvPr>
            <p:ph type="title"/>
          </p:nvPr>
        </p:nvSpPr>
        <p:spPr>
          <a:xfrm>
            <a:off x="586740" y="152756"/>
            <a:ext cx="10515600" cy="487324"/>
          </a:xfrm>
          <a:noFill/>
          <a:ln>
            <a:noFill/>
          </a:ln>
        </p:spPr>
        <p:txBody>
          <a:bodyPr spcFirstLastPara="1" wrap="square" lIns="91425" tIns="45700" rIns="91425" bIns="45700" anchor="ctr" anchorCtr="0"/>
          <a:lstStyle/>
          <a:p>
            <a:r>
              <a:rPr lang="en-US" sz="3200" dirty="0"/>
              <a:t>Field test </a:t>
            </a:r>
          </a:p>
        </p:txBody>
      </p:sp>
      <p:sp>
        <p:nvSpPr>
          <p:cNvPr id="3" name="Text Placeholder 2">
            <a:extLst>
              <a:ext uri="{FF2B5EF4-FFF2-40B4-BE49-F238E27FC236}">
                <a16:creationId xmlns:a16="http://schemas.microsoft.com/office/drawing/2014/main" id="{CD16EB13-CC3E-1B4F-8942-BD248890D5BF}"/>
              </a:ext>
            </a:extLst>
          </p:cNvPr>
          <p:cNvSpPr>
            <a:spLocks noGrp="1"/>
          </p:cNvSpPr>
          <p:nvPr>
            <p:ph type="body" idx="1"/>
          </p:nvPr>
        </p:nvSpPr>
        <p:spPr>
          <a:xfrm>
            <a:off x="495300" y="640080"/>
            <a:ext cx="11109960" cy="487325"/>
          </a:xfrm>
        </p:spPr>
        <p:txBody>
          <a:bodyPr/>
          <a:lstStyle/>
          <a:p>
            <a:r>
              <a:rPr lang="en-US" sz="2000" b="1" dirty="0">
                <a:sym typeface="Helvetica Neue Light"/>
              </a:rPr>
              <a:t>Following the ISEER test, prototypes will be installed in actual residential apartments</a:t>
            </a:r>
          </a:p>
          <a:p>
            <a:endParaRPr lang="en-US" sz="2000" b="1" dirty="0">
              <a:sym typeface="Helvetica Neue Light"/>
            </a:endParaRPr>
          </a:p>
          <a:p>
            <a:endParaRPr lang="en-US" sz="2000" dirty="0">
              <a:sym typeface="Helvetica Neue Light"/>
            </a:endParaRPr>
          </a:p>
          <a:p>
            <a:pPr>
              <a:spcBef>
                <a:spcPts val="600"/>
              </a:spcBef>
            </a:pPr>
            <a:endParaRPr lang="en-US" sz="2000" dirty="0"/>
          </a:p>
        </p:txBody>
      </p:sp>
      <p:pic>
        <p:nvPicPr>
          <p:cNvPr id="5" name="Picture 4">
            <a:extLst>
              <a:ext uri="{FF2B5EF4-FFF2-40B4-BE49-F238E27FC236}">
                <a16:creationId xmlns:a16="http://schemas.microsoft.com/office/drawing/2014/main" id="{0902A51C-DDE4-6A44-A8D9-2937196DCE85}"/>
              </a:ext>
            </a:extLst>
          </p:cNvPr>
          <p:cNvPicPr>
            <a:picLocks noChangeAspect="1"/>
          </p:cNvPicPr>
          <p:nvPr/>
        </p:nvPicPr>
        <p:blipFill rotWithShape="1">
          <a:blip r:embed="rId3"/>
          <a:srcRect l="11525" r="9959"/>
          <a:stretch/>
        </p:blipFill>
        <p:spPr>
          <a:xfrm>
            <a:off x="586740" y="1383029"/>
            <a:ext cx="4808220" cy="4323321"/>
          </a:xfrm>
          <a:prstGeom prst="rect">
            <a:avLst/>
          </a:prstGeom>
        </p:spPr>
      </p:pic>
      <p:sp>
        <p:nvSpPr>
          <p:cNvPr id="6" name="TextBox 5">
            <a:extLst>
              <a:ext uri="{FF2B5EF4-FFF2-40B4-BE49-F238E27FC236}">
                <a16:creationId xmlns:a16="http://schemas.microsoft.com/office/drawing/2014/main" id="{DC294C4F-A60D-CA4C-A628-1C7C0A9DE0A8}"/>
              </a:ext>
            </a:extLst>
          </p:cNvPr>
          <p:cNvSpPr txBox="1"/>
          <p:nvPr/>
        </p:nvSpPr>
        <p:spPr>
          <a:xfrm>
            <a:off x="495301" y="5746530"/>
            <a:ext cx="4899660" cy="430887"/>
          </a:xfrm>
          <a:prstGeom prst="rect">
            <a:avLst/>
          </a:prstGeom>
          <a:noFill/>
        </p:spPr>
        <p:txBody>
          <a:bodyPr wrap="square" rtlCol="0">
            <a:spAutoFit/>
          </a:bodyPr>
          <a:lstStyle/>
          <a:p>
            <a:r>
              <a:rPr lang="en-US" sz="1050" i="1" dirty="0">
                <a:latin typeface="Helvetica Neue" panose="02000503000000020004" pitchFamily="2" charset="0"/>
                <a:ea typeface="Helvetica Neue" panose="02000503000000020004" pitchFamily="2" charset="0"/>
                <a:cs typeface="Helvetica Neue" panose="02000503000000020004" pitchFamily="2" charset="0"/>
              </a:rPr>
              <a:t>Disclaimer – The actual apartments during the field test may not resemble this apartment building </a:t>
            </a:r>
          </a:p>
        </p:txBody>
      </p:sp>
      <p:sp>
        <p:nvSpPr>
          <p:cNvPr id="7" name="Text Placeholder 2">
            <a:extLst>
              <a:ext uri="{FF2B5EF4-FFF2-40B4-BE49-F238E27FC236}">
                <a16:creationId xmlns:a16="http://schemas.microsoft.com/office/drawing/2014/main" id="{11C2E614-0633-3B46-AE00-5D40D3291269}"/>
              </a:ext>
            </a:extLst>
          </p:cNvPr>
          <p:cNvSpPr txBox="1">
            <a:spLocks/>
          </p:cNvSpPr>
          <p:nvPr/>
        </p:nvSpPr>
        <p:spPr>
          <a:xfrm>
            <a:off x="5817869" y="1383030"/>
            <a:ext cx="5651641" cy="5322214"/>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1pPr>
            <a:lvl2pPr marL="914400" marR="0" lvl="1"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1600" dirty="0"/>
              <a:t>Newly built mid to high rise residential apartment building in a heat stressed city in India.</a:t>
            </a:r>
          </a:p>
          <a:p>
            <a:pPr marL="114300" indent="0">
              <a:buFont typeface="Arial"/>
              <a:buNone/>
            </a:pPr>
            <a:endParaRPr lang="en-US" sz="1600" dirty="0"/>
          </a:p>
          <a:p>
            <a:r>
              <a:rPr lang="en-US" sz="1600" dirty="0"/>
              <a:t>Selected apartment units to occupy middle floors of the building.</a:t>
            </a:r>
          </a:p>
          <a:p>
            <a:endParaRPr lang="en-US" sz="1600" dirty="0"/>
          </a:p>
          <a:p>
            <a:r>
              <a:rPr lang="en-US" sz="1600" dirty="0"/>
              <a:t>Selected apartment units to be materially equivalent in size, envelope characteristics, solar heat gain, shading etc.</a:t>
            </a:r>
          </a:p>
          <a:p>
            <a:endParaRPr lang="en-US" sz="1600" dirty="0"/>
          </a:p>
          <a:p>
            <a:r>
              <a:rPr lang="en-US" sz="1600" dirty="0"/>
              <a:t>Selected apartment units to have cooling loads that can be met by the baseline AC unit of 1.5 TR (5.3 kW) cooling capacity under standard conditions i.e. outdoor conditions 35°C DBT and indoor conditions 27°C DBT/60%RH.</a:t>
            </a:r>
          </a:p>
          <a:p>
            <a:endParaRPr lang="en-US" sz="1600" dirty="0"/>
          </a:p>
          <a:p>
            <a:pPr marL="114300" indent="0">
              <a:buFont typeface="Arial"/>
              <a:buNone/>
            </a:pPr>
            <a:endParaRPr lang="en-US" sz="1600" dirty="0"/>
          </a:p>
        </p:txBody>
      </p:sp>
      <p:sp>
        <p:nvSpPr>
          <p:cNvPr id="8" name="Slide Number Placeholder 7">
            <a:extLst>
              <a:ext uri="{FF2B5EF4-FFF2-40B4-BE49-F238E27FC236}">
                <a16:creationId xmlns:a16="http://schemas.microsoft.com/office/drawing/2014/main" id="{CD3DBF3C-830B-2049-9E66-2C58EC52A524}"/>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14</a:t>
            </a:fld>
            <a:endParaRPr lang="en-US" dirty="0"/>
          </a:p>
        </p:txBody>
      </p:sp>
    </p:spTree>
    <p:extLst>
      <p:ext uri="{BB962C8B-B14F-4D97-AF65-F5344CB8AC3E}">
        <p14:creationId xmlns:p14="http://schemas.microsoft.com/office/powerpoint/2010/main" val="670820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1CF5-5C1C-0545-A827-880D821035AE}"/>
              </a:ext>
            </a:extLst>
          </p:cNvPr>
          <p:cNvSpPr>
            <a:spLocks noGrp="1"/>
          </p:cNvSpPr>
          <p:nvPr>
            <p:ph type="title"/>
          </p:nvPr>
        </p:nvSpPr>
        <p:spPr>
          <a:xfrm>
            <a:off x="575310" y="175616"/>
            <a:ext cx="10515600" cy="673240"/>
          </a:xfrm>
          <a:noFill/>
          <a:ln>
            <a:noFill/>
          </a:ln>
        </p:spPr>
        <p:txBody>
          <a:bodyPr spcFirstLastPara="1" wrap="square" lIns="91425" tIns="45700" rIns="91425" bIns="45700" anchor="ctr" anchorCtr="0"/>
          <a:lstStyle/>
          <a:p>
            <a:r>
              <a:rPr lang="en-US" sz="3200" dirty="0"/>
              <a:t>Field test (2/6)</a:t>
            </a:r>
          </a:p>
        </p:txBody>
      </p:sp>
      <p:sp>
        <p:nvSpPr>
          <p:cNvPr id="4" name="Text Placeholder 2">
            <a:extLst>
              <a:ext uri="{FF2B5EF4-FFF2-40B4-BE49-F238E27FC236}">
                <a16:creationId xmlns:a16="http://schemas.microsoft.com/office/drawing/2014/main" id="{54D5C0D6-7623-C64B-83D4-E415CA462FC7}"/>
              </a:ext>
            </a:extLst>
          </p:cNvPr>
          <p:cNvSpPr txBox="1">
            <a:spLocks/>
          </p:cNvSpPr>
          <p:nvPr/>
        </p:nvSpPr>
        <p:spPr>
          <a:xfrm>
            <a:off x="485775" y="737899"/>
            <a:ext cx="10694670" cy="4873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1pPr>
            <a:lvl2pPr marL="914400" marR="0" lvl="1"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2000" b="1" dirty="0">
                <a:sym typeface="Helvetica Neue Light"/>
              </a:rPr>
              <a:t>Measures will be taken to verify that apartment units are materially equivalent</a:t>
            </a:r>
          </a:p>
          <a:p>
            <a:endParaRPr lang="en-US" sz="2000" dirty="0">
              <a:sym typeface="Helvetica Neue Light"/>
            </a:endParaRPr>
          </a:p>
          <a:p>
            <a:endParaRPr lang="en-US" sz="2000" dirty="0">
              <a:sym typeface="Helvetica Neue Light"/>
            </a:endParaRPr>
          </a:p>
          <a:p>
            <a:pPr>
              <a:spcBef>
                <a:spcPts val="600"/>
              </a:spcBef>
            </a:pPr>
            <a:endParaRPr lang="en-US" sz="2000" dirty="0"/>
          </a:p>
        </p:txBody>
      </p:sp>
      <p:sp>
        <p:nvSpPr>
          <p:cNvPr id="6" name="Text Placeholder 5">
            <a:extLst>
              <a:ext uri="{FF2B5EF4-FFF2-40B4-BE49-F238E27FC236}">
                <a16:creationId xmlns:a16="http://schemas.microsoft.com/office/drawing/2014/main" id="{616E5C13-AE04-864D-AD59-B016EAABBCB6}"/>
              </a:ext>
            </a:extLst>
          </p:cNvPr>
          <p:cNvSpPr>
            <a:spLocks noGrp="1"/>
          </p:cNvSpPr>
          <p:nvPr>
            <p:ph type="body" idx="1"/>
          </p:nvPr>
        </p:nvSpPr>
        <p:spPr>
          <a:xfrm>
            <a:off x="845820" y="1419297"/>
            <a:ext cx="6126480" cy="1853413"/>
          </a:xfrm>
        </p:spPr>
        <p:txBody>
          <a:bodyPr/>
          <a:lstStyle/>
          <a:p>
            <a:pPr fontAlgn="base">
              <a:buFont typeface="Wingdings" pitchFamily="2" charset="2"/>
              <a:buChar char="Ø"/>
            </a:pPr>
            <a:r>
              <a:rPr lang="en-US" dirty="0"/>
              <a:t>Apartment units to remain unoccupied to limit variation in loads due to human behavior.</a:t>
            </a:r>
          </a:p>
          <a:p>
            <a:pPr fontAlgn="base"/>
            <a:endParaRPr lang="en-US" dirty="0"/>
          </a:p>
          <a:p>
            <a:pPr fontAlgn="base">
              <a:buFont typeface="Wingdings" pitchFamily="2" charset="2"/>
              <a:buChar char="Ø"/>
            </a:pPr>
            <a:r>
              <a:rPr lang="en-US" dirty="0"/>
              <a:t>Thermal imaging and characteristics test to be performed to ensure similar envelope characteristics across the apartment units.</a:t>
            </a:r>
          </a:p>
          <a:p>
            <a:endParaRPr lang="en-US" dirty="0"/>
          </a:p>
        </p:txBody>
      </p:sp>
      <p:pic>
        <p:nvPicPr>
          <p:cNvPr id="8" name="Picture 7">
            <a:extLst>
              <a:ext uri="{FF2B5EF4-FFF2-40B4-BE49-F238E27FC236}">
                <a16:creationId xmlns:a16="http://schemas.microsoft.com/office/drawing/2014/main" id="{38427C15-0178-5849-B669-EB5E82E1A231}"/>
              </a:ext>
            </a:extLst>
          </p:cNvPr>
          <p:cNvPicPr>
            <a:picLocks noChangeAspect="1"/>
          </p:cNvPicPr>
          <p:nvPr/>
        </p:nvPicPr>
        <p:blipFill>
          <a:blip r:embed="rId3"/>
          <a:stretch>
            <a:fillRect/>
          </a:stretch>
        </p:blipFill>
        <p:spPr>
          <a:xfrm>
            <a:off x="6982964" y="1549360"/>
            <a:ext cx="4633303" cy="3086447"/>
          </a:xfrm>
          <a:prstGeom prst="rect">
            <a:avLst/>
          </a:prstGeom>
        </p:spPr>
      </p:pic>
      <p:sp>
        <p:nvSpPr>
          <p:cNvPr id="9" name="Rectangle 8">
            <a:extLst>
              <a:ext uri="{FF2B5EF4-FFF2-40B4-BE49-F238E27FC236}">
                <a16:creationId xmlns:a16="http://schemas.microsoft.com/office/drawing/2014/main" id="{02C3E204-1198-4F4A-AECE-61DD14E7066E}"/>
              </a:ext>
            </a:extLst>
          </p:cNvPr>
          <p:cNvSpPr/>
          <p:nvPr/>
        </p:nvSpPr>
        <p:spPr>
          <a:xfrm>
            <a:off x="845820" y="3371850"/>
            <a:ext cx="6126480" cy="1565910"/>
          </a:xfrm>
          <a:prstGeom prst="rect">
            <a:avLst/>
          </a:prstGeom>
          <a:noFill/>
          <a:ln>
            <a:noFill/>
          </a:ln>
        </p:spPr>
        <p:txBody>
          <a:bodyPr spcFirstLastPara="1" wrap="square" lIns="91425" tIns="45700" rIns="91425" bIns="45700" anchor="t" anchorCtr="0"/>
          <a:lstStyle/>
          <a:p>
            <a:pPr marL="457200" indent="-342900" fontAlgn="base">
              <a:lnSpc>
                <a:spcPct val="90000"/>
              </a:lnSpc>
              <a:spcBef>
                <a:spcPts val="1000"/>
              </a:spcBef>
              <a:buClr>
                <a:srgbClr val="1F3B63"/>
              </a:buClr>
              <a:buSzPts val="1800"/>
              <a:buFont typeface="Wingdings" pitchFamily="2" charset="2"/>
              <a:buChar char="Ø"/>
            </a:pPr>
            <a:r>
              <a:rPr lang="en-US" sz="1800" dirty="0">
                <a:solidFill>
                  <a:srgbClr val="1F3B63"/>
                </a:solidFill>
                <a:latin typeface="Helvetica Neue"/>
                <a:ea typeface="Helvetica Neue"/>
                <a:cs typeface="Helvetica Neue"/>
                <a:sym typeface="Helvetica Neue"/>
              </a:rPr>
              <a:t>Blower door test to be conducted to ensure an equivalent air tightness. </a:t>
            </a:r>
          </a:p>
          <a:p>
            <a:pPr marL="114300" fontAlgn="base">
              <a:lnSpc>
                <a:spcPct val="90000"/>
              </a:lnSpc>
              <a:spcBef>
                <a:spcPts val="1000"/>
              </a:spcBef>
              <a:buClr>
                <a:srgbClr val="1F3B63"/>
              </a:buClr>
              <a:buSzPts val="1800"/>
            </a:pPr>
            <a:endParaRPr lang="en-US" sz="100" dirty="0">
              <a:solidFill>
                <a:srgbClr val="1F3B63"/>
              </a:solidFill>
              <a:latin typeface="Helvetica Neue"/>
              <a:ea typeface="Helvetica Neue"/>
              <a:cs typeface="Helvetica Neue"/>
              <a:sym typeface="Helvetica Neue"/>
            </a:endParaRPr>
          </a:p>
          <a:p>
            <a:pPr marL="914400" lvl="1" indent="-342900">
              <a:lnSpc>
                <a:spcPct val="90000"/>
              </a:lnSpc>
              <a:spcBef>
                <a:spcPts val="500"/>
              </a:spcBef>
              <a:buClr>
                <a:srgbClr val="1F3B63"/>
              </a:buClr>
              <a:buSzPts val="1800"/>
              <a:buChar char="•"/>
            </a:pPr>
            <a:r>
              <a:rPr lang="en-US" sz="1600" dirty="0">
                <a:solidFill>
                  <a:srgbClr val="1F3B63"/>
                </a:solidFill>
                <a:latin typeface="Helvetica Neue"/>
                <a:ea typeface="Helvetica Neue"/>
                <a:cs typeface="Helvetica Neue"/>
                <a:sym typeface="Helvetica Neue"/>
              </a:rPr>
              <a:t>Wherever necessary, envelope will be properly sealed or leaked to ensure that air tightness characteristics are equivalent across all the apartment units.</a:t>
            </a:r>
          </a:p>
        </p:txBody>
      </p:sp>
      <p:sp>
        <p:nvSpPr>
          <p:cNvPr id="10" name="Rectangle 9">
            <a:extLst>
              <a:ext uri="{FF2B5EF4-FFF2-40B4-BE49-F238E27FC236}">
                <a16:creationId xmlns:a16="http://schemas.microsoft.com/office/drawing/2014/main" id="{7B33D0EC-1AD0-7C4F-B579-07C6D92464E6}"/>
              </a:ext>
            </a:extLst>
          </p:cNvPr>
          <p:cNvSpPr/>
          <p:nvPr/>
        </p:nvSpPr>
        <p:spPr>
          <a:xfrm>
            <a:off x="845820" y="5086350"/>
            <a:ext cx="10435590" cy="840230"/>
          </a:xfrm>
          <a:prstGeom prst="rect">
            <a:avLst/>
          </a:prstGeom>
          <a:noFill/>
          <a:ln>
            <a:noFill/>
          </a:ln>
        </p:spPr>
        <p:txBody>
          <a:bodyPr spcFirstLastPara="1" wrap="square" lIns="91425" tIns="45700" rIns="91425" bIns="45700" anchor="t" anchorCtr="0"/>
          <a:lstStyle/>
          <a:p>
            <a:pPr marL="457200" indent="-342900" fontAlgn="base">
              <a:lnSpc>
                <a:spcPct val="90000"/>
              </a:lnSpc>
              <a:spcBef>
                <a:spcPts val="1000"/>
              </a:spcBef>
              <a:buClr>
                <a:srgbClr val="1F3B63"/>
              </a:buClr>
              <a:buSzPts val="1800"/>
              <a:buFont typeface="Wingdings" pitchFamily="2" charset="2"/>
              <a:buChar char="Ø"/>
            </a:pPr>
            <a:r>
              <a:rPr lang="en-US" sz="1800" dirty="0">
                <a:solidFill>
                  <a:srgbClr val="1F3B63"/>
                </a:solidFill>
                <a:latin typeface="Helvetica Neue"/>
                <a:ea typeface="Helvetica Neue"/>
                <a:cs typeface="Helvetica Neue"/>
                <a:sym typeface="Helvetica Neue"/>
              </a:rPr>
              <a:t>Airflow measurements to be taken for kitchen and exhaust fans, and adjustments be made to ensure even flow rates across the apartment units.</a:t>
            </a:r>
          </a:p>
        </p:txBody>
      </p:sp>
      <p:sp>
        <p:nvSpPr>
          <p:cNvPr id="11" name="Slide Number Placeholder 7">
            <a:extLst>
              <a:ext uri="{FF2B5EF4-FFF2-40B4-BE49-F238E27FC236}">
                <a16:creationId xmlns:a16="http://schemas.microsoft.com/office/drawing/2014/main" id="{4B56B3E4-6435-5949-A0FE-3B1ABC2FA5F9}"/>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208744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1CF5-5C1C-0545-A827-880D821035AE}"/>
              </a:ext>
            </a:extLst>
          </p:cNvPr>
          <p:cNvSpPr>
            <a:spLocks noGrp="1"/>
          </p:cNvSpPr>
          <p:nvPr>
            <p:ph type="title"/>
          </p:nvPr>
        </p:nvSpPr>
        <p:spPr>
          <a:xfrm>
            <a:off x="575310" y="175616"/>
            <a:ext cx="10515600" cy="487325"/>
          </a:xfrm>
          <a:noFill/>
          <a:ln>
            <a:noFill/>
          </a:ln>
        </p:spPr>
        <p:txBody>
          <a:bodyPr spcFirstLastPara="1" wrap="square" lIns="91425" tIns="45700" rIns="91425" bIns="45700" anchor="ctr" anchorCtr="0"/>
          <a:lstStyle/>
          <a:p>
            <a:r>
              <a:rPr lang="en-US" sz="3200" dirty="0"/>
              <a:t>Field test (3/6)</a:t>
            </a:r>
          </a:p>
        </p:txBody>
      </p:sp>
      <p:sp>
        <p:nvSpPr>
          <p:cNvPr id="3" name="Text Placeholder 2">
            <a:extLst>
              <a:ext uri="{FF2B5EF4-FFF2-40B4-BE49-F238E27FC236}">
                <a16:creationId xmlns:a16="http://schemas.microsoft.com/office/drawing/2014/main" id="{CD16EB13-CC3E-1B4F-8942-BD248890D5BF}"/>
              </a:ext>
            </a:extLst>
          </p:cNvPr>
          <p:cNvSpPr>
            <a:spLocks noGrp="1"/>
          </p:cNvSpPr>
          <p:nvPr>
            <p:ph type="body" idx="1"/>
          </p:nvPr>
        </p:nvSpPr>
        <p:spPr>
          <a:xfrm>
            <a:off x="834390" y="1122354"/>
            <a:ext cx="11199566" cy="4806781"/>
          </a:xfrm>
        </p:spPr>
        <p:txBody>
          <a:bodyPr/>
          <a:lstStyle/>
          <a:p>
            <a:pPr>
              <a:buFont typeface="Wingdings" pitchFamily="2" charset="2"/>
              <a:buChar char="Ø"/>
            </a:pPr>
            <a:r>
              <a:rPr lang="en-US" sz="1600" dirty="0">
                <a:sym typeface="Helvetica Neue Light"/>
              </a:rPr>
              <a:t>Prototypes to be installed and tested for a period of up to 60 days in residential apartment units.</a:t>
            </a:r>
          </a:p>
          <a:p>
            <a:pPr marL="114300" indent="0">
              <a:buNone/>
            </a:pPr>
            <a:endParaRPr lang="en-US" sz="100" dirty="0">
              <a:sym typeface="Helvetica Neue Light"/>
            </a:endParaRPr>
          </a:p>
          <a:p>
            <a:pPr lvl="1">
              <a:buFont typeface="Arial" panose="020B0604020202020204" pitchFamily="34" charset="0"/>
              <a:buChar char="•"/>
            </a:pPr>
            <a:r>
              <a:rPr lang="en-US" sz="1400" dirty="0">
                <a:sym typeface="Helvetica Neue Light"/>
              </a:rPr>
              <a:t>A team member can be present on site to support the installation and observe the performance of the prototype.</a:t>
            </a:r>
          </a:p>
          <a:p>
            <a:pPr>
              <a:spcBef>
                <a:spcPts val="600"/>
              </a:spcBef>
              <a:buFont typeface="Wingdings" pitchFamily="2" charset="2"/>
              <a:buChar char="Ø"/>
            </a:pPr>
            <a:endParaRPr lang="en-US" sz="1200" dirty="0">
              <a:sym typeface="Helvetica Neue Light"/>
            </a:endParaRPr>
          </a:p>
          <a:p>
            <a:pPr>
              <a:spcBef>
                <a:spcPts val="600"/>
              </a:spcBef>
              <a:buFont typeface="Wingdings" pitchFamily="2" charset="2"/>
              <a:buChar char="Ø"/>
            </a:pPr>
            <a:r>
              <a:rPr lang="en-US" sz="1600" dirty="0">
                <a:sym typeface="Helvetica Neue Light"/>
              </a:rPr>
              <a:t>Baseline AC unit to be installed and tested in parallel with the prototypes– ensuring similar conditions during testing.</a:t>
            </a:r>
          </a:p>
          <a:p>
            <a:pPr>
              <a:spcBef>
                <a:spcPts val="600"/>
              </a:spcBef>
              <a:buFont typeface="Wingdings" pitchFamily="2" charset="2"/>
              <a:buChar char="Ø"/>
            </a:pPr>
            <a:endParaRPr lang="en-US" sz="1200" dirty="0"/>
          </a:p>
          <a:p>
            <a:pPr>
              <a:spcBef>
                <a:spcPts val="600"/>
              </a:spcBef>
              <a:buFont typeface="Wingdings" pitchFamily="2" charset="2"/>
              <a:buChar char="Ø"/>
            </a:pPr>
            <a:r>
              <a:rPr lang="en-US" sz="1600" dirty="0"/>
              <a:t>Prototypes with integrated PV panels to be installed such that the panels uniformly face between a southwest or southeast orientation – no rooftop access allowed.</a:t>
            </a:r>
          </a:p>
          <a:p>
            <a:pPr>
              <a:spcBef>
                <a:spcPts val="600"/>
              </a:spcBef>
              <a:buFont typeface="Wingdings" pitchFamily="2" charset="2"/>
              <a:buChar char="Ø"/>
            </a:pPr>
            <a:endParaRPr lang="en-US" sz="1200" dirty="0"/>
          </a:p>
          <a:p>
            <a:pPr>
              <a:spcBef>
                <a:spcPts val="600"/>
              </a:spcBef>
              <a:buFont typeface="Wingdings" pitchFamily="2" charset="2"/>
              <a:buChar char="Ø"/>
            </a:pPr>
            <a:r>
              <a:rPr lang="en-US" sz="1600" dirty="0"/>
              <a:t>Internal load profiles to be simulated based on the typical daily sensible and latent gains observed in a home from lighting, appliances and occupants using electric resistance and humidifier.</a:t>
            </a:r>
          </a:p>
          <a:p>
            <a:pPr>
              <a:spcBef>
                <a:spcPts val="600"/>
              </a:spcBef>
              <a:buFont typeface="Wingdings" pitchFamily="2" charset="2"/>
              <a:buChar char="Ø"/>
            </a:pPr>
            <a:endParaRPr lang="en-US" sz="1200" dirty="0"/>
          </a:p>
          <a:p>
            <a:pPr>
              <a:spcBef>
                <a:spcPts val="600"/>
              </a:spcBef>
              <a:buFont typeface="Wingdings" pitchFamily="2" charset="2"/>
              <a:buChar char="Ø"/>
            </a:pPr>
            <a:r>
              <a:rPr lang="en-US" sz="1600" dirty="0"/>
              <a:t>Prototypes and baseline AC unit to be </a:t>
            </a:r>
            <a:r>
              <a:rPr lang="en-US" sz="2000" dirty="0"/>
              <a:t>operated continuously </a:t>
            </a:r>
            <a:r>
              <a:rPr lang="en-US" sz="1600" dirty="0"/>
              <a:t>for all the test days i.e. </a:t>
            </a:r>
            <a:r>
              <a:rPr lang="en-US" sz="2000" dirty="0"/>
              <a:t>up to 60 days</a:t>
            </a:r>
            <a:r>
              <a:rPr lang="en-US" sz="1600" dirty="0"/>
              <a:t>.</a:t>
            </a:r>
          </a:p>
          <a:p>
            <a:pPr>
              <a:spcBef>
                <a:spcPts val="600"/>
              </a:spcBef>
              <a:buFont typeface="Wingdings" pitchFamily="2" charset="2"/>
              <a:buChar char="Ø"/>
            </a:pPr>
            <a:endParaRPr lang="en-US" sz="1200" dirty="0"/>
          </a:p>
          <a:p>
            <a:pPr>
              <a:spcBef>
                <a:spcPts val="600"/>
              </a:spcBef>
              <a:buFont typeface="Wingdings" pitchFamily="2" charset="2"/>
              <a:buChar char="Ø"/>
            </a:pPr>
            <a:r>
              <a:rPr lang="en-US" sz="1600" dirty="0"/>
              <a:t>Performance parameters of the prototypes and baseline AC unit to be recorded at every </a:t>
            </a:r>
            <a:r>
              <a:rPr lang="en-US" sz="2000" dirty="0"/>
              <a:t>15-minute interval</a:t>
            </a:r>
            <a:r>
              <a:rPr lang="en-US" sz="1600" dirty="0"/>
              <a:t>.</a:t>
            </a:r>
          </a:p>
          <a:p>
            <a:pPr lvl="1">
              <a:spcBef>
                <a:spcPts val="600"/>
              </a:spcBef>
              <a:buFont typeface="Arial" panose="020B0604020202020204" pitchFamily="34" charset="0"/>
              <a:buChar char="•"/>
            </a:pPr>
            <a:endParaRPr lang="en-US" sz="100" dirty="0">
              <a:sym typeface="Helvetica Neue Light"/>
            </a:endParaRPr>
          </a:p>
          <a:p>
            <a:pPr lvl="1">
              <a:spcBef>
                <a:spcPts val="600"/>
              </a:spcBef>
              <a:buFont typeface="Arial" panose="020B0604020202020204" pitchFamily="34" charset="0"/>
              <a:buChar char="•"/>
            </a:pPr>
            <a:r>
              <a:rPr lang="en-US" sz="1400" dirty="0">
                <a:sym typeface="Helvetica Neue Light"/>
              </a:rPr>
              <a:t>Grid electricity consumption, Power demand, Water usage etc.</a:t>
            </a:r>
          </a:p>
          <a:p>
            <a:pPr lvl="1">
              <a:spcBef>
                <a:spcPts val="600"/>
              </a:spcBef>
              <a:buFont typeface="Arial" panose="020B0604020202020204" pitchFamily="34" charset="0"/>
              <a:buChar char="•"/>
            </a:pPr>
            <a:r>
              <a:rPr lang="en-US" sz="1400" dirty="0">
                <a:sym typeface="Helvetica Neue Light"/>
              </a:rPr>
              <a:t>Indoor conditions </a:t>
            </a:r>
            <a:r>
              <a:rPr lang="en-US" sz="1400" dirty="0"/>
              <a:t>where the prototype is installed - </a:t>
            </a:r>
            <a:r>
              <a:rPr lang="en-US" sz="1400" dirty="0">
                <a:sym typeface="Helvetica Neue Light"/>
              </a:rPr>
              <a:t>below 27</a:t>
            </a:r>
            <a:r>
              <a:rPr lang="en-US" sz="1400" dirty="0"/>
              <a:t>°C DBT and 60% RH at all times</a:t>
            </a:r>
          </a:p>
          <a:p>
            <a:pPr>
              <a:spcBef>
                <a:spcPts val="600"/>
              </a:spcBef>
              <a:buFont typeface="Wingdings" pitchFamily="2" charset="2"/>
              <a:buChar char="Ø"/>
            </a:pPr>
            <a:endParaRPr lang="en-US" sz="1600" dirty="0"/>
          </a:p>
        </p:txBody>
      </p:sp>
      <p:sp>
        <p:nvSpPr>
          <p:cNvPr id="4" name="Text Placeholder 2">
            <a:extLst>
              <a:ext uri="{FF2B5EF4-FFF2-40B4-BE49-F238E27FC236}">
                <a16:creationId xmlns:a16="http://schemas.microsoft.com/office/drawing/2014/main" id="{54D5C0D6-7623-C64B-83D4-E415CA462FC7}"/>
              </a:ext>
            </a:extLst>
          </p:cNvPr>
          <p:cNvSpPr txBox="1">
            <a:spLocks/>
          </p:cNvSpPr>
          <p:nvPr/>
        </p:nvSpPr>
        <p:spPr>
          <a:xfrm>
            <a:off x="485775" y="635029"/>
            <a:ext cx="10694670" cy="4873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RPr/>
            </a:defPPr>
            <a:lvl1pPr marL="457200" indent="-342900">
              <a:lnSpc>
                <a:spcPct val="90000"/>
              </a:lnSpc>
              <a:spcBef>
                <a:spcPts val="1000"/>
              </a:spcBef>
              <a:buClr>
                <a:srgbClr val="1F3B63"/>
              </a:buClr>
              <a:buSzPts val="1800"/>
              <a:buChar char="•"/>
              <a:defRPr sz="2000" b="1">
                <a:solidFill>
                  <a:srgbClr val="1F3B63"/>
                </a:solidFill>
                <a:latin typeface="Helvetica Neue"/>
                <a:ea typeface="Helvetica Neue"/>
                <a:cs typeface="Helvetica Neue"/>
              </a:defRPr>
            </a:lvl1pPr>
            <a:lvl2pPr marL="9144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2pPr>
            <a:lvl3pPr marL="13716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3pPr>
            <a:lvl4pPr marL="18288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4pPr>
            <a:lvl5pPr marL="22860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US" dirty="0">
                <a:sym typeface="Helvetica Neue Light"/>
              </a:rPr>
              <a:t>Protocol to be followed during the field test</a:t>
            </a:r>
          </a:p>
        </p:txBody>
      </p:sp>
      <p:sp>
        <p:nvSpPr>
          <p:cNvPr id="5" name="Slide Number Placeholder 7">
            <a:extLst>
              <a:ext uri="{FF2B5EF4-FFF2-40B4-BE49-F238E27FC236}">
                <a16:creationId xmlns:a16="http://schemas.microsoft.com/office/drawing/2014/main" id="{8616067E-8C7A-A649-B812-689E90EA23E9}"/>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16</a:t>
            </a:fld>
            <a:endParaRPr lang="en-US" dirty="0"/>
          </a:p>
        </p:txBody>
      </p:sp>
    </p:spTree>
    <p:extLst>
      <p:ext uri="{BB962C8B-B14F-4D97-AF65-F5344CB8AC3E}">
        <p14:creationId xmlns:p14="http://schemas.microsoft.com/office/powerpoint/2010/main" val="571962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1CF5-5C1C-0545-A827-880D821035AE}"/>
              </a:ext>
            </a:extLst>
          </p:cNvPr>
          <p:cNvSpPr>
            <a:spLocks noGrp="1"/>
          </p:cNvSpPr>
          <p:nvPr>
            <p:ph type="title"/>
          </p:nvPr>
        </p:nvSpPr>
        <p:spPr>
          <a:xfrm>
            <a:off x="575310" y="175616"/>
            <a:ext cx="10515600" cy="673240"/>
          </a:xfrm>
          <a:noFill/>
          <a:ln>
            <a:noFill/>
          </a:ln>
        </p:spPr>
        <p:txBody>
          <a:bodyPr spcFirstLastPara="1" wrap="square" lIns="91425" tIns="45700" rIns="91425" bIns="45700" anchor="ctr" anchorCtr="0"/>
          <a:lstStyle/>
          <a:p>
            <a:r>
              <a:rPr lang="en-US" sz="3200" dirty="0"/>
              <a:t>Field test (4/6)</a:t>
            </a:r>
          </a:p>
        </p:txBody>
      </p:sp>
      <p:sp>
        <p:nvSpPr>
          <p:cNvPr id="3" name="Text Placeholder 2">
            <a:extLst>
              <a:ext uri="{FF2B5EF4-FFF2-40B4-BE49-F238E27FC236}">
                <a16:creationId xmlns:a16="http://schemas.microsoft.com/office/drawing/2014/main" id="{CD16EB13-CC3E-1B4F-8942-BD248890D5BF}"/>
              </a:ext>
            </a:extLst>
          </p:cNvPr>
          <p:cNvSpPr>
            <a:spLocks noGrp="1"/>
          </p:cNvSpPr>
          <p:nvPr>
            <p:ph type="body" idx="1"/>
          </p:nvPr>
        </p:nvSpPr>
        <p:spPr>
          <a:xfrm>
            <a:off x="815340" y="1491149"/>
            <a:ext cx="9620250" cy="1823550"/>
          </a:xfrm>
        </p:spPr>
        <p:txBody>
          <a:bodyPr/>
          <a:lstStyle/>
          <a:p>
            <a:pPr>
              <a:spcBef>
                <a:spcPts val="600"/>
              </a:spcBef>
              <a:buFont typeface="Wingdings" pitchFamily="2" charset="2"/>
              <a:buChar char="Ø"/>
            </a:pPr>
            <a:r>
              <a:rPr lang="en-US" dirty="0"/>
              <a:t>Unmet hours allowance for not maintaining the indoor conditions will be considered:</a:t>
            </a:r>
          </a:p>
          <a:p>
            <a:pPr marL="114300" indent="0">
              <a:spcBef>
                <a:spcPts val="600"/>
              </a:spcBef>
              <a:buNone/>
            </a:pPr>
            <a:endParaRPr lang="en-US" sz="300" dirty="0"/>
          </a:p>
          <a:p>
            <a:pPr lvl="1">
              <a:spcBef>
                <a:spcPts val="600"/>
              </a:spcBef>
              <a:buFont typeface="Arial" panose="020B0604020202020204" pitchFamily="34" charset="0"/>
              <a:buChar char="•"/>
            </a:pPr>
            <a:r>
              <a:rPr lang="en-US" sz="1600" dirty="0"/>
              <a:t>To the extent of the number of hours the </a:t>
            </a:r>
            <a:r>
              <a:rPr lang="en-US" sz="2000" dirty="0"/>
              <a:t>baseline AC unit does not maintain </a:t>
            </a:r>
            <a:r>
              <a:rPr lang="en-US" sz="1600" dirty="0"/>
              <a:t>the indoor conditions below </a:t>
            </a:r>
            <a:r>
              <a:rPr lang="en-US" sz="1600" dirty="0">
                <a:sym typeface="Helvetica Neue Light"/>
              </a:rPr>
              <a:t>27</a:t>
            </a:r>
            <a:r>
              <a:rPr lang="en-US" sz="1600" dirty="0"/>
              <a:t>°C DBT and 60% RH</a:t>
            </a:r>
          </a:p>
          <a:p>
            <a:pPr lvl="1">
              <a:spcBef>
                <a:spcPts val="600"/>
              </a:spcBef>
              <a:buFont typeface="Arial" panose="020B0604020202020204" pitchFamily="34" charset="0"/>
              <a:buChar char="•"/>
            </a:pPr>
            <a:endParaRPr lang="en-US" sz="800" dirty="0"/>
          </a:p>
          <a:p>
            <a:pPr lvl="1">
              <a:spcBef>
                <a:spcPts val="600"/>
              </a:spcBef>
              <a:buFont typeface="Arial" panose="020B0604020202020204" pitchFamily="34" charset="0"/>
              <a:buChar char="•"/>
            </a:pPr>
            <a:r>
              <a:rPr lang="en-US" sz="2000" dirty="0"/>
              <a:t>Additional allowance</a:t>
            </a:r>
            <a:r>
              <a:rPr lang="en-US" sz="1600" dirty="0"/>
              <a:t> of up to </a:t>
            </a:r>
            <a:r>
              <a:rPr lang="en-US" sz="2000" dirty="0"/>
              <a:t>3.4% of the test hours</a:t>
            </a:r>
            <a:r>
              <a:rPr lang="en-US" sz="1600" dirty="0"/>
              <a:t> that the prototype operates i.e. a maximum allowance of 49 unmet hours if the prototype operates for all 60 days of the field test</a:t>
            </a:r>
          </a:p>
          <a:p>
            <a:pPr lvl="1">
              <a:spcBef>
                <a:spcPts val="600"/>
              </a:spcBef>
              <a:buFont typeface="Arial" panose="020B0604020202020204" pitchFamily="34" charset="0"/>
              <a:buChar char="•"/>
            </a:pPr>
            <a:endParaRPr lang="en-US" sz="1600" dirty="0"/>
          </a:p>
          <a:p>
            <a:pPr>
              <a:spcBef>
                <a:spcPts val="600"/>
              </a:spcBef>
              <a:buFont typeface="Wingdings" pitchFamily="2" charset="2"/>
              <a:buChar char="Ø"/>
            </a:pPr>
            <a:endParaRPr lang="en-US" sz="1600" dirty="0"/>
          </a:p>
          <a:p>
            <a:pPr>
              <a:spcBef>
                <a:spcPts val="600"/>
              </a:spcBef>
            </a:pPr>
            <a:endParaRPr lang="en-US" sz="1600" dirty="0"/>
          </a:p>
        </p:txBody>
      </p:sp>
      <p:sp>
        <p:nvSpPr>
          <p:cNvPr id="4" name="Text Placeholder 2">
            <a:extLst>
              <a:ext uri="{FF2B5EF4-FFF2-40B4-BE49-F238E27FC236}">
                <a16:creationId xmlns:a16="http://schemas.microsoft.com/office/drawing/2014/main" id="{54D5C0D6-7623-C64B-83D4-E415CA462FC7}"/>
              </a:ext>
            </a:extLst>
          </p:cNvPr>
          <p:cNvSpPr txBox="1">
            <a:spLocks/>
          </p:cNvSpPr>
          <p:nvPr/>
        </p:nvSpPr>
        <p:spPr>
          <a:xfrm>
            <a:off x="485775" y="817909"/>
            <a:ext cx="10694670" cy="4873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RPr/>
            </a:defPPr>
            <a:lvl1pPr marL="457200" indent="-342900">
              <a:lnSpc>
                <a:spcPct val="90000"/>
              </a:lnSpc>
              <a:spcBef>
                <a:spcPts val="1000"/>
              </a:spcBef>
              <a:buClr>
                <a:srgbClr val="1F3B63"/>
              </a:buClr>
              <a:buSzPts val="1800"/>
              <a:buChar char="•"/>
              <a:defRPr sz="2000" b="1">
                <a:solidFill>
                  <a:srgbClr val="1F3B63"/>
                </a:solidFill>
                <a:latin typeface="Helvetica Neue"/>
                <a:ea typeface="Helvetica Neue"/>
                <a:cs typeface="Helvetica Neue"/>
              </a:defRPr>
            </a:lvl1pPr>
            <a:lvl2pPr marL="9144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2pPr>
            <a:lvl3pPr marL="13716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3pPr>
            <a:lvl4pPr marL="18288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4pPr>
            <a:lvl5pPr marL="22860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US" dirty="0">
                <a:sym typeface="Helvetica Neue Light"/>
              </a:rPr>
              <a:t>Allowance and other consideration for the prototypes during the field test  </a:t>
            </a:r>
          </a:p>
        </p:txBody>
      </p:sp>
      <p:sp>
        <p:nvSpPr>
          <p:cNvPr id="5" name="Rectangle 4">
            <a:extLst>
              <a:ext uri="{FF2B5EF4-FFF2-40B4-BE49-F238E27FC236}">
                <a16:creationId xmlns:a16="http://schemas.microsoft.com/office/drawing/2014/main" id="{6D1FF162-017D-464C-B97E-BB94DFFE9AD1}"/>
              </a:ext>
            </a:extLst>
          </p:cNvPr>
          <p:cNvSpPr/>
          <p:nvPr/>
        </p:nvSpPr>
        <p:spPr>
          <a:xfrm>
            <a:off x="815340" y="3573782"/>
            <a:ext cx="7345680" cy="1937851"/>
          </a:xfrm>
          <a:prstGeom prst="rect">
            <a:avLst/>
          </a:prstGeom>
          <a:noFill/>
          <a:ln>
            <a:noFill/>
          </a:ln>
        </p:spPr>
        <p:txBody>
          <a:bodyPr spcFirstLastPara="1" wrap="square" lIns="91425" tIns="45700" rIns="91425" bIns="45700" anchor="t" anchorCtr="0"/>
          <a:lstStyle/>
          <a:p>
            <a:pPr marL="457200" indent="-342900">
              <a:lnSpc>
                <a:spcPct val="90000"/>
              </a:lnSpc>
              <a:spcBef>
                <a:spcPts val="600"/>
              </a:spcBef>
              <a:buClr>
                <a:srgbClr val="1F3B63"/>
              </a:buClr>
              <a:buSzPts val="1800"/>
              <a:buFont typeface="Wingdings" pitchFamily="2" charset="2"/>
              <a:buChar char="Ø"/>
            </a:pPr>
            <a:r>
              <a:rPr lang="en-US" sz="1800" dirty="0">
                <a:solidFill>
                  <a:srgbClr val="1F3B63"/>
                </a:solidFill>
                <a:latin typeface="Helvetica Neue"/>
                <a:ea typeface="Helvetica Neue"/>
                <a:cs typeface="Helvetica Neue"/>
                <a:sym typeface="Helvetica Neue"/>
              </a:rPr>
              <a:t>Use of existing plumbing line will be allowed, but without any major modifications to the piping network of the apartment unit.</a:t>
            </a:r>
          </a:p>
          <a:p>
            <a:pPr marL="457200" indent="-342900">
              <a:lnSpc>
                <a:spcPct val="90000"/>
              </a:lnSpc>
              <a:spcBef>
                <a:spcPts val="600"/>
              </a:spcBef>
              <a:buClr>
                <a:srgbClr val="1F3B63"/>
              </a:buClr>
              <a:buSzPts val="1800"/>
              <a:buFont typeface="Wingdings" pitchFamily="2" charset="2"/>
              <a:buChar char="Ø"/>
            </a:pPr>
            <a:endParaRPr lang="en-US" sz="1800" dirty="0">
              <a:solidFill>
                <a:srgbClr val="1F3B63"/>
              </a:solidFill>
              <a:latin typeface="Helvetica Neue"/>
              <a:ea typeface="Helvetica Neue"/>
              <a:cs typeface="Helvetica Neue"/>
              <a:sym typeface="Helvetica Neue"/>
            </a:endParaRPr>
          </a:p>
          <a:p>
            <a:pPr marL="457200" indent="-342900">
              <a:lnSpc>
                <a:spcPct val="90000"/>
              </a:lnSpc>
              <a:spcBef>
                <a:spcPts val="600"/>
              </a:spcBef>
              <a:buClr>
                <a:srgbClr val="1F3B63"/>
              </a:buClr>
              <a:buSzPts val="1800"/>
              <a:buFont typeface="Wingdings" pitchFamily="2" charset="2"/>
              <a:buChar char="Ø"/>
            </a:pPr>
            <a:r>
              <a:rPr lang="en-US" sz="1800" dirty="0">
                <a:solidFill>
                  <a:srgbClr val="1F3B63"/>
                </a:solidFill>
                <a:latin typeface="Helvetica Neue"/>
                <a:ea typeface="Helvetica Neue"/>
                <a:cs typeface="Helvetica Neue"/>
                <a:sym typeface="Helvetica Neue"/>
              </a:rPr>
              <a:t>Non Structural modification to the apartment unit or electrical upgrades may be allowed if it is not materially different from that required for installation and operation of the baseline AC unit.</a:t>
            </a:r>
          </a:p>
          <a:p>
            <a:pPr marL="457200" indent="-342900">
              <a:lnSpc>
                <a:spcPct val="90000"/>
              </a:lnSpc>
              <a:spcBef>
                <a:spcPts val="600"/>
              </a:spcBef>
              <a:buClr>
                <a:srgbClr val="1F3B63"/>
              </a:buClr>
              <a:buSzPts val="1800"/>
              <a:buFont typeface="Wingdings" pitchFamily="2" charset="2"/>
              <a:buChar char="Ø"/>
            </a:pPr>
            <a:endParaRPr lang="en-US" sz="1800" dirty="0">
              <a:solidFill>
                <a:srgbClr val="1F3B63"/>
              </a:solidFill>
              <a:latin typeface="Helvetica Neue"/>
              <a:ea typeface="Helvetica Neue"/>
              <a:cs typeface="Helvetica Neue"/>
              <a:sym typeface="Helvetica Neue"/>
            </a:endParaRPr>
          </a:p>
        </p:txBody>
      </p:sp>
      <p:sp>
        <p:nvSpPr>
          <p:cNvPr id="6" name="TextBox 5">
            <a:extLst>
              <a:ext uri="{FF2B5EF4-FFF2-40B4-BE49-F238E27FC236}">
                <a16:creationId xmlns:a16="http://schemas.microsoft.com/office/drawing/2014/main" id="{361F7B47-5817-0A4D-8D34-1F5CD9801C7F}"/>
              </a:ext>
            </a:extLst>
          </p:cNvPr>
          <p:cNvSpPr txBox="1"/>
          <p:nvPr/>
        </p:nvSpPr>
        <p:spPr>
          <a:xfrm>
            <a:off x="8433501" y="3573782"/>
            <a:ext cx="3305175" cy="2011680"/>
          </a:xfrm>
          <a:prstGeom prst="rect">
            <a:avLst/>
          </a:prstGeom>
          <a:solidFill>
            <a:schemeClr val="accent1">
              <a:lumMod val="50000"/>
            </a:schemeClr>
          </a:solidFill>
        </p:spPr>
        <p:txBody>
          <a:bodyPr wrap="square" rtlCol="0" anchor="ctr">
            <a:spAutoFit/>
          </a:bodyPr>
          <a:lstStyle/>
          <a:p>
            <a:pPr algn="ctr"/>
            <a:r>
              <a:rPr lang="en-US" sz="16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decision of the Technical Review Committee will be final when qualifying any modification or upgrade as “major” and thus violating the “Scalability” criteria of the Prize </a:t>
            </a:r>
          </a:p>
        </p:txBody>
      </p:sp>
      <p:sp>
        <p:nvSpPr>
          <p:cNvPr id="7" name="Slide Number Placeholder 7">
            <a:extLst>
              <a:ext uri="{FF2B5EF4-FFF2-40B4-BE49-F238E27FC236}">
                <a16:creationId xmlns:a16="http://schemas.microsoft.com/office/drawing/2014/main" id="{CB613493-21BF-FD49-B323-8C4D6485AFD1}"/>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3313001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4D6093-B6D6-8347-AE18-A09058A64A3A}"/>
              </a:ext>
            </a:extLst>
          </p:cNvPr>
          <p:cNvSpPr>
            <a:spLocks noGrp="1"/>
          </p:cNvSpPr>
          <p:nvPr>
            <p:ph type="title"/>
          </p:nvPr>
        </p:nvSpPr>
        <p:spPr>
          <a:xfrm>
            <a:off x="575310" y="122188"/>
            <a:ext cx="10515600" cy="673240"/>
          </a:xfrm>
          <a:noFill/>
          <a:ln>
            <a:noFill/>
          </a:ln>
        </p:spPr>
        <p:txBody>
          <a:bodyPr spcFirstLastPara="1" wrap="square" lIns="91425" tIns="45700" rIns="91425" bIns="45700" anchor="ctr" anchorCtr="0"/>
          <a:lstStyle/>
          <a:p>
            <a:r>
              <a:rPr lang="en-US" sz="3200" dirty="0"/>
              <a:t>Field test (5/6)</a:t>
            </a:r>
          </a:p>
        </p:txBody>
      </p:sp>
      <p:sp>
        <p:nvSpPr>
          <p:cNvPr id="7" name="Text Placeholder 2">
            <a:extLst>
              <a:ext uri="{FF2B5EF4-FFF2-40B4-BE49-F238E27FC236}">
                <a16:creationId xmlns:a16="http://schemas.microsoft.com/office/drawing/2014/main" id="{A3174ECD-47E0-8949-B9EA-AF7C0B39193C}"/>
              </a:ext>
            </a:extLst>
          </p:cNvPr>
          <p:cNvSpPr txBox="1">
            <a:spLocks/>
          </p:cNvSpPr>
          <p:nvPr/>
        </p:nvSpPr>
        <p:spPr>
          <a:xfrm>
            <a:off x="485775" y="708482"/>
            <a:ext cx="10694670" cy="4873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RPr/>
            </a:defPPr>
            <a:lvl1pPr marL="457200" indent="-342900">
              <a:lnSpc>
                <a:spcPct val="90000"/>
              </a:lnSpc>
              <a:spcBef>
                <a:spcPts val="1000"/>
              </a:spcBef>
              <a:buClr>
                <a:srgbClr val="1F3B63"/>
              </a:buClr>
              <a:buSzPts val="1800"/>
              <a:buChar char="•"/>
              <a:defRPr sz="2000" b="1">
                <a:solidFill>
                  <a:srgbClr val="1F3B63"/>
                </a:solidFill>
                <a:latin typeface="Helvetica Neue"/>
                <a:ea typeface="Helvetica Neue"/>
                <a:cs typeface="Helvetica Neue"/>
              </a:defRPr>
            </a:lvl1pPr>
            <a:lvl2pPr marL="9144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2pPr>
            <a:lvl3pPr marL="13716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3pPr>
            <a:lvl4pPr marL="18288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4pPr>
            <a:lvl5pPr marL="22860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US" dirty="0">
                <a:sym typeface="Helvetica Neue Light"/>
              </a:rPr>
              <a:t>Example calculation of the additional allowance for unmet hours</a:t>
            </a:r>
          </a:p>
        </p:txBody>
      </p:sp>
      <p:graphicFrame>
        <p:nvGraphicFramePr>
          <p:cNvPr id="8" name="Table 7">
            <a:extLst>
              <a:ext uri="{FF2B5EF4-FFF2-40B4-BE49-F238E27FC236}">
                <a16:creationId xmlns:a16="http://schemas.microsoft.com/office/drawing/2014/main" id="{70BB2580-2FD2-2641-BBCF-6FA1B261DE52}"/>
              </a:ext>
            </a:extLst>
          </p:cNvPr>
          <p:cNvGraphicFramePr>
            <a:graphicFrameLocks noGrp="1"/>
          </p:cNvGraphicFramePr>
          <p:nvPr>
            <p:extLst>
              <p:ext uri="{D42A27DB-BD31-4B8C-83A1-F6EECF244321}">
                <p14:modId xmlns:p14="http://schemas.microsoft.com/office/powerpoint/2010/main" val="330800453"/>
              </p:ext>
            </p:extLst>
          </p:nvPr>
        </p:nvGraphicFramePr>
        <p:xfrm>
          <a:off x="1010652" y="3207716"/>
          <a:ext cx="10694669" cy="2215209"/>
        </p:xfrm>
        <a:graphic>
          <a:graphicData uri="http://schemas.openxmlformats.org/drawingml/2006/table">
            <a:tbl>
              <a:tblPr>
                <a:tableStyleId>{5C22544A-7EE6-4342-B048-85BDC9FD1C3A}</a:tableStyleId>
              </a:tblPr>
              <a:tblGrid>
                <a:gridCol w="802083">
                  <a:extLst>
                    <a:ext uri="{9D8B030D-6E8A-4147-A177-3AD203B41FA5}">
                      <a16:colId xmlns:a16="http://schemas.microsoft.com/office/drawing/2014/main" val="1302325005"/>
                    </a:ext>
                  </a:extLst>
                </a:gridCol>
                <a:gridCol w="1228966">
                  <a:extLst>
                    <a:ext uri="{9D8B030D-6E8A-4147-A177-3AD203B41FA5}">
                      <a16:colId xmlns:a16="http://schemas.microsoft.com/office/drawing/2014/main" val="1544163468"/>
                    </a:ext>
                  </a:extLst>
                </a:gridCol>
                <a:gridCol w="1596559">
                  <a:extLst>
                    <a:ext uri="{9D8B030D-6E8A-4147-A177-3AD203B41FA5}">
                      <a16:colId xmlns:a16="http://schemas.microsoft.com/office/drawing/2014/main" val="4015390549"/>
                    </a:ext>
                  </a:extLst>
                </a:gridCol>
                <a:gridCol w="1603513">
                  <a:extLst>
                    <a:ext uri="{9D8B030D-6E8A-4147-A177-3AD203B41FA5}">
                      <a16:colId xmlns:a16="http://schemas.microsoft.com/office/drawing/2014/main" val="1266973644"/>
                    </a:ext>
                  </a:extLst>
                </a:gridCol>
                <a:gridCol w="1669774">
                  <a:extLst>
                    <a:ext uri="{9D8B030D-6E8A-4147-A177-3AD203B41FA5}">
                      <a16:colId xmlns:a16="http://schemas.microsoft.com/office/drawing/2014/main" val="946202773"/>
                    </a:ext>
                  </a:extLst>
                </a:gridCol>
                <a:gridCol w="2107095">
                  <a:extLst>
                    <a:ext uri="{9D8B030D-6E8A-4147-A177-3AD203B41FA5}">
                      <a16:colId xmlns:a16="http://schemas.microsoft.com/office/drawing/2014/main" val="2931072820"/>
                    </a:ext>
                  </a:extLst>
                </a:gridCol>
                <a:gridCol w="1686679">
                  <a:extLst>
                    <a:ext uri="{9D8B030D-6E8A-4147-A177-3AD203B41FA5}">
                      <a16:colId xmlns:a16="http://schemas.microsoft.com/office/drawing/2014/main" val="2736695323"/>
                    </a:ext>
                  </a:extLst>
                </a:gridCol>
              </a:tblGrid>
              <a:tr h="343867">
                <a:tc>
                  <a:txBody>
                    <a:bodyPr/>
                    <a:lstStyle/>
                    <a:p>
                      <a:pPr algn="ctr" fontAlgn="ctr"/>
                      <a:r>
                        <a:rPr lang="en-US" sz="16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A</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B</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C</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E</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F</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6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G</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62576772"/>
                  </a:ext>
                </a:extLst>
              </a:tr>
              <a:tr h="1094102">
                <a:tc>
                  <a:txBody>
                    <a:bodyPr/>
                    <a:lstStyle/>
                    <a:p>
                      <a:pPr algn="ctr" fontAlgn="ctr"/>
                      <a:r>
                        <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Example</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Number of days prototype operates</a:t>
                      </a:r>
                    </a:p>
                    <a:p>
                      <a:pPr algn="ctr" fontAlgn="ctr"/>
                      <a:r>
                        <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[days]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Total Unmet hours allowance for the prototype</a:t>
                      </a:r>
                    </a:p>
                    <a:p>
                      <a:pPr algn="ctr" fontAlgn="ctr"/>
                      <a:r>
                        <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[hours]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Number of hours the baseline unit does not maintain desired indoor conditions</a:t>
                      </a:r>
                    </a:p>
                    <a:p>
                      <a:pPr algn="ctr" fontAlgn="ctr"/>
                      <a:r>
                        <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[hours]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Number of unmet hours prototype does not maintain desired indoor conditions</a:t>
                      </a:r>
                    </a:p>
                    <a:p>
                      <a:pPr algn="ctr" fontAlgn="ctr"/>
                      <a:r>
                        <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[hours]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Number of unmet hours of prototype in addition to that of baseline unit</a:t>
                      </a:r>
                    </a:p>
                    <a:p>
                      <a:pPr algn="ctr" fontAlgn="ctr"/>
                      <a:r>
                        <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[hours]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Is the prototype within the unmet hours allowance limit? </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1962449"/>
                  </a:ext>
                </a:extLst>
              </a:tr>
              <a:tr h="695160">
                <a:tc>
                  <a:txBody>
                    <a:bodyPr/>
                    <a:lstStyle/>
                    <a:p>
                      <a:pPr algn="ctr" fontAlgn="ctr"/>
                      <a:r>
                        <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ctr" fontAlgn="ctr"/>
                      <a:r>
                        <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24.5</a:t>
                      </a:r>
                      <a:endParaRPr lang="en-US" sz="12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ctr" fontAlgn="ctr">
                        <a:spcBef>
                          <a:spcPts val="600"/>
                        </a:spcBef>
                      </a:pPr>
                      <a:r>
                        <a:rPr lang="en-US" sz="12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(3.4%*30 days*24)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ctr" fontAlgn="ctr"/>
                      <a:r>
                        <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15</a:t>
                      </a:r>
                    </a:p>
                    <a:p>
                      <a:pPr algn="ctr" fontAlgn="ctr">
                        <a:spcBef>
                          <a:spcPts val="600"/>
                        </a:spcBef>
                      </a:pPr>
                      <a:r>
                        <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(E – D i.e. 30 – 15 = 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en-US" sz="1600" b="1"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p>
                      <a:pPr algn="ctr" fontAlgn="ctr"/>
                      <a:r>
                        <a:rPr lang="en-US" sz="1600" b="1"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Yes</a:t>
                      </a:r>
                    </a:p>
                    <a:p>
                      <a:pPr algn="ctr" fontAlgn="ctr">
                        <a:spcBef>
                          <a:spcPts val="600"/>
                        </a:spcBef>
                      </a:pPr>
                      <a:r>
                        <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as F&lt;C i.e. 15&lt;24.5  </a:t>
                      </a:r>
                      <a:endParaRPr lang="en-US" sz="1400" b="1"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6977127"/>
                  </a:ext>
                </a:extLst>
              </a:tr>
            </a:tbl>
          </a:graphicData>
        </a:graphic>
      </p:graphicFrame>
      <p:sp>
        <p:nvSpPr>
          <p:cNvPr id="11" name="Google Shape;150;p14">
            <a:extLst>
              <a:ext uri="{FF2B5EF4-FFF2-40B4-BE49-F238E27FC236}">
                <a16:creationId xmlns:a16="http://schemas.microsoft.com/office/drawing/2014/main" id="{006A7FCC-7FF6-1247-8836-5D3523B7ED7F}"/>
              </a:ext>
            </a:extLst>
          </p:cNvPr>
          <p:cNvSpPr txBox="1"/>
          <p:nvPr/>
        </p:nvSpPr>
        <p:spPr>
          <a:xfrm>
            <a:off x="1010653" y="1341638"/>
            <a:ext cx="10694670" cy="1683804"/>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3150" tIns="0" rIns="73150" bIns="0" anchor="ctr" anchorCtr="0">
            <a:noAutofit/>
          </a:bodyPr>
          <a:lstStyle/>
          <a:p>
            <a:pPr marL="63500" marR="0" lvl="0" algn="l" rtl="0">
              <a:lnSpc>
                <a:spcPct val="100000"/>
              </a:lnSpc>
              <a:spcBef>
                <a:spcPts val="0"/>
              </a:spcBef>
              <a:spcAft>
                <a:spcPts val="0"/>
              </a:spcAft>
              <a:buClr>
                <a:srgbClr val="000000"/>
              </a:buClr>
              <a:buSzPct val="90000"/>
            </a:pPr>
            <a:r>
              <a:rPr lang="en-US" sz="1600" dirty="0">
                <a:solidFill>
                  <a:schemeClr val="accent5">
                    <a:lumMod val="50000"/>
                  </a:schemeClr>
                </a:solidFill>
                <a:latin typeface="Helvetica Neue Light"/>
                <a:ea typeface="Helvetica Neue Light"/>
                <a:cs typeface="Helvetica Neue Light"/>
                <a:sym typeface="Helvetica Neue Light"/>
              </a:rPr>
              <a:t>Consider that </a:t>
            </a:r>
          </a:p>
          <a:p>
            <a:pPr marL="63500" marR="0" lvl="0" algn="l" rtl="0">
              <a:lnSpc>
                <a:spcPct val="100000"/>
              </a:lnSpc>
              <a:spcBef>
                <a:spcPts val="0"/>
              </a:spcBef>
              <a:spcAft>
                <a:spcPts val="0"/>
              </a:spcAft>
              <a:buClr>
                <a:srgbClr val="000000"/>
              </a:buClr>
              <a:buSzPct val="90000"/>
            </a:pPr>
            <a:endParaRPr lang="en-US" sz="1600" dirty="0">
              <a:solidFill>
                <a:schemeClr val="accent5">
                  <a:lumMod val="50000"/>
                </a:schemeClr>
              </a:solidFill>
              <a:latin typeface="Helvetica Neue Light"/>
              <a:ea typeface="Helvetica Neue Light"/>
              <a:cs typeface="Helvetica Neue Light"/>
              <a:sym typeface="Helvetica Neue Light"/>
            </a:endParaRPr>
          </a:p>
          <a:p>
            <a:pPr marL="349250" marR="0" lvl="0" indent="-285750" algn="l" rtl="0">
              <a:lnSpc>
                <a:spcPct val="100000"/>
              </a:lnSpc>
              <a:spcBef>
                <a:spcPts val="0"/>
              </a:spcBef>
              <a:spcAft>
                <a:spcPts val="0"/>
              </a:spcAft>
              <a:buClr>
                <a:srgbClr val="000000"/>
              </a:buClr>
              <a:buSzPct val="90000"/>
              <a:buFont typeface="Wingdings" pitchFamily="2" charset="2"/>
              <a:buChar char="Ø"/>
            </a:pPr>
            <a:r>
              <a:rPr lang="en-US" i="1" dirty="0">
                <a:solidFill>
                  <a:schemeClr val="accent5">
                    <a:lumMod val="50000"/>
                  </a:schemeClr>
                </a:solidFill>
                <a:latin typeface="Helvetica Neue Light"/>
                <a:ea typeface="Helvetica Neue Light"/>
                <a:cs typeface="Helvetica Neue Light"/>
                <a:sym typeface="Helvetica Neue Light"/>
              </a:rPr>
              <a:t>Prototype operates for a total of 30 days of the field test</a:t>
            </a:r>
          </a:p>
          <a:p>
            <a:pPr marL="350837" lvl="1">
              <a:buSzPct val="90000"/>
            </a:pPr>
            <a:endParaRPr lang="en-US" i="1" dirty="0">
              <a:solidFill>
                <a:schemeClr val="accent5">
                  <a:lumMod val="50000"/>
                </a:schemeClr>
              </a:solidFill>
              <a:latin typeface="Helvetica Neue Light"/>
              <a:ea typeface="Helvetica Neue Light"/>
              <a:cs typeface="Helvetica Neue Light"/>
              <a:sym typeface="Helvetica Neue Light"/>
            </a:endParaRPr>
          </a:p>
          <a:p>
            <a:pPr marL="349250" indent="-285750">
              <a:buSzPct val="90000"/>
              <a:buFont typeface="Wingdings" pitchFamily="2" charset="2"/>
              <a:buChar char="Ø"/>
            </a:pPr>
            <a:r>
              <a:rPr lang="en-US" i="1" u="none" strike="noStrike" cap="none" dirty="0">
                <a:solidFill>
                  <a:schemeClr val="accent5">
                    <a:lumMod val="50000"/>
                  </a:schemeClr>
                </a:solidFill>
                <a:latin typeface="Helvetica Neue Light"/>
                <a:ea typeface="Helvetica Neue Light"/>
                <a:cs typeface="Helvetica Neue Light"/>
                <a:sym typeface="Helvetica Neue Light"/>
              </a:rPr>
              <a:t>Basel</a:t>
            </a:r>
            <a:r>
              <a:rPr lang="en-US" i="1" dirty="0">
                <a:solidFill>
                  <a:schemeClr val="accent5">
                    <a:lumMod val="50000"/>
                  </a:schemeClr>
                </a:solidFill>
                <a:latin typeface="Helvetica Neue Light"/>
                <a:ea typeface="Helvetica Neue Light"/>
                <a:cs typeface="Helvetica Neue Light"/>
                <a:sym typeface="Helvetica Neue Light"/>
              </a:rPr>
              <a:t>ine AC unit does not maintain the desired indoor conditions of below</a:t>
            </a:r>
            <a:r>
              <a:rPr lang="en-US" dirty="0"/>
              <a:t> </a:t>
            </a:r>
            <a:r>
              <a:rPr lang="en-US" i="1" dirty="0">
                <a:solidFill>
                  <a:schemeClr val="accent5">
                    <a:lumMod val="50000"/>
                  </a:schemeClr>
                </a:solidFill>
                <a:latin typeface="Helvetica Neue Light"/>
                <a:ea typeface="Helvetica Neue Light"/>
                <a:sym typeface="Helvetica Neue Light"/>
              </a:rPr>
              <a:t>27</a:t>
            </a:r>
            <a:r>
              <a:rPr lang="en-US" i="1" dirty="0">
                <a:solidFill>
                  <a:schemeClr val="accent5">
                    <a:lumMod val="50000"/>
                  </a:schemeClr>
                </a:solidFill>
                <a:latin typeface="Helvetica Neue Light"/>
                <a:ea typeface="Helvetica Neue Light"/>
              </a:rPr>
              <a:t>°C DBT and 60% RH</a:t>
            </a:r>
            <a:r>
              <a:rPr lang="en-US" i="1" dirty="0">
                <a:solidFill>
                  <a:schemeClr val="accent5">
                    <a:lumMod val="50000"/>
                  </a:schemeClr>
                </a:solidFill>
                <a:latin typeface="Helvetica Neue Light"/>
                <a:ea typeface="Helvetica Neue Light"/>
                <a:sym typeface="Helvetica Neue Light"/>
              </a:rPr>
              <a:t> for 15 hours</a:t>
            </a:r>
          </a:p>
          <a:p>
            <a:pPr marL="349250" indent="-285750">
              <a:buSzPct val="90000"/>
              <a:buFont typeface="Wingdings" pitchFamily="2" charset="2"/>
              <a:buChar char="Ø"/>
            </a:pPr>
            <a:endParaRPr lang="en-US" i="1" dirty="0">
              <a:solidFill>
                <a:schemeClr val="accent5">
                  <a:lumMod val="50000"/>
                </a:schemeClr>
              </a:solidFill>
              <a:latin typeface="Helvetica Neue Light"/>
              <a:ea typeface="Helvetica Neue Light"/>
              <a:sym typeface="Helvetica Neue Light"/>
            </a:endParaRPr>
          </a:p>
          <a:p>
            <a:pPr marL="349250" indent="-285750">
              <a:buSzPct val="90000"/>
              <a:buFont typeface="Wingdings" pitchFamily="2" charset="2"/>
              <a:buChar char="Ø"/>
            </a:pPr>
            <a:r>
              <a:rPr lang="en-US" i="1" dirty="0">
                <a:solidFill>
                  <a:schemeClr val="accent5">
                    <a:lumMod val="50000"/>
                  </a:schemeClr>
                </a:solidFill>
                <a:latin typeface="Helvetica Neue Light"/>
                <a:ea typeface="Helvetica Neue Light"/>
                <a:sym typeface="Helvetica Neue Light"/>
              </a:rPr>
              <a:t>Prototype does not maintain the desired indoor conditions of below 27</a:t>
            </a:r>
            <a:r>
              <a:rPr lang="en-US" i="1" dirty="0">
                <a:solidFill>
                  <a:schemeClr val="accent5">
                    <a:lumMod val="50000"/>
                  </a:schemeClr>
                </a:solidFill>
                <a:latin typeface="Helvetica Neue Light"/>
                <a:ea typeface="Helvetica Neue Light"/>
              </a:rPr>
              <a:t>°C DBT and 60% RH</a:t>
            </a:r>
            <a:r>
              <a:rPr lang="en-US" i="1" dirty="0">
                <a:solidFill>
                  <a:schemeClr val="accent5">
                    <a:lumMod val="50000"/>
                  </a:schemeClr>
                </a:solidFill>
                <a:latin typeface="Helvetica Neue Light"/>
                <a:ea typeface="Helvetica Neue Light"/>
                <a:sym typeface="Helvetica Neue Light"/>
              </a:rPr>
              <a:t>  for 30 hours</a:t>
            </a:r>
            <a:endParaRPr lang="en-US" i="1" dirty="0">
              <a:solidFill>
                <a:schemeClr val="accent5">
                  <a:lumMod val="50000"/>
                </a:schemeClr>
              </a:solidFill>
              <a:latin typeface="Helvetica Neue Light"/>
              <a:ea typeface="Helvetica Neue Light"/>
            </a:endParaRPr>
          </a:p>
        </p:txBody>
      </p:sp>
      <p:sp>
        <p:nvSpPr>
          <p:cNvPr id="6" name="Slide Number Placeholder 7">
            <a:extLst>
              <a:ext uri="{FF2B5EF4-FFF2-40B4-BE49-F238E27FC236}">
                <a16:creationId xmlns:a16="http://schemas.microsoft.com/office/drawing/2014/main" id="{CF0798DA-5769-EE4E-B93C-E9B48D6FECB8}"/>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r>
              <a:rPr lang="en-US" dirty="0"/>
              <a:t>22</a:t>
            </a:r>
          </a:p>
        </p:txBody>
      </p:sp>
    </p:spTree>
    <p:extLst>
      <p:ext uri="{BB962C8B-B14F-4D97-AF65-F5344CB8AC3E}">
        <p14:creationId xmlns:p14="http://schemas.microsoft.com/office/powerpoint/2010/main" val="3363268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1CF5-5C1C-0545-A827-880D821035AE}"/>
              </a:ext>
            </a:extLst>
          </p:cNvPr>
          <p:cNvSpPr>
            <a:spLocks noGrp="1"/>
          </p:cNvSpPr>
          <p:nvPr>
            <p:ph type="title"/>
          </p:nvPr>
        </p:nvSpPr>
        <p:spPr>
          <a:xfrm>
            <a:off x="575310" y="175616"/>
            <a:ext cx="10515600" cy="673240"/>
          </a:xfrm>
          <a:noFill/>
          <a:ln>
            <a:noFill/>
          </a:ln>
        </p:spPr>
        <p:txBody>
          <a:bodyPr spcFirstLastPara="1" wrap="square" lIns="91425" tIns="45700" rIns="91425" bIns="45700" anchor="ctr" anchorCtr="0"/>
          <a:lstStyle/>
          <a:p>
            <a:r>
              <a:rPr lang="en-US" sz="3200" dirty="0"/>
              <a:t>Field test (6/6)</a:t>
            </a:r>
          </a:p>
        </p:txBody>
      </p:sp>
      <p:sp>
        <p:nvSpPr>
          <p:cNvPr id="3" name="Text Placeholder 2">
            <a:extLst>
              <a:ext uri="{FF2B5EF4-FFF2-40B4-BE49-F238E27FC236}">
                <a16:creationId xmlns:a16="http://schemas.microsoft.com/office/drawing/2014/main" id="{CD16EB13-CC3E-1B4F-8942-BD248890D5BF}"/>
              </a:ext>
            </a:extLst>
          </p:cNvPr>
          <p:cNvSpPr>
            <a:spLocks noGrp="1"/>
          </p:cNvSpPr>
          <p:nvPr>
            <p:ph type="body" idx="1"/>
          </p:nvPr>
        </p:nvSpPr>
        <p:spPr>
          <a:xfrm>
            <a:off x="872490" y="1273979"/>
            <a:ext cx="10557510" cy="3538051"/>
          </a:xfrm>
        </p:spPr>
        <p:txBody>
          <a:bodyPr/>
          <a:lstStyle/>
          <a:p>
            <a:pPr>
              <a:buFont typeface="Wingdings" pitchFamily="2" charset="2"/>
              <a:buChar char="Ø"/>
            </a:pPr>
            <a:r>
              <a:rPr lang="en-US" sz="1600" dirty="0"/>
              <a:t>Global Cooling Prize team communicates the issue to the concerned finalist’s team leader and/or its onsite representative.</a:t>
            </a:r>
          </a:p>
          <a:p>
            <a:pPr>
              <a:buFont typeface="Wingdings" pitchFamily="2" charset="2"/>
              <a:buChar char="Ø"/>
            </a:pPr>
            <a:endParaRPr lang="en-US" sz="1050" dirty="0"/>
          </a:p>
          <a:p>
            <a:pPr>
              <a:buFont typeface="Wingdings" pitchFamily="2" charset="2"/>
              <a:buChar char="Ø"/>
            </a:pPr>
            <a:r>
              <a:rPr lang="en-US" sz="1600" dirty="0"/>
              <a:t>Opportunity to either replace or perform necessary repairs to the prototype at own discretion and cost.</a:t>
            </a:r>
          </a:p>
          <a:p>
            <a:pPr>
              <a:buFont typeface="Wingdings" pitchFamily="2" charset="2"/>
              <a:buChar char="Ø"/>
            </a:pPr>
            <a:endParaRPr lang="en-US" sz="1050" dirty="0">
              <a:sym typeface="Helvetica Neue Light"/>
            </a:endParaRPr>
          </a:p>
          <a:p>
            <a:pPr>
              <a:spcBef>
                <a:spcPts val="600"/>
              </a:spcBef>
              <a:buFont typeface="Wingdings" pitchFamily="2" charset="2"/>
              <a:buChar char="Ø"/>
            </a:pPr>
            <a:r>
              <a:rPr lang="en-US" sz="1600" dirty="0"/>
              <a:t>Up to a maximum of </a:t>
            </a:r>
            <a:r>
              <a:rPr lang="en-US" sz="2000" dirty="0"/>
              <a:t>three on site replacements or repair</a:t>
            </a:r>
            <a:r>
              <a:rPr lang="en-US" sz="1600" dirty="0"/>
              <a:t> opportunities provided.</a:t>
            </a:r>
          </a:p>
          <a:p>
            <a:pPr marL="114300" indent="0">
              <a:spcBef>
                <a:spcPts val="600"/>
              </a:spcBef>
              <a:buNone/>
            </a:pPr>
            <a:endParaRPr lang="en-US" sz="200" dirty="0"/>
          </a:p>
          <a:p>
            <a:pPr lvl="1">
              <a:spcBef>
                <a:spcPts val="600"/>
              </a:spcBef>
              <a:buFont typeface="Arial" panose="020B0604020202020204" pitchFamily="34" charset="0"/>
              <a:buChar char="•"/>
            </a:pPr>
            <a:r>
              <a:rPr lang="en-US" sz="1400" b="1" dirty="0"/>
              <a:t>Each repair opportunity</a:t>
            </a:r>
            <a:r>
              <a:rPr lang="en-US" sz="1400" dirty="0"/>
              <a:t> will be for a duration of </a:t>
            </a:r>
            <a:r>
              <a:rPr lang="en-US" sz="1400" b="1" dirty="0"/>
              <a:t>up to 5 days</a:t>
            </a:r>
            <a:r>
              <a:rPr lang="en-US" sz="1400" dirty="0"/>
              <a:t> following notification</a:t>
            </a:r>
          </a:p>
          <a:p>
            <a:pPr lvl="1">
              <a:spcBef>
                <a:spcPts val="600"/>
              </a:spcBef>
              <a:buFont typeface="Arial" panose="020B0604020202020204" pitchFamily="34" charset="0"/>
              <a:buChar char="•"/>
            </a:pPr>
            <a:r>
              <a:rPr lang="en-US" sz="1400" dirty="0"/>
              <a:t>Failure to do so within the 5 day window will count as one lost opportunity</a:t>
            </a:r>
          </a:p>
          <a:p>
            <a:pPr lvl="1">
              <a:spcBef>
                <a:spcPts val="600"/>
              </a:spcBef>
              <a:buFont typeface="Arial" panose="020B0604020202020204" pitchFamily="34" charset="0"/>
              <a:buChar char="•"/>
            </a:pPr>
            <a:r>
              <a:rPr lang="en-US" sz="1400" dirty="0"/>
              <a:t>If repair takes more than 15 days from notification, this will be counted as all three opportunities lost. </a:t>
            </a:r>
          </a:p>
          <a:p>
            <a:pPr>
              <a:spcBef>
                <a:spcPts val="600"/>
              </a:spcBef>
              <a:buFont typeface="Wingdings" pitchFamily="2" charset="2"/>
              <a:buChar char="Ø"/>
            </a:pPr>
            <a:endParaRPr lang="en-US" sz="1050" dirty="0"/>
          </a:p>
          <a:p>
            <a:pPr>
              <a:spcBef>
                <a:spcPts val="600"/>
              </a:spcBef>
              <a:buFont typeface="Wingdings" pitchFamily="2" charset="2"/>
              <a:buChar char="Ø"/>
            </a:pPr>
            <a:r>
              <a:rPr lang="en-US" sz="1600" dirty="0"/>
              <a:t> Once all the three opportunities are lost and the failure is not addressed or a component fails again -</a:t>
            </a:r>
          </a:p>
        </p:txBody>
      </p:sp>
      <p:sp>
        <p:nvSpPr>
          <p:cNvPr id="4" name="Text Placeholder 2">
            <a:extLst>
              <a:ext uri="{FF2B5EF4-FFF2-40B4-BE49-F238E27FC236}">
                <a16:creationId xmlns:a16="http://schemas.microsoft.com/office/drawing/2014/main" id="{54D5C0D6-7623-C64B-83D4-E415CA462FC7}"/>
              </a:ext>
            </a:extLst>
          </p:cNvPr>
          <p:cNvSpPr txBox="1">
            <a:spLocks/>
          </p:cNvSpPr>
          <p:nvPr/>
        </p:nvSpPr>
        <p:spPr>
          <a:xfrm>
            <a:off x="485775" y="737899"/>
            <a:ext cx="10694670" cy="4873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RPr/>
            </a:defPPr>
            <a:lvl1pPr marL="457200" indent="-342900">
              <a:lnSpc>
                <a:spcPct val="90000"/>
              </a:lnSpc>
              <a:spcBef>
                <a:spcPts val="1000"/>
              </a:spcBef>
              <a:buClr>
                <a:srgbClr val="1F3B63"/>
              </a:buClr>
              <a:buSzPts val="1800"/>
              <a:buChar char="•"/>
              <a:defRPr sz="2000" b="1">
                <a:solidFill>
                  <a:srgbClr val="1F3B63"/>
                </a:solidFill>
                <a:latin typeface="Helvetica Neue"/>
                <a:ea typeface="Helvetica Neue"/>
                <a:cs typeface="Helvetica Neue"/>
              </a:defRPr>
            </a:lvl1pPr>
            <a:lvl2pPr marL="9144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2pPr>
            <a:lvl3pPr marL="13716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3pPr>
            <a:lvl4pPr marL="18288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4pPr>
            <a:lvl5pPr marL="22860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US" dirty="0">
                <a:sym typeface="Helvetica Neue Light"/>
              </a:rPr>
              <a:t>Addressing a component failure of the prototype during the field test </a:t>
            </a:r>
          </a:p>
        </p:txBody>
      </p:sp>
      <p:sp>
        <p:nvSpPr>
          <p:cNvPr id="5" name="Rounded Rectangle 4">
            <a:extLst>
              <a:ext uri="{FF2B5EF4-FFF2-40B4-BE49-F238E27FC236}">
                <a16:creationId xmlns:a16="http://schemas.microsoft.com/office/drawing/2014/main" id="{6F23E9F8-FA43-6E42-8725-701B14B016C8}"/>
              </a:ext>
            </a:extLst>
          </p:cNvPr>
          <p:cNvSpPr/>
          <p:nvPr/>
        </p:nvSpPr>
        <p:spPr>
          <a:xfrm>
            <a:off x="1464656" y="4949190"/>
            <a:ext cx="3566160" cy="93726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Has the prototype been successfully tested for </a:t>
            </a:r>
            <a:r>
              <a:rPr lang="en-US" sz="1800" dirty="0">
                <a:latin typeface="Helvetica Neue" panose="02000503000000020004" pitchFamily="2" charset="0"/>
                <a:ea typeface="Helvetica Neue" panose="02000503000000020004" pitchFamily="2" charset="0"/>
                <a:cs typeface="Helvetica Neue" panose="02000503000000020004" pitchFamily="2" charset="0"/>
              </a:rPr>
              <a:t>at least 72 hours</a:t>
            </a:r>
            <a:r>
              <a:rPr lang="en-US" dirty="0">
                <a:latin typeface="Helvetica Neue" panose="02000503000000020004" pitchFamily="2" charset="0"/>
                <a:ea typeface="Helvetica Neue" panose="02000503000000020004" pitchFamily="2" charset="0"/>
                <a:cs typeface="Helvetica Neue" panose="02000503000000020004" pitchFamily="2" charset="0"/>
              </a:rPr>
              <a:t> in continuous operation mode  </a:t>
            </a:r>
          </a:p>
        </p:txBody>
      </p:sp>
      <p:sp>
        <p:nvSpPr>
          <p:cNvPr id="6" name="Striped Right Arrow 5">
            <a:extLst>
              <a:ext uri="{FF2B5EF4-FFF2-40B4-BE49-F238E27FC236}">
                <a16:creationId xmlns:a16="http://schemas.microsoft.com/office/drawing/2014/main" id="{FB26A114-0C3C-8145-90F5-9D8E0451F6D8}"/>
              </a:ext>
            </a:extLst>
          </p:cNvPr>
          <p:cNvSpPr/>
          <p:nvPr/>
        </p:nvSpPr>
        <p:spPr>
          <a:xfrm rot="20617693">
            <a:off x="5172837" y="4838319"/>
            <a:ext cx="679323" cy="484632"/>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D2AD56-483D-7A41-AC7B-FCAF274525A7}"/>
              </a:ext>
            </a:extLst>
          </p:cNvPr>
          <p:cNvSpPr txBox="1"/>
          <p:nvPr/>
        </p:nvSpPr>
        <p:spPr>
          <a:xfrm>
            <a:off x="6096000" y="4860785"/>
            <a:ext cx="788383" cy="307777"/>
          </a:xfrm>
          <a:prstGeom prst="rect">
            <a:avLst/>
          </a:prstGeom>
          <a:noFill/>
          <a:ln>
            <a:solidFill>
              <a:srgbClr val="002060"/>
            </a:solidFill>
          </a:ln>
        </p:spPr>
        <p:txBody>
          <a:bodyPr wrap="square" rtlCol="0">
            <a:spAutoFit/>
          </a:bodyPr>
          <a:lstStyle/>
          <a:p>
            <a:pPr algn="ctr"/>
            <a:r>
              <a:rPr lang="en-US" dirty="0"/>
              <a:t>YES</a:t>
            </a:r>
          </a:p>
        </p:txBody>
      </p:sp>
      <p:sp>
        <p:nvSpPr>
          <p:cNvPr id="8" name="Striped Right Arrow 7">
            <a:extLst>
              <a:ext uri="{FF2B5EF4-FFF2-40B4-BE49-F238E27FC236}">
                <a16:creationId xmlns:a16="http://schemas.microsoft.com/office/drawing/2014/main" id="{D464FA19-F690-4E41-BB0B-EAB5704D9FCE}"/>
              </a:ext>
            </a:extLst>
          </p:cNvPr>
          <p:cNvSpPr/>
          <p:nvPr/>
        </p:nvSpPr>
        <p:spPr>
          <a:xfrm rot="1209479">
            <a:off x="5180336" y="5509584"/>
            <a:ext cx="679323" cy="484632"/>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304FB55-AB89-FD4B-B43C-6456D6C515BE}"/>
              </a:ext>
            </a:extLst>
          </p:cNvPr>
          <p:cNvSpPr txBox="1"/>
          <p:nvPr/>
        </p:nvSpPr>
        <p:spPr>
          <a:xfrm>
            <a:off x="6096000" y="5666267"/>
            <a:ext cx="788383" cy="307777"/>
          </a:xfrm>
          <a:prstGeom prst="rect">
            <a:avLst/>
          </a:prstGeom>
          <a:noFill/>
          <a:ln>
            <a:solidFill>
              <a:srgbClr val="002060"/>
            </a:solidFill>
          </a:ln>
        </p:spPr>
        <p:txBody>
          <a:bodyPr wrap="square" rtlCol="0">
            <a:spAutoFit/>
          </a:bodyPr>
          <a:lstStyle/>
          <a:p>
            <a:pPr algn="ctr"/>
            <a:r>
              <a:rPr lang="en-US" dirty="0"/>
              <a:t>NO</a:t>
            </a:r>
          </a:p>
        </p:txBody>
      </p:sp>
      <p:sp>
        <p:nvSpPr>
          <p:cNvPr id="10" name="Rounded Rectangle 9">
            <a:extLst>
              <a:ext uri="{FF2B5EF4-FFF2-40B4-BE49-F238E27FC236}">
                <a16:creationId xmlns:a16="http://schemas.microsoft.com/office/drawing/2014/main" id="{DC39C9CE-F725-A145-A420-C71EC3ABF8D4}"/>
              </a:ext>
            </a:extLst>
          </p:cNvPr>
          <p:cNvSpPr/>
          <p:nvPr/>
        </p:nvSpPr>
        <p:spPr>
          <a:xfrm>
            <a:off x="7658100" y="4673855"/>
            <a:ext cx="3961210" cy="65646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Neue" panose="02000503000000020004" pitchFamily="2" charset="0"/>
                <a:ea typeface="Helvetica Neue" panose="02000503000000020004" pitchFamily="2" charset="0"/>
                <a:cs typeface="Helvetica Neue" panose="02000503000000020004" pitchFamily="2" charset="0"/>
              </a:rPr>
              <a:t>Provide Technical Review Committee with the performance analysis for the successful test days and a brief write-up on failure analysis. </a:t>
            </a:r>
          </a:p>
        </p:txBody>
      </p:sp>
      <p:sp>
        <p:nvSpPr>
          <p:cNvPr id="11" name="Striped Right Arrow 10">
            <a:extLst>
              <a:ext uri="{FF2B5EF4-FFF2-40B4-BE49-F238E27FC236}">
                <a16:creationId xmlns:a16="http://schemas.microsoft.com/office/drawing/2014/main" id="{7BBD4A19-BB5F-9249-95A7-DF0EFBE469A3}"/>
              </a:ext>
            </a:extLst>
          </p:cNvPr>
          <p:cNvSpPr/>
          <p:nvPr/>
        </p:nvSpPr>
        <p:spPr>
          <a:xfrm>
            <a:off x="7041164" y="4877513"/>
            <a:ext cx="457200" cy="274320"/>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5610167-5AFC-854C-89B2-8D04EA1E1AF8}"/>
              </a:ext>
            </a:extLst>
          </p:cNvPr>
          <p:cNvSpPr/>
          <p:nvPr/>
        </p:nvSpPr>
        <p:spPr>
          <a:xfrm>
            <a:off x="7658100" y="5491924"/>
            <a:ext cx="3961210" cy="65646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Neue" panose="02000503000000020004" pitchFamily="2" charset="0"/>
                <a:ea typeface="Helvetica Neue" panose="02000503000000020004" pitchFamily="2" charset="0"/>
                <a:cs typeface="Helvetica Neue" panose="02000503000000020004" pitchFamily="2" charset="0"/>
              </a:rPr>
              <a:t>Assess possibility of any further attempts based on prize timelines and provide Technical Review Committee with a brief write-up on failure analysis. </a:t>
            </a:r>
          </a:p>
        </p:txBody>
      </p:sp>
      <p:sp>
        <p:nvSpPr>
          <p:cNvPr id="13" name="Striped Right Arrow 12">
            <a:extLst>
              <a:ext uri="{FF2B5EF4-FFF2-40B4-BE49-F238E27FC236}">
                <a16:creationId xmlns:a16="http://schemas.microsoft.com/office/drawing/2014/main" id="{701877A1-39DA-5140-A25E-1E12A16BFFF9}"/>
              </a:ext>
            </a:extLst>
          </p:cNvPr>
          <p:cNvSpPr/>
          <p:nvPr/>
        </p:nvSpPr>
        <p:spPr>
          <a:xfrm>
            <a:off x="7041164" y="5681634"/>
            <a:ext cx="457200" cy="274320"/>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7">
            <a:extLst>
              <a:ext uri="{FF2B5EF4-FFF2-40B4-BE49-F238E27FC236}">
                <a16:creationId xmlns:a16="http://schemas.microsoft.com/office/drawing/2014/main" id="{7627B508-5D16-EF45-9856-EE439EBD730C}"/>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19</a:t>
            </a:fld>
            <a:endParaRPr lang="en-US" dirty="0"/>
          </a:p>
        </p:txBody>
      </p:sp>
    </p:spTree>
    <p:extLst>
      <p:ext uri="{BB962C8B-B14F-4D97-AF65-F5344CB8AC3E}">
        <p14:creationId xmlns:p14="http://schemas.microsoft.com/office/powerpoint/2010/main" val="194374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E917C-D5BB-BD42-91A0-38EC06D12F02}"/>
              </a:ext>
            </a:extLst>
          </p:cNvPr>
          <p:cNvSpPr>
            <a:spLocks noGrp="1"/>
          </p:cNvSpPr>
          <p:nvPr>
            <p:ph type="title"/>
          </p:nvPr>
        </p:nvSpPr>
        <p:spPr/>
        <p:txBody>
          <a:bodyPr/>
          <a:lstStyle/>
          <a:p>
            <a:r>
              <a:rPr lang="en-US" dirty="0"/>
              <a:t>Agenda</a:t>
            </a:r>
          </a:p>
        </p:txBody>
      </p:sp>
      <p:sp>
        <p:nvSpPr>
          <p:cNvPr id="4" name="Slide Number Placeholder 3">
            <a:extLst>
              <a:ext uri="{FF2B5EF4-FFF2-40B4-BE49-F238E27FC236}">
                <a16:creationId xmlns:a16="http://schemas.microsoft.com/office/drawing/2014/main" id="{D9029907-5ECA-B045-A105-BA85CDA56E3A}"/>
              </a:ext>
            </a:extLst>
          </p:cNvPr>
          <p:cNvSpPr>
            <a:spLocks noGrp="1"/>
          </p:cNvSpPr>
          <p:nvPr>
            <p:ph type="sldNum" sz="quarter" idx="4"/>
          </p:nvPr>
        </p:nvSpPr>
        <p:spPr>
          <a:xfrm>
            <a:off x="10884311" y="6356350"/>
            <a:ext cx="469490" cy="365125"/>
          </a:xfrm>
          <a:prstGeom prst="rect">
            <a:avLst/>
          </a:prstGeom>
        </p:spPr>
        <p:txBody>
          <a:bodyPr vert="horz" lIns="91440" tIns="45720" rIns="91440" bIns="45720" rtlCol="0" anchor="ctr"/>
          <a:lstStyle>
            <a:defPPr>
              <a:defRPr lang="en-US"/>
            </a:defPPr>
            <a:lvl1pPr marL="0" algn="ctr" defTabSz="914400" rtl="0" eaLnBrk="1" latinLnBrk="0" hangingPunct="1">
              <a:defRPr sz="1000" b="0" i="0" kern="1200">
                <a:solidFill>
                  <a:srgbClr val="1F3B63"/>
                </a:solidFill>
                <a:latin typeface="Helvetica Light" panose="020B04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04754-A237-0D43-88E2-5DB2D0730244}" type="slidenum">
              <a:rPr lang="en-US" smtClean="0"/>
              <a:pPr/>
              <a:t>2</a:t>
            </a:fld>
            <a:endParaRPr lang="en-US" dirty="0"/>
          </a:p>
        </p:txBody>
      </p:sp>
      <p:sp>
        <p:nvSpPr>
          <p:cNvPr id="5" name="Content Placeholder 2">
            <a:extLst>
              <a:ext uri="{FF2B5EF4-FFF2-40B4-BE49-F238E27FC236}">
                <a16:creationId xmlns:a16="http://schemas.microsoft.com/office/drawing/2014/main" id="{9B3747A7-D573-A64A-BDB3-E615C59F11B5}"/>
              </a:ext>
            </a:extLst>
          </p:cNvPr>
          <p:cNvSpPr txBox="1">
            <a:spLocks/>
          </p:cNvSpPr>
          <p:nvPr/>
        </p:nvSpPr>
        <p:spPr>
          <a:xfrm>
            <a:off x="838200" y="1802978"/>
            <a:ext cx="8439634" cy="4003462"/>
          </a:xfrm>
          <a:prstGeom prst="rect">
            <a:avLst/>
          </a:prstGeom>
        </p:spPr>
        <p:txBody>
          <a:bodyPr vert="horz" lIns="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rgbClr val="1F3B63"/>
                </a:solidFill>
                <a:latin typeface="Helvetica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rgbClr val="1F3B63"/>
                </a:solidFill>
                <a:latin typeface="Helvetica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rgbClr val="1F3B63"/>
                </a:solidFill>
                <a:latin typeface="Helvetica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F3B63"/>
                </a:solidFill>
                <a:latin typeface="Helvetica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F3B63"/>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US" sz="2800" dirty="0"/>
              <a:t>About the Global Cooling Prize: Overview and Where we are</a:t>
            </a:r>
          </a:p>
          <a:p>
            <a:pPr marL="342900" indent="-342900">
              <a:buFont typeface="+mj-lt"/>
              <a:buAutoNum type="arabicPeriod"/>
            </a:pPr>
            <a:r>
              <a:rPr lang="en-US" sz="2800" dirty="0"/>
              <a:t>Testing of prototypes – Phase 2 of the Global Cooling Prize</a:t>
            </a:r>
          </a:p>
          <a:p>
            <a:pPr lvl="1">
              <a:buFont typeface="Wingdings" pitchFamily="2" charset="2"/>
              <a:buChar char="§"/>
            </a:pPr>
            <a:r>
              <a:rPr lang="en-US" sz="2800" dirty="0"/>
              <a:t>ISEER test</a:t>
            </a:r>
          </a:p>
          <a:p>
            <a:pPr lvl="1">
              <a:buFont typeface="Wingdings" pitchFamily="2" charset="2"/>
              <a:buChar char="§"/>
            </a:pPr>
            <a:r>
              <a:rPr lang="en-US" sz="2800" dirty="0"/>
              <a:t>Field test</a:t>
            </a:r>
          </a:p>
          <a:p>
            <a:pPr lvl="1">
              <a:buFont typeface="Wingdings" pitchFamily="2" charset="2"/>
              <a:buChar char="§"/>
            </a:pPr>
            <a:r>
              <a:rPr lang="en-US" sz="2800" dirty="0"/>
              <a:t>Lab simulated year-round performance test</a:t>
            </a:r>
          </a:p>
        </p:txBody>
      </p:sp>
      <p:pic>
        <p:nvPicPr>
          <p:cNvPr id="9" name="Picture 25" descr="https://lh3.googleusercontent.com/ybQiN4ahwHml6KA2xmB46om2rgocn1ZYOvMWMkrMjV1tJZ-HT9OzoO08IIJVf6mFuPJiZ1bzQ1jAcrURD1QOu_yDwEFBvmqJTdk_B3Afro5uoqel-yWY99Z-foWijve90U9SXLEkht0">
            <a:extLst>
              <a:ext uri="{FF2B5EF4-FFF2-40B4-BE49-F238E27FC236}">
                <a16:creationId xmlns:a16="http://schemas.microsoft.com/office/drawing/2014/main" id="{E4BF4F15-0D4E-9241-B9B0-CF4705D10E5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615488" y="0"/>
            <a:ext cx="2576512" cy="607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84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1CF5-5C1C-0545-A827-880D821035AE}"/>
              </a:ext>
            </a:extLst>
          </p:cNvPr>
          <p:cNvSpPr>
            <a:spLocks noGrp="1"/>
          </p:cNvSpPr>
          <p:nvPr>
            <p:ph type="title"/>
          </p:nvPr>
        </p:nvSpPr>
        <p:spPr>
          <a:xfrm>
            <a:off x="485775" y="169614"/>
            <a:ext cx="10515600" cy="673240"/>
          </a:xfrm>
          <a:noFill/>
          <a:ln>
            <a:noFill/>
          </a:ln>
        </p:spPr>
        <p:txBody>
          <a:bodyPr spcFirstLastPara="1" wrap="square" lIns="91425" tIns="45700" rIns="91425" bIns="45700" anchor="ctr" anchorCtr="0"/>
          <a:lstStyle/>
          <a:p>
            <a:r>
              <a:rPr lang="en-US" sz="3200" dirty="0"/>
              <a:t>Lab simulated year-round performance test (1/3)</a:t>
            </a:r>
          </a:p>
        </p:txBody>
      </p:sp>
      <p:sp>
        <p:nvSpPr>
          <p:cNvPr id="4" name="Text Placeholder 2">
            <a:extLst>
              <a:ext uri="{FF2B5EF4-FFF2-40B4-BE49-F238E27FC236}">
                <a16:creationId xmlns:a16="http://schemas.microsoft.com/office/drawing/2014/main" id="{402A503D-90FD-AC4B-8500-11CBC609DAFB}"/>
              </a:ext>
            </a:extLst>
          </p:cNvPr>
          <p:cNvSpPr txBox="1">
            <a:spLocks/>
          </p:cNvSpPr>
          <p:nvPr/>
        </p:nvSpPr>
        <p:spPr>
          <a:xfrm>
            <a:off x="320992" y="725107"/>
            <a:ext cx="11669078" cy="4873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RPr/>
            </a:defPPr>
            <a:lvl1pPr marL="457200" indent="-342900">
              <a:lnSpc>
                <a:spcPct val="90000"/>
              </a:lnSpc>
              <a:spcBef>
                <a:spcPts val="1000"/>
              </a:spcBef>
              <a:buClr>
                <a:srgbClr val="1F3B63"/>
              </a:buClr>
              <a:buSzPts val="1800"/>
              <a:buChar char="•"/>
              <a:defRPr sz="2000" b="1">
                <a:solidFill>
                  <a:srgbClr val="1F3B63"/>
                </a:solidFill>
                <a:latin typeface="Helvetica Neue"/>
                <a:ea typeface="Helvetica Neue"/>
                <a:cs typeface="Helvetica Neue"/>
              </a:defRPr>
            </a:lvl1pPr>
            <a:lvl2pPr marL="9144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2pPr>
            <a:lvl3pPr marL="13716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3pPr>
            <a:lvl4pPr marL="18288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4pPr>
            <a:lvl5pPr marL="22860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US" dirty="0">
                <a:sym typeface="Helvetica Neue Light"/>
              </a:rPr>
              <a:t>Second prototype of each finalist will be tested </a:t>
            </a:r>
            <a:r>
              <a:rPr lang="en-US" dirty="0"/>
              <a:t>at CEPT University’s state-of-the-art facility</a:t>
            </a:r>
            <a:r>
              <a:rPr lang="en-US" dirty="0">
                <a:sym typeface="Helvetica Neue Light"/>
              </a:rPr>
              <a:t> </a:t>
            </a:r>
          </a:p>
        </p:txBody>
      </p:sp>
      <p:sp>
        <p:nvSpPr>
          <p:cNvPr id="8" name="TextBox 7">
            <a:extLst>
              <a:ext uri="{FF2B5EF4-FFF2-40B4-BE49-F238E27FC236}">
                <a16:creationId xmlns:a16="http://schemas.microsoft.com/office/drawing/2014/main" id="{80257886-4D82-BE4A-9536-0C38DB201E86}"/>
              </a:ext>
            </a:extLst>
          </p:cNvPr>
          <p:cNvSpPr txBox="1"/>
          <p:nvPr/>
        </p:nvSpPr>
        <p:spPr>
          <a:xfrm>
            <a:off x="6675120" y="1398346"/>
            <a:ext cx="5128980" cy="476417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73152" tIns="73152" rIns="73152" bIns="73152" rtlCol="0" anchor="ctr">
            <a:noAutofit/>
          </a:bodyPr>
          <a:lstStyle/>
          <a:p>
            <a:pPr marL="164582" indent="-164582">
              <a:spcBef>
                <a:spcPts val="300"/>
              </a:spcBef>
              <a:buSzPct val="100000"/>
              <a:buFont typeface="Arial"/>
              <a:buChar char="•"/>
            </a:pPr>
            <a:r>
              <a:rPr lang="en-US" sz="1600" dirty="0">
                <a:solidFill>
                  <a:srgbClr val="1F3B63"/>
                </a:solidFill>
                <a:latin typeface="Helvetica Light" panose="020B0403020202020204"/>
              </a:rPr>
              <a:t>Designed to assess energy use, demand, and water use for a wide variety of air conditioning system technologies  - traditional and low energy cooling systems</a:t>
            </a:r>
          </a:p>
          <a:p>
            <a:pPr marL="164582" indent="-164582">
              <a:spcBef>
                <a:spcPts val="300"/>
              </a:spcBef>
              <a:buSzPct val="100000"/>
              <a:buFont typeface="Arial"/>
              <a:buChar char="•"/>
            </a:pPr>
            <a:endParaRPr lang="en-US" sz="1600" dirty="0">
              <a:solidFill>
                <a:srgbClr val="1F3B63"/>
              </a:solidFill>
              <a:latin typeface="Helvetica Light" panose="020B0403020202020204"/>
            </a:endParaRPr>
          </a:p>
          <a:p>
            <a:pPr marL="164582" indent="-164582">
              <a:spcBef>
                <a:spcPts val="300"/>
              </a:spcBef>
              <a:buSzPct val="100000"/>
              <a:buFont typeface="Arial"/>
              <a:buChar char="•"/>
            </a:pPr>
            <a:r>
              <a:rPr lang="en-US" sz="1600" dirty="0">
                <a:solidFill>
                  <a:srgbClr val="1F3B63"/>
                </a:solidFill>
                <a:latin typeface="Helvetica Light" panose="020B0403020202020204"/>
              </a:rPr>
              <a:t>Design comprises of External and Internal rooms (Room within a room) to simulate energy use in buildings</a:t>
            </a:r>
          </a:p>
          <a:p>
            <a:pPr>
              <a:spcBef>
                <a:spcPts val="300"/>
              </a:spcBef>
              <a:buSzPct val="100000"/>
            </a:pPr>
            <a:endParaRPr lang="en-US" sz="1600" dirty="0">
              <a:solidFill>
                <a:srgbClr val="1F3B63"/>
              </a:solidFill>
              <a:latin typeface="Helvetica Light" panose="020B0403020202020204"/>
            </a:endParaRPr>
          </a:p>
          <a:p>
            <a:pPr marL="164582" indent="-164582">
              <a:spcBef>
                <a:spcPts val="300"/>
              </a:spcBef>
              <a:buSzPct val="100000"/>
              <a:buFont typeface="Arial"/>
              <a:buChar char="•"/>
            </a:pPr>
            <a:r>
              <a:rPr lang="en-US" sz="1600" dirty="0">
                <a:solidFill>
                  <a:srgbClr val="1F3B63"/>
                </a:solidFill>
                <a:latin typeface="Helvetica Light" panose="020B0403020202020204"/>
              </a:rPr>
              <a:t>External Chamber maintains a wide range of daily outdoor condition profiles (5 to 45 °C, 20 to 80% Relative Humidity)</a:t>
            </a:r>
          </a:p>
          <a:p>
            <a:pPr marL="164582" indent="-164582">
              <a:spcBef>
                <a:spcPts val="300"/>
              </a:spcBef>
              <a:buSzPct val="100000"/>
              <a:buFont typeface="Arial"/>
              <a:buChar char="•"/>
            </a:pPr>
            <a:endParaRPr lang="en-US" sz="1600" dirty="0">
              <a:solidFill>
                <a:srgbClr val="1F3B63"/>
              </a:solidFill>
              <a:latin typeface="Helvetica Light" panose="020B0403020202020204"/>
            </a:endParaRPr>
          </a:p>
          <a:p>
            <a:pPr marL="164582" indent="-164582">
              <a:spcBef>
                <a:spcPts val="300"/>
              </a:spcBef>
              <a:buSzPct val="100000"/>
              <a:buFont typeface="Arial"/>
              <a:buChar char="•"/>
            </a:pPr>
            <a:r>
              <a:rPr lang="en-US" sz="1600" dirty="0">
                <a:solidFill>
                  <a:srgbClr val="1F3B63"/>
                </a:solidFill>
                <a:latin typeface="Helvetica Light" panose="020B0403020202020204"/>
              </a:rPr>
              <a:t>Internal Chamber maintains accurate indoor conditions (15 to 35 °C, 10 to 90% Relative Humidity)</a:t>
            </a:r>
          </a:p>
        </p:txBody>
      </p:sp>
      <p:pic>
        <p:nvPicPr>
          <p:cNvPr id="10" name="Picture 9">
            <a:extLst>
              <a:ext uri="{FF2B5EF4-FFF2-40B4-BE49-F238E27FC236}">
                <a16:creationId xmlns:a16="http://schemas.microsoft.com/office/drawing/2014/main" id="{DB8BFE8C-2EB1-D447-9DAB-BE8D5ED07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96" y="3980675"/>
            <a:ext cx="5322074" cy="2152218"/>
          </a:xfrm>
          <a:prstGeom prst="rect">
            <a:avLst/>
          </a:prstGeom>
        </p:spPr>
      </p:pic>
      <p:pic>
        <p:nvPicPr>
          <p:cNvPr id="9" name="Picture 8">
            <a:extLst>
              <a:ext uri="{FF2B5EF4-FFF2-40B4-BE49-F238E27FC236}">
                <a16:creationId xmlns:a16="http://schemas.microsoft.com/office/drawing/2014/main" id="{439B001D-E2C8-744B-AE87-D4514C777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796" y="1398346"/>
            <a:ext cx="5322074" cy="2453563"/>
          </a:xfrm>
          <a:prstGeom prst="rect">
            <a:avLst/>
          </a:prstGeom>
        </p:spPr>
      </p:pic>
      <p:sp>
        <p:nvSpPr>
          <p:cNvPr id="7" name="Slide Number Placeholder 7">
            <a:extLst>
              <a:ext uri="{FF2B5EF4-FFF2-40B4-BE49-F238E27FC236}">
                <a16:creationId xmlns:a16="http://schemas.microsoft.com/office/drawing/2014/main" id="{69FB45E5-888E-E04C-B523-593A871ADA9C}"/>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20</a:t>
            </a:fld>
            <a:endParaRPr lang="en-US" dirty="0"/>
          </a:p>
        </p:txBody>
      </p:sp>
    </p:spTree>
    <p:extLst>
      <p:ext uri="{BB962C8B-B14F-4D97-AF65-F5344CB8AC3E}">
        <p14:creationId xmlns:p14="http://schemas.microsoft.com/office/powerpoint/2010/main" val="109820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D420A6D-A7C8-4C60-A51E-226E46497A0D}"/>
              </a:ext>
            </a:extLst>
          </p:cNvPr>
          <p:cNvGraphicFramePr>
            <a:graphicFrameLocks noChangeAspect="1"/>
          </p:cNvGraphicFramePr>
          <p:nvPr>
            <p:custDataLst>
              <p:tags r:id="rId2"/>
            </p:custDataLst>
            <p:extLst/>
          </p:nvPr>
        </p:nvGraphicFramePr>
        <p:xfrm>
          <a:off x="526853" y="2978"/>
          <a:ext cx="2976" cy="2976"/>
        </p:xfrm>
        <a:graphic>
          <a:graphicData uri="http://schemas.openxmlformats.org/presentationml/2006/ole">
            <mc:AlternateContent xmlns:mc="http://schemas.openxmlformats.org/markup-compatibility/2006">
              <mc:Choice xmlns:v="urn:schemas-microsoft-com:vml" Requires="v">
                <p:oleObj spid="_x0000_s11443" name="think-cell Slide" r:id="rId6" imgW="270" imgH="270" progId="TCLayout.ActiveDocument.1">
                  <p:embed/>
                </p:oleObj>
              </mc:Choice>
              <mc:Fallback>
                <p:oleObj name="think-cell Slide" r:id="rId6" imgW="270" imgH="270" progId="TCLayout.ActiveDocument.1">
                  <p:embed/>
                  <p:pic>
                    <p:nvPicPr>
                      <p:cNvPr id="5" name="Object 4" hidden="1">
                        <a:extLst>
                          <a:ext uri="{FF2B5EF4-FFF2-40B4-BE49-F238E27FC236}">
                            <a16:creationId xmlns:a16="http://schemas.microsoft.com/office/drawing/2014/main" id="{ED420A6D-A7C8-4C60-A51E-226E46497A0D}"/>
                          </a:ext>
                        </a:extLst>
                      </p:cNvPr>
                      <p:cNvPicPr/>
                      <p:nvPr/>
                    </p:nvPicPr>
                    <p:blipFill>
                      <a:blip r:embed="rId7"/>
                      <a:stretch>
                        <a:fillRect/>
                      </a:stretch>
                    </p:blipFill>
                    <p:spPr>
                      <a:xfrm>
                        <a:off x="526853" y="2978"/>
                        <a:ext cx="2976" cy="297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A7A3E54-4F16-4AF8-8330-AE51E101807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3375" dirty="0">
              <a:latin typeface="Arial Narrow" panose="020B0606020202030204" pitchFamily="34" charset="0"/>
              <a:sym typeface="Arial Narrow" panose="020B0606020202030204" pitchFamily="34" charset="0"/>
            </a:endParaRPr>
          </a:p>
        </p:txBody>
      </p:sp>
      <p:sp>
        <p:nvSpPr>
          <p:cNvPr id="13" name="TextBox 12">
            <a:extLst>
              <a:ext uri="{FF2B5EF4-FFF2-40B4-BE49-F238E27FC236}">
                <a16:creationId xmlns:a16="http://schemas.microsoft.com/office/drawing/2014/main" id="{3ECC610C-38E3-1741-B969-EDA90C0EB2BD}"/>
              </a:ext>
            </a:extLst>
          </p:cNvPr>
          <p:cNvSpPr txBox="1"/>
          <p:nvPr/>
        </p:nvSpPr>
        <p:spPr>
          <a:xfrm>
            <a:off x="6343650" y="1333500"/>
            <a:ext cx="5003250" cy="4688073"/>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lIns="73152" tIns="73152" rIns="73152" bIns="73152" rtlCol="0" anchor="ctr">
            <a:noAutofit/>
          </a:bodyPr>
          <a:lstStyle/>
          <a:p>
            <a:pPr marL="180975" indent="-180975">
              <a:spcBef>
                <a:spcPts val="300"/>
              </a:spcBef>
              <a:buSzPct val="100000"/>
              <a:buFont typeface="Arial" panose="020B0604020202020204" pitchFamily="34" charset="0"/>
              <a:buChar char="•"/>
            </a:pPr>
            <a:r>
              <a:rPr lang="en-US" sz="1600" dirty="0">
                <a:solidFill>
                  <a:srgbClr val="1F3B63"/>
                </a:solidFill>
                <a:latin typeface="Helvetica Light" panose="020B0403020202020204"/>
              </a:rPr>
              <a:t>Fully integrated with Building Management System (BMS) for flexible programming of building operations, chamber interactions, and artificial heat loads </a:t>
            </a:r>
          </a:p>
          <a:p>
            <a:pPr>
              <a:spcBef>
                <a:spcPts val="300"/>
              </a:spcBef>
              <a:buSzPct val="100000"/>
            </a:pPr>
            <a:endParaRPr lang="en-US" sz="1600" dirty="0">
              <a:solidFill>
                <a:srgbClr val="1F3B63"/>
              </a:solidFill>
              <a:latin typeface="Helvetica Light" panose="020B0403020202020204"/>
            </a:endParaRPr>
          </a:p>
          <a:p>
            <a:pPr marL="164582" indent="-164582">
              <a:spcBef>
                <a:spcPts val="300"/>
              </a:spcBef>
              <a:buSzPct val="100000"/>
              <a:buFont typeface="Arial"/>
              <a:buChar char="•"/>
            </a:pPr>
            <a:r>
              <a:rPr lang="en-US" sz="1600" dirty="0">
                <a:solidFill>
                  <a:srgbClr val="1F3B63"/>
                </a:solidFill>
                <a:latin typeface="Helvetica Light" panose="020B0403020202020204"/>
              </a:rPr>
              <a:t>Accurate monitoring of air temperatures, relative humidity, carbon dioxide level, PM 10 and PM 2.5 levels inside the facility</a:t>
            </a:r>
          </a:p>
          <a:p>
            <a:pPr marL="164582" indent="-164582">
              <a:spcBef>
                <a:spcPts val="300"/>
              </a:spcBef>
              <a:buSzPct val="100000"/>
              <a:buFont typeface="Arial"/>
              <a:buChar char="•"/>
            </a:pPr>
            <a:endParaRPr lang="en-US" sz="1600" dirty="0">
              <a:solidFill>
                <a:srgbClr val="1F3B63"/>
              </a:solidFill>
              <a:latin typeface="Helvetica Light" panose="020B0403020202020204"/>
            </a:endParaRPr>
          </a:p>
          <a:p>
            <a:pPr marL="164582" indent="-164582">
              <a:spcBef>
                <a:spcPts val="300"/>
              </a:spcBef>
              <a:buSzPct val="100000"/>
              <a:buFont typeface="Arial"/>
              <a:buChar char="•"/>
            </a:pPr>
            <a:r>
              <a:rPr lang="en-US" sz="1600" dirty="0">
                <a:solidFill>
                  <a:srgbClr val="1F3B63"/>
                </a:solidFill>
                <a:latin typeface="Helvetica Light" panose="020B0403020202020204"/>
              </a:rPr>
              <a:t>Simulates interaction between indoor and outdoor rooms through controlled air exchange rates</a:t>
            </a:r>
          </a:p>
          <a:p>
            <a:pPr marL="164582" indent="-164582">
              <a:spcBef>
                <a:spcPts val="300"/>
              </a:spcBef>
              <a:buSzPct val="100000"/>
              <a:buFont typeface="Arial"/>
              <a:buChar char="•"/>
            </a:pPr>
            <a:endParaRPr lang="en-US" sz="1600" dirty="0">
              <a:solidFill>
                <a:srgbClr val="1F3B63"/>
              </a:solidFill>
              <a:latin typeface="Helvetica Light" panose="020B0403020202020204"/>
            </a:endParaRPr>
          </a:p>
          <a:p>
            <a:pPr marL="164582" indent="-164582">
              <a:spcBef>
                <a:spcPts val="300"/>
              </a:spcBef>
              <a:buSzPct val="100000"/>
              <a:buFont typeface="Arial"/>
              <a:buChar char="•"/>
            </a:pPr>
            <a:r>
              <a:rPr lang="en-US" sz="1600" dirty="0">
                <a:solidFill>
                  <a:srgbClr val="1F3B63"/>
                </a:solidFill>
                <a:latin typeface="Helvetica Light" panose="020B0403020202020204"/>
              </a:rPr>
              <a:t>Comfort stations and thermal mannequin to scientifically understand thermal comfort in the facility</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327" y="3735104"/>
            <a:ext cx="5146023" cy="2286469"/>
          </a:xfrm>
          <a:prstGeom prst="rect">
            <a:avLst/>
          </a:prstGeom>
          <a:ln>
            <a:solidFill>
              <a:schemeClr val="bg1">
                <a:lumMod val="85000"/>
              </a:schemeClr>
            </a:solidFill>
          </a:ln>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326" y="1333500"/>
            <a:ext cx="5146023" cy="2286000"/>
          </a:xfrm>
          <a:prstGeom prst="rect">
            <a:avLst/>
          </a:prstGeom>
          <a:ln>
            <a:solidFill>
              <a:schemeClr val="bg1">
                <a:lumMod val="85000"/>
              </a:schemeClr>
            </a:solidFill>
          </a:ln>
        </p:spPr>
      </p:pic>
      <p:sp>
        <p:nvSpPr>
          <p:cNvPr id="10" name="Title 1">
            <a:extLst>
              <a:ext uri="{FF2B5EF4-FFF2-40B4-BE49-F238E27FC236}">
                <a16:creationId xmlns:a16="http://schemas.microsoft.com/office/drawing/2014/main" id="{7BA03D2F-9887-DF46-9D07-25941A6AB51E}"/>
              </a:ext>
            </a:extLst>
          </p:cNvPr>
          <p:cNvSpPr>
            <a:spLocks noGrp="1"/>
          </p:cNvSpPr>
          <p:nvPr>
            <p:ph type="title"/>
          </p:nvPr>
        </p:nvSpPr>
        <p:spPr>
          <a:xfrm>
            <a:off x="485775" y="169614"/>
            <a:ext cx="10515600" cy="555493"/>
          </a:xfrm>
          <a:noFill/>
          <a:ln>
            <a:noFill/>
          </a:ln>
        </p:spPr>
        <p:txBody>
          <a:bodyPr spcFirstLastPara="1" wrap="square" lIns="91425" tIns="45700" rIns="91425" bIns="45700" anchor="ctr" anchorCtr="0"/>
          <a:lstStyle/>
          <a:p>
            <a:r>
              <a:rPr lang="en-US" sz="3200" dirty="0"/>
              <a:t>Lab simulated year-round performance test (2/3)</a:t>
            </a:r>
          </a:p>
        </p:txBody>
      </p:sp>
      <p:sp>
        <p:nvSpPr>
          <p:cNvPr id="11" name="Text Placeholder 2">
            <a:extLst>
              <a:ext uri="{FF2B5EF4-FFF2-40B4-BE49-F238E27FC236}">
                <a16:creationId xmlns:a16="http://schemas.microsoft.com/office/drawing/2014/main" id="{CCBFED07-F71A-4D4E-A9CA-220F816BB482}"/>
              </a:ext>
            </a:extLst>
          </p:cNvPr>
          <p:cNvSpPr txBox="1">
            <a:spLocks/>
          </p:cNvSpPr>
          <p:nvPr/>
        </p:nvSpPr>
        <p:spPr>
          <a:xfrm>
            <a:off x="320992" y="725107"/>
            <a:ext cx="11669078" cy="4873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RPr/>
            </a:defPPr>
            <a:lvl1pPr marL="457200" indent="-342900">
              <a:lnSpc>
                <a:spcPct val="90000"/>
              </a:lnSpc>
              <a:spcBef>
                <a:spcPts val="1000"/>
              </a:spcBef>
              <a:buClr>
                <a:srgbClr val="1F3B63"/>
              </a:buClr>
              <a:buSzPts val="1800"/>
              <a:buChar char="•"/>
              <a:defRPr sz="2000" b="1">
                <a:solidFill>
                  <a:srgbClr val="1F3B63"/>
                </a:solidFill>
                <a:latin typeface="Helvetica Neue"/>
                <a:ea typeface="Helvetica Neue"/>
                <a:cs typeface="Helvetica Neue"/>
              </a:defRPr>
            </a:lvl1pPr>
            <a:lvl2pPr marL="9144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2pPr>
            <a:lvl3pPr marL="13716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3pPr>
            <a:lvl4pPr marL="18288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4pPr>
            <a:lvl5pPr marL="22860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US" dirty="0">
                <a:sym typeface="Helvetica Neue Light"/>
              </a:rPr>
              <a:t>Capability to simulate real world environmental conditions as well as internal heat gains </a:t>
            </a:r>
          </a:p>
        </p:txBody>
      </p:sp>
      <p:sp>
        <p:nvSpPr>
          <p:cNvPr id="9" name="Slide Number Placeholder 7">
            <a:extLst>
              <a:ext uri="{FF2B5EF4-FFF2-40B4-BE49-F238E27FC236}">
                <a16:creationId xmlns:a16="http://schemas.microsoft.com/office/drawing/2014/main" id="{00644107-55A8-6548-8D3E-FC1753D1F30B}"/>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4059914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16EB13-CC3E-1B4F-8942-BD248890D5BF}"/>
              </a:ext>
            </a:extLst>
          </p:cNvPr>
          <p:cNvSpPr>
            <a:spLocks noGrp="1"/>
          </p:cNvSpPr>
          <p:nvPr>
            <p:ph type="body" idx="1"/>
          </p:nvPr>
        </p:nvSpPr>
        <p:spPr>
          <a:xfrm>
            <a:off x="915811" y="1383030"/>
            <a:ext cx="10360378" cy="766233"/>
          </a:xfrm>
        </p:spPr>
        <p:txBody>
          <a:bodyPr/>
          <a:lstStyle/>
          <a:p>
            <a:pPr>
              <a:buFont typeface="Wingdings" pitchFamily="2" charset="2"/>
              <a:buChar char="Ø"/>
            </a:pPr>
            <a:r>
              <a:rPr lang="en-US" dirty="0"/>
              <a:t>Selected 10 typical daily profiles representing all climate zones of India under which a cooling technology is expected to be operated in India.</a:t>
            </a:r>
          </a:p>
        </p:txBody>
      </p:sp>
      <p:sp>
        <p:nvSpPr>
          <p:cNvPr id="6" name="Title 1">
            <a:extLst>
              <a:ext uri="{FF2B5EF4-FFF2-40B4-BE49-F238E27FC236}">
                <a16:creationId xmlns:a16="http://schemas.microsoft.com/office/drawing/2014/main" id="{1C642F4E-0E9E-6649-8267-7E97589CC856}"/>
              </a:ext>
            </a:extLst>
          </p:cNvPr>
          <p:cNvSpPr>
            <a:spLocks noGrp="1"/>
          </p:cNvSpPr>
          <p:nvPr>
            <p:ph type="title"/>
          </p:nvPr>
        </p:nvSpPr>
        <p:spPr>
          <a:xfrm>
            <a:off x="485775" y="169614"/>
            <a:ext cx="10515600" cy="555493"/>
          </a:xfrm>
          <a:noFill/>
          <a:ln>
            <a:noFill/>
          </a:ln>
        </p:spPr>
        <p:txBody>
          <a:bodyPr spcFirstLastPara="1" wrap="square" lIns="91425" tIns="45700" rIns="91425" bIns="45700" anchor="ctr" anchorCtr="0"/>
          <a:lstStyle/>
          <a:p>
            <a:r>
              <a:rPr lang="en-US" sz="3200" dirty="0"/>
              <a:t>Lab simulated year-round performance test (3/3)</a:t>
            </a:r>
          </a:p>
        </p:txBody>
      </p:sp>
      <p:sp>
        <p:nvSpPr>
          <p:cNvPr id="7" name="Text Placeholder 2">
            <a:extLst>
              <a:ext uri="{FF2B5EF4-FFF2-40B4-BE49-F238E27FC236}">
                <a16:creationId xmlns:a16="http://schemas.microsoft.com/office/drawing/2014/main" id="{84A15E00-2FBA-C949-861E-E3496C477612}"/>
              </a:ext>
            </a:extLst>
          </p:cNvPr>
          <p:cNvSpPr txBox="1">
            <a:spLocks/>
          </p:cNvSpPr>
          <p:nvPr/>
        </p:nvSpPr>
        <p:spPr>
          <a:xfrm>
            <a:off x="485774" y="793687"/>
            <a:ext cx="10790415" cy="487325"/>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RPr/>
            </a:defPPr>
            <a:lvl1pPr marL="457200" indent="-342900">
              <a:lnSpc>
                <a:spcPct val="90000"/>
              </a:lnSpc>
              <a:spcBef>
                <a:spcPts val="1000"/>
              </a:spcBef>
              <a:buClr>
                <a:srgbClr val="1F3B63"/>
              </a:buClr>
              <a:buSzPts val="1800"/>
              <a:buChar char="•"/>
              <a:defRPr sz="2000" b="1">
                <a:solidFill>
                  <a:srgbClr val="1F3B63"/>
                </a:solidFill>
                <a:latin typeface="Helvetica Neue"/>
                <a:ea typeface="Helvetica Neue"/>
                <a:cs typeface="Helvetica Neue"/>
              </a:defRPr>
            </a:lvl1pPr>
            <a:lvl2pPr marL="9144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2pPr>
            <a:lvl3pPr marL="13716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3pPr>
            <a:lvl4pPr marL="18288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4pPr>
            <a:lvl5pPr marL="22860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US" dirty="0">
                <a:sym typeface="Helvetica Neue Light"/>
              </a:rPr>
              <a:t>Testing the prototypes for 10 continuous days under varying outdoor conditions to estimate the full-year performance </a:t>
            </a:r>
          </a:p>
        </p:txBody>
      </p:sp>
      <p:graphicFrame>
        <p:nvGraphicFramePr>
          <p:cNvPr id="8" name="Diagram 7">
            <a:extLst>
              <a:ext uri="{FF2B5EF4-FFF2-40B4-BE49-F238E27FC236}">
                <a16:creationId xmlns:a16="http://schemas.microsoft.com/office/drawing/2014/main" id="{D0715E1A-230E-4642-BF25-57A2E36785CF}"/>
              </a:ext>
            </a:extLst>
          </p:cNvPr>
          <p:cNvGraphicFramePr/>
          <p:nvPr>
            <p:extLst>
              <p:ext uri="{D42A27DB-BD31-4B8C-83A1-F6EECF244321}">
                <p14:modId xmlns:p14="http://schemas.microsoft.com/office/powerpoint/2010/main" val="2131887258"/>
              </p:ext>
            </p:extLst>
          </p:nvPr>
        </p:nvGraphicFramePr>
        <p:xfrm>
          <a:off x="1346200" y="2240703"/>
          <a:ext cx="10118090" cy="766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descr="https://lh3.googleusercontent.com/NEi-LRiyiGkBjUGTssqltpuoVPtXJPFSn_PC9E9Fq0SMkh_zLS2i0NQrYlo2ELXJmoAGKKfnmAVJJEjsg1mYhYcSUdHsX7xB6AV9XKDa0aWqJxg7KCqT4mU-mxknbPHzhe8m1dJ2-8hTawt4Jw">
            <a:extLst>
              <a:ext uri="{FF2B5EF4-FFF2-40B4-BE49-F238E27FC236}">
                <a16:creationId xmlns:a16="http://schemas.microsoft.com/office/drawing/2014/main" id="{124D10C3-B3B5-AB41-8589-D2A7991DC3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2392" y="3611617"/>
            <a:ext cx="3343908" cy="237743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lh3.googleusercontent.com/2J1hskSmFwRQhYzRRdWy7RoyCIXTdH9Vi9jgCYeJiWsFnYIGVEJ4THwO1IyxSHZIophlR5D0IRYy7TF6Y79c25nA5qaJhKsUF_nkFvOXJchjrTCCUfO-l4TBgQ3etmHWsib8RCiqd9rtkaL8XA">
            <a:extLst>
              <a:ext uri="{FF2B5EF4-FFF2-40B4-BE49-F238E27FC236}">
                <a16:creationId xmlns:a16="http://schemas.microsoft.com/office/drawing/2014/main" id="{49CB2DE5-2E89-9F4A-9F04-8102922490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8954" y="3611617"/>
            <a:ext cx="3343908" cy="23774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CA865BA9-63AD-674F-ABB0-190615D4C260}"/>
              </a:ext>
            </a:extLst>
          </p:cNvPr>
          <p:cNvSpPr/>
          <p:nvPr/>
        </p:nvSpPr>
        <p:spPr>
          <a:xfrm>
            <a:off x="1342393" y="3287115"/>
            <a:ext cx="6880470" cy="30164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Warm and Dry days</a:t>
            </a:r>
          </a:p>
        </p:txBody>
      </p:sp>
      <p:cxnSp>
        <p:nvCxnSpPr>
          <p:cNvPr id="17" name="Straight Connector 16">
            <a:extLst>
              <a:ext uri="{FF2B5EF4-FFF2-40B4-BE49-F238E27FC236}">
                <a16:creationId xmlns:a16="http://schemas.microsoft.com/office/drawing/2014/main" id="{A1204B29-5F49-1044-A816-4EAC7B12EC3E}"/>
              </a:ext>
            </a:extLst>
          </p:cNvPr>
          <p:cNvCxnSpPr>
            <a:cxnSpLocks/>
          </p:cNvCxnSpPr>
          <p:nvPr/>
        </p:nvCxnSpPr>
        <p:spPr>
          <a:xfrm rot="16200000">
            <a:off x="3696301" y="5988212"/>
            <a:ext cx="0" cy="82296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A7C7BA0-8D74-2344-8FD1-6410D778EDCC}"/>
              </a:ext>
            </a:extLst>
          </p:cNvPr>
          <p:cNvCxnSpPr>
            <a:cxnSpLocks/>
          </p:cNvCxnSpPr>
          <p:nvPr/>
        </p:nvCxnSpPr>
        <p:spPr>
          <a:xfrm rot="5400000">
            <a:off x="6694172" y="5983486"/>
            <a:ext cx="0"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41B261B-22E1-D048-9334-6F714DBC6FF1}"/>
              </a:ext>
            </a:extLst>
          </p:cNvPr>
          <p:cNvSpPr/>
          <p:nvPr/>
        </p:nvSpPr>
        <p:spPr>
          <a:xfrm>
            <a:off x="4028669" y="6156029"/>
            <a:ext cx="2067331" cy="487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Dry bulb temperature</a:t>
            </a:r>
          </a:p>
        </p:txBody>
      </p:sp>
      <p:sp>
        <p:nvSpPr>
          <p:cNvPr id="20" name="Rectangle 19">
            <a:extLst>
              <a:ext uri="{FF2B5EF4-FFF2-40B4-BE49-F238E27FC236}">
                <a16:creationId xmlns:a16="http://schemas.microsoft.com/office/drawing/2014/main" id="{CB25BF4B-2894-3548-852C-5D379F4B7514}"/>
              </a:ext>
            </a:extLst>
          </p:cNvPr>
          <p:cNvSpPr/>
          <p:nvPr/>
        </p:nvSpPr>
        <p:spPr>
          <a:xfrm>
            <a:off x="7105652" y="6151303"/>
            <a:ext cx="1548271" cy="487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Relative humidity</a:t>
            </a:r>
          </a:p>
        </p:txBody>
      </p:sp>
      <p:sp>
        <p:nvSpPr>
          <p:cNvPr id="13" name="Slide Number Placeholder 7">
            <a:extLst>
              <a:ext uri="{FF2B5EF4-FFF2-40B4-BE49-F238E27FC236}">
                <a16:creationId xmlns:a16="http://schemas.microsoft.com/office/drawing/2014/main" id="{49934F00-15C9-5844-AA32-C1CEF238737B}"/>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22</a:t>
            </a:fld>
            <a:endParaRPr lang="en-US" dirty="0"/>
          </a:p>
        </p:txBody>
      </p:sp>
    </p:spTree>
    <p:extLst>
      <p:ext uri="{BB962C8B-B14F-4D97-AF65-F5344CB8AC3E}">
        <p14:creationId xmlns:p14="http://schemas.microsoft.com/office/powerpoint/2010/main" val="254067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5AAE63C-3548-DC41-9611-48A883A58EA7}"/>
              </a:ext>
            </a:extLst>
          </p:cNvPr>
          <p:cNvCxnSpPr>
            <a:cxnSpLocks/>
          </p:cNvCxnSpPr>
          <p:nvPr/>
        </p:nvCxnSpPr>
        <p:spPr>
          <a:xfrm rot="16200000">
            <a:off x="3696301" y="6136802"/>
            <a:ext cx="0" cy="82296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C441BB8-D97B-4940-9BA0-478B4EB6A41E}"/>
              </a:ext>
            </a:extLst>
          </p:cNvPr>
          <p:cNvCxnSpPr>
            <a:cxnSpLocks/>
          </p:cNvCxnSpPr>
          <p:nvPr/>
        </p:nvCxnSpPr>
        <p:spPr>
          <a:xfrm rot="5400000">
            <a:off x="6694172" y="6132076"/>
            <a:ext cx="0" cy="8229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131766E-CC54-804F-8BBE-A750DA5BEB3C}"/>
              </a:ext>
            </a:extLst>
          </p:cNvPr>
          <p:cNvSpPr/>
          <p:nvPr/>
        </p:nvSpPr>
        <p:spPr>
          <a:xfrm>
            <a:off x="4028669" y="6304619"/>
            <a:ext cx="2067331" cy="487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Dry bulb temperature</a:t>
            </a:r>
          </a:p>
        </p:txBody>
      </p:sp>
      <p:sp>
        <p:nvSpPr>
          <p:cNvPr id="10" name="Rectangle 9">
            <a:extLst>
              <a:ext uri="{FF2B5EF4-FFF2-40B4-BE49-F238E27FC236}">
                <a16:creationId xmlns:a16="http://schemas.microsoft.com/office/drawing/2014/main" id="{29BE5535-5BA5-7C4A-AD97-5A37F0EF4B1C}"/>
              </a:ext>
            </a:extLst>
          </p:cNvPr>
          <p:cNvSpPr/>
          <p:nvPr/>
        </p:nvSpPr>
        <p:spPr>
          <a:xfrm>
            <a:off x="7105652" y="6299893"/>
            <a:ext cx="1548271" cy="487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Relative humidity</a:t>
            </a:r>
          </a:p>
        </p:txBody>
      </p:sp>
      <p:sp>
        <p:nvSpPr>
          <p:cNvPr id="12" name="Title 1">
            <a:extLst>
              <a:ext uri="{FF2B5EF4-FFF2-40B4-BE49-F238E27FC236}">
                <a16:creationId xmlns:a16="http://schemas.microsoft.com/office/drawing/2014/main" id="{B70E409B-0958-8C49-9E85-6EC65702B751}"/>
              </a:ext>
            </a:extLst>
          </p:cNvPr>
          <p:cNvSpPr>
            <a:spLocks noGrp="1"/>
          </p:cNvSpPr>
          <p:nvPr>
            <p:ph type="title"/>
          </p:nvPr>
        </p:nvSpPr>
        <p:spPr>
          <a:xfrm>
            <a:off x="485775" y="169614"/>
            <a:ext cx="10515600" cy="555493"/>
          </a:xfrm>
          <a:noFill/>
          <a:ln>
            <a:noFill/>
          </a:ln>
        </p:spPr>
        <p:txBody>
          <a:bodyPr spcFirstLastPara="1" wrap="square" lIns="91425" tIns="45700" rIns="91425" bIns="45700" anchor="ctr" anchorCtr="0"/>
          <a:lstStyle/>
          <a:p>
            <a:r>
              <a:rPr lang="en-US" sz="3200" dirty="0"/>
              <a:t>Lab simulated year-round performance test (4/9)</a:t>
            </a:r>
          </a:p>
        </p:txBody>
      </p:sp>
      <p:pic>
        <p:nvPicPr>
          <p:cNvPr id="16386" name="Picture 2" descr="https://lh6.googleusercontent.com/_0yC2dXH7UhYeKgQjc3YtxQOmcsmnxas5BNBi283dUm7Q9rsrIrTza6PLzh2mYnpPa7Cvc67Oy7dfz2GO2VMTN3xosT64p4ZGKJhoJLTr82-uqf0OmK0YpHAmKvqp8Q6U7TdT5Ok9J3sS7piuA">
            <a:extLst>
              <a:ext uri="{FF2B5EF4-FFF2-40B4-BE49-F238E27FC236}">
                <a16:creationId xmlns:a16="http://schemas.microsoft.com/office/drawing/2014/main" id="{8354A34F-542A-FD48-A11C-78267B4BF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53" y="1202003"/>
            <a:ext cx="2748215" cy="222699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lh3.googleusercontent.com/aVDRG-j5jyUtwjxfTCaBaAsDbinCah_2x6ItPOK1P60BBf47NaxFkYZ_fpMVk36QY1AusFB9EVKBFvzY4AjJw4c8RJGGlnczNFuEisamvTUoL9EG962Jf9bMwDHs2-duMFU8-iGKM_9SOWC7xQ">
            <a:extLst>
              <a:ext uri="{FF2B5EF4-FFF2-40B4-BE49-F238E27FC236}">
                <a16:creationId xmlns:a16="http://schemas.microsoft.com/office/drawing/2014/main" id="{D5E4F106-5F31-644E-94B3-3B4870094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403" y="1194776"/>
            <a:ext cx="2760876" cy="2226997"/>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058E3243-FF9B-F74C-BA9C-1E6F1021958E}"/>
              </a:ext>
            </a:extLst>
          </p:cNvPr>
          <p:cNvSpPr/>
          <p:nvPr/>
        </p:nvSpPr>
        <p:spPr>
          <a:xfrm>
            <a:off x="326455" y="3609083"/>
            <a:ext cx="5680824" cy="32975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Hot and dry days</a:t>
            </a:r>
          </a:p>
        </p:txBody>
      </p:sp>
      <p:sp>
        <p:nvSpPr>
          <p:cNvPr id="22" name="Rectangle 21">
            <a:extLst>
              <a:ext uri="{FF2B5EF4-FFF2-40B4-BE49-F238E27FC236}">
                <a16:creationId xmlns:a16="http://schemas.microsoft.com/office/drawing/2014/main" id="{040F2F85-9662-EA42-A2F3-C82722A7F860}"/>
              </a:ext>
            </a:extLst>
          </p:cNvPr>
          <p:cNvSpPr/>
          <p:nvPr/>
        </p:nvSpPr>
        <p:spPr>
          <a:xfrm>
            <a:off x="6343074" y="3604175"/>
            <a:ext cx="2859599" cy="32975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Extreme humid day</a:t>
            </a:r>
          </a:p>
        </p:txBody>
      </p:sp>
      <p:sp>
        <p:nvSpPr>
          <p:cNvPr id="23" name="Rectangle 22">
            <a:extLst>
              <a:ext uri="{FF2B5EF4-FFF2-40B4-BE49-F238E27FC236}">
                <a16:creationId xmlns:a16="http://schemas.microsoft.com/office/drawing/2014/main" id="{C25FA3ED-5BA9-F440-B202-F03B8CD85E97}"/>
              </a:ext>
            </a:extLst>
          </p:cNvPr>
          <p:cNvSpPr/>
          <p:nvPr/>
        </p:nvSpPr>
        <p:spPr>
          <a:xfrm>
            <a:off x="326453" y="847485"/>
            <a:ext cx="5680824" cy="32975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Warm and humid days</a:t>
            </a:r>
          </a:p>
        </p:txBody>
      </p:sp>
      <p:sp>
        <p:nvSpPr>
          <p:cNvPr id="24" name="Rectangle 23">
            <a:extLst>
              <a:ext uri="{FF2B5EF4-FFF2-40B4-BE49-F238E27FC236}">
                <a16:creationId xmlns:a16="http://schemas.microsoft.com/office/drawing/2014/main" id="{1D61702D-B94F-014F-8D05-2BE673E0DE55}"/>
              </a:ext>
            </a:extLst>
          </p:cNvPr>
          <p:cNvSpPr/>
          <p:nvPr/>
        </p:nvSpPr>
        <p:spPr>
          <a:xfrm>
            <a:off x="6343072" y="842577"/>
            <a:ext cx="5821779" cy="32975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Hot and humid days</a:t>
            </a:r>
          </a:p>
        </p:txBody>
      </p:sp>
      <p:pic>
        <p:nvPicPr>
          <p:cNvPr id="16390" name="Picture 6" descr="https://lh5.googleusercontent.com/ETnel6sLJ6QMAb9tKFPku5e0RBGnh8lb90pCjzPaPNNmZTJ-pIx3n3C0oq7jKvoezQ3wyoH5e6fP_XEyOfauamw-P9J9qmHZq-Dj4cXrLLBv-7wjpoLw_GvRNQpcK8WEd0wvMYy7i1wFn1x4UA">
            <a:extLst>
              <a:ext uri="{FF2B5EF4-FFF2-40B4-BE49-F238E27FC236}">
                <a16:creationId xmlns:a16="http://schemas.microsoft.com/office/drawing/2014/main" id="{0589F962-F74D-F34A-B52D-F5824F15F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3071" y="1202004"/>
            <a:ext cx="2859603" cy="2219765"/>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s://lh5.googleusercontent.com/xGcDAx0lOvJ5yHmWCkmNzDNzDztiP6I8_xQ4ZcvbK6bObeY-AXXjOkqk9QaRQ8QrsHIJFFdjPMf9r7SXhpriW8gGrcQOOQJAti91EGxlW4F0ESLHlV-jjGOT-fQhQ-jIV6lOdh6egWvmvrw_sg">
            <a:extLst>
              <a:ext uri="{FF2B5EF4-FFF2-40B4-BE49-F238E27FC236}">
                <a16:creationId xmlns:a16="http://schemas.microsoft.com/office/drawing/2014/main" id="{AB7E7C8E-C8B4-F645-A1D5-C87443067C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2214" y="1202003"/>
            <a:ext cx="2832636" cy="2226997"/>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https://lh4.googleusercontent.com/6vfPEJJlb26vGs8KyESVsVafSGXBN8ZkdkU_-ZoSaz1vRLTqdyBU6HgcoyOdy9aEGjufw8MhEYvd5RLro3P-SK2ahfIuR9eWOmvJJki8eP87iyKhminY2x787wcIyzI_J16JQtkosZlr_sW2CQ">
            <a:extLst>
              <a:ext uri="{FF2B5EF4-FFF2-40B4-BE49-F238E27FC236}">
                <a16:creationId xmlns:a16="http://schemas.microsoft.com/office/drawing/2014/main" id="{05FC54A9-9959-A24C-B807-2C695453EE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53" y="3969290"/>
            <a:ext cx="2748215" cy="2215697"/>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https://lh5.googleusercontent.com/4MZ-z9Ww7RI-84ZSM5OogPus8PW0jF4y9_xWJN7G8D5QIUsSKGYpC8Sr5kjv3Umx_Qqs0Sfq1_nQKomR-OWW_i_pQ1NNt9c1QA_vONG-ZeJQbBZRANGVXEZnmJTBGYyWisBWai5j5jFQCP9Q0Q">
            <a:extLst>
              <a:ext uri="{FF2B5EF4-FFF2-40B4-BE49-F238E27FC236}">
                <a16:creationId xmlns:a16="http://schemas.microsoft.com/office/drawing/2014/main" id="{DD12BCA6-D146-A940-BDD0-10086D9D4A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6402" y="3975254"/>
            <a:ext cx="2760875" cy="2209732"/>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https://lh6.googleusercontent.com/h74ANav4ij_2Y_jjNnWliy3l23Nu5NQGRL_tyiRBfJsDLI7oAGOP-yuYYzGnvyIBI4khjp8WuVQcbVzaavyb1d9EDMaVEG4j8LUO4nDgrDKrnyImS84-4CVWLzJxVNsLKtKmHOV2ognABCmqTA">
            <a:extLst>
              <a:ext uri="{FF2B5EF4-FFF2-40B4-BE49-F238E27FC236}">
                <a16:creationId xmlns:a16="http://schemas.microsoft.com/office/drawing/2014/main" id="{692BF598-58AA-5541-A49D-23C7111658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3071" y="3969289"/>
            <a:ext cx="2859602" cy="2209723"/>
          </a:xfrm>
          <a:prstGeom prst="rect">
            <a:avLst/>
          </a:prstGeom>
          <a:noFill/>
          <a:extLst>
            <a:ext uri="{909E8E84-426E-40DD-AFC4-6F175D3DCCD1}">
              <a14:hiddenFill xmlns:a14="http://schemas.microsoft.com/office/drawing/2010/main">
                <a:solidFill>
                  <a:srgbClr val="FFFFFF"/>
                </a:solidFill>
              </a14:hiddenFill>
            </a:ext>
          </a:extLst>
        </p:spPr>
      </p:pic>
      <p:pic>
        <p:nvPicPr>
          <p:cNvPr id="16400" name="Picture 16" descr="https://lh5.googleusercontent.com/yPjRKAwWLiw2ygWqaDqh--Z8WHFu7qo6SGu9hkXyDEDXvH2yn_pkKYMn6B41JEMqu39ywLseeMKyo2lG_LkQKp9un65AwzB4OkQA1iFORFZlSVM3_vIS9-65bqgwvNExGn3Xa4HS1_Go0NGaAw">
            <a:extLst>
              <a:ext uri="{FF2B5EF4-FFF2-40B4-BE49-F238E27FC236}">
                <a16:creationId xmlns:a16="http://schemas.microsoft.com/office/drawing/2014/main" id="{17FC537E-A777-1A4B-A56F-582236DB71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32214" y="3969290"/>
            <a:ext cx="2832636" cy="2216954"/>
          </a:xfrm>
          <a:prstGeom prst="rect">
            <a:avLst/>
          </a:prstGeom>
          <a:noFill/>
          <a:extLst>
            <a:ext uri="{909E8E84-426E-40DD-AFC4-6F175D3DCCD1}">
              <a14:hiddenFill xmlns:a14="http://schemas.microsoft.com/office/drawing/2010/main">
                <a:solidFill>
                  <a:srgbClr val="FFFFFF"/>
                </a:solidFill>
              </a14:hiddenFill>
            </a:ext>
          </a:extLst>
        </p:spPr>
      </p:pic>
      <p:sp>
        <p:nvSpPr>
          <p:cNvPr id="19" name="Slide Number Placeholder 7">
            <a:extLst>
              <a:ext uri="{FF2B5EF4-FFF2-40B4-BE49-F238E27FC236}">
                <a16:creationId xmlns:a16="http://schemas.microsoft.com/office/drawing/2014/main" id="{3B06D61D-FF20-2345-814D-E2825C27C1E4}"/>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23</a:t>
            </a:fld>
            <a:endParaRPr lang="en-US" dirty="0"/>
          </a:p>
        </p:txBody>
      </p:sp>
      <p:sp>
        <p:nvSpPr>
          <p:cNvPr id="20" name="Rectangle 19">
            <a:extLst>
              <a:ext uri="{FF2B5EF4-FFF2-40B4-BE49-F238E27FC236}">
                <a16:creationId xmlns:a16="http://schemas.microsoft.com/office/drawing/2014/main" id="{A4ECF16A-0759-724A-A79A-C525648216B1}"/>
              </a:ext>
            </a:extLst>
          </p:cNvPr>
          <p:cNvSpPr/>
          <p:nvPr/>
        </p:nvSpPr>
        <p:spPr>
          <a:xfrm>
            <a:off x="9332401" y="3594698"/>
            <a:ext cx="2859599" cy="32975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dirty="0"/>
              <a:t>Extreme hot and dry day</a:t>
            </a:r>
          </a:p>
        </p:txBody>
      </p:sp>
    </p:spTree>
    <p:extLst>
      <p:ext uri="{BB962C8B-B14F-4D97-AF65-F5344CB8AC3E}">
        <p14:creationId xmlns:p14="http://schemas.microsoft.com/office/powerpoint/2010/main" val="1199293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24EA5D9-2725-1F49-A4EF-2B0EFAEBC18C}"/>
              </a:ext>
            </a:extLst>
          </p:cNvPr>
          <p:cNvSpPr>
            <a:spLocks noGrp="1"/>
          </p:cNvSpPr>
          <p:nvPr>
            <p:ph type="title"/>
          </p:nvPr>
        </p:nvSpPr>
        <p:spPr>
          <a:xfrm>
            <a:off x="485775" y="169614"/>
            <a:ext cx="10515600" cy="555493"/>
          </a:xfrm>
          <a:noFill/>
          <a:ln>
            <a:noFill/>
          </a:ln>
        </p:spPr>
        <p:txBody>
          <a:bodyPr spcFirstLastPara="1" wrap="square" lIns="91425" tIns="45700" rIns="91425" bIns="45700" anchor="ctr" anchorCtr="0"/>
          <a:lstStyle/>
          <a:p>
            <a:r>
              <a:rPr lang="en-US" sz="3200" dirty="0"/>
              <a:t>Lab simulated year-round performance test (5/9)</a:t>
            </a:r>
          </a:p>
        </p:txBody>
      </p:sp>
      <p:sp>
        <p:nvSpPr>
          <p:cNvPr id="5" name="Text Placeholder 2">
            <a:extLst>
              <a:ext uri="{FF2B5EF4-FFF2-40B4-BE49-F238E27FC236}">
                <a16:creationId xmlns:a16="http://schemas.microsoft.com/office/drawing/2014/main" id="{6EA6EFAE-956D-1042-AD24-21ABD17B0B2B}"/>
              </a:ext>
            </a:extLst>
          </p:cNvPr>
          <p:cNvSpPr txBox="1">
            <a:spLocks/>
          </p:cNvSpPr>
          <p:nvPr/>
        </p:nvSpPr>
        <p:spPr>
          <a:xfrm>
            <a:off x="485775" y="984839"/>
            <a:ext cx="11164358" cy="729515"/>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RPr/>
            </a:defPPr>
            <a:lvl1pPr marL="457200" indent="-342900">
              <a:lnSpc>
                <a:spcPct val="90000"/>
              </a:lnSpc>
              <a:spcBef>
                <a:spcPts val="1000"/>
              </a:spcBef>
              <a:buClr>
                <a:srgbClr val="1F3B63"/>
              </a:buClr>
              <a:buSzPts val="1800"/>
              <a:buChar char="•"/>
              <a:defRPr sz="2000" b="1">
                <a:solidFill>
                  <a:srgbClr val="1F3B63"/>
                </a:solidFill>
                <a:latin typeface="Helvetica Neue"/>
                <a:ea typeface="Helvetica Neue"/>
                <a:cs typeface="Helvetica Neue"/>
              </a:defRPr>
            </a:lvl1pPr>
            <a:lvl2pPr marL="9144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2pPr>
            <a:lvl3pPr marL="13716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3pPr>
            <a:lvl4pPr marL="18288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4pPr>
            <a:lvl5pPr marL="22860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pPr>
              <a:spcBef>
                <a:spcPts val="0"/>
              </a:spcBef>
            </a:pPr>
            <a:r>
              <a:rPr lang="en-US" dirty="0">
                <a:sym typeface="Helvetica Neue Light"/>
              </a:rPr>
              <a:t>Weighting factors are assigned to each of the 10 test days to evaluate the year-round performance of the prototypes</a:t>
            </a:r>
          </a:p>
          <a:p>
            <a:pPr>
              <a:spcBef>
                <a:spcPts val="0"/>
              </a:spcBef>
            </a:pPr>
            <a:endParaRPr lang="en-US" sz="700" dirty="0">
              <a:sym typeface="Helvetica Neue Light"/>
            </a:endParaRPr>
          </a:p>
          <a:p>
            <a:pPr lvl="1">
              <a:spcBef>
                <a:spcPts val="0"/>
              </a:spcBef>
            </a:pPr>
            <a:r>
              <a:rPr lang="en-US" sz="1600" dirty="0">
                <a:sym typeface="Helvetica Neue Light"/>
              </a:rPr>
              <a:t>Weighting factors represent the fraction of days in a year in New Delhi, India that are similar to each of the selected day for testing</a:t>
            </a:r>
          </a:p>
        </p:txBody>
      </p:sp>
      <p:graphicFrame>
        <p:nvGraphicFramePr>
          <p:cNvPr id="2" name="Table 1">
            <a:extLst>
              <a:ext uri="{FF2B5EF4-FFF2-40B4-BE49-F238E27FC236}">
                <a16:creationId xmlns:a16="http://schemas.microsoft.com/office/drawing/2014/main" id="{D3B03FAF-0ED3-6648-83E7-526B33B3FCF0}"/>
              </a:ext>
            </a:extLst>
          </p:cNvPr>
          <p:cNvGraphicFramePr>
            <a:graphicFrameLocks noGrp="1"/>
          </p:cNvGraphicFramePr>
          <p:nvPr>
            <p:extLst>
              <p:ext uri="{D42A27DB-BD31-4B8C-83A1-F6EECF244321}">
                <p14:modId xmlns:p14="http://schemas.microsoft.com/office/powerpoint/2010/main" val="1174294769"/>
              </p:ext>
            </p:extLst>
          </p:nvPr>
        </p:nvGraphicFramePr>
        <p:xfrm>
          <a:off x="485775" y="2111768"/>
          <a:ext cx="4319337" cy="3561389"/>
        </p:xfrm>
        <a:graphic>
          <a:graphicData uri="http://schemas.openxmlformats.org/drawingml/2006/table">
            <a:tbl>
              <a:tblPr>
                <a:tableStyleId>{5C22544A-7EE6-4342-B048-85BDC9FD1C3A}</a:tableStyleId>
              </a:tblPr>
              <a:tblGrid>
                <a:gridCol w="2141621">
                  <a:extLst>
                    <a:ext uri="{9D8B030D-6E8A-4147-A177-3AD203B41FA5}">
                      <a16:colId xmlns:a16="http://schemas.microsoft.com/office/drawing/2014/main" val="436615973"/>
                    </a:ext>
                  </a:extLst>
                </a:gridCol>
                <a:gridCol w="1106905">
                  <a:extLst>
                    <a:ext uri="{9D8B030D-6E8A-4147-A177-3AD203B41FA5}">
                      <a16:colId xmlns:a16="http://schemas.microsoft.com/office/drawing/2014/main" val="1010190560"/>
                    </a:ext>
                  </a:extLst>
                </a:gridCol>
                <a:gridCol w="1070811">
                  <a:extLst>
                    <a:ext uri="{9D8B030D-6E8A-4147-A177-3AD203B41FA5}">
                      <a16:colId xmlns:a16="http://schemas.microsoft.com/office/drawing/2014/main" val="24665484"/>
                    </a:ext>
                  </a:extLst>
                </a:gridCol>
              </a:tblGrid>
              <a:tr h="576233">
                <a:tc>
                  <a:txBody>
                    <a:bodyPr/>
                    <a:lstStyle/>
                    <a:p>
                      <a:pPr algn="ctr" fontAlgn="ctr"/>
                      <a:r>
                        <a:rPr lang="en-US" sz="120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Day Type</a:t>
                      </a:r>
                      <a:endParaRPr lang="en-US" sz="12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ctr"/>
                      <a:r>
                        <a:rPr lang="en-US" sz="120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Sequence of days</a:t>
                      </a:r>
                      <a:endParaRPr lang="en-US" sz="12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fontAlgn="ctr"/>
                      <a:r>
                        <a:rPr lang="en-US" sz="120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Weighting factor*</a:t>
                      </a:r>
                      <a:endParaRPr lang="en-US" sz="1200" b="1"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051837046"/>
                  </a:ext>
                </a:extLst>
              </a:tr>
              <a:tr h="294046">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Warm and Dry</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Day 1</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6576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8%</a:t>
                      </a:r>
                      <a:endParaRPr lang="en-US" sz="12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6337510"/>
                  </a:ext>
                </a:extLst>
              </a:tr>
              <a:tr h="294046">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Warm and Dry</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Day 2</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6576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12%</a:t>
                      </a:r>
                      <a:endParaRPr lang="en-US" sz="1200" b="1" i="0" u="none" strike="noStrike">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7991265"/>
                  </a:ext>
                </a:extLst>
              </a:tr>
              <a:tr h="294046">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Warm and Humid</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Day 3</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6576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5%</a:t>
                      </a:r>
                      <a:endParaRPr lang="en-US" sz="12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3542532"/>
                  </a:ext>
                </a:extLst>
              </a:tr>
              <a:tr h="294046">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Warm and Humid</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Day 4</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6576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18%</a:t>
                      </a:r>
                      <a:endParaRPr lang="en-US" sz="12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4047225"/>
                  </a:ext>
                </a:extLst>
              </a:tr>
              <a:tr h="294046">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Hot and Dry</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Day 5</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6576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1%</a:t>
                      </a:r>
                      <a:endParaRPr lang="en-US" sz="12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7398276"/>
                  </a:ext>
                </a:extLst>
              </a:tr>
              <a:tr h="294046">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Hot and Dry</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Day 6</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6576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10%</a:t>
                      </a:r>
                      <a:endParaRPr lang="en-US" sz="12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3693340"/>
                  </a:ext>
                </a:extLst>
              </a:tr>
              <a:tr h="294046">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Hot and Humid</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Day 7</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6576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4%</a:t>
                      </a:r>
                      <a:endParaRPr lang="en-US" sz="12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2759672"/>
                  </a:ext>
                </a:extLst>
              </a:tr>
              <a:tr h="294046">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Hot and Humid</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Day 8</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6576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6%</a:t>
                      </a:r>
                      <a:endParaRPr lang="en-US" sz="12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6805005"/>
                  </a:ext>
                </a:extLst>
              </a:tr>
              <a:tr h="338742">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Warm and Extreme Humid</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Day 9 </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6576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6%</a:t>
                      </a:r>
                      <a:endParaRPr lang="en-US" sz="12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4690467"/>
                  </a:ext>
                </a:extLst>
              </a:tr>
              <a:tr h="294046">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Extreme Hot and Dry</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Day 10</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36576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2%</a:t>
                      </a:r>
                      <a:endParaRPr lang="en-US" sz="1200" b="1"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00153"/>
                  </a:ext>
                </a:extLst>
              </a:tr>
            </a:tbl>
          </a:graphicData>
        </a:graphic>
      </p:graphicFrame>
      <p:sp>
        <p:nvSpPr>
          <p:cNvPr id="8" name="TextBox 7">
            <a:extLst>
              <a:ext uri="{FF2B5EF4-FFF2-40B4-BE49-F238E27FC236}">
                <a16:creationId xmlns:a16="http://schemas.microsoft.com/office/drawing/2014/main" id="{3CA9EF97-90F6-8B4F-9594-FB7E1C2C8038}"/>
              </a:ext>
            </a:extLst>
          </p:cNvPr>
          <p:cNvSpPr txBox="1"/>
          <p:nvPr/>
        </p:nvSpPr>
        <p:spPr>
          <a:xfrm>
            <a:off x="5185613" y="5644348"/>
            <a:ext cx="6699265" cy="646331"/>
          </a:xfrm>
          <a:prstGeom prst="rect">
            <a:avLst/>
          </a:prstGeom>
          <a:noFill/>
        </p:spPr>
        <p:txBody>
          <a:bodyPr wrap="square" rtlCol="0">
            <a:spAutoFit/>
          </a:bodyPr>
          <a:lstStyle/>
          <a:p>
            <a:r>
              <a:rPr lang="en-US" sz="900" dirty="0">
                <a:solidFill>
                  <a:schemeClr val="accent5">
                    <a:lumMod val="50000"/>
                  </a:schemeClr>
                </a:solidFill>
                <a:latin typeface="Helvetica" pitchFamily="2" charset="0"/>
              </a:rPr>
              <a:t>*Note: The above weighting factors can be used by the participants for estimating the annual performance of their cooling solution during the lab simulated year-round performance test. In an unlikely scenario where any changes are made, all the participants will be updated about the same. These weights will also be updated on the Global Cooling Prize website and shared with the participants. </a:t>
            </a:r>
          </a:p>
        </p:txBody>
      </p:sp>
      <p:sp>
        <p:nvSpPr>
          <p:cNvPr id="9" name="Rectangle 8">
            <a:extLst>
              <a:ext uri="{FF2B5EF4-FFF2-40B4-BE49-F238E27FC236}">
                <a16:creationId xmlns:a16="http://schemas.microsoft.com/office/drawing/2014/main" id="{4508DF44-B5A5-534C-81F8-8EBA45D9F213}"/>
              </a:ext>
            </a:extLst>
          </p:cNvPr>
          <p:cNvSpPr/>
          <p:nvPr/>
        </p:nvSpPr>
        <p:spPr>
          <a:xfrm>
            <a:off x="5329989" y="2111768"/>
            <a:ext cx="6701590" cy="3762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Example calculation - Using weighting factor to determine annual performance</a:t>
            </a:r>
          </a:p>
        </p:txBody>
      </p:sp>
      <p:graphicFrame>
        <p:nvGraphicFramePr>
          <p:cNvPr id="10" name="Table 9">
            <a:extLst>
              <a:ext uri="{FF2B5EF4-FFF2-40B4-BE49-F238E27FC236}">
                <a16:creationId xmlns:a16="http://schemas.microsoft.com/office/drawing/2014/main" id="{824E9B81-594B-3344-BA3A-B31E18B3F221}"/>
              </a:ext>
            </a:extLst>
          </p:cNvPr>
          <p:cNvGraphicFramePr>
            <a:graphicFrameLocks noGrp="1"/>
          </p:cNvGraphicFramePr>
          <p:nvPr>
            <p:extLst>
              <p:ext uri="{D42A27DB-BD31-4B8C-83A1-F6EECF244321}">
                <p14:modId xmlns:p14="http://schemas.microsoft.com/office/powerpoint/2010/main" val="3862156814"/>
              </p:ext>
            </p:extLst>
          </p:nvPr>
        </p:nvGraphicFramePr>
        <p:xfrm>
          <a:off x="5329988" y="2747771"/>
          <a:ext cx="6701589" cy="1505618"/>
        </p:xfrm>
        <a:graphic>
          <a:graphicData uri="http://schemas.openxmlformats.org/drawingml/2006/table">
            <a:tbl>
              <a:tblPr>
                <a:tableStyleId>{5C22544A-7EE6-4342-B048-85BDC9FD1C3A}</a:tableStyleId>
              </a:tblPr>
              <a:tblGrid>
                <a:gridCol w="1299412">
                  <a:extLst>
                    <a:ext uri="{9D8B030D-6E8A-4147-A177-3AD203B41FA5}">
                      <a16:colId xmlns:a16="http://schemas.microsoft.com/office/drawing/2014/main" val="4022358092"/>
                    </a:ext>
                  </a:extLst>
                </a:gridCol>
                <a:gridCol w="1179095">
                  <a:extLst>
                    <a:ext uri="{9D8B030D-6E8A-4147-A177-3AD203B41FA5}">
                      <a16:colId xmlns:a16="http://schemas.microsoft.com/office/drawing/2014/main" val="1544163468"/>
                    </a:ext>
                  </a:extLst>
                </a:gridCol>
                <a:gridCol w="1407694">
                  <a:extLst>
                    <a:ext uri="{9D8B030D-6E8A-4147-A177-3AD203B41FA5}">
                      <a16:colId xmlns:a16="http://schemas.microsoft.com/office/drawing/2014/main" val="1498775187"/>
                    </a:ext>
                  </a:extLst>
                </a:gridCol>
                <a:gridCol w="938464">
                  <a:extLst>
                    <a:ext uri="{9D8B030D-6E8A-4147-A177-3AD203B41FA5}">
                      <a16:colId xmlns:a16="http://schemas.microsoft.com/office/drawing/2014/main" val="3714015055"/>
                    </a:ext>
                  </a:extLst>
                </a:gridCol>
                <a:gridCol w="1876924">
                  <a:extLst>
                    <a:ext uri="{9D8B030D-6E8A-4147-A177-3AD203B41FA5}">
                      <a16:colId xmlns:a16="http://schemas.microsoft.com/office/drawing/2014/main" val="2736695323"/>
                    </a:ext>
                  </a:extLst>
                </a:gridCol>
              </a:tblGrid>
              <a:tr h="860353">
                <a:tc>
                  <a:txBody>
                    <a:bodyPr/>
                    <a:lstStyle/>
                    <a:p>
                      <a:pPr algn="ctr" fontAlgn="ctr"/>
                      <a:r>
                        <a:rPr lang="en-US" sz="1200" b="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Test day</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Operating hours</a:t>
                      </a:r>
                    </a:p>
                    <a:p>
                      <a:pPr algn="ctr" fontAlgn="ctr"/>
                      <a:r>
                        <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[hours/day]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Measured cooling electricity consumption</a:t>
                      </a:r>
                    </a:p>
                    <a:p>
                      <a:pPr algn="ctr" fontAlgn="ctr"/>
                      <a:r>
                        <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[kWh/day]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Weighting factor*</a:t>
                      </a:r>
                      <a:endPar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Annualized energy consumption</a:t>
                      </a:r>
                    </a:p>
                    <a:p>
                      <a:pPr algn="ctr" fontAlgn="ctr"/>
                      <a:r>
                        <a:rPr lang="en-US" sz="12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[kWh/year]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1962449"/>
                  </a:ext>
                </a:extLst>
              </a:tr>
              <a:tr h="645265">
                <a:tc>
                  <a:txBody>
                    <a:bodyPr/>
                    <a:lstStyle/>
                    <a:p>
                      <a:pPr algn="l" fontAlgn="ctr"/>
                      <a:r>
                        <a:rPr lang="en-US" sz="120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Day 10 - Extreme Hot and Dry</a:t>
                      </a:r>
                      <a:endParaRPr lang="en-US" sz="12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2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182.5</a:t>
                      </a:r>
                    </a:p>
                    <a:p>
                      <a:pPr algn="ctr" fontAlgn="ctr"/>
                      <a:r>
                        <a:rPr lang="en-US" sz="12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[25* (2%*365)]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6977127"/>
                  </a:ext>
                </a:extLst>
              </a:tr>
            </a:tbl>
          </a:graphicData>
        </a:graphic>
      </p:graphicFrame>
      <p:sp>
        <p:nvSpPr>
          <p:cNvPr id="12" name="Right Brace 11">
            <a:extLst>
              <a:ext uri="{FF2B5EF4-FFF2-40B4-BE49-F238E27FC236}">
                <a16:creationId xmlns:a16="http://schemas.microsoft.com/office/drawing/2014/main" id="{BD1356F2-A40C-524D-8098-64ACF5FF8647}"/>
              </a:ext>
            </a:extLst>
          </p:cNvPr>
          <p:cNvSpPr/>
          <p:nvPr/>
        </p:nvSpPr>
        <p:spPr>
          <a:xfrm>
            <a:off x="4805112" y="2622884"/>
            <a:ext cx="320341" cy="2947737"/>
          </a:xfrm>
          <a:prstGeom prst="rightBrace">
            <a:avLst>
              <a:gd name="adj1" fmla="val 8333"/>
              <a:gd name="adj2" fmla="val 85500"/>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EB435E57-B0FE-2C44-BAD4-87A84FF855A6}"/>
              </a:ext>
            </a:extLst>
          </p:cNvPr>
          <p:cNvSpPr txBox="1"/>
          <p:nvPr/>
        </p:nvSpPr>
        <p:spPr>
          <a:xfrm>
            <a:off x="5185613" y="4483171"/>
            <a:ext cx="5671386" cy="523220"/>
          </a:xfrm>
          <a:prstGeom prst="rect">
            <a:avLst/>
          </a:prstGeom>
          <a:solidFill>
            <a:schemeClr val="accent2">
              <a:lumMod val="20000"/>
              <a:lumOff val="80000"/>
            </a:schemeClr>
          </a:solidFill>
          <a:ln>
            <a:noFill/>
          </a:ln>
        </p:spPr>
        <p:txBody>
          <a:bodyPr wrap="square" rtlCol="0">
            <a:spAutoFit/>
          </a:bodyPr>
          <a:lstStyle/>
          <a:p>
            <a:r>
              <a:rPr lang="en-US" i="1" dirty="0">
                <a:solidFill>
                  <a:schemeClr val="accent5">
                    <a:lumMod val="50000"/>
                  </a:schemeClr>
                </a:solidFill>
              </a:rPr>
              <a:t>Sum of the weighting factors: 72% after eliminating the days when the prototype is not expected to operate in New Delhi, India</a:t>
            </a:r>
          </a:p>
        </p:txBody>
      </p:sp>
      <p:sp>
        <p:nvSpPr>
          <p:cNvPr id="11" name="Slide Number Placeholder 7">
            <a:extLst>
              <a:ext uri="{FF2B5EF4-FFF2-40B4-BE49-F238E27FC236}">
                <a16:creationId xmlns:a16="http://schemas.microsoft.com/office/drawing/2014/main" id="{52E677FA-239E-4B44-AA11-9E79736BEC86}"/>
              </a:ext>
            </a:extLst>
          </p:cNvPr>
          <p:cNvSpPr>
            <a:spLocks noGrp="1"/>
          </p:cNvSpPr>
          <p:nvPr>
            <p:ph type="sldNum" idx="12"/>
          </p:nvPr>
        </p:nvSpPr>
        <p:spPr>
          <a:xfrm>
            <a:off x="11415388" y="6435819"/>
            <a:ext cx="469490" cy="365125"/>
          </a:xfrm>
        </p:spPr>
        <p:txBody>
          <a:bodyPr/>
          <a:lstStyle/>
          <a:p>
            <a:pPr marL="0" lvl="0" indent="0" algn="ctr" rtl="0">
              <a:spcBef>
                <a:spcPts val="0"/>
              </a:spcBef>
              <a:spcAft>
                <a:spcPts val="0"/>
              </a:spcAft>
              <a:buNone/>
            </a:pPr>
            <a:fld id="{00000000-1234-1234-1234-123412341234}" type="slidenum">
              <a:rPr lang="en-US" smtClean="0"/>
              <a:t>24</a:t>
            </a:fld>
            <a:endParaRPr lang="en-US" dirty="0"/>
          </a:p>
        </p:txBody>
      </p:sp>
    </p:spTree>
    <p:extLst>
      <p:ext uri="{BB962C8B-B14F-4D97-AF65-F5344CB8AC3E}">
        <p14:creationId xmlns:p14="http://schemas.microsoft.com/office/powerpoint/2010/main" val="1640869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16EB13-CC3E-1B4F-8942-BD248890D5BF}"/>
              </a:ext>
            </a:extLst>
          </p:cNvPr>
          <p:cNvSpPr>
            <a:spLocks noGrp="1"/>
          </p:cNvSpPr>
          <p:nvPr>
            <p:ph type="body" idx="1"/>
          </p:nvPr>
        </p:nvSpPr>
        <p:spPr>
          <a:xfrm>
            <a:off x="609600" y="1326179"/>
            <a:ext cx="5339031" cy="4811590"/>
          </a:xfrm>
        </p:spPr>
        <p:txBody>
          <a:bodyPr/>
          <a:lstStyle/>
          <a:p>
            <a:pPr>
              <a:spcBef>
                <a:spcPts val="400"/>
              </a:spcBef>
              <a:buFont typeface="Wingdings" pitchFamily="2" charset="2"/>
              <a:buChar char="Ø"/>
            </a:pPr>
            <a:r>
              <a:rPr lang="en-US" sz="1400" dirty="0">
                <a:sym typeface="Helvetica Neue Light"/>
              </a:rPr>
              <a:t>Prototypes to be installed and tested for up to 12 days in the simulated lab environment.</a:t>
            </a:r>
          </a:p>
          <a:p>
            <a:pPr>
              <a:buFont typeface="Wingdings" pitchFamily="2" charset="2"/>
              <a:buChar char="Ø"/>
            </a:pPr>
            <a:endParaRPr lang="en-US" sz="100" dirty="0">
              <a:sym typeface="Helvetica Neue Light"/>
            </a:endParaRPr>
          </a:p>
          <a:p>
            <a:pPr marL="752475" lvl="1" indent="-180975">
              <a:spcBef>
                <a:spcPts val="0"/>
              </a:spcBef>
              <a:buFont typeface="Arial" panose="020B0604020202020204" pitchFamily="34" charset="0"/>
              <a:buChar char="•"/>
            </a:pPr>
            <a:r>
              <a:rPr lang="en-US" sz="1400" dirty="0">
                <a:sym typeface="Helvetica Neue Light"/>
              </a:rPr>
              <a:t>A team member can be present on site to support the installation and observe the performance.</a:t>
            </a:r>
          </a:p>
          <a:p>
            <a:pPr marL="571500" lvl="1" indent="0">
              <a:spcBef>
                <a:spcPts val="0"/>
              </a:spcBef>
              <a:buNone/>
            </a:pPr>
            <a:endParaRPr lang="en-US" dirty="0">
              <a:sym typeface="Helvetica Neue Light"/>
            </a:endParaRPr>
          </a:p>
          <a:p>
            <a:pPr>
              <a:spcBef>
                <a:spcPts val="0"/>
              </a:spcBef>
              <a:buFont typeface="Wingdings" pitchFamily="2" charset="2"/>
              <a:buChar char="Ø"/>
            </a:pPr>
            <a:r>
              <a:rPr lang="en-US" sz="1400" dirty="0"/>
              <a:t>Prototypes to be operated for </a:t>
            </a:r>
            <a:r>
              <a:rPr lang="en-US" dirty="0"/>
              <a:t>10 days in continuous operation mode i.e. all 24 hours</a:t>
            </a:r>
            <a:r>
              <a:rPr lang="en-US" sz="1400" dirty="0"/>
              <a:t>, excluding time for stabilization and transition. </a:t>
            </a:r>
          </a:p>
          <a:p>
            <a:pPr>
              <a:spcBef>
                <a:spcPts val="0"/>
              </a:spcBef>
              <a:buFont typeface="Wingdings" pitchFamily="2" charset="2"/>
              <a:buChar char="Ø"/>
            </a:pPr>
            <a:endParaRPr lang="en-US" dirty="0"/>
          </a:p>
          <a:p>
            <a:pPr>
              <a:spcBef>
                <a:spcPts val="0"/>
              </a:spcBef>
              <a:buFont typeface="Wingdings" pitchFamily="2" charset="2"/>
              <a:buChar char="Ø"/>
            </a:pPr>
            <a:r>
              <a:rPr lang="en-US" dirty="0"/>
              <a:t>External </a:t>
            </a:r>
            <a:r>
              <a:rPr lang="en-US" sz="1400" dirty="0"/>
              <a:t>(envelope heat gains and infiltration) and </a:t>
            </a:r>
            <a:r>
              <a:rPr lang="en-US" dirty="0"/>
              <a:t>internal gains </a:t>
            </a:r>
            <a:r>
              <a:rPr lang="en-US" sz="1400" dirty="0"/>
              <a:t>(lighting and occupants) will be simulated in the chamber.</a:t>
            </a:r>
          </a:p>
          <a:p>
            <a:pPr>
              <a:spcBef>
                <a:spcPts val="0"/>
              </a:spcBef>
              <a:buFont typeface="Wingdings" pitchFamily="2" charset="2"/>
              <a:buChar char="Ø"/>
            </a:pPr>
            <a:endParaRPr lang="en-US" dirty="0"/>
          </a:p>
          <a:p>
            <a:pPr>
              <a:spcBef>
                <a:spcPts val="0"/>
              </a:spcBef>
              <a:buFont typeface="Wingdings" pitchFamily="2" charset="2"/>
              <a:buChar char="Ø"/>
            </a:pPr>
            <a:r>
              <a:rPr lang="en-US" sz="1400" dirty="0"/>
              <a:t>Performance parameters of the prototypes to be recorded at every </a:t>
            </a:r>
            <a:r>
              <a:rPr lang="en-US" dirty="0"/>
              <a:t>15-minute interval</a:t>
            </a:r>
            <a:r>
              <a:rPr lang="en-US" sz="1600" dirty="0"/>
              <a:t>.</a:t>
            </a:r>
          </a:p>
          <a:p>
            <a:pPr lvl="1">
              <a:spcBef>
                <a:spcPts val="600"/>
              </a:spcBef>
              <a:buFont typeface="Arial" panose="020B0604020202020204" pitchFamily="34" charset="0"/>
              <a:buChar char="•"/>
            </a:pPr>
            <a:endParaRPr lang="en-US" sz="200" dirty="0">
              <a:sym typeface="Helvetica Neue Light"/>
            </a:endParaRPr>
          </a:p>
          <a:p>
            <a:pPr marL="752475" lvl="1" indent="-180975">
              <a:spcBef>
                <a:spcPts val="0"/>
              </a:spcBef>
              <a:buFont typeface="Arial" panose="020B0604020202020204" pitchFamily="34" charset="0"/>
              <a:buChar char="•"/>
            </a:pPr>
            <a:r>
              <a:rPr lang="en-US" sz="1400" dirty="0">
                <a:sym typeface="Helvetica Neue Light"/>
              </a:rPr>
              <a:t>Grid electricity consumption, Power demand, Water usage etc.</a:t>
            </a:r>
          </a:p>
          <a:p>
            <a:pPr marL="752475" lvl="1" indent="-180975">
              <a:spcBef>
                <a:spcPts val="600"/>
              </a:spcBef>
              <a:buFont typeface="Arial" panose="020B0604020202020204" pitchFamily="34" charset="0"/>
              <a:buChar char="•"/>
            </a:pPr>
            <a:r>
              <a:rPr lang="en-US" sz="1400" dirty="0">
                <a:sym typeface="Helvetica Neue Light"/>
              </a:rPr>
              <a:t>Indoor conditions of the internal chamber - below 27</a:t>
            </a:r>
            <a:r>
              <a:rPr lang="en-US" sz="1400" dirty="0"/>
              <a:t>°C DBT and 60% RH at all times.</a:t>
            </a:r>
            <a:endParaRPr lang="en-US" sz="1100" dirty="0"/>
          </a:p>
        </p:txBody>
      </p:sp>
      <p:sp>
        <p:nvSpPr>
          <p:cNvPr id="6" name="Title 1">
            <a:extLst>
              <a:ext uri="{FF2B5EF4-FFF2-40B4-BE49-F238E27FC236}">
                <a16:creationId xmlns:a16="http://schemas.microsoft.com/office/drawing/2014/main" id="{1C642F4E-0E9E-6649-8267-7E97589CC856}"/>
              </a:ext>
            </a:extLst>
          </p:cNvPr>
          <p:cNvSpPr>
            <a:spLocks noGrp="1"/>
          </p:cNvSpPr>
          <p:nvPr>
            <p:ph type="title"/>
          </p:nvPr>
        </p:nvSpPr>
        <p:spPr>
          <a:xfrm>
            <a:off x="305151" y="158325"/>
            <a:ext cx="10515600" cy="555493"/>
          </a:xfrm>
          <a:noFill/>
          <a:ln>
            <a:noFill/>
          </a:ln>
        </p:spPr>
        <p:txBody>
          <a:bodyPr spcFirstLastPara="1" wrap="square" lIns="91425" tIns="45700" rIns="91425" bIns="45700" anchor="ctr" anchorCtr="0"/>
          <a:lstStyle/>
          <a:p>
            <a:r>
              <a:rPr lang="en-US" sz="3200" dirty="0"/>
              <a:t>Lab simulated year-round performance test (6/9)</a:t>
            </a:r>
          </a:p>
        </p:txBody>
      </p:sp>
      <p:sp>
        <p:nvSpPr>
          <p:cNvPr id="5" name="Text Placeholder 2">
            <a:extLst>
              <a:ext uri="{FF2B5EF4-FFF2-40B4-BE49-F238E27FC236}">
                <a16:creationId xmlns:a16="http://schemas.microsoft.com/office/drawing/2014/main" id="{10AE13CA-FDD4-2E45-91A9-A250D4827A5C}"/>
              </a:ext>
            </a:extLst>
          </p:cNvPr>
          <p:cNvSpPr txBox="1">
            <a:spLocks/>
          </p:cNvSpPr>
          <p:nvPr/>
        </p:nvSpPr>
        <p:spPr>
          <a:xfrm>
            <a:off x="305151" y="749329"/>
            <a:ext cx="10694670" cy="487325"/>
          </a:xfrm>
          <a:prstGeom prst="rect">
            <a:avLst/>
          </a:prstGeom>
          <a:noFill/>
          <a:ln>
            <a:noFill/>
          </a:ln>
        </p:spPr>
        <p:txBody>
          <a:bodyPr spcFirstLastPara="1" wrap="square" lIns="91425" tIns="45700" rIns="91425" bIns="45700" anchor="ctr" anchorCtr="0"/>
          <a:lstStyle>
            <a:defPPr marR="0" lvl="0" algn="l" rtl="0">
              <a:lnSpc>
                <a:spcPct val="100000"/>
              </a:lnSpc>
              <a:spcBef>
                <a:spcPts val="0"/>
              </a:spcBef>
              <a:spcAft>
                <a:spcPts val="0"/>
              </a:spcAft>
              <a:defRPr/>
            </a:defPPr>
            <a:lvl1pPr marL="457200" indent="-342900">
              <a:lnSpc>
                <a:spcPct val="90000"/>
              </a:lnSpc>
              <a:spcBef>
                <a:spcPts val="1000"/>
              </a:spcBef>
              <a:buClr>
                <a:srgbClr val="1F3B63"/>
              </a:buClr>
              <a:buSzPts val="1800"/>
              <a:buChar char="•"/>
              <a:defRPr sz="2000" b="1">
                <a:solidFill>
                  <a:srgbClr val="1F3B63"/>
                </a:solidFill>
                <a:latin typeface="Helvetica Neue"/>
                <a:ea typeface="Helvetica Neue"/>
                <a:cs typeface="Helvetica Neue"/>
              </a:defRPr>
            </a:lvl1pPr>
            <a:lvl2pPr marL="9144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2pPr>
            <a:lvl3pPr marL="13716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3pPr>
            <a:lvl4pPr marL="18288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4pPr>
            <a:lvl5pPr marL="22860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pPr>
              <a:spcBef>
                <a:spcPts val="0"/>
              </a:spcBef>
            </a:pPr>
            <a:r>
              <a:rPr lang="en-US" dirty="0">
                <a:sym typeface="Helvetica Neue Light"/>
              </a:rPr>
              <a:t>Protocol to be followed during the lab test</a:t>
            </a:r>
          </a:p>
        </p:txBody>
      </p:sp>
      <p:sp>
        <p:nvSpPr>
          <p:cNvPr id="7" name="Slide Number Placeholder 7">
            <a:extLst>
              <a:ext uri="{FF2B5EF4-FFF2-40B4-BE49-F238E27FC236}">
                <a16:creationId xmlns:a16="http://schemas.microsoft.com/office/drawing/2014/main" id="{1E218932-A1E7-A646-AACC-E526498F80FB}"/>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25</a:t>
            </a:fld>
            <a:endParaRPr lang="en-US" dirty="0"/>
          </a:p>
        </p:txBody>
      </p:sp>
      <p:grpSp>
        <p:nvGrpSpPr>
          <p:cNvPr id="24" name="Group 23">
            <a:extLst>
              <a:ext uri="{FF2B5EF4-FFF2-40B4-BE49-F238E27FC236}">
                <a16:creationId xmlns:a16="http://schemas.microsoft.com/office/drawing/2014/main" id="{8D7CFC85-2587-DC45-B7D6-F4FEA7F7150E}"/>
              </a:ext>
            </a:extLst>
          </p:cNvPr>
          <p:cNvGrpSpPr/>
          <p:nvPr/>
        </p:nvGrpSpPr>
        <p:grpSpPr>
          <a:xfrm>
            <a:off x="6039552" y="1276247"/>
            <a:ext cx="6152448" cy="4557267"/>
            <a:chOff x="6039552" y="1276247"/>
            <a:chExt cx="6152448" cy="4557267"/>
          </a:xfrm>
        </p:grpSpPr>
        <p:pic>
          <p:nvPicPr>
            <p:cNvPr id="11" name="Picture 10">
              <a:extLst>
                <a:ext uri="{FF2B5EF4-FFF2-40B4-BE49-F238E27FC236}">
                  <a16:creationId xmlns:a16="http://schemas.microsoft.com/office/drawing/2014/main" id="{0239993F-2A78-694A-B6F2-848C689840DD}"/>
                </a:ext>
              </a:extLst>
            </p:cNvPr>
            <p:cNvPicPr>
              <a:picLocks noChangeAspect="1"/>
            </p:cNvPicPr>
            <p:nvPr/>
          </p:nvPicPr>
          <p:blipFill>
            <a:blip r:embed="rId3"/>
            <a:stretch>
              <a:fillRect/>
            </a:stretch>
          </p:blipFill>
          <p:spPr>
            <a:xfrm>
              <a:off x="6039552" y="1470094"/>
              <a:ext cx="6152448" cy="4363420"/>
            </a:xfrm>
            <a:prstGeom prst="rect">
              <a:avLst/>
            </a:prstGeom>
          </p:spPr>
        </p:pic>
        <p:sp>
          <p:nvSpPr>
            <p:cNvPr id="20" name="TextBox 19">
              <a:extLst>
                <a:ext uri="{FF2B5EF4-FFF2-40B4-BE49-F238E27FC236}">
                  <a16:creationId xmlns:a16="http://schemas.microsoft.com/office/drawing/2014/main" id="{DA0B09FA-D595-6548-9662-8C688D11597B}"/>
                </a:ext>
              </a:extLst>
            </p:cNvPr>
            <p:cNvSpPr txBox="1"/>
            <p:nvPr/>
          </p:nvSpPr>
          <p:spPr>
            <a:xfrm>
              <a:off x="6458967" y="3657308"/>
              <a:ext cx="1280160" cy="261610"/>
            </a:xfrm>
            <a:prstGeom prst="rect">
              <a:avLst/>
            </a:prstGeom>
            <a:solidFill>
              <a:schemeClr val="bg1"/>
            </a:solidFill>
            <a:ln>
              <a:solidFill>
                <a:schemeClr val="bg1">
                  <a:lumMod val="85000"/>
                </a:schemeClr>
              </a:solidFill>
            </a:ln>
          </p:spPr>
          <p:txBody>
            <a:bodyPr wrap="square" rtlCol="0" anchor="ctr">
              <a:spAutoFit/>
            </a:bodyPr>
            <a:lstStyle>
              <a:defPPr marR="0" lvl="0" algn="l" rtl="0">
                <a:lnSpc>
                  <a:spcPct val="100000"/>
                </a:lnSpc>
                <a:spcBef>
                  <a:spcPts val="0"/>
                </a:spcBef>
                <a:spcAft>
                  <a:spcPts val="0"/>
                </a:spcAft>
              </a:defPPr>
              <a:lvl1pPr algn="ctr">
                <a:defRPr sz="1100">
                  <a:solidFill>
                    <a:schemeClr val="accent5">
                      <a:lumMod val="50000"/>
                    </a:schemeClr>
                  </a:solidFill>
                </a:defRPr>
              </a:lvl1pPr>
            </a:lstStyle>
            <a:p>
              <a:r>
                <a:rPr lang="en-US" dirty="0"/>
                <a:t>Heat flux sensor</a:t>
              </a:r>
            </a:p>
          </p:txBody>
        </p:sp>
        <p:sp>
          <p:nvSpPr>
            <p:cNvPr id="14" name="TextBox 13">
              <a:extLst>
                <a:ext uri="{FF2B5EF4-FFF2-40B4-BE49-F238E27FC236}">
                  <a16:creationId xmlns:a16="http://schemas.microsoft.com/office/drawing/2014/main" id="{276A4DBB-CFEB-C241-9D83-0A2730869886}"/>
                </a:ext>
              </a:extLst>
            </p:cNvPr>
            <p:cNvSpPr txBox="1"/>
            <p:nvPr/>
          </p:nvSpPr>
          <p:spPr>
            <a:xfrm>
              <a:off x="8845198" y="1584336"/>
              <a:ext cx="1723848" cy="261610"/>
            </a:xfrm>
            <a:prstGeom prst="rect">
              <a:avLst/>
            </a:prstGeom>
            <a:solidFill>
              <a:schemeClr val="bg1"/>
            </a:solidFill>
            <a:ln>
              <a:solidFill>
                <a:schemeClr val="bg1">
                  <a:lumMod val="85000"/>
                </a:schemeClr>
              </a:solidFill>
            </a:ln>
          </p:spPr>
          <p:txBody>
            <a:bodyPr wrap="square" rtlCol="0" anchor="ctr">
              <a:spAutoFit/>
            </a:bodyPr>
            <a:lstStyle>
              <a:defPPr marR="0" lvl="0" algn="l" rtl="0">
                <a:lnSpc>
                  <a:spcPct val="100000"/>
                </a:lnSpc>
                <a:spcBef>
                  <a:spcPts val="0"/>
                </a:spcBef>
                <a:spcAft>
                  <a:spcPts val="0"/>
                </a:spcAft>
              </a:defPPr>
              <a:lvl1pPr algn="ctr">
                <a:defRPr sz="1100">
                  <a:solidFill>
                    <a:schemeClr val="accent5">
                      <a:lumMod val="50000"/>
                    </a:schemeClr>
                  </a:solidFill>
                </a:defRPr>
              </a:lvl1pPr>
            </a:lstStyle>
            <a:p>
              <a:r>
                <a:rPr lang="en-US" dirty="0"/>
                <a:t>Thermal comfort sensor</a:t>
              </a:r>
            </a:p>
          </p:txBody>
        </p:sp>
        <p:sp>
          <p:nvSpPr>
            <p:cNvPr id="15" name="TextBox 14">
              <a:extLst>
                <a:ext uri="{FF2B5EF4-FFF2-40B4-BE49-F238E27FC236}">
                  <a16:creationId xmlns:a16="http://schemas.microsoft.com/office/drawing/2014/main" id="{B382663A-316B-A941-B27E-9001A964A519}"/>
                </a:ext>
              </a:extLst>
            </p:cNvPr>
            <p:cNvSpPr txBox="1"/>
            <p:nvPr/>
          </p:nvSpPr>
          <p:spPr>
            <a:xfrm>
              <a:off x="10354057" y="2567782"/>
              <a:ext cx="1394530" cy="261610"/>
            </a:xfrm>
            <a:prstGeom prst="rect">
              <a:avLst/>
            </a:prstGeom>
            <a:solidFill>
              <a:schemeClr val="bg1"/>
            </a:solidFill>
            <a:ln>
              <a:solidFill>
                <a:schemeClr val="bg1">
                  <a:lumMod val="85000"/>
                </a:schemeClr>
              </a:solidFill>
            </a:ln>
          </p:spPr>
          <p:txBody>
            <a:bodyPr wrap="square" rtlCol="0" anchor="ctr">
              <a:spAutoFit/>
            </a:bodyPr>
            <a:lstStyle>
              <a:defPPr marR="0" lvl="0" algn="l" rtl="0">
                <a:lnSpc>
                  <a:spcPct val="100000"/>
                </a:lnSpc>
                <a:spcBef>
                  <a:spcPts val="0"/>
                </a:spcBef>
                <a:spcAft>
                  <a:spcPts val="0"/>
                </a:spcAft>
              </a:defPPr>
              <a:lvl1pPr algn="ctr">
                <a:defRPr sz="1100">
                  <a:solidFill>
                    <a:schemeClr val="accent5">
                      <a:lumMod val="50000"/>
                    </a:schemeClr>
                  </a:solidFill>
                </a:defRPr>
              </a:lvl1pPr>
            </a:lstStyle>
            <a:p>
              <a:r>
                <a:rPr lang="en-US" dirty="0"/>
                <a:t>Conditioning unit</a:t>
              </a:r>
            </a:p>
          </p:txBody>
        </p:sp>
        <p:sp>
          <p:nvSpPr>
            <p:cNvPr id="16" name="TextBox 15">
              <a:extLst>
                <a:ext uri="{FF2B5EF4-FFF2-40B4-BE49-F238E27FC236}">
                  <a16:creationId xmlns:a16="http://schemas.microsoft.com/office/drawing/2014/main" id="{D75D61B5-6EE4-0F40-8CD1-009DE66AD67E}"/>
                </a:ext>
              </a:extLst>
            </p:cNvPr>
            <p:cNvSpPr txBox="1"/>
            <p:nvPr/>
          </p:nvSpPr>
          <p:spPr>
            <a:xfrm>
              <a:off x="9773002" y="2293436"/>
              <a:ext cx="1097280" cy="261610"/>
            </a:xfrm>
            <a:prstGeom prst="rect">
              <a:avLst/>
            </a:prstGeom>
            <a:solidFill>
              <a:schemeClr val="bg1"/>
            </a:solidFill>
            <a:ln>
              <a:solidFill>
                <a:schemeClr val="bg1">
                  <a:lumMod val="85000"/>
                </a:schemeClr>
              </a:solidFill>
            </a:ln>
          </p:spPr>
          <p:txBody>
            <a:bodyPr wrap="square" rtlCol="0" anchor="ctr">
              <a:spAutoFit/>
            </a:bodyPr>
            <a:lstStyle>
              <a:defPPr marR="0" lvl="0" algn="l" rtl="0">
                <a:lnSpc>
                  <a:spcPct val="100000"/>
                </a:lnSpc>
                <a:spcBef>
                  <a:spcPts val="0"/>
                </a:spcBef>
                <a:spcAft>
                  <a:spcPts val="0"/>
                </a:spcAft>
              </a:defPPr>
              <a:lvl1pPr algn="ctr">
                <a:defRPr sz="1100">
                  <a:solidFill>
                    <a:schemeClr val="accent5">
                      <a:lumMod val="50000"/>
                    </a:schemeClr>
                  </a:solidFill>
                </a:defRPr>
              </a:lvl1pPr>
            </a:lstStyle>
            <a:p>
              <a:r>
                <a:rPr lang="en-US" dirty="0"/>
                <a:t>PM 2.5 sensor</a:t>
              </a:r>
            </a:p>
          </p:txBody>
        </p:sp>
        <p:sp>
          <p:nvSpPr>
            <p:cNvPr id="17" name="TextBox 16">
              <a:extLst>
                <a:ext uri="{FF2B5EF4-FFF2-40B4-BE49-F238E27FC236}">
                  <a16:creationId xmlns:a16="http://schemas.microsoft.com/office/drawing/2014/main" id="{F86CE686-5AE7-D74C-A739-96E9ED8BBAB7}"/>
                </a:ext>
              </a:extLst>
            </p:cNvPr>
            <p:cNvSpPr txBox="1"/>
            <p:nvPr/>
          </p:nvSpPr>
          <p:spPr>
            <a:xfrm>
              <a:off x="9480332" y="2024599"/>
              <a:ext cx="1737360" cy="261610"/>
            </a:xfrm>
            <a:prstGeom prst="rect">
              <a:avLst/>
            </a:prstGeom>
            <a:solidFill>
              <a:schemeClr val="bg1"/>
            </a:solidFill>
            <a:ln>
              <a:solidFill>
                <a:schemeClr val="bg1">
                  <a:lumMod val="85000"/>
                </a:schemeClr>
              </a:solidFill>
            </a:ln>
          </p:spPr>
          <p:txBody>
            <a:bodyPr wrap="square" rtlCol="0" anchor="ctr">
              <a:spAutoFit/>
            </a:bodyPr>
            <a:lstStyle>
              <a:defPPr marR="0" lvl="0" algn="l" rtl="0">
                <a:lnSpc>
                  <a:spcPct val="100000"/>
                </a:lnSpc>
                <a:spcBef>
                  <a:spcPts val="0"/>
                </a:spcBef>
                <a:spcAft>
                  <a:spcPts val="0"/>
                </a:spcAft>
              </a:defPPr>
              <a:lvl1pPr algn="ctr">
                <a:defRPr sz="1100">
                  <a:solidFill>
                    <a:schemeClr val="accent5">
                      <a:lumMod val="50000"/>
                    </a:schemeClr>
                  </a:solidFill>
                </a:defRPr>
              </a:lvl1pPr>
            </a:lstStyle>
            <a:p>
              <a:r>
                <a:rPr lang="en-US" dirty="0"/>
                <a:t>Calorimetric unit</a:t>
              </a:r>
            </a:p>
          </p:txBody>
        </p:sp>
        <p:sp>
          <p:nvSpPr>
            <p:cNvPr id="18" name="TextBox 17">
              <a:extLst>
                <a:ext uri="{FF2B5EF4-FFF2-40B4-BE49-F238E27FC236}">
                  <a16:creationId xmlns:a16="http://schemas.microsoft.com/office/drawing/2014/main" id="{0D620571-3576-624E-8475-C19F0E6FD32B}"/>
                </a:ext>
              </a:extLst>
            </p:cNvPr>
            <p:cNvSpPr txBox="1"/>
            <p:nvPr/>
          </p:nvSpPr>
          <p:spPr>
            <a:xfrm>
              <a:off x="7135947" y="4248133"/>
              <a:ext cx="655105" cy="261610"/>
            </a:xfrm>
            <a:prstGeom prst="rect">
              <a:avLst/>
            </a:prstGeom>
            <a:solidFill>
              <a:schemeClr val="bg1"/>
            </a:solidFill>
            <a:ln>
              <a:solidFill>
                <a:schemeClr val="bg1">
                  <a:lumMod val="85000"/>
                </a:schemeClr>
              </a:solidFill>
            </a:ln>
          </p:spPr>
          <p:txBody>
            <a:bodyPr wrap="square" rtlCol="0" anchor="ctr">
              <a:spAutoFit/>
            </a:bodyPr>
            <a:lstStyle>
              <a:defPPr marR="0" lvl="0" algn="l" rtl="0">
                <a:lnSpc>
                  <a:spcPct val="100000"/>
                </a:lnSpc>
                <a:spcBef>
                  <a:spcPts val="0"/>
                </a:spcBef>
                <a:spcAft>
                  <a:spcPts val="0"/>
                </a:spcAft>
              </a:defPPr>
              <a:lvl1pPr algn="ctr">
                <a:defRPr sz="1100">
                  <a:solidFill>
                    <a:schemeClr val="accent5">
                      <a:lumMod val="50000"/>
                    </a:schemeClr>
                  </a:solidFill>
                </a:defRPr>
              </a:lvl1pPr>
            </a:lstStyle>
            <a:p>
              <a:r>
                <a:rPr lang="en-US" dirty="0"/>
                <a:t>Mister</a:t>
              </a:r>
            </a:p>
          </p:txBody>
        </p:sp>
        <p:sp>
          <p:nvSpPr>
            <p:cNvPr id="19" name="TextBox 18">
              <a:extLst>
                <a:ext uri="{FF2B5EF4-FFF2-40B4-BE49-F238E27FC236}">
                  <a16:creationId xmlns:a16="http://schemas.microsoft.com/office/drawing/2014/main" id="{22789BBB-D435-D94D-95B1-F6FCBAFBB434}"/>
                </a:ext>
              </a:extLst>
            </p:cNvPr>
            <p:cNvSpPr txBox="1"/>
            <p:nvPr/>
          </p:nvSpPr>
          <p:spPr>
            <a:xfrm>
              <a:off x="6709838" y="3950916"/>
              <a:ext cx="655105" cy="261610"/>
            </a:xfrm>
            <a:prstGeom prst="rect">
              <a:avLst/>
            </a:prstGeom>
            <a:solidFill>
              <a:schemeClr val="bg1"/>
            </a:solidFill>
            <a:ln>
              <a:solidFill>
                <a:schemeClr val="bg1">
                  <a:lumMod val="85000"/>
                </a:schemeClr>
              </a:solidFill>
            </a:ln>
          </p:spPr>
          <p:txBody>
            <a:bodyPr wrap="square" rtlCol="0" anchor="ctr">
              <a:spAutoFit/>
            </a:bodyPr>
            <a:lstStyle>
              <a:defPPr marR="0" lvl="0" algn="l" rtl="0">
                <a:lnSpc>
                  <a:spcPct val="100000"/>
                </a:lnSpc>
                <a:spcBef>
                  <a:spcPts val="0"/>
                </a:spcBef>
                <a:spcAft>
                  <a:spcPts val="0"/>
                </a:spcAft>
              </a:defPPr>
              <a:lvl1pPr algn="ctr">
                <a:defRPr sz="1100">
                  <a:solidFill>
                    <a:schemeClr val="accent5">
                      <a:lumMod val="50000"/>
                    </a:schemeClr>
                  </a:solidFill>
                </a:defRPr>
              </a:lvl1pPr>
            </a:lstStyle>
            <a:p>
              <a:r>
                <a:rPr lang="en-US" dirty="0"/>
                <a:t>Heater</a:t>
              </a:r>
            </a:p>
          </p:txBody>
        </p:sp>
        <p:sp>
          <p:nvSpPr>
            <p:cNvPr id="21" name="TextBox 20">
              <a:extLst>
                <a:ext uri="{FF2B5EF4-FFF2-40B4-BE49-F238E27FC236}">
                  <a16:creationId xmlns:a16="http://schemas.microsoft.com/office/drawing/2014/main" id="{60EFA213-992D-F84E-B24F-236788E71788}"/>
                </a:ext>
              </a:extLst>
            </p:cNvPr>
            <p:cNvSpPr txBox="1"/>
            <p:nvPr/>
          </p:nvSpPr>
          <p:spPr>
            <a:xfrm>
              <a:off x="6044364" y="2207464"/>
              <a:ext cx="1097280" cy="365760"/>
            </a:xfrm>
            <a:prstGeom prst="rect">
              <a:avLst/>
            </a:prstGeom>
            <a:solidFill>
              <a:schemeClr val="bg1"/>
            </a:solidFill>
            <a:ln>
              <a:solidFill>
                <a:schemeClr val="bg1">
                  <a:lumMod val="85000"/>
                </a:schemeClr>
              </a:solidFill>
            </a:ln>
          </p:spPr>
          <p:txBody>
            <a:bodyPr wrap="square" rtlCol="0" anchor="ctr">
              <a:spAutoFit/>
            </a:bodyPr>
            <a:lstStyle>
              <a:defPPr marR="0" lvl="0" algn="l" rtl="0">
                <a:lnSpc>
                  <a:spcPct val="100000"/>
                </a:lnSpc>
                <a:spcBef>
                  <a:spcPts val="0"/>
                </a:spcBef>
                <a:spcAft>
                  <a:spcPts val="0"/>
                </a:spcAft>
              </a:defPPr>
              <a:lvl1pPr algn="ctr">
                <a:defRPr sz="1100">
                  <a:solidFill>
                    <a:schemeClr val="accent5">
                      <a:lumMod val="50000"/>
                    </a:schemeClr>
                  </a:solidFill>
                </a:defRPr>
              </a:lvl1pPr>
            </a:lstStyle>
            <a:p>
              <a:r>
                <a:rPr lang="en-US" dirty="0"/>
                <a:t>Energy demand meter</a:t>
              </a:r>
            </a:p>
          </p:txBody>
        </p:sp>
        <p:sp>
          <p:nvSpPr>
            <p:cNvPr id="22" name="TextBox 21">
              <a:extLst>
                <a:ext uri="{FF2B5EF4-FFF2-40B4-BE49-F238E27FC236}">
                  <a16:creationId xmlns:a16="http://schemas.microsoft.com/office/drawing/2014/main" id="{30B7A3C2-746D-4A4D-BD67-B67FB9A55A32}"/>
                </a:ext>
              </a:extLst>
            </p:cNvPr>
            <p:cNvSpPr txBox="1"/>
            <p:nvPr/>
          </p:nvSpPr>
          <p:spPr>
            <a:xfrm>
              <a:off x="7092335" y="1276247"/>
              <a:ext cx="1242527" cy="430887"/>
            </a:xfrm>
            <a:prstGeom prst="rect">
              <a:avLst/>
            </a:prstGeom>
            <a:solidFill>
              <a:schemeClr val="bg1"/>
            </a:solidFill>
            <a:ln>
              <a:solidFill>
                <a:schemeClr val="bg1">
                  <a:lumMod val="85000"/>
                </a:schemeClr>
              </a:solidFill>
            </a:ln>
          </p:spPr>
          <p:txBody>
            <a:bodyPr wrap="square" rtlCol="0" anchor="ctr">
              <a:spAutoFit/>
            </a:bodyPr>
            <a:lstStyle/>
            <a:p>
              <a:pPr algn="ctr"/>
              <a:r>
                <a:rPr lang="en-US" sz="1100" dirty="0">
                  <a:solidFill>
                    <a:schemeClr val="accent5">
                      <a:lumMod val="50000"/>
                    </a:schemeClr>
                  </a:solidFill>
                </a:rPr>
                <a:t>Temp and RH sensor</a:t>
              </a:r>
            </a:p>
          </p:txBody>
        </p:sp>
        <p:sp>
          <p:nvSpPr>
            <p:cNvPr id="23" name="TextBox 22">
              <a:extLst>
                <a:ext uri="{FF2B5EF4-FFF2-40B4-BE49-F238E27FC236}">
                  <a16:creationId xmlns:a16="http://schemas.microsoft.com/office/drawing/2014/main" id="{68D93B63-A0FB-6042-AE59-3F6D95A84279}"/>
                </a:ext>
              </a:extLst>
            </p:cNvPr>
            <p:cNvSpPr txBox="1"/>
            <p:nvPr/>
          </p:nvSpPr>
          <p:spPr>
            <a:xfrm>
              <a:off x="6168367" y="1762944"/>
              <a:ext cx="1508760" cy="411480"/>
            </a:xfrm>
            <a:prstGeom prst="rect">
              <a:avLst/>
            </a:prstGeom>
            <a:solidFill>
              <a:schemeClr val="bg1"/>
            </a:solidFill>
            <a:ln>
              <a:solidFill>
                <a:schemeClr val="bg1">
                  <a:lumMod val="85000"/>
                </a:schemeClr>
              </a:solidFill>
            </a:ln>
          </p:spPr>
          <p:txBody>
            <a:bodyPr wrap="square" rtlCol="0" anchor="ctr">
              <a:spAutoFit/>
            </a:bodyPr>
            <a:lstStyle>
              <a:defPPr marR="0" lvl="0" algn="l" rtl="0">
                <a:lnSpc>
                  <a:spcPct val="100000"/>
                </a:lnSpc>
                <a:spcBef>
                  <a:spcPts val="0"/>
                </a:spcBef>
                <a:spcAft>
                  <a:spcPts val="0"/>
                </a:spcAft>
              </a:defPPr>
              <a:lvl1pPr algn="ctr">
                <a:defRPr sz="1100">
                  <a:solidFill>
                    <a:schemeClr val="accent5">
                      <a:lumMod val="50000"/>
                    </a:schemeClr>
                  </a:solidFill>
                </a:defRPr>
              </a:lvl1pPr>
            </a:lstStyle>
            <a:p>
              <a:r>
                <a:rPr lang="en-US" dirty="0"/>
                <a:t>Surface temp sensor and flow hood</a:t>
              </a:r>
            </a:p>
          </p:txBody>
        </p:sp>
      </p:grpSp>
      <p:cxnSp>
        <p:nvCxnSpPr>
          <p:cNvPr id="26" name="Straight Connector 25">
            <a:extLst>
              <a:ext uri="{FF2B5EF4-FFF2-40B4-BE49-F238E27FC236}">
                <a16:creationId xmlns:a16="http://schemas.microsoft.com/office/drawing/2014/main" id="{B3A72973-69B2-9449-A20F-98C49B21DB17}"/>
              </a:ext>
            </a:extLst>
          </p:cNvPr>
          <p:cNvCxnSpPr/>
          <p:nvPr/>
        </p:nvCxnSpPr>
        <p:spPr>
          <a:xfrm>
            <a:off x="6179656" y="2579071"/>
            <a:ext cx="0" cy="21945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Cloud 26">
            <a:extLst>
              <a:ext uri="{FF2B5EF4-FFF2-40B4-BE49-F238E27FC236}">
                <a16:creationId xmlns:a16="http://schemas.microsoft.com/office/drawing/2014/main" id="{0FA44D8D-A553-0744-99C8-FDB9D64AD488}"/>
              </a:ext>
            </a:extLst>
          </p:cNvPr>
          <p:cNvSpPr/>
          <p:nvPr/>
        </p:nvSpPr>
        <p:spPr>
          <a:xfrm>
            <a:off x="6039551" y="4739680"/>
            <a:ext cx="1325381" cy="392270"/>
          </a:xfrm>
          <a:prstGeom prst="cloud">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Internet</a:t>
            </a:r>
          </a:p>
        </p:txBody>
      </p:sp>
      <p:pic>
        <p:nvPicPr>
          <p:cNvPr id="29" name="Picture 28">
            <a:extLst>
              <a:ext uri="{FF2B5EF4-FFF2-40B4-BE49-F238E27FC236}">
                <a16:creationId xmlns:a16="http://schemas.microsoft.com/office/drawing/2014/main" id="{E50B7345-C59D-C942-A721-3F68653233B8}"/>
              </a:ext>
            </a:extLst>
          </p:cNvPr>
          <p:cNvPicPr>
            <a:picLocks noChangeAspect="1"/>
          </p:cNvPicPr>
          <p:nvPr/>
        </p:nvPicPr>
        <p:blipFill>
          <a:blip r:embed="rId4"/>
          <a:stretch>
            <a:fillRect/>
          </a:stretch>
        </p:blipFill>
        <p:spPr>
          <a:xfrm>
            <a:off x="6978252" y="5186483"/>
            <a:ext cx="1625600" cy="762000"/>
          </a:xfrm>
          <a:prstGeom prst="rect">
            <a:avLst/>
          </a:prstGeom>
        </p:spPr>
      </p:pic>
      <p:cxnSp>
        <p:nvCxnSpPr>
          <p:cNvPr id="34" name="Elbow Connector 33">
            <a:extLst>
              <a:ext uri="{FF2B5EF4-FFF2-40B4-BE49-F238E27FC236}">
                <a16:creationId xmlns:a16="http://schemas.microsoft.com/office/drawing/2014/main" id="{059CB60D-4202-5B42-BFA1-67DCB7E13DB1}"/>
              </a:ext>
            </a:extLst>
          </p:cNvPr>
          <p:cNvCxnSpPr>
            <a:endCxn id="29" idx="1"/>
          </p:cNvCxnSpPr>
          <p:nvPr/>
        </p:nvCxnSpPr>
        <p:spPr>
          <a:xfrm rot="16200000" flipH="1">
            <a:off x="6567862" y="5157092"/>
            <a:ext cx="435533" cy="385248"/>
          </a:xfrm>
          <a:prstGeom prst="bentConnector2">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03AE7CE-7531-1441-96A4-732C9AF35DC7}"/>
              </a:ext>
            </a:extLst>
          </p:cNvPr>
          <p:cNvSpPr txBox="1"/>
          <p:nvPr/>
        </p:nvSpPr>
        <p:spPr>
          <a:xfrm>
            <a:off x="7869900" y="5487266"/>
            <a:ext cx="1672652" cy="430887"/>
          </a:xfrm>
          <a:prstGeom prst="rect">
            <a:avLst/>
          </a:prstGeom>
          <a:solidFill>
            <a:schemeClr val="bg1"/>
          </a:solidFill>
          <a:ln>
            <a:solidFill>
              <a:schemeClr val="bg1">
                <a:lumMod val="85000"/>
              </a:schemeClr>
            </a:solidFill>
          </a:ln>
        </p:spPr>
        <p:txBody>
          <a:bodyPr wrap="square" rtlCol="0" anchor="ctr">
            <a:spAutoFit/>
          </a:bodyPr>
          <a:lstStyle>
            <a:defPPr marR="0" lvl="0" algn="l" rtl="0">
              <a:lnSpc>
                <a:spcPct val="100000"/>
              </a:lnSpc>
              <a:spcBef>
                <a:spcPts val="0"/>
              </a:spcBef>
              <a:spcAft>
                <a:spcPts val="0"/>
              </a:spcAft>
            </a:defPPr>
            <a:lvl1pPr algn="ctr">
              <a:defRPr sz="1100">
                <a:solidFill>
                  <a:schemeClr val="accent5">
                    <a:lumMod val="50000"/>
                  </a:schemeClr>
                </a:solidFill>
              </a:defRPr>
            </a:lvl1pPr>
          </a:lstStyle>
          <a:p>
            <a:r>
              <a:rPr lang="en-US" dirty="0"/>
              <a:t>Building Energy Management system</a:t>
            </a:r>
          </a:p>
        </p:txBody>
      </p:sp>
      <p:sp>
        <p:nvSpPr>
          <p:cNvPr id="36" name="TextBox 35">
            <a:extLst>
              <a:ext uri="{FF2B5EF4-FFF2-40B4-BE49-F238E27FC236}">
                <a16:creationId xmlns:a16="http://schemas.microsoft.com/office/drawing/2014/main" id="{0A64202B-9CE4-0E41-8C74-A733D6E255ED}"/>
              </a:ext>
            </a:extLst>
          </p:cNvPr>
          <p:cNvSpPr txBox="1"/>
          <p:nvPr/>
        </p:nvSpPr>
        <p:spPr>
          <a:xfrm>
            <a:off x="6096000" y="6050436"/>
            <a:ext cx="5949244" cy="415498"/>
          </a:xfrm>
          <a:prstGeom prst="rect">
            <a:avLst/>
          </a:prstGeom>
          <a:noFill/>
        </p:spPr>
        <p:txBody>
          <a:bodyPr wrap="square" rtlCol="0">
            <a:spAutoFit/>
          </a:bodyPr>
          <a:lstStyle/>
          <a:p>
            <a:r>
              <a:rPr lang="en-US" sz="1050" i="1" dirty="0">
                <a:latin typeface="Helvetica Neue" panose="02000503000000020004" pitchFamily="2" charset="0"/>
                <a:ea typeface="Helvetica Neue" panose="02000503000000020004" pitchFamily="2" charset="0"/>
                <a:cs typeface="Helvetica Neue" panose="02000503000000020004" pitchFamily="2" charset="0"/>
              </a:rPr>
              <a:t>Disclaimer – The layout and exact location of any equipment or any instrument may be different in the actual lab set-up.</a:t>
            </a:r>
          </a:p>
        </p:txBody>
      </p:sp>
    </p:spTree>
    <p:extLst>
      <p:ext uri="{BB962C8B-B14F-4D97-AF65-F5344CB8AC3E}">
        <p14:creationId xmlns:p14="http://schemas.microsoft.com/office/powerpoint/2010/main" val="3433376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1CF5-5C1C-0545-A827-880D821035AE}"/>
              </a:ext>
            </a:extLst>
          </p:cNvPr>
          <p:cNvSpPr>
            <a:spLocks noGrp="1"/>
          </p:cNvSpPr>
          <p:nvPr>
            <p:ph type="title"/>
          </p:nvPr>
        </p:nvSpPr>
        <p:spPr>
          <a:xfrm>
            <a:off x="575310" y="122188"/>
            <a:ext cx="10515600" cy="673240"/>
          </a:xfrm>
          <a:noFill/>
          <a:ln>
            <a:noFill/>
          </a:ln>
        </p:spPr>
        <p:txBody>
          <a:bodyPr spcFirstLastPara="1" wrap="square" lIns="91425" tIns="45700" rIns="91425" bIns="45700" anchor="ctr" anchorCtr="0"/>
          <a:lstStyle/>
          <a:p>
            <a:r>
              <a:rPr lang="en-US" sz="3200" dirty="0"/>
              <a:t>Lab simulated year-round performance test (7/9)</a:t>
            </a:r>
          </a:p>
        </p:txBody>
      </p:sp>
      <p:sp>
        <p:nvSpPr>
          <p:cNvPr id="3" name="Text Placeholder 2">
            <a:extLst>
              <a:ext uri="{FF2B5EF4-FFF2-40B4-BE49-F238E27FC236}">
                <a16:creationId xmlns:a16="http://schemas.microsoft.com/office/drawing/2014/main" id="{CD16EB13-CC3E-1B4F-8942-BD248890D5BF}"/>
              </a:ext>
            </a:extLst>
          </p:cNvPr>
          <p:cNvSpPr>
            <a:spLocks noGrp="1"/>
          </p:cNvSpPr>
          <p:nvPr>
            <p:ph type="body" idx="1"/>
          </p:nvPr>
        </p:nvSpPr>
        <p:spPr>
          <a:xfrm>
            <a:off x="815339" y="1381722"/>
            <a:ext cx="10068972" cy="1651631"/>
          </a:xfrm>
        </p:spPr>
        <p:txBody>
          <a:bodyPr/>
          <a:lstStyle/>
          <a:p>
            <a:pPr>
              <a:spcBef>
                <a:spcPts val="600"/>
              </a:spcBef>
              <a:buFont typeface="Wingdings" pitchFamily="2" charset="2"/>
              <a:buChar char="Ø"/>
            </a:pPr>
            <a:r>
              <a:rPr lang="en-US" sz="1600" dirty="0"/>
              <a:t>Unmet hours allowance for not maintaining the indoor conditions will be considered:</a:t>
            </a:r>
          </a:p>
          <a:p>
            <a:pPr marL="114300" indent="0">
              <a:spcBef>
                <a:spcPts val="600"/>
              </a:spcBef>
              <a:buNone/>
            </a:pPr>
            <a:endParaRPr lang="en-US" sz="300" dirty="0"/>
          </a:p>
          <a:p>
            <a:pPr marL="801688" lvl="1" indent="-230188">
              <a:spcBef>
                <a:spcPts val="600"/>
              </a:spcBef>
              <a:buFont typeface="Arial" panose="020B0604020202020204" pitchFamily="34" charset="0"/>
              <a:buChar char="•"/>
            </a:pPr>
            <a:r>
              <a:rPr lang="en-US" sz="1600" dirty="0"/>
              <a:t>To the extent of the number of hours the </a:t>
            </a:r>
            <a:r>
              <a:rPr lang="en-US" sz="2000" dirty="0"/>
              <a:t>baseline AC unit does not maintain </a:t>
            </a:r>
            <a:r>
              <a:rPr lang="en-US" sz="1600" dirty="0"/>
              <a:t>the indoor conditions below </a:t>
            </a:r>
            <a:r>
              <a:rPr lang="en-US" sz="1600" dirty="0">
                <a:sym typeface="Helvetica Neue Light"/>
              </a:rPr>
              <a:t>27</a:t>
            </a:r>
            <a:r>
              <a:rPr lang="en-US" sz="1600" dirty="0"/>
              <a:t>°C DBT and 60% RH</a:t>
            </a:r>
          </a:p>
          <a:p>
            <a:pPr marL="801688" lvl="1" indent="-230188">
              <a:spcBef>
                <a:spcPts val="600"/>
              </a:spcBef>
              <a:buNone/>
            </a:pPr>
            <a:endParaRPr lang="en-US" sz="100" dirty="0"/>
          </a:p>
          <a:p>
            <a:pPr marL="801688" lvl="1" indent="-230188">
              <a:spcBef>
                <a:spcPts val="600"/>
              </a:spcBef>
              <a:buFont typeface="Arial" panose="020B0604020202020204" pitchFamily="34" charset="0"/>
              <a:buChar char="•"/>
            </a:pPr>
            <a:r>
              <a:rPr lang="en-US" sz="2000" dirty="0"/>
              <a:t>Additional allowance </a:t>
            </a:r>
            <a:r>
              <a:rPr lang="en-US" sz="1600" dirty="0"/>
              <a:t>of up to </a:t>
            </a:r>
            <a:r>
              <a:rPr lang="en-US" sz="2000" dirty="0"/>
              <a:t>3.4% of test hours</a:t>
            </a:r>
            <a:r>
              <a:rPr lang="en-US" sz="1600" dirty="0"/>
              <a:t> that the prototype operates</a:t>
            </a:r>
          </a:p>
        </p:txBody>
      </p:sp>
      <p:sp>
        <p:nvSpPr>
          <p:cNvPr id="4" name="Text Placeholder 2">
            <a:extLst>
              <a:ext uri="{FF2B5EF4-FFF2-40B4-BE49-F238E27FC236}">
                <a16:creationId xmlns:a16="http://schemas.microsoft.com/office/drawing/2014/main" id="{54D5C0D6-7623-C64B-83D4-E415CA462FC7}"/>
              </a:ext>
            </a:extLst>
          </p:cNvPr>
          <p:cNvSpPr txBox="1">
            <a:spLocks/>
          </p:cNvSpPr>
          <p:nvPr/>
        </p:nvSpPr>
        <p:spPr>
          <a:xfrm>
            <a:off x="485775" y="731060"/>
            <a:ext cx="10694670" cy="4873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RPr/>
            </a:defPPr>
            <a:lvl1pPr marL="457200" indent="-342900">
              <a:lnSpc>
                <a:spcPct val="90000"/>
              </a:lnSpc>
              <a:spcBef>
                <a:spcPts val="1000"/>
              </a:spcBef>
              <a:buClr>
                <a:srgbClr val="1F3B63"/>
              </a:buClr>
              <a:buSzPts val="1800"/>
              <a:buChar char="•"/>
              <a:defRPr sz="2000" b="1">
                <a:solidFill>
                  <a:srgbClr val="1F3B63"/>
                </a:solidFill>
                <a:latin typeface="Helvetica Neue"/>
                <a:ea typeface="Helvetica Neue"/>
                <a:cs typeface="Helvetica Neue"/>
              </a:defRPr>
            </a:lvl1pPr>
            <a:lvl2pPr marL="9144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2pPr>
            <a:lvl3pPr marL="13716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3pPr>
            <a:lvl4pPr marL="18288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4pPr>
            <a:lvl5pPr marL="22860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US" dirty="0">
                <a:sym typeface="Helvetica Neue Light"/>
              </a:rPr>
              <a:t>Allowance and other consideration for the prototypes during the lab test  </a:t>
            </a:r>
          </a:p>
        </p:txBody>
      </p:sp>
      <p:sp>
        <p:nvSpPr>
          <p:cNvPr id="5" name="Rectangle 4">
            <a:extLst>
              <a:ext uri="{FF2B5EF4-FFF2-40B4-BE49-F238E27FC236}">
                <a16:creationId xmlns:a16="http://schemas.microsoft.com/office/drawing/2014/main" id="{6D1FF162-017D-464C-B97E-BB94DFFE9AD1}"/>
              </a:ext>
            </a:extLst>
          </p:cNvPr>
          <p:cNvSpPr/>
          <p:nvPr/>
        </p:nvSpPr>
        <p:spPr>
          <a:xfrm>
            <a:off x="815339" y="3379570"/>
            <a:ext cx="7267505" cy="2052153"/>
          </a:xfrm>
          <a:prstGeom prst="rect">
            <a:avLst/>
          </a:prstGeom>
          <a:noFill/>
          <a:ln>
            <a:noFill/>
          </a:ln>
        </p:spPr>
        <p:txBody>
          <a:bodyPr spcFirstLastPara="1" wrap="square" lIns="91425" tIns="45700" rIns="91425" bIns="45700" anchor="t" anchorCtr="0"/>
          <a:lstStyle/>
          <a:p>
            <a:pPr marL="457200" indent="-342900">
              <a:lnSpc>
                <a:spcPct val="90000"/>
              </a:lnSpc>
              <a:spcBef>
                <a:spcPts val="600"/>
              </a:spcBef>
              <a:buClr>
                <a:srgbClr val="1F3B63"/>
              </a:buClr>
              <a:buSzPts val="1800"/>
              <a:buFont typeface="Wingdings" pitchFamily="2" charset="2"/>
              <a:buChar char="Ø"/>
            </a:pPr>
            <a:r>
              <a:rPr lang="en-US" sz="1600" dirty="0">
                <a:solidFill>
                  <a:srgbClr val="1F3B63"/>
                </a:solidFill>
                <a:latin typeface="Helvetica Neue"/>
                <a:ea typeface="Helvetica Neue"/>
                <a:cs typeface="Helvetica Neue"/>
                <a:sym typeface="Helvetica Neue"/>
              </a:rPr>
              <a:t>Credit will be given to the prototypes that have integrated renewable energy technology</a:t>
            </a:r>
          </a:p>
          <a:p>
            <a:pPr marL="920750" lvl="2" indent="-347663">
              <a:lnSpc>
                <a:spcPct val="90000"/>
              </a:lnSpc>
              <a:spcBef>
                <a:spcPts val="600"/>
              </a:spcBef>
              <a:buClr>
                <a:srgbClr val="1F3B63"/>
              </a:buClr>
              <a:buSzPts val="1800"/>
              <a:buFont typeface="Arial" panose="020B0604020202020204" pitchFamily="34" charset="0"/>
              <a:buChar char="•"/>
            </a:pPr>
            <a:r>
              <a:rPr lang="en-US" sz="1600" dirty="0">
                <a:solidFill>
                  <a:srgbClr val="1F3B63"/>
                </a:solidFill>
                <a:latin typeface="Helvetica Neue"/>
                <a:ea typeface="Helvetica Neue"/>
                <a:cs typeface="Helvetica Neue"/>
                <a:sym typeface="Helvetica Neue"/>
              </a:rPr>
              <a:t>Evaluating the energy generation using test day weather profile data and standard component efficiencies.</a:t>
            </a:r>
          </a:p>
          <a:p>
            <a:pPr marL="457200" indent="-342900">
              <a:lnSpc>
                <a:spcPct val="90000"/>
              </a:lnSpc>
              <a:spcBef>
                <a:spcPts val="600"/>
              </a:spcBef>
              <a:buClr>
                <a:srgbClr val="1F3B63"/>
              </a:buClr>
              <a:buSzPts val="1800"/>
              <a:buFont typeface="Wingdings" pitchFamily="2" charset="2"/>
              <a:buChar char="Ø"/>
            </a:pPr>
            <a:endParaRPr lang="en-US" sz="1600" dirty="0">
              <a:solidFill>
                <a:srgbClr val="1F3B63"/>
              </a:solidFill>
              <a:latin typeface="Helvetica Neue"/>
              <a:ea typeface="Helvetica Neue"/>
              <a:cs typeface="Helvetica Neue"/>
              <a:sym typeface="Helvetica Neue"/>
            </a:endParaRPr>
          </a:p>
          <a:p>
            <a:pPr marL="457200" indent="-342900">
              <a:lnSpc>
                <a:spcPct val="90000"/>
              </a:lnSpc>
              <a:spcBef>
                <a:spcPts val="600"/>
              </a:spcBef>
              <a:buClr>
                <a:srgbClr val="1F3B63"/>
              </a:buClr>
              <a:buSzPts val="1800"/>
              <a:buFont typeface="Wingdings" pitchFamily="2" charset="2"/>
              <a:buChar char="Ø"/>
            </a:pPr>
            <a:r>
              <a:rPr lang="en-US" sz="1600" dirty="0">
                <a:solidFill>
                  <a:srgbClr val="1F3B63"/>
                </a:solidFill>
                <a:latin typeface="Helvetica Neue"/>
                <a:ea typeface="Helvetica Neue"/>
                <a:cs typeface="Helvetica Neue"/>
                <a:sym typeface="Helvetica Neue"/>
              </a:rPr>
              <a:t>Non Structural modification to the lab, electrical upgrades, piping modifications may be allowed if it is not materially different from that required for installation and operation of typical room air conditioner unit.</a:t>
            </a:r>
          </a:p>
          <a:p>
            <a:pPr marL="457200" indent="-342900">
              <a:lnSpc>
                <a:spcPct val="90000"/>
              </a:lnSpc>
              <a:spcBef>
                <a:spcPts val="600"/>
              </a:spcBef>
              <a:buClr>
                <a:srgbClr val="1F3B63"/>
              </a:buClr>
              <a:buSzPts val="1800"/>
              <a:buFont typeface="Wingdings" pitchFamily="2" charset="2"/>
              <a:buChar char="Ø"/>
            </a:pPr>
            <a:endParaRPr lang="en-US" sz="1800" dirty="0">
              <a:solidFill>
                <a:srgbClr val="1F3B63"/>
              </a:solidFill>
              <a:latin typeface="Helvetica Neue"/>
              <a:ea typeface="Helvetica Neue"/>
              <a:cs typeface="Helvetica Neue"/>
              <a:sym typeface="Helvetica Neue"/>
            </a:endParaRPr>
          </a:p>
        </p:txBody>
      </p:sp>
      <p:sp>
        <p:nvSpPr>
          <p:cNvPr id="6" name="TextBox 5">
            <a:extLst>
              <a:ext uri="{FF2B5EF4-FFF2-40B4-BE49-F238E27FC236}">
                <a16:creationId xmlns:a16="http://schemas.microsoft.com/office/drawing/2014/main" id="{361F7B47-5817-0A4D-8D34-1F5CD9801C7F}"/>
              </a:ext>
            </a:extLst>
          </p:cNvPr>
          <p:cNvSpPr txBox="1"/>
          <p:nvPr/>
        </p:nvSpPr>
        <p:spPr>
          <a:xfrm>
            <a:off x="8511077" y="3379570"/>
            <a:ext cx="3094977" cy="2011680"/>
          </a:xfrm>
          <a:prstGeom prst="rect">
            <a:avLst/>
          </a:prstGeom>
          <a:solidFill>
            <a:srgbClr val="002060"/>
          </a:solidFill>
        </p:spPr>
        <p:txBody>
          <a:bodyPr wrap="square" rtlCol="0" anchor="ctr">
            <a:spAutoFit/>
          </a:bodyPr>
          <a:lstStyle/>
          <a:p>
            <a:pPr algn="ctr"/>
            <a:r>
              <a:rPr lang="en-US"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decision of the Technical Review Committee will be final on any modification or upgrade which they consider to be “major” and thus violating the “Scalability” criteria of the Prize </a:t>
            </a:r>
          </a:p>
        </p:txBody>
      </p:sp>
      <p:sp>
        <p:nvSpPr>
          <p:cNvPr id="7" name="Slide Number Placeholder 7">
            <a:extLst>
              <a:ext uri="{FF2B5EF4-FFF2-40B4-BE49-F238E27FC236}">
                <a16:creationId xmlns:a16="http://schemas.microsoft.com/office/drawing/2014/main" id="{7B466466-677A-2243-8FF6-32E566C5F160}"/>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26</a:t>
            </a:fld>
            <a:endParaRPr lang="en-US" dirty="0"/>
          </a:p>
        </p:txBody>
      </p:sp>
    </p:spTree>
    <p:extLst>
      <p:ext uri="{BB962C8B-B14F-4D97-AF65-F5344CB8AC3E}">
        <p14:creationId xmlns:p14="http://schemas.microsoft.com/office/powerpoint/2010/main" val="3085021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4D6093-B6D6-8347-AE18-A09058A64A3A}"/>
              </a:ext>
            </a:extLst>
          </p:cNvPr>
          <p:cNvSpPr>
            <a:spLocks noGrp="1"/>
          </p:cNvSpPr>
          <p:nvPr>
            <p:ph type="title"/>
          </p:nvPr>
        </p:nvSpPr>
        <p:spPr>
          <a:xfrm>
            <a:off x="575310" y="122188"/>
            <a:ext cx="10515600" cy="673240"/>
          </a:xfrm>
          <a:noFill/>
          <a:ln>
            <a:noFill/>
          </a:ln>
        </p:spPr>
        <p:txBody>
          <a:bodyPr spcFirstLastPara="1" wrap="square" lIns="91425" tIns="45700" rIns="91425" bIns="45700" anchor="ctr" anchorCtr="0"/>
          <a:lstStyle/>
          <a:p>
            <a:r>
              <a:rPr lang="en-US" sz="3200" dirty="0"/>
              <a:t>Lab simulated year-round performance test (8/9)</a:t>
            </a:r>
          </a:p>
        </p:txBody>
      </p:sp>
      <p:sp>
        <p:nvSpPr>
          <p:cNvPr id="5" name="Text Placeholder 2">
            <a:extLst>
              <a:ext uri="{FF2B5EF4-FFF2-40B4-BE49-F238E27FC236}">
                <a16:creationId xmlns:a16="http://schemas.microsoft.com/office/drawing/2014/main" id="{495CB139-499E-8648-98AD-2010A5D52CBF}"/>
              </a:ext>
            </a:extLst>
          </p:cNvPr>
          <p:cNvSpPr txBox="1">
            <a:spLocks/>
          </p:cNvSpPr>
          <p:nvPr/>
        </p:nvSpPr>
        <p:spPr>
          <a:xfrm>
            <a:off x="485775" y="708482"/>
            <a:ext cx="10694670" cy="4873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RPr/>
            </a:defPPr>
            <a:lvl1pPr marL="457200" indent="-342900">
              <a:lnSpc>
                <a:spcPct val="90000"/>
              </a:lnSpc>
              <a:spcBef>
                <a:spcPts val="1000"/>
              </a:spcBef>
              <a:buClr>
                <a:srgbClr val="1F3B63"/>
              </a:buClr>
              <a:buSzPts val="1800"/>
              <a:buChar char="•"/>
              <a:defRPr sz="2000" b="1">
                <a:solidFill>
                  <a:srgbClr val="1F3B63"/>
                </a:solidFill>
                <a:latin typeface="Helvetica Neue"/>
                <a:ea typeface="Helvetica Neue"/>
                <a:cs typeface="Helvetica Neue"/>
              </a:defRPr>
            </a:lvl1pPr>
            <a:lvl2pPr marL="9144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2pPr>
            <a:lvl3pPr marL="13716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3pPr>
            <a:lvl4pPr marL="18288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4pPr>
            <a:lvl5pPr marL="22860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US" dirty="0">
                <a:sym typeface="Helvetica Neue Light"/>
              </a:rPr>
              <a:t>Example calculation of the additional allowance for unmet hours</a:t>
            </a:r>
          </a:p>
        </p:txBody>
      </p:sp>
      <p:graphicFrame>
        <p:nvGraphicFramePr>
          <p:cNvPr id="7" name="Table 6">
            <a:extLst>
              <a:ext uri="{FF2B5EF4-FFF2-40B4-BE49-F238E27FC236}">
                <a16:creationId xmlns:a16="http://schemas.microsoft.com/office/drawing/2014/main" id="{F4444412-401D-8947-AA71-6D567D39CE26}"/>
              </a:ext>
            </a:extLst>
          </p:cNvPr>
          <p:cNvGraphicFramePr>
            <a:graphicFrameLocks noGrp="1"/>
          </p:cNvGraphicFramePr>
          <p:nvPr>
            <p:extLst>
              <p:ext uri="{D42A27DB-BD31-4B8C-83A1-F6EECF244321}">
                <p14:modId xmlns:p14="http://schemas.microsoft.com/office/powerpoint/2010/main" val="2123578704"/>
              </p:ext>
            </p:extLst>
          </p:nvPr>
        </p:nvGraphicFramePr>
        <p:xfrm>
          <a:off x="1491913" y="2909527"/>
          <a:ext cx="7531771" cy="1939201"/>
        </p:xfrm>
        <a:graphic>
          <a:graphicData uri="http://schemas.openxmlformats.org/drawingml/2006/table">
            <a:tbl>
              <a:tblPr>
                <a:tableStyleId>{5C22544A-7EE6-4342-B048-85BDC9FD1C3A}</a:tableStyleId>
              </a:tblPr>
              <a:tblGrid>
                <a:gridCol w="1612234">
                  <a:extLst>
                    <a:ext uri="{9D8B030D-6E8A-4147-A177-3AD203B41FA5}">
                      <a16:colId xmlns:a16="http://schemas.microsoft.com/office/drawing/2014/main" val="4022358092"/>
                    </a:ext>
                  </a:extLst>
                </a:gridCol>
                <a:gridCol w="2129589">
                  <a:extLst>
                    <a:ext uri="{9D8B030D-6E8A-4147-A177-3AD203B41FA5}">
                      <a16:colId xmlns:a16="http://schemas.microsoft.com/office/drawing/2014/main" val="1544163468"/>
                    </a:ext>
                  </a:extLst>
                </a:gridCol>
                <a:gridCol w="1323474">
                  <a:extLst>
                    <a:ext uri="{9D8B030D-6E8A-4147-A177-3AD203B41FA5}">
                      <a16:colId xmlns:a16="http://schemas.microsoft.com/office/drawing/2014/main" val="3714015055"/>
                    </a:ext>
                  </a:extLst>
                </a:gridCol>
                <a:gridCol w="2466474">
                  <a:extLst>
                    <a:ext uri="{9D8B030D-6E8A-4147-A177-3AD203B41FA5}">
                      <a16:colId xmlns:a16="http://schemas.microsoft.com/office/drawing/2014/main" val="2736695323"/>
                    </a:ext>
                  </a:extLst>
                </a:gridCol>
              </a:tblGrid>
              <a:tr h="856358">
                <a:tc>
                  <a:txBody>
                    <a:bodyPr/>
                    <a:lstStyle/>
                    <a:p>
                      <a:pPr algn="ctr" fontAlgn="ctr"/>
                      <a:r>
                        <a:rPr lang="en-US" sz="1400" b="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Test Day</a:t>
                      </a:r>
                      <a:endParaRPr lang="en-US" sz="14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4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Actual number of unmet on a test day</a:t>
                      </a:r>
                    </a:p>
                    <a:p>
                      <a:pPr algn="ctr" fontAlgn="ctr"/>
                      <a:r>
                        <a:rPr lang="en-US" sz="14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[hours/day]</a:t>
                      </a:r>
                    </a:p>
                  </a:txBody>
                  <a:tcPr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400" b="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Weighting factor*</a:t>
                      </a:r>
                      <a:endParaRPr lang="en-US" sz="14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ctr"/>
                      <a:r>
                        <a:rPr lang="en-US" sz="14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Weighted number of unmet hours on a test day</a:t>
                      </a:r>
                    </a:p>
                    <a:p>
                      <a:pPr algn="ctr" fontAlgn="ctr"/>
                      <a:r>
                        <a:rPr lang="en-US" sz="1400" b="0" i="0"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[hours/day]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1962449"/>
                  </a:ext>
                </a:extLst>
              </a:tr>
              <a:tr h="553453">
                <a:tc>
                  <a:txBody>
                    <a:bodyPr/>
                    <a:lstStyle/>
                    <a:p>
                      <a:pPr algn="l" fontAlgn="ctr"/>
                      <a:r>
                        <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Day 4 – Warm and Humid day</a:t>
                      </a: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6739554"/>
                  </a:ext>
                </a:extLst>
              </a:tr>
              <a:tr h="529390">
                <a:tc>
                  <a:txBody>
                    <a:bodyPr/>
                    <a:lstStyle/>
                    <a:p>
                      <a:pPr algn="l" fontAlgn="ctr"/>
                      <a:r>
                        <a:rPr lang="en-US" sz="140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Day 10 - Extreme Hot and Dry</a:t>
                      </a:r>
                      <a:endPar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endParaRPr>
                    </a:p>
                  </a:txBody>
                  <a:tcPr marL="18288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600" b="1" i="1" u="none" strike="noStrike" dirty="0">
                          <a:solidFill>
                            <a:schemeClr val="accent5">
                              <a:lumMod val="50000"/>
                            </a:schemeClr>
                          </a:solidFill>
                          <a:effectLst/>
                          <a:latin typeface="Helvetica Neue" panose="02000503000000020004" pitchFamily="2" charset="0"/>
                          <a:ea typeface="Helvetica Neue" panose="02000503000000020004" pitchFamily="2" charset="0"/>
                          <a:cs typeface="Helvetica Neue" panose="02000503000000020004" pitchFamily="2" charset="0"/>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6977127"/>
                  </a:ext>
                </a:extLst>
              </a:tr>
            </a:tbl>
          </a:graphicData>
        </a:graphic>
      </p:graphicFrame>
      <p:sp>
        <p:nvSpPr>
          <p:cNvPr id="2" name="Rectangle 1">
            <a:extLst>
              <a:ext uri="{FF2B5EF4-FFF2-40B4-BE49-F238E27FC236}">
                <a16:creationId xmlns:a16="http://schemas.microsoft.com/office/drawing/2014/main" id="{31BC4B82-244F-7B45-8DAC-D04D445E984E}"/>
              </a:ext>
            </a:extLst>
          </p:cNvPr>
          <p:cNvSpPr/>
          <p:nvPr/>
        </p:nvSpPr>
        <p:spPr>
          <a:xfrm>
            <a:off x="1046745" y="1330043"/>
            <a:ext cx="9865897" cy="1477328"/>
          </a:xfrm>
          <a:prstGeom prst="rect">
            <a:avLst/>
          </a:prstGeom>
        </p:spPr>
        <p:txBody>
          <a:bodyPr wrap="square">
            <a:spAutoFit/>
          </a:bodyPr>
          <a:lstStyle/>
          <a:p>
            <a:pPr marL="346075" lvl="2" indent="-346075">
              <a:spcBef>
                <a:spcPts val="600"/>
              </a:spcBef>
              <a:buClr>
                <a:schemeClr val="accent5">
                  <a:lumMod val="50000"/>
                </a:schemeClr>
              </a:buClr>
              <a:buFont typeface="Wingdings" pitchFamily="2" charset="2"/>
              <a:buChar char="Ø"/>
            </a:pPr>
            <a:r>
              <a:rPr lang="en-US" sz="16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Weighting factor corresponding to the test day will be used to determine the unmet hours that the prototype does not maintain the indoor conditions below </a:t>
            </a:r>
            <a:r>
              <a:rPr lang="en-US" sz="16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27</a:t>
            </a:r>
            <a:r>
              <a:rPr lang="en-US" sz="16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°C DBT and 60% RH.</a:t>
            </a:r>
          </a:p>
          <a:p>
            <a:pPr marL="346075" lvl="2" indent="-346075">
              <a:spcBef>
                <a:spcPts val="600"/>
              </a:spcBef>
              <a:buClr>
                <a:schemeClr val="accent5">
                  <a:lumMod val="50000"/>
                </a:schemeClr>
              </a:buClr>
              <a:buFont typeface="Wingdings" pitchFamily="2" charset="2"/>
              <a:buChar char="Ø"/>
            </a:pPr>
            <a:endParaRPr lang="en-US" sz="16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a:p>
            <a:pPr marL="346075" lvl="2" indent="-346075">
              <a:spcBef>
                <a:spcPts val="600"/>
              </a:spcBef>
              <a:buClr>
                <a:schemeClr val="accent5">
                  <a:lumMod val="50000"/>
                </a:schemeClr>
              </a:buClr>
              <a:buFont typeface="Wingdings" pitchFamily="2" charset="2"/>
              <a:buChar char="Ø"/>
            </a:pPr>
            <a:r>
              <a:rPr lang="en-US" sz="16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Weighted unmet hours of a test day = Actual no. of unmet hours on a test day X test day weighting X no. of test days.</a:t>
            </a:r>
            <a:endParaRPr lang="en-US"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Rectangle 7">
            <a:extLst>
              <a:ext uri="{FF2B5EF4-FFF2-40B4-BE49-F238E27FC236}">
                <a16:creationId xmlns:a16="http://schemas.microsoft.com/office/drawing/2014/main" id="{5A0C72EB-6849-8741-839E-DE8A14204540}"/>
              </a:ext>
            </a:extLst>
          </p:cNvPr>
          <p:cNvSpPr/>
          <p:nvPr/>
        </p:nvSpPr>
        <p:spPr>
          <a:xfrm>
            <a:off x="1046745" y="5111731"/>
            <a:ext cx="10479508" cy="584775"/>
          </a:xfrm>
          <a:prstGeom prst="rect">
            <a:avLst/>
          </a:prstGeom>
        </p:spPr>
        <p:txBody>
          <a:bodyPr wrap="square">
            <a:spAutoFit/>
          </a:bodyPr>
          <a:lstStyle/>
          <a:p>
            <a:pPr marL="346075" lvl="2" indent="-346075">
              <a:spcBef>
                <a:spcPts val="600"/>
              </a:spcBef>
              <a:buClr>
                <a:schemeClr val="accent5">
                  <a:lumMod val="50000"/>
                </a:schemeClr>
              </a:buClr>
              <a:buFont typeface="Wingdings" pitchFamily="2" charset="2"/>
              <a:buChar char="Ø"/>
            </a:pPr>
            <a:r>
              <a:rPr lang="en-US" sz="1600" dirty="0">
                <a:solidFill>
                  <a:schemeClr val="accent5">
                    <a:lumMod val="50000"/>
                  </a:schemeClr>
                </a:solidFill>
                <a:latin typeface="Helvetica Neue" panose="02000503000000020004" pitchFamily="2" charset="0"/>
                <a:ea typeface="Helvetica Neue" panose="02000503000000020004" pitchFamily="2" charset="0"/>
                <a:cs typeface="Helvetica Neue" panose="02000503000000020004" pitchFamily="2" charset="0"/>
              </a:rPr>
              <a:t>Total weighted number of unmet hours should not exceed a maximum of 8.2 hours if the prototype operates for all 10 days of the lab test </a:t>
            </a:r>
          </a:p>
        </p:txBody>
      </p:sp>
      <p:sp>
        <p:nvSpPr>
          <p:cNvPr id="3" name="TextBox 2">
            <a:extLst>
              <a:ext uri="{FF2B5EF4-FFF2-40B4-BE49-F238E27FC236}">
                <a16:creationId xmlns:a16="http://schemas.microsoft.com/office/drawing/2014/main" id="{C5CA19C8-08C2-0F4C-B15F-9D6F4A3CB4A4}"/>
              </a:ext>
            </a:extLst>
          </p:cNvPr>
          <p:cNvSpPr txBox="1"/>
          <p:nvPr/>
        </p:nvSpPr>
        <p:spPr>
          <a:xfrm>
            <a:off x="11369321" y="6457246"/>
            <a:ext cx="506590" cy="246221"/>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SzPts val="1000"/>
              <a:buNone/>
              <a:defRPr sz="1000">
                <a:solidFill>
                  <a:srgbClr val="1F3B63"/>
                </a:solidFill>
                <a:latin typeface="Helvetica Neue"/>
                <a:ea typeface="Helvetica Neue"/>
                <a:cs typeface="Helvetica Neue"/>
                <a:sym typeface="Helvetica Neue"/>
              </a:defRPr>
            </a:lvl1pPr>
            <a:lvl2pPr marL="0" indent="0" algn="ctr">
              <a:buSzPts val="1000"/>
              <a:buNone/>
              <a:defRPr sz="1000">
                <a:solidFill>
                  <a:srgbClr val="1F3B63"/>
                </a:solidFill>
                <a:latin typeface="Helvetica Neue"/>
                <a:ea typeface="Helvetica Neue"/>
                <a:cs typeface="Helvetica Neue"/>
                <a:sym typeface="Helvetica Neue"/>
              </a:defRPr>
            </a:lvl2pPr>
            <a:lvl3pPr marL="0" indent="0" algn="ctr">
              <a:buSzPts val="1000"/>
              <a:buNone/>
              <a:defRPr sz="1000">
                <a:solidFill>
                  <a:srgbClr val="1F3B63"/>
                </a:solidFill>
                <a:latin typeface="Helvetica Neue"/>
                <a:ea typeface="Helvetica Neue"/>
                <a:cs typeface="Helvetica Neue"/>
                <a:sym typeface="Helvetica Neue"/>
              </a:defRPr>
            </a:lvl3pPr>
            <a:lvl4pPr marL="0" indent="0" algn="ctr">
              <a:buSzPts val="1000"/>
              <a:buNone/>
              <a:defRPr sz="1000">
                <a:solidFill>
                  <a:srgbClr val="1F3B63"/>
                </a:solidFill>
                <a:latin typeface="Helvetica Neue"/>
                <a:ea typeface="Helvetica Neue"/>
                <a:cs typeface="Helvetica Neue"/>
                <a:sym typeface="Helvetica Neue"/>
              </a:defRPr>
            </a:lvl4pPr>
            <a:lvl5pPr marL="0" indent="0" algn="ctr">
              <a:buSzPts val="1000"/>
              <a:buNone/>
              <a:defRPr sz="1000">
                <a:solidFill>
                  <a:srgbClr val="1F3B63"/>
                </a:solidFill>
                <a:latin typeface="Helvetica Neue"/>
                <a:ea typeface="Helvetica Neue"/>
                <a:cs typeface="Helvetica Neue"/>
                <a:sym typeface="Helvetica Neue"/>
              </a:defRPr>
            </a:lvl5pPr>
            <a:lvl6pPr marL="0" indent="0" algn="ctr">
              <a:buSzPts val="1000"/>
              <a:buNone/>
              <a:defRPr sz="1000">
                <a:solidFill>
                  <a:srgbClr val="1F3B63"/>
                </a:solidFill>
                <a:latin typeface="Helvetica Neue"/>
                <a:ea typeface="Helvetica Neue"/>
                <a:cs typeface="Helvetica Neue"/>
                <a:sym typeface="Helvetica Neue"/>
              </a:defRPr>
            </a:lvl6pPr>
            <a:lvl7pPr marL="0" indent="0" algn="ctr">
              <a:buSzPts val="1000"/>
              <a:buNone/>
              <a:defRPr sz="1000">
                <a:solidFill>
                  <a:srgbClr val="1F3B63"/>
                </a:solidFill>
                <a:latin typeface="Helvetica Neue"/>
                <a:ea typeface="Helvetica Neue"/>
                <a:cs typeface="Helvetica Neue"/>
                <a:sym typeface="Helvetica Neue"/>
              </a:defRPr>
            </a:lvl7pPr>
            <a:lvl8pPr marL="0" indent="0" algn="ctr">
              <a:buSzPts val="1000"/>
              <a:buNone/>
              <a:defRPr sz="1000">
                <a:solidFill>
                  <a:srgbClr val="1F3B63"/>
                </a:solidFill>
                <a:latin typeface="Helvetica Neue"/>
                <a:ea typeface="Helvetica Neue"/>
                <a:cs typeface="Helvetica Neue"/>
                <a:sym typeface="Helvetica Neue"/>
              </a:defRPr>
            </a:lvl8pPr>
            <a:lvl9pPr marL="0" indent="0" algn="ctr">
              <a:buSzPts val="1000"/>
              <a:buNone/>
              <a:defRPr sz="1000">
                <a:solidFill>
                  <a:srgbClr val="1F3B63"/>
                </a:solidFill>
                <a:latin typeface="Helvetica Neue"/>
                <a:ea typeface="Helvetica Neue"/>
                <a:cs typeface="Helvetica Neue"/>
                <a:sym typeface="Helvetica Neue"/>
              </a:defRPr>
            </a:lvl9pPr>
          </a:lstStyle>
          <a:p>
            <a:r>
              <a:rPr lang="en-US" dirty="0"/>
              <a:t>31</a:t>
            </a:r>
          </a:p>
        </p:txBody>
      </p:sp>
    </p:spTree>
    <p:extLst>
      <p:ext uri="{BB962C8B-B14F-4D97-AF65-F5344CB8AC3E}">
        <p14:creationId xmlns:p14="http://schemas.microsoft.com/office/powerpoint/2010/main" val="130368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21CF5-5C1C-0545-A827-880D821035AE}"/>
              </a:ext>
            </a:extLst>
          </p:cNvPr>
          <p:cNvSpPr>
            <a:spLocks noGrp="1"/>
          </p:cNvSpPr>
          <p:nvPr>
            <p:ph type="title"/>
          </p:nvPr>
        </p:nvSpPr>
        <p:spPr>
          <a:xfrm>
            <a:off x="575310" y="175616"/>
            <a:ext cx="10515600" cy="673240"/>
          </a:xfrm>
          <a:noFill/>
          <a:ln>
            <a:noFill/>
          </a:ln>
        </p:spPr>
        <p:txBody>
          <a:bodyPr spcFirstLastPara="1" wrap="square" lIns="91425" tIns="45700" rIns="91425" bIns="45700" anchor="ctr" anchorCtr="0"/>
          <a:lstStyle/>
          <a:p>
            <a:r>
              <a:rPr lang="en-US" sz="3200" dirty="0"/>
              <a:t>Lab simulated year-round performance test (9/9)</a:t>
            </a:r>
          </a:p>
        </p:txBody>
      </p:sp>
      <p:sp>
        <p:nvSpPr>
          <p:cNvPr id="3" name="Text Placeholder 2">
            <a:extLst>
              <a:ext uri="{FF2B5EF4-FFF2-40B4-BE49-F238E27FC236}">
                <a16:creationId xmlns:a16="http://schemas.microsoft.com/office/drawing/2014/main" id="{CD16EB13-CC3E-1B4F-8942-BD248890D5BF}"/>
              </a:ext>
            </a:extLst>
          </p:cNvPr>
          <p:cNvSpPr>
            <a:spLocks noGrp="1"/>
          </p:cNvSpPr>
          <p:nvPr>
            <p:ph type="body" idx="1"/>
          </p:nvPr>
        </p:nvSpPr>
        <p:spPr>
          <a:xfrm>
            <a:off x="872490" y="1273979"/>
            <a:ext cx="10557510" cy="3538051"/>
          </a:xfrm>
        </p:spPr>
        <p:txBody>
          <a:bodyPr/>
          <a:lstStyle/>
          <a:p>
            <a:pPr>
              <a:buFont typeface="Wingdings" pitchFamily="2" charset="2"/>
              <a:buChar char="Ø"/>
            </a:pPr>
            <a:r>
              <a:rPr lang="en-US" sz="1600" dirty="0"/>
              <a:t>Global Cooling Prize team provides a 30 day advance notice of the dates over which prototype will be tested.</a:t>
            </a:r>
          </a:p>
          <a:p>
            <a:pPr>
              <a:buFont typeface="Wingdings" pitchFamily="2" charset="2"/>
              <a:buChar char="Ø"/>
            </a:pPr>
            <a:endParaRPr lang="en-US" sz="1050" dirty="0"/>
          </a:p>
          <a:p>
            <a:pPr>
              <a:buFont typeface="Wingdings" pitchFamily="2" charset="2"/>
              <a:buChar char="Ø"/>
            </a:pPr>
            <a:r>
              <a:rPr lang="en-US" sz="1600" dirty="0"/>
              <a:t>Opportunity to either replace or perform necessary repairs to the prototype at own discretion and cost.</a:t>
            </a:r>
          </a:p>
          <a:p>
            <a:pPr>
              <a:buFont typeface="Wingdings" pitchFamily="2" charset="2"/>
              <a:buChar char="Ø"/>
            </a:pPr>
            <a:endParaRPr lang="en-US" sz="1050" dirty="0">
              <a:sym typeface="Helvetica Neue Light"/>
            </a:endParaRPr>
          </a:p>
          <a:p>
            <a:pPr>
              <a:spcBef>
                <a:spcPts val="600"/>
              </a:spcBef>
              <a:buFont typeface="Wingdings" pitchFamily="2" charset="2"/>
              <a:buChar char="Ø"/>
            </a:pPr>
            <a:r>
              <a:rPr lang="en-US" sz="1600" dirty="0"/>
              <a:t>Up to a maximum of </a:t>
            </a:r>
            <a:r>
              <a:rPr lang="en-US" sz="2000" dirty="0"/>
              <a:t>three on site replacements or repair</a:t>
            </a:r>
            <a:r>
              <a:rPr lang="en-US" sz="1600" dirty="0"/>
              <a:t> opportunities provided.</a:t>
            </a:r>
          </a:p>
          <a:p>
            <a:pPr marL="114300" indent="0">
              <a:spcBef>
                <a:spcPts val="600"/>
              </a:spcBef>
              <a:buNone/>
            </a:pPr>
            <a:endParaRPr lang="en-US" sz="200" dirty="0"/>
          </a:p>
          <a:p>
            <a:pPr lvl="1">
              <a:spcBef>
                <a:spcPts val="600"/>
              </a:spcBef>
              <a:buFont typeface="Arial" panose="020B0604020202020204" pitchFamily="34" charset="0"/>
              <a:buChar char="•"/>
            </a:pPr>
            <a:r>
              <a:rPr lang="en-US" sz="1400" b="1" dirty="0"/>
              <a:t>Each repair opportunity</a:t>
            </a:r>
            <a:r>
              <a:rPr lang="en-US" sz="1400" dirty="0"/>
              <a:t> will be for a duration of </a:t>
            </a:r>
            <a:r>
              <a:rPr lang="en-US" sz="1400" b="1" dirty="0"/>
              <a:t>up to 24 hours</a:t>
            </a:r>
            <a:r>
              <a:rPr lang="en-US" sz="1400" dirty="0"/>
              <a:t> following notification</a:t>
            </a:r>
          </a:p>
          <a:p>
            <a:pPr lvl="1">
              <a:spcBef>
                <a:spcPts val="600"/>
              </a:spcBef>
              <a:buFont typeface="Arial" panose="020B0604020202020204" pitchFamily="34" charset="0"/>
              <a:buChar char="•"/>
            </a:pPr>
            <a:r>
              <a:rPr lang="en-US" sz="1400" dirty="0"/>
              <a:t>Failure to do so within the 24 hour window will count as one lost opportunity</a:t>
            </a:r>
          </a:p>
          <a:p>
            <a:pPr lvl="1">
              <a:spcBef>
                <a:spcPts val="600"/>
              </a:spcBef>
              <a:buFont typeface="Arial" panose="020B0604020202020204" pitchFamily="34" charset="0"/>
              <a:buChar char="•"/>
            </a:pPr>
            <a:r>
              <a:rPr lang="en-US" sz="1400" dirty="0"/>
              <a:t>If repair takes more than 72 hours from notification, this will be counted as all three opportunities lost. </a:t>
            </a:r>
          </a:p>
          <a:p>
            <a:pPr>
              <a:spcBef>
                <a:spcPts val="600"/>
              </a:spcBef>
              <a:buFont typeface="Wingdings" pitchFamily="2" charset="2"/>
              <a:buChar char="Ø"/>
            </a:pPr>
            <a:endParaRPr lang="en-US" sz="1050" dirty="0"/>
          </a:p>
          <a:p>
            <a:pPr>
              <a:spcBef>
                <a:spcPts val="600"/>
              </a:spcBef>
              <a:buFont typeface="Wingdings" pitchFamily="2" charset="2"/>
              <a:buChar char="Ø"/>
            </a:pPr>
            <a:r>
              <a:rPr lang="en-US" sz="1600" dirty="0"/>
              <a:t> Once all the three opportunities are lost and the failure is not addressed or a component fails again -</a:t>
            </a:r>
          </a:p>
        </p:txBody>
      </p:sp>
      <p:sp>
        <p:nvSpPr>
          <p:cNvPr id="4" name="Text Placeholder 2">
            <a:extLst>
              <a:ext uri="{FF2B5EF4-FFF2-40B4-BE49-F238E27FC236}">
                <a16:creationId xmlns:a16="http://schemas.microsoft.com/office/drawing/2014/main" id="{54D5C0D6-7623-C64B-83D4-E415CA462FC7}"/>
              </a:ext>
            </a:extLst>
          </p:cNvPr>
          <p:cNvSpPr txBox="1">
            <a:spLocks/>
          </p:cNvSpPr>
          <p:nvPr/>
        </p:nvSpPr>
        <p:spPr>
          <a:xfrm>
            <a:off x="485775" y="737899"/>
            <a:ext cx="10694670" cy="487325"/>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RPr/>
            </a:defPPr>
            <a:lvl1pPr marL="457200" indent="-342900">
              <a:lnSpc>
                <a:spcPct val="90000"/>
              </a:lnSpc>
              <a:spcBef>
                <a:spcPts val="1000"/>
              </a:spcBef>
              <a:buClr>
                <a:srgbClr val="1F3B63"/>
              </a:buClr>
              <a:buSzPts val="1800"/>
              <a:buChar char="•"/>
              <a:defRPr sz="2000" b="1">
                <a:solidFill>
                  <a:srgbClr val="1F3B63"/>
                </a:solidFill>
                <a:latin typeface="Helvetica Neue"/>
                <a:ea typeface="Helvetica Neue"/>
                <a:cs typeface="Helvetica Neue"/>
              </a:defRPr>
            </a:lvl1pPr>
            <a:lvl2pPr marL="9144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2pPr>
            <a:lvl3pPr marL="13716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3pPr>
            <a:lvl4pPr marL="18288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4pPr>
            <a:lvl5pPr marL="2286000" indent="-342900">
              <a:lnSpc>
                <a:spcPct val="90000"/>
              </a:lnSpc>
              <a:spcBef>
                <a:spcPts val="500"/>
              </a:spcBef>
              <a:buClr>
                <a:srgbClr val="1F3B63"/>
              </a:buClr>
              <a:buSzPts val="1800"/>
              <a:buChar char="•"/>
              <a:defRPr sz="1800">
                <a:solidFill>
                  <a:srgbClr val="1F3B63"/>
                </a:solidFill>
                <a:latin typeface="Helvetica Neue"/>
                <a:ea typeface="Helvetica Neue"/>
                <a:cs typeface="Helvetica Neue"/>
              </a:defRPr>
            </a:lvl5pPr>
            <a:lvl6pPr marL="2743200" indent="-342900">
              <a:lnSpc>
                <a:spcPct val="90000"/>
              </a:lnSpc>
              <a:spcBef>
                <a:spcPts val="500"/>
              </a:spcBef>
              <a:buClr>
                <a:schemeClr val="dk1"/>
              </a:buClr>
              <a:buSzPts val="1800"/>
              <a:buChar char="•"/>
              <a:defRPr sz="1800">
                <a:solidFill>
                  <a:schemeClr val="dk1"/>
                </a:solidFill>
                <a:latin typeface="Calibri"/>
                <a:ea typeface="Calibri"/>
                <a:cs typeface="Calibri"/>
              </a:defRPr>
            </a:lvl6pPr>
            <a:lvl7pPr marL="3200400" indent="-342900">
              <a:lnSpc>
                <a:spcPct val="90000"/>
              </a:lnSpc>
              <a:spcBef>
                <a:spcPts val="500"/>
              </a:spcBef>
              <a:buClr>
                <a:schemeClr val="dk1"/>
              </a:buClr>
              <a:buSzPts val="1800"/>
              <a:buChar char="•"/>
              <a:defRPr sz="1800">
                <a:solidFill>
                  <a:schemeClr val="dk1"/>
                </a:solidFill>
                <a:latin typeface="Calibri"/>
                <a:ea typeface="Calibri"/>
                <a:cs typeface="Calibri"/>
              </a:defRPr>
            </a:lvl7pPr>
            <a:lvl8pPr marL="3657600" indent="-342900">
              <a:lnSpc>
                <a:spcPct val="90000"/>
              </a:lnSpc>
              <a:spcBef>
                <a:spcPts val="500"/>
              </a:spcBef>
              <a:buClr>
                <a:schemeClr val="dk1"/>
              </a:buClr>
              <a:buSzPts val="1800"/>
              <a:buChar char="•"/>
              <a:defRPr sz="1800">
                <a:solidFill>
                  <a:schemeClr val="dk1"/>
                </a:solidFill>
                <a:latin typeface="Calibri"/>
                <a:ea typeface="Calibri"/>
                <a:cs typeface="Calibri"/>
              </a:defRPr>
            </a:lvl8pPr>
            <a:lvl9pPr marL="4114800" indent="-342900">
              <a:lnSpc>
                <a:spcPct val="90000"/>
              </a:lnSpc>
              <a:spcBef>
                <a:spcPts val="500"/>
              </a:spcBef>
              <a:buClr>
                <a:schemeClr val="dk1"/>
              </a:buClr>
              <a:buSzPts val="1800"/>
              <a:buChar char="•"/>
              <a:defRPr sz="1800">
                <a:solidFill>
                  <a:schemeClr val="dk1"/>
                </a:solidFill>
                <a:latin typeface="Calibri"/>
                <a:ea typeface="Calibri"/>
                <a:cs typeface="Calibri"/>
              </a:defRPr>
            </a:lvl9pPr>
          </a:lstStyle>
          <a:p>
            <a:r>
              <a:rPr lang="en-US" dirty="0">
                <a:sym typeface="Helvetica Neue Light"/>
              </a:rPr>
              <a:t>Addressing a component failure of the prototype during the lab test</a:t>
            </a:r>
          </a:p>
        </p:txBody>
      </p:sp>
      <p:sp>
        <p:nvSpPr>
          <p:cNvPr id="5" name="Rounded Rectangle 4">
            <a:extLst>
              <a:ext uri="{FF2B5EF4-FFF2-40B4-BE49-F238E27FC236}">
                <a16:creationId xmlns:a16="http://schemas.microsoft.com/office/drawing/2014/main" id="{6F23E9F8-FA43-6E42-8725-701B14B016C8}"/>
              </a:ext>
            </a:extLst>
          </p:cNvPr>
          <p:cNvSpPr/>
          <p:nvPr/>
        </p:nvSpPr>
        <p:spPr>
          <a:xfrm>
            <a:off x="1464656" y="4949190"/>
            <a:ext cx="3566160" cy="93726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Helvetica Neue" panose="02000503000000020004" pitchFamily="2" charset="0"/>
                <a:ea typeface="Helvetica Neue" panose="02000503000000020004" pitchFamily="2" charset="0"/>
                <a:cs typeface="Helvetica Neue" panose="02000503000000020004" pitchFamily="2" charset="0"/>
              </a:rPr>
              <a:t>Has the prototype been successfully tested for a cumulative period of           </a:t>
            </a:r>
            <a:r>
              <a:rPr lang="en-US" sz="1800" dirty="0">
                <a:latin typeface="Helvetica Neue" panose="02000503000000020004" pitchFamily="2" charset="0"/>
                <a:ea typeface="Helvetica Neue" panose="02000503000000020004" pitchFamily="2" charset="0"/>
                <a:cs typeface="Helvetica Neue" panose="02000503000000020004" pitchFamily="2" charset="0"/>
              </a:rPr>
              <a:t>at least 72 hours</a:t>
            </a:r>
            <a:endParaRPr lang="en-US"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Striped Right Arrow 5">
            <a:extLst>
              <a:ext uri="{FF2B5EF4-FFF2-40B4-BE49-F238E27FC236}">
                <a16:creationId xmlns:a16="http://schemas.microsoft.com/office/drawing/2014/main" id="{FB26A114-0C3C-8145-90F5-9D8E0451F6D8}"/>
              </a:ext>
            </a:extLst>
          </p:cNvPr>
          <p:cNvSpPr/>
          <p:nvPr/>
        </p:nvSpPr>
        <p:spPr>
          <a:xfrm rot="20617693">
            <a:off x="5172837" y="4838319"/>
            <a:ext cx="679323" cy="484632"/>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9D2AD56-483D-7A41-AC7B-FCAF274525A7}"/>
              </a:ext>
            </a:extLst>
          </p:cNvPr>
          <p:cNvSpPr txBox="1"/>
          <p:nvPr/>
        </p:nvSpPr>
        <p:spPr>
          <a:xfrm>
            <a:off x="6096000" y="4860785"/>
            <a:ext cx="788383" cy="307777"/>
          </a:xfrm>
          <a:prstGeom prst="rect">
            <a:avLst/>
          </a:prstGeom>
          <a:noFill/>
          <a:ln>
            <a:solidFill>
              <a:srgbClr val="002060"/>
            </a:solidFill>
          </a:ln>
        </p:spPr>
        <p:txBody>
          <a:bodyPr wrap="square" rtlCol="0">
            <a:spAutoFit/>
          </a:bodyPr>
          <a:lstStyle/>
          <a:p>
            <a:pPr algn="ctr"/>
            <a:r>
              <a:rPr lang="en-US" dirty="0"/>
              <a:t>YES</a:t>
            </a:r>
          </a:p>
        </p:txBody>
      </p:sp>
      <p:sp>
        <p:nvSpPr>
          <p:cNvPr id="8" name="Striped Right Arrow 7">
            <a:extLst>
              <a:ext uri="{FF2B5EF4-FFF2-40B4-BE49-F238E27FC236}">
                <a16:creationId xmlns:a16="http://schemas.microsoft.com/office/drawing/2014/main" id="{D464FA19-F690-4E41-BB0B-EAB5704D9FCE}"/>
              </a:ext>
            </a:extLst>
          </p:cNvPr>
          <p:cNvSpPr/>
          <p:nvPr/>
        </p:nvSpPr>
        <p:spPr>
          <a:xfrm rot="1209479">
            <a:off x="5180336" y="5509584"/>
            <a:ext cx="679323" cy="484632"/>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304FB55-AB89-FD4B-B43C-6456D6C515BE}"/>
              </a:ext>
            </a:extLst>
          </p:cNvPr>
          <p:cNvSpPr txBox="1"/>
          <p:nvPr/>
        </p:nvSpPr>
        <p:spPr>
          <a:xfrm>
            <a:off x="6096000" y="5666267"/>
            <a:ext cx="788383" cy="307777"/>
          </a:xfrm>
          <a:prstGeom prst="rect">
            <a:avLst/>
          </a:prstGeom>
          <a:noFill/>
          <a:ln>
            <a:solidFill>
              <a:srgbClr val="002060"/>
            </a:solidFill>
          </a:ln>
        </p:spPr>
        <p:txBody>
          <a:bodyPr wrap="square" rtlCol="0">
            <a:spAutoFit/>
          </a:bodyPr>
          <a:lstStyle/>
          <a:p>
            <a:pPr algn="ctr"/>
            <a:r>
              <a:rPr lang="en-US" dirty="0"/>
              <a:t>NO</a:t>
            </a:r>
          </a:p>
        </p:txBody>
      </p:sp>
      <p:sp>
        <p:nvSpPr>
          <p:cNvPr id="10" name="Rounded Rectangle 9">
            <a:extLst>
              <a:ext uri="{FF2B5EF4-FFF2-40B4-BE49-F238E27FC236}">
                <a16:creationId xmlns:a16="http://schemas.microsoft.com/office/drawing/2014/main" id="{DC39C9CE-F725-A145-A420-C71EC3ABF8D4}"/>
              </a:ext>
            </a:extLst>
          </p:cNvPr>
          <p:cNvSpPr/>
          <p:nvPr/>
        </p:nvSpPr>
        <p:spPr>
          <a:xfrm>
            <a:off x="7658100" y="4673855"/>
            <a:ext cx="3961210" cy="65646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Neue" panose="02000503000000020004" pitchFamily="2" charset="0"/>
                <a:ea typeface="Helvetica Neue" panose="02000503000000020004" pitchFamily="2" charset="0"/>
                <a:cs typeface="Helvetica Neue" panose="02000503000000020004" pitchFamily="2" charset="0"/>
              </a:rPr>
              <a:t>Provide Technical Review Committee with the performance analysis for the successful test days and a brief write-up on failure analysis. </a:t>
            </a:r>
          </a:p>
        </p:txBody>
      </p:sp>
      <p:sp>
        <p:nvSpPr>
          <p:cNvPr id="11" name="Striped Right Arrow 10">
            <a:extLst>
              <a:ext uri="{FF2B5EF4-FFF2-40B4-BE49-F238E27FC236}">
                <a16:creationId xmlns:a16="http://schemas.microsoft.com/office/drawing/2014/main" id="{7BBD4A19-BB5F-9249-95A7-DF0EFBE469A3}"/>
              </a:ext>
            </a:extLst>
          </p:cNvPr>
          <p:cNvSpPr/>
          <p:nvPr/>
        </p:nvSpPr>
        <p:spPr>
          <a:xfrm>
            <a:off x="7041164" y="4877513"/>
            <a:ext cx="457200" cy="274320"/>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45610167-5AFC-854C-89B2-8D04EA1E1AF8}"/>
              </a:ext>
            </a:extLst>
          </p:cNvPr>
          <p:cNvSpPr/>
          <p:nvPr/>
        </p:nvSpPr>
        <p:spPr>
          <a:xfrm>
            <a:off x="7658100" y="5491924"/>
            <a:ext cx="3961210" cy="65646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Helvetica Neue" panose="02000503000000020004" pitchFamily="2" charset="0"/>
                <a:ea typeface="Helvetica Neue" panose="02000503000000020004" pitchFamily="2" charset="0"/>
                <a:cs typeface="Helvetica Neue" panose="02000503000000020004" pitchFamily="2" charset="0"/>
              </a:rPr>
              <a:t>Assess possibility of any further attempts based on prize timelines and provide Technical Review Committee with a brief write-up on failure analysis. </a:t>
            </a:r>
          </a:p>
        </p:txBody>
      </p:sp>
      <p:sp>
        <p:nvSpPr>
          <p:cNvPr id="13" name="Striped Right Arrow 12">
            <a:extLst>
              <a:ext uri="{FF2B5EF4-FFF2-40B4-BE49-F238E27FC236}">
                <a16:creationId xmlns:a16="http://schemas.microsoft.com/office/drawing/2014/main" id="{701877A1-39DA-5140-A25E-1E12A16BFFF9}"/>
              </a:ext>
            </a:extLst>
          </p:cNvPr>
          <p:cNvSpPr/>
          <p:nvPr/>
        </p:nvSpPr>
        <p:spPr>
          <a:xfrm>
            <a:off x="7041164" y="5681634"/>
            <a:ext cx="457200" cy="274320"/>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7">
            <a:extLst>
              <a:ext uri="{FF2B5EF4-FFF2-40B4-BE49-F238E27FC236}">
                <a16:creationId xmlns:a16="http://schemas.microsoft.com/office/drawing/2014/main" id="{55E7B092-0E5B-8447-90ED-6F65504129D8}"/>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28</a:t>
            </a:fld>
            <a:endParaRPr lang="en-US" dirty="0"/>
          </a:p>
        </p:txBody>
      </p:sp>
    </p:spTree>
    <p:extLst>
      <p:ext uri="{BB962C8B-B14F-4D97-AF65-F5344CB8AC3E}">
        <p14:creationId xmlns:p14="http://schemas.microsoft.com/office/powerpoint/2010/main" val="2284834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3"/>
          <p:cNvSpPr txBox="1">
            <a:spLocks noGrp="1"/>
          </p:cNvSpPr>
          <p:nvPr>
            <p:ph type="title"/>
          </p:nvPr>
        </p:nvSpPr>
        <p:spPr>
          <a:xfrm>
            <a:off x="622299" y="161485"/>
            <a:ext cx="10724601" cy="100656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53C60"/>
              </a:buClr>
              <a:buSzPts val="4400"/>
              <a:buFont typeface="Helvetica Neue"/>
              <a:buNone/>
            </a:pPr>
            <a:r>
              <a:rPr lang="en-US" sz="3200" dirty="0"/>
              <a:t>Phase 3: Final evaluation of the prototypes and selection of winner</a:t>
            </a:r>
            <a:endParaRPr dirty="0"/>
          </a:p>
        </p:txBody>
      </p:sp>
      <p:sp>
        <p:nvSpPr>
          <p:cNvPr id="387" name="Google Shape;387;p33"/>
          <p:cNvSpPr/>
          <p:nvPr/>
        </p:nvSpPr>
        <p:spPr>
          <a:xfrm>
            <a:off x="622299" y="1320800"/>
            <a:ext cx="10971390" cy="4730044"/>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3150" tIns="36575" rIns="73150" bIns="36575" anchor="ctr" anchorCtr="0">
            <a:noAutofit/>
          </a:bodyPr>
          <a:lstStyle/>
          <a:p>
            <a:pPr marL="285750" lvl="0" indent="-285750">
              <a:buClr>
                <a:srgbClr val="1E4E79"/>
              </a:buClr>
              <a:buSzPts val="1800"/>
              <a:buFont typeface="Arial"/>
              <a:buChar char="•"/>
            </a:pPr>
            <a:r>
              <a:rPr lang="en-US" sz="1800" dirty="0">
                <a:solidFill>
                  <a:srgbClr val="1F3B63"/>
                </a:solidFill>
                <a:latin typeface="Helvetica Neue Light"/>
                <a:ea typeface="Helvetica Neue Light"/>
                <a:cs typeface="Helvetica Neue Light"/>
                <a:sym typeface="Helvetica Neue Light"/>
              </a:rPr>
              <a:t>After consideration of the full suite of test results Technical Review Committee will provide an </a:t>
            </a:r>
            <a:r>
              <a:rPr lang="en-US" sz="2400" dirty="0">
                <a:solidFill>
                  <a:srgbClr val="1F3B63"/>
                </a:solidFill>
                <a:latin typeface="Helvetica Neue Light"/>
                <a:ea typeface="Helvetica Neue Light"/>
                <a:cs typeface="Helvetica Neue Light"/>
                <a:sym typeface="Helvetica Neue Light"/>
              </a:rPr>
              <a:t>updated score to the prototypes following the same scoring methodology as the Detailed Technical Application</a:t>
            </a:r>
            <a:r>
              <a:rPr lang="en-US" sz="1800" dirty="0">
                <a:solidFill>
                  <a:srgbClr val="1F3B63"/>
                </a:solidFill>
                <a:latin typeface="Helvetica Neue Light"/>
                <a:ea typeface="Helvetica Neue Light"/>
                <a:cs typeface="Helvetica Neue Light"/>
                <a:sym typeface="Helvetica Neue Light"/>
              </a:rPr>
              <a:t> and provide a rank to each solution.</a:t>
            </a:r>
          </a:p>
          <a:p>
            <a:pPr lvl="0">
              <a:buClr>
                <a:srgbClr val="1E4E79"/>
              </a:buClr>
              <a:buSzPts val="1800"/>
            </a:pPr>
            <a:endParaRPr lang="en-US" sz="800" dirty="0">
              <a:solidFill>
                <a:srgbClr val="1F3B63"/>
              </a:solidFill>
              <a:latin typeface="Helvetica Neue Light"/>
              <a:ea typeface="Helvetica Neue Light"/>
              <a:cs typeface="Helvetica Neue Light"/>
              <a:sym typeface="Helvetica Neue Light"/>
            </a:endParaRPr>
          </a:p>
          <a:p>
            <a:pPr marL="976313" lvl="5" indent="-280988">
              <a:buClr>
                <a:srgbClr val="1E4E79"/>
              </a:buClr>
              <a:buSzPts val="1800"/>
              <a:buFont typeface="Wingdings" pitchFamily="2" charset="2"/>
              <a:buChar char="Ø"/>
            </a:pPr>
            <a:r>
              <a:rPr lang="en-US" sz="1800" dirty="0">
                <a:solidFill>
                  <a:srgbClr val="1F3B63"/>
                </a:solidFill>
                <a:latin typeface="Helvetica Neue Light"/>
                <a:ea typeface="Helvetica Neue Light"/>
              </a:rPr>
              <a:t>Performance of the prototypes will be recorded against each testing method.</a:t>
            </a:r>
          </a:p>
          <a:p>
            <a:pPr marL="976313" lvl="5" indent="-280988">
              <a:buClr>
                <a:srgbClr val="1E4E79"/>
              </a:buClr>
              <a:buSzPts val="1800"/>
              <a:buFont typeface="Wingdings" pitchFamily="2" charset="2"/>
              <a:buChar char="Ø"/>
            </a:pPr>
            <a:endParaRPr lang="en-US" sz="700" dirty="0">
              <a:solidFill>
                <a:srgbClr val="1F3B63"/>
              </a:solidFill>
              <a:latin typeface="Helvetica Neue Light"/>
              <a:ea typeface="Helvetica Neue Light"/>
            </a:endParaRPr>
          </a:p>
          <a:p>
            <a:pPr marL="976313" lvl="5" indent="-280988">
              <a:buClr>
                <a:srgbClr val="1E4E79"/>
              </a:buClr>
              <a:buSzPts val="1800"/>
              <a:buFont typeface="Wingdings" pitchFamily="2" charset="2"/>
              <a:buChar char="Ø"/>
            </a:pPr>
            <a:r>
              <a:rPr lang="en-US" sz="1800" dirty="0">
                <a:solidFill>
                  <a:srgbClr val="1F3B63"/>
                </a:solidFill>
                <a:latin typeface="Helvetica Neue Light"/>
                <a:ea typeface="Helvetica Neue Light"/>
              </a:rPr>
              <a:t>Final score of the prototypes will be based on overall performance across all three testing methods.</a:t>
            </a:r>
          </a:p>
          <a:p>
            <a:pPr marL="976313" lvl="5" indent="-280988">
              <a:buClr>
                <a:srgbClr val="1E4E79"/>
              </a:buClr>
              <a:buSzPts val="1800"/>
              <a:buFont typeface="Wingdings" pitchFamily="2" charset="2"/>
              <a:buChar char="Ø"/>
            </a:pPr>
            <a:endParaRPr lang="en-US" sz="700" dirty="0">
              <a:solidFill>
                <a:srgbClr val="1F3B63"/>
              </a:solidFill>
              <a:latin typeface="Helvetica Neue Light"/>
              <a:ea typeface="Helvetica Neue Light"/>
            </a:endParaRPr>
          </a:p>
          <a:p>
            <a:pPr marL="976313" lvl="5" indent="-280988">
              <a:buClr>
                <a:srgbClr val="1E4E79"/>
              </a:buClr>
              <a:buSzPts val="1800"/>
              <a:buFont typeface="Wingdings" pitchFamily="2" charset="2"/>
              <a:buChar char="Ø"/>
            </a:pPr>
            <a:r>
              <a:rPr lang="en-US" sz="1800" dirty="0">
                <a:solidFill>
                  <a:srgbClr val="1F3B63"/>
                </a:solidFill>
                <a:latin typeface="Helvetica Neue Light"/>
                <a:ea typeface="Helvetica Neue Light"/>
              </a:rPr>
              <a:t>Score obtained in the lab simulated full-year test and field test along with any limitations will be considered in adjusting the final score and ranking by the Technical Review Committee.  </a:t>
            </a:r>
            <a:r>
              <a:rPr lang="en-US" sz="1800" dirty="0"/>
              <a:t>	</a:t>
            </a:r>
          </a:p>
          <a:p>
            <a:pPr marL="285750" lvl="0" indent="-171450">
              <a:buClr>
                <a:srgbClr val="1E4E79"/>
              </a:buClr>
              <a:buSzPts val="1800"/>
            </a:pPr>
            <a:endParaRPr lang="en-US" sz="1800" dirty="0">
              <a:solidFill>
                <a:srgbClr val="1F3B63"/>
              </a:solidFill>
              <a:latin typeface="Helvetica Neue Light"/>
              <a:ea typeface="Helvetica Neue Light"/>
              <a:cs typeface="Helvetica Neue Light"/>
              <a:sym typeface="Helvetica Neue Light"/>
            </a:endParaRPr>
          </a:p>
          <a:p>
            <a:pPr marL="285750" lvl="0" indent="-285750">
              <a:buClr>
                <a:srgbClr val="1E4E79"/>
              </a:buClr>
              <a:buSzPts val="1800"/>
              <a:buFont typeface="Arial"/>
              <a:buChar char="•"/>
            </a:pPr>
            <a:r>
              <a:rPr lang="en-US" sz="1800" dirty="0">
                <a:solidFill>
                  <a:srgbClr val="1F3B63"/>
                </a:solidFill>
                <a:latin typeface="Helvetica Neue Light"/>
                <a:ea typeface="Helvetica Neue Light"/>
                <a:cs typeface="Helvetica Neue Light"/>
                <a:sym typeface="Helvetica Neue Light"/>
              </a:rPr>
              <a:t>Supervisory Board ratifies the recommendations after ensuring the winning participant(s) fully meet the intent of the Prize’s technical criteria.</a:t>
            </a:r>
            <a:endParaRPr lang="en-US" sz="1800" dirty="0"/>
          </a:p>
          <a:p>
            <a:pPr marL="285750" lvl="0" indent="-171450">
              <a:buClr>
                <a:srgbClr val="1E4E79"/>
              </a:buClr>
              <a:buSzPts val="1800"/>
            </a:pPr>
            <a:endParaRPr lang="en-US" sz="1800" dirty="0">
              <a:solidFill>
                <a:srgbClr val="1F3B63"/>
              </a:solidFill>
              <a:latin typeface="Helvetica Neue Light"/>
              <a:ea typeface="Helvetica Neue Light"/>
              <a:cs typeface="Helvetica Neue Light"/>
              <a:sym typeface="Helvetica Neue Light"/>
            </a:endParaRPr>
          </a:p>
          <a:p>
            <a:pPr marL="285750" lvl="0" indent="-285750">
              <a:buClr>
                <a:srgbClr val="1E4E79"/>
              </a:buClr>
              <a:buSzPts val="1800"/>
              <a:buFont typeface="Arial"/>
              <a:buChar char="•"/>
            </a:pPr>
            <a:r>
              <a:rPr lang="en-US" sz="1800" dirty="0">
                <a:solidFill>
                  <a:srgbClr val="1F3B63"/>
                </a:solidFill>
                <a:latin typeface="Helvetica Neue Light"/>
                <a:ea typeface="Helvetica Neue Light"/>
                <a:cs typeface="Helvetica Neue Light"/>
                <a:sym typeface="Helvetica Neue Light"/>
              </a:rPr>
              <a:t>Announcement of the final winner at a day-long international award ceremony with Mission Innovation, as well as participating country ministerial and funder presence.</a:t>
            </a:r>
            <a:endParaRPr lang="en-US" sz="1800" dirty="0"/>
          </a:p>
        </p:txBody>
      </p:sp>
      <p:sp>
        <p:nvSpPr>
          <p:cNvPr id="4" name="Slide Number Placeholder 7">
            <a:extLst>
              <a:ext uri="{FF2B5EF4-FFF2-40B4-BE49-F238E27FC236}">
                <a16:creationId xmlns:a16="http://schemas.microsoft.com/office/drawing/2014/main" id="{16EFF20C-2F00-D74C-BFE8-911B8532DF15}"/>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7"/>
          <p:cNvSpPr txBox="1">
            <a:spLocks noGrp="1"/>
          </p:cNvSpPr>
          <p:nvPr>
            <p:ph type="ctrTitle" idx="4294967295"/>
          </p:nvPr>
        </p:nvSpPr>
        <p:spPr>
          <a:xfrm>
            <a:off x="339934" y="1765005"/>
            <a:ext cx="4604599" cy="153981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53C60"/>
              </a:buClr>
              <a:buSzPts val="4400"/>
              <a:buFont typeface="Helvetica Neue"/>
              <a:buNone/>
            </a:pPr>
            <a:r>
              <a:rPr lang="en-US" sz="3200" b="1" dirty="0">
                <a:solidFill>
                  <a:schemeClr val="lt1"/>
                </a:solidFill>
              </a:rPr>
              <a:t>About the Global Cooling Prize</a:t>
            </a:r>
            <a:endParaRPr sz="3200" b="0" i="0" u="none" strike="noStrike" cap="none" dirty="0">
              <a:solidFill>
                <a:schemeClr val="lt1"/>
              </a:solidFill>
              <a:latin typeface="Helvetica Neue"/>
              <a:ea typeface="Helvetica Neue"/>
              <a:cs typeface="Helvetica Neue"/>
              <a:sym typeface="Helvetica Neue"/>
            </a:endParaRPr>
          </a:p>
        </p:txBody>
      </p:sp>
      <p:sp>
        <p:nvSpPr>
          <p:cNvPr id="4" name="Google Shape;155;p28">
            <a:extLst>
              <a:ext uri="{FF2B5EF4-FFF2-40B4-BE49-F238E27FC236}">
                <a16:creationId xmlns:a16="http://schemas.microsoft.com/office/drawing/2014/main" id="{5DB3B934-540E-D746-9B37-5ABAB883D14C}"/>
              </a:ext>
            </a:extLst>
          </p:cNvPr>
          <p:cNvSpPr txBox="1">
            <a:spLocks/>
          </p:cNvSpPr>
          <p:nvPr/>
        </p:nvSpPr>
        <p:spPr>
          <a:xfrm>
            <a:off x="453206" y="3339886"/>
            <a:ext cx="5182591" cy="42659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1pPr>
            <a:lvl2pPr marL="914400" marR="0" lvl="1"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FFFFFF"/>
              </a:buClr>
              <a:buSzPts val="2400"/>
              <a:buFont typeface="Arial"/>
              <a:buNone/>
            </a:pPr>
            <a:r>
              <a:rPr lang="en-US" sz="2400" dirty="0">
                <a:solidFill>
                  <a:srgbClr val="FFFFFF"/>
                </a:solidFill>
                <a:latin typeface="Helvetica Neue Light"/>
                <a:ea typeface="Helvetica Neue Light"/>
                <a:cs typeface="Helvetica Neue Light"/>
                <a:sym typeface="Helvetica Neue Light"/>
              </a:rPr>
              <a:t>Overview and Where we are</a:t>
            </a:r>
          </a:p>
        </p:txBody>
      </p:sp>
      <p:cxnSp>
        <p:nvCxnSpPr>
          <p:cNvPr id="5" name="Google Shape;156;p28">
            <a:extLst>
              <a:ext uri="{FF2B5EF4-FFF2-40B4-BE49-F238E27FC236}">
                <a16:creationId xmlns:a16="http://schemas.microsoft.com/office/drawing/2014/main" id="{96BD4BAD-8E37-C64F-A1A5-EE51B18729A5}"/>
              </a:ext>
            </a:extLst>
          </p:cNvPr>
          <p:cNvCxnSpPr/>
          <p:nvPr/>
        </p:nvCxnSpPr>
        <p:spPr>
          <a:xfrm>
            <a:off x="453206" y="3196717"/>
            <a:ext cx="5241966" cy="0"/>
          </a:xfrm>
          <a:prstGeom prst="straightConnector1">
            <a:avLst/>
          </a:prstGeom>
          <a:noFill/>
          <a:ln w="19050" cap="flat" cmpd="sng">
            <a:solidFill>
              <a:schemeClr val="lt1"/>
            </a:solidFill>
            <a:prstDash val="solid"/>
            <a:miter lim="800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4" name="Rectangle 3">
            <a:extLst>
              <a:ext uri="{FF2B5EF4-FFF2-40B4-BE49-F238E27FC236}">
                <a16:creationId xmlns:a16="http://schemas.microsoft.com/office/drawing/2014/main" id="{C6FEAD52-0E61-2D4A-B73D-8F984628CAB8}"/>
              </a:ext>
            </a:extLst>
          </p:cNvPr>
          <p:cNvSpPr/>
          <p:nvPr/>
        </p:nvSpPr>
        <p:spPr>
          <a:xfrm>
            <a:off x="509902" y="6146800"/>
            <a:ext cx="1999077" cy="71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Google Shape;158;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508980" y="1643901"/>
            <a:ext cx="630835" cy="630845"/>
          </a:xfrm>
          <a:prstGeom prst="rect">
            <a:avLst/>
          </a:prstGeom>
          <a:noFill/>
          <a:ln>
            <a:noFill/>
          </a:ln>
        </p:spPr>
      </p:pic>
      <p:pic>
        <p:nvPicPr>
          <p:cNvPr id="159" name="Google Shape;159;p2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575298" y="1782898"/>
            <a:ext cx="1211724" cy="352840"/>
          </a:xfrm>
          <a:prstGeom prst="rect">
            <a:avLst/>
          </a:prstGeom>
          <a:noFill/>
          <a:ln>
            <a:noFill/>
          </a:ln>
        </p:spPr>
      </p:pic>
      <p:pic>
        <p:nvPicPr>
          <p:cNvPr id="160" name="Google Shape;160;p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532454" y="1688790"/>
            <a:ext cx="541050" cy="541054"/>
          </a:xfrm>
          <a:prstGeom prst="rect">
            <a:avLst/>
          </a:prstGeom>
          <a:noFill/>
          <a:ln>
            <a:noFill/>
          </a:ln>
        </p:spPr>
      </p:pic>
      <p:sp>
        <p:nvSpPr>
          <p:cNvPr id="161" name="Google Shape;161;p22"/>
          <p:cNvSpPr txBox="1">
            <a:spLocks noGrp="1"/>
          </p:cNvSpPr>
          <p:nvPr>
            <p:ph type="title"/>
          </p:nvPr>
        </p:nvSpPr>
        <p:spPr>
          <a:xfrm>
            <a:off x="313356" y="2324907"/>
            <a:ext cx="5082900" cy="32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1200"/>
              <a:t>Lead Implementation Partner</a:t>
            </a:r>
            <a:endParaRPr sz="1200"/>
          </a:p>
        </p:txBody>
      </p:sp>
      <p:pic>
        <p:nvPicPr>
          <p:cNvPr id="162" name="Google Shape;162;p2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215736" y="3585178"/>
            <a:ext cx="844598" cy="430073"/>
          </a:xfrm>
          <a:prstGeom prst="rect">
            <a:avLst/>
          </a:prstGeom>
          <a:noFill/>
          <a:ln>
            <a:noFill/>
          </a:ln>
        </p:spPr>
      </p:pic>
      <p:pic>
        <p:nvPicPr>
          <p:cNvPr id="163" name="Google Shape;163;p2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445639" y="2618555"/>
            <a:ext cx="818560" cy="686825"/>
          </a:xfrm>
          <a:prstGeom prst="rect">
            <a:avLst/>
          </a:prstGeom>
          <a:noFill/>
          <a:ln>
            <a:noFill/>
          </a:ln>
        </p:spPr>
      </p:pic>
      <p:pic>
        <p:nvPicPr>
          <p:cNvPr id="164" name="Google Shape;164;p22"/>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1690978" y="3649190"/>
            <a:ext cx="1226915" cy="302048"/>
          </a:xfrm>
          <a:prstGeom prst="rect">
            <a:avLst/>
          </a:prstGeom>
          <a:noFill/>
          <a:ln>
            <a:noFill/>
          </a:ln>
        </p:spPr>
      </p:pic>
      <p:pic>
        <p:nvPicPr>
          <p:cNvPr id="165" name="Google Shape;165;p22"/>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414783" y="3645877"/>
            <a:ext cx="1218662" cy="308678"/>
          </a:xfrm>
          <a:prstGeom prst="rect">
            <a:avLst/>
          </a:prstGeom>
          <a:noFill/>
          <a:ln>
            <a:noFill/>
          </a:ln>
        </p:spPr>
      </p:pic>
      <p:pic>
        <p:nvPicPr>
          <p:cNvPr id="166" name="Google Shape;166;p22"/>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4382024" y="3649189"/>
            <a:ext cx="1216426" cy="302053"/>
          </a:xfrm>
          <a:prstGeom prst="rect">
            <a:avLst/>
          </a:prstGeom>
          <a:noFill/>
          <a:ln>
            <a:noFill/>
          </a:ln>
        </p:spPr>
      </p:pic>
      <p:sp>
        <p:nvSpPr>
          <p:cNvPr id="167" name="Google Shape;167;p22"/>
          <p:cNvSpPr txBox="1">
            <a:spLocks noGrp="1"/>
          </p:cNvSpPr>
          <p:nvPr>
            <p:ph type="title"/>
          </p:nvPr>
        </p:nvSpPr>
        <p:spPr>
          <a:xfrm>
            <a:off x="313350" y="3259759"/>
            <a:ext cx="5082900" cy="32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1200"/>
              <a:t>Lead Supporting Partners</a:t>
            </a:r>
            <a:endParaRPr sz="1200"/>
          </a:p>
        </p:txBody>
      </p:sp>
      <p:sp>
        <p:nvSpPr>
          <p:cNvPr id="168" name="Google Shape;168;p22"/>
          <p:cNvSpPr txBox="1">
            <a:spLocks noGrp="1"/>
          </p:cNvSpPr>
          <p:nvPr>
            <p:ph type="title"/>
          </p:nvPr>
        </p:nvSpPr>
        <p:spPr>
          <a:xfrm>
            <a:off x="6355200" y="1107100"/>
            <a:ext cx="5506800" cy="426900"/>
          </a:xfrm>
          <a:prstGeom prst="rect">
            <a:avLst/>
          </a:prstGeom>
          <a:solidFill>
            <a:srgbClr val="59B9B4"/>
          </a:solidFill>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1800" b="1"/>
              <a:t>Sponsored by</a:t>
            </a:r>
            <a:endParaRPr sz="1800" b="1"/>
          </a:p>
        </p:txBody>
      </p:sp>
      <p:sp>
        <p:nvSpPr>
          <p:cNvPr id="175" name="Google Shape;175;p22"/>
          <p:cNvSpPr txBox="1">
            <a:spLocks noGrp="1"/>
          </p:cNvSpPr>
          <p:nvPr>
            <p:ph type="title"/>
          </p:nvPr>
        </p:nvSpPr>
        <p:spPr>
          <a:xfrm>
            <a:off x="414775" y="1107100"/>
            <a:ext cx="5506800" cy="426900"/>
          </a:xfrm>
          <a:prstGeom prst="rect">
            <a:avLst/>
          </a:prstGeom>
          <a:solidFill>
            <a:srgbClr val="59B9B4"/>
          </a:solidFill>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1800" b="1"/>
              <a:t>Initiated by</a:t>
            </a:r>
            <a:endParaRPr sz="1800" b="1"/>
          </a:p>
        </p:txBody>
      </p:sp>
      <p:sp>
        <p:nvSpPr>
          <p:cNvPr id="176" name="Google Shape;176;p22"/>
          <p:cNvSpPr txBox="1">
            <a:spLocks noGrp="1"/>
          </p:cNvSpPr>
          <p:nvPr>
            <p:ph type="title"/>
          </p:nvPr>
        </p:nvSpPr>
        <p:spPr>
          <a:xfrm>
            <a:off x="6355200" y="2590125"/>
            <a:ext cx="5506800" cy="426900"/>
          </a:xfrm>
          <a:prstGeom prst="rect">
            <a:avLst/>
          </a:prstGeom>
          <a:solidFill>
            <a:srgbClr val="59B9B4"/>
          </a:solidFill>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1800" b="1"/>
              <a:t>Administered by</a:t>
            </a:r>
            <a:endParaRPr sz="1800" b="1"/>
          </a:p>
        </p:txBody>
      </p:sp>
      <p:pic>
        <p:nvPicPr>
          <p:cNvPr id="177" name="Google Shape;177;p22"/>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6355150" y="3353500"/>
            <a:ext cx="600764" cy="600766"/>
          </a:xfrm>
          <a:prstGeom prst="rect">
            <a:avLst/>
          </a:prstGeom>
          <a:noFill/>
          <a:ln>
            <a:noFill/>
          </a:ln>
        </p:spPr>
      </p:pic>
      <p:pic>
        <p:nvPicPr>
          <p:cNvPr id="178" name="Google Shape;178;p22"/>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9567968" y="3501595"/>
            <a:ext cx="818790" cy="357537"/>
          </a:xfrm>
          <a:prstGeom prst="rect">
            <a:avLst/>
          </a:prstGeom>
          <a:noFill/>
          <a:ln>
            <a:noFill/>
          </a:ln>
        </p:spPr>
      </p:pic>
      <p:pic>
        <p:nvPicPr>
          <p:cNvPr id="179" name="Google Shape;179;p22"/>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7386281" y="3454833"/>
            <a:ext cx="1613085" cy="405425"/>
          </a:xfrm>
          <a:prstGeom prst="rect">
            <a:avLst/>
          </a:prstGeom>
          <a:noFill/>
          <a:ln>
            <a:noFill/>
          </a:ln>
        </p:spPr>
      </p:pic>
      <p:pic>
        <p:nvPicPr>
          <p:cNvPr id="180" name="Google Shape;180;p22"/>
          <p:cNvPicPr preferRelativeResize="0"/>
          <p:nvPr/>
        </p:nvPicPr>
        <p:blipFill>
          <a:blip r:embed="rId14" cstate="screen">
            <a:alphaModFix/>
            <a:extLst>
              <a:ext uri="{28A0092B-C50C-407E-A947-70E740481C1C}">
                <a14:useLocalDpi xmlns:a14="http://schemas.microsoft.com/office/drawing/2010/main"/>
              </a:ext>
            </a:extLst>
          </a:blip>
          <a:stretch>
            <a:fillRect/>
          </a:stretch>
        </p:blipFill>
        <p:spPr>
          <a:xfrm>
            <a:off x="10870619" y="3501594"/>
            <a:ext cx="991328" cy="327496"/>
          </a:xfrm>
          <a:prstGeom prst="rect">
            <a:avLst/>
          </a:prstGeom>
          <a:noFill/>
          <a:ln>
            <a:noFill/>
          </a:ln>
        </p:spPr>
      </p:pic>
      <p:sp>
        <p:nvSpPr>
          <p:cNvPr id="181" name="Google Shape;181;p22"/>
          <p:cNvSpPr txBox="1">
            <a:spLocks noGrp="1"/>
          </p:cNvSpPr>
          <p:nvPr>
            <p:ph type="title"/>
          </p:nvPr>
        </p:nvSpPr>
        <p:spPr>
          <a:xfrm>
            <a:off x="414775" y="4371250"/>
            <a:ext cx="11463900" cy="426900"/>
          </a:xfrm>
          <a:prstGeom prst="rect">
            <a:avLst/>
          </a:prstGeom>
          <a:solidFill>
            <a:srgbClr val="59B9B4"/>
          </a:solidFill>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1100"/>
              <a:buFont typeface="Arial"/>
              <a:buNone/>
            </a:pPr>
            <a:r>
              <a:rPr lang="en-US" sz="1800" b="1"/>
              <a:t>Outreach Partners</a:t>
            </a:r>
            <a:endParaRPr sz="1800" b="1"/>
          </a:p>
        </p:txBody>
      </p:sp>
      <p:pic>
        <p:nvPicPr>
          <p:cNvPr id="182" name="Google Shape;182;p22"/>
          <p:cNvPicPr preferRelativeResize="0"/>
          <p:nvPr/>
        </p:nvPicPr>
        <p:blipFill>
          <a:blip r:embed="rId15">
            <a:alphaModFix/>
          </a:blip>
          <a:stretch>
            <a:fillRect/>
          </a:stretch>
        </p:blipFill>
        <p:spPr>
          <a:xfrm>
            <a:off x="1232963" y="5050037"/>
            <a:ext cx="954727" cy="358817"/>
          </a:xfrm>
          <a:prstGeom prst="rect">
            <a:avLst/>
          </a:prstGeom>
          <a:noFill/>
          <a:ln>
            <a:noFill/>
          </a:ln>
        </p:spPr>
      </p:pic>
      <p:pic>
        <p:nvPicPr>
          <p:cNvPr id="183" name="Google Shape;183;p22"/>
          <p:cNvPicPr preferRelativeResize="0"/>
          <p:nvPr/>
        </p:nvPicPr>
        <p:blipFill>
          <a:blip r:embed="rId16">
            <a:alphaModFix/>
          </a:blip>
          <a:stretch>
            <a:fillRect/>
          </a:stretch>
        </p:blipFill>
        <p:spPr>
          <a:xfrm>
            <a:off x="2449511" y="5050037"/>
            <a:ext cx="429307" cy="595893"/>
          </a:xfrm>
          <a:prstGeom prst="rect">
            <a:avLst/>
          </a:prstGeom>
          <a:noFill/>
          <a:ln>
            <a:noFill/>
          </a:ln>
        </p:spPr>
      </p:pic>
      <p:pic>
        <p:nvPicPr>
          <p:cNvPr id="184" name="Google Shape;184;p22"/>
          <p:cNvPicPr preferRelativeResize="0"/>
          <p:nvPr/>
        </p:nvPicPr>
        <p:blipFill>
          <a:blip r:embed="rId17">
            <a:alphaModFix/>
          </a:blip>
          <a:stretch>
            <a:fillRect/>
          </a:stretch>
        </p:blipFill>
        <p:spPr>
          <a:xfrm>
            <a:off x="3133738" y="5050037"/>
            <a:ext cx="961135" cy="352410"/>
          </a:xfrm>
          <a:prstGeom prst="rect">
            <a:avLst/>
          </a:prstGeom>
          <a:noFill/>
          <a:ln>
            <a:noFill/>
          </a:ln>
        </p:spPr>
      </p:pic>
      <p:pic>
        <p:nvPicPr>
          <p:cNvPr id="185" name="Google Shape;185;p22"/>
          <p:cNvPicPr preferRelativeResize="0"/>
          <p:nvPr/>
        </p:nvPicPr>
        <p:blipFill>
          <a:blip r:embed="rId18">
            <a:alphaModFix/>
          </a:blip>
          <a:stretch>
            <a:fillRect/>
          </a:stretch>
        </p:blipFill>
        <p:spPr>
          <a:xfrm>
            <a:off x="4349794" y="4929487"/>
            <a:ext cx="602311" cy="416484"/>
          </a:xfrm>
          <a:prstGeom prst="rect">
            <a:avLst/>
          </a:prstGeom>
          <a:noFill/>
          <a:ln>
            <a:noFill/>
          </a:ln>
        </p:spPr>
      </p:pic>
      <p:pic>
        <p:nvPicPr>
          <p:cNvPr id="186" name="Google Shape;186;p22"/>
          <p:cNvPicPr preferRelativeResize="0"/>
          <p:nvPr/>
        </p:nvPicPr>
        <p:blipFill>
          <a:blip r:embed="rId19">
            <a:alphaModFix/>
          </a:blip>
          <a:stretch>
            <a:fillRect/>
          </a:stretch>
        </p:blipFill>
        <p:spPr>
          <a:xfrm>
            <a:off x="5172663" y="5053241"/>
            <a:ext cx="916282" cy="352410"/>
          </a:xfrm>
          <a:prstGeom prst="rect">
            <a:avLst/>
          </a:prstGeom>
          <a:noFill/>
          <a:ln>
            <a:noFill/>
          </a:ln>
        </p:spPr>
      </p:pic>
      <p:pic>
        <p:nvPicPr>
          <p:cNvPr id="187" name="Google Shape;187;p22"/>
          <p:cNvPicPr preferRelativeResize="0"/>
          <p:nvPr/>
        </p:nvPicPr>
        <p:blipFill>
          <a:blip r:embed="rId20">
            <a:alphaModFix/>
          </a:blip>
          <a:stretch>
            <a:fillRect/>
          </a:stretch>
        </p:blipFill>
        <p:spPr>
          <a:xfrm>
            <a:off x="6316402" y="4933971"/>
            <a:ext cx="1005917" cy="590965"/>
          </a:xfrm>
          <a:prstGeom prst="rect">
            <a:avLst/>
          </a:prstGeom>
          <a:noFill/>
          <a:ln>
            <a:noFill/>
          </a:ln>
        </p:spPr>
      </p:pic>
      <p:pic>
        <p:nvPicPr>
          <p:cNvPr id="188" name="Google Shape;188;p22"/>
          <p:cNvPicPr preferRelativeResize="0"/>
          <p:nvPr/>
        </p:nvPicPr>
        <p:blipFill>
          <a:blip r:embed="rId21">
            <a:alphaModFix/>
          </a:blip>
          <a:stretch>
            <a:fillRect/>
          </a:stretch>
        </p:blipFill>
        <p:spPr>
          <a:xfrm>
            <a:off x="7481489" y="4895888"/>
            <a:ext cx="897059" cy="788116"/>
          </a:xfrm>
          <a:prstGeom prst="rect">
            <a:avLst/>
          </a:prstGeom>
          <a:noFill/>
          <a:ln>
            <a:noFill/>
          </a:ln>
        </p:spPr>
      </p:pic>
      <p:pic>
        <p:nvPicPr>
          <p:cNvPr id="189" name="Google Shape;189;p22"/>
          <p:cNvPicPr preferRelativeResize="0"/>
          <p:nvPr/>
        </p:nvPicPr>
        <p:blipFill>
          <a:blip r:embed="rId22">
            <a:alphaModFix/>
          </a:blip>
          <a:stretch>
            <a:fillRect/>
          </a:stretch>
        </p:blipFill>
        <p:spPr>
          <a:xfrm>
            <a:off x="8602911" y="4879876"/>
            <a:ext cx="493383" cy="820153"/>
          </a:xfrm>
          <a:prstGeom prst="rect">
            <a:avLst/>
          </a:prstGeom>
          <a:noFill/>
          <a:ln>
            <a:noFill/>
          </a:ln>
        </p:spPr>
      </p:pic>
      <p:pic>
        <p:nvPicPr>
          <p:cNvPr id="190" name="Google Shape;190;p22"/>
          <p:cNvPicPr preferRelativeResize="0"/>
          <p:nvPr/>
        </p:nvPicPr>
        <p:blipFill>
          <a:blip r:embed="rId23">
            <a:alphaModFix/>
          </a:blip>
          <a:stretch>
            <a:fillRect/>
          </a:stretch>
        </p:blipFill>
        <p:spPr>
          <a:xfrm>
            <a:off x="9361280" y="4963167"/>
            <a:ext cx="666387" cy="653560"/>
          </a:xfrm>
          <a:prstGeom prst="rect">
            <a:avLst/>
          </a:prstGeom>
          <a:noFill/>
          <a:ln>
            <a:noFill/>
          </a:ln>
        </p:spPr>
      </p:pic>
      <p:pic>
        <p:nvPicPr>
          <p:cNvPr id="191" name="Google Shape;191;p22"/>
          <p:cNvPicPr preferRelativeResize="0"/>
          <p:nvPr/>
        </p:nvPicPr>
        <p:blipFill>
          <a:blip r:embed="rId24">
            <a:alphaModFix/>
          </a:blip>
          <a:stretch>
            <a:fillRect/>
          </a:stretch>
        </p:blipFill>
        <p:spPr>
          <a:xfrm>
            <a:off x="10292651" y="4873818"/>
            <a:ext cx="666387" cy="704819"/>
          </a:xfrm>
          <a:prstGeom prst="rect">
            <a:avLst/>
          </a:prstGeom>
          <a:noFill/>
          <a:ln>
            <a:noFill/>
          </a:ln>
        </p:spPr>
      </p:pic>
      <p:pic>
        <p:nvPicPr>
          <p:cNvPr id="192" name="Google Shape;192;p22"/>
          <p:cNvPicPr preferRelativeResize="0"/>
          <p:nvPr/>
        </p:nvPicPr>
        <p:blipFill>
          <a:blip r:embed="rId25" cstate="screen">
            <a:alphaModFix/>
            <a:extLst>
              <a:ext uri="{28A0092B-C50C-407E-A947-70E740481C1C}">
                <a14:useLocalDpi xmlns:a14="http://schemas.microsoft.com/office/drawing/2010/main"/>
              </a:ext>
            </a:extLst>
          </a:blip>
          <a:stretch>
            <a:fillRect/>
          </a:stretch>
        </p:blipFill>
        <p:spPr>
          <a:xfrm>
            <a:off x="1122173" y="5644955"/>
            <a:ext cx="876328" cy="468180"/>
          </a:xfrm>
          <a:prstGeom prst="rect">
            <a:avLst/>
          </a:prstGeom>
          <a:noFill/>
          <a:ln>
            <a:noFill/>
          </a:ln>
        </p:spPr>
      </p:pic>
      <p:pic>
        <p:nvPicPr>
          <p:cNvPr id="193" name="Google Shape;193;p22"/>
          <p:cNvPicPr preferRelativeResize="0"/>
          <p:nvPr/>
        </p:nvPicPr>
        <p:blipFill>
          <a:blip r:embed="rId26" cstate="screen">
            <a:alphaModFix/>
            <a:extLst>
              <a:ext uri="{28A0092B-C50C-407E-A947-70E740481C1C}">
                <a14:useLocalDpi xmlns:a14="http://schemas.microsoft.com/office/drawing/2010/main"/>
              </a:ext>
            </a:extLst>
          </a:blip>
          <a:stretch>
            <a:fillRect/>
          </a:stretch>
        </p:blipFill>
        <p:spPr>
          <a:xfrm>
            <a:off x="2441018" y="5749216"/>
            <a:ext cx="618231" cy="618238"/>
          </a:xfrm>
          <a:prstGeom prst="rect">
            <a:avLst/>
          </a:prstGeom>
          <a:noFill/>
          <a:ln>
            <a:noFill/>
          </a:ln>
        </p:spPr>
      </p:pic>
      <p:pic>
        <p:nvPicPr>
          <p:cNvPr id="194" name="Google Shape;194;p22"/>
          <p:cNvPicPr preferRelativeResize="0"/>
          <p:nvPr/>
        </p:nvPicPr>
        <p:blipFill>
          <a:blip r:embed="rId27" cstate="screen">
            <a:alphaModFix/>
            <a:extLst>
              <a:ext uri="{28A0092B-C50C-407E-A947-70E740481C1C}">
                <a14:useLocalDpi xmlns:a14="http://schemas.microsoft.com/office/drawing/2010/main"/>
              </a:ext>
            </a:extLst>
          </a:blip>
          <a:stretch>
            <a:fillRect/>
          </a:stretch>
        </p:blipFill>
        <p:spPr>
          <a:xfrm>
            <a:off x="3302494" y="6030547"/>
            <a:ext cx="678254" cy="414159"/>
          </a:xfrm>
          <a:prstGeom prst="rect">
            <a:avLst/>
          </a:prstGeom>
          <a:noFill/>
          <a:ln>
            <a:noFill/>
          </a:ln>
        </p:spPr>
      </p:pic>
      <p:pic>
        <p:nvPicPr>
          <p:cNvPr id="195" name="Google Shape;195;p22"/>
          <p:cNvPicPr preferRelativeResize="0"/>
          <p:nvPr/>
        </p:nvPicPr>
        <p:blipFill>
          <a:blip r:embed="rId28" cstate="screen">
            <a:alphaModFix/>
            <a:extLst>
              <a:ext uri="{28A0092B-C50C-407E-A947-70E740481C1C}">
                <a14:useLocalDpi xmlns:a14="http://schemas.microsoft.com/office/drawing/2010/main"/>
              </a:ext>
            </a:extLst>
          </a:blip>
          <a:stretch>
            <a:fillRect/>
          </a:stretch>
        </p:blipFill>
        <p:spPr>
          <a:xfrm>
            <a:off x="4276400" y="6156607"/>
            <a:ext cx="1506564" cy="162062"/>
          </a:xfrm>
          <a:prstGeom prst="rect">
            <a:avLst/>
          </a:prstGeom>
          <a:noFill/>
          <a:ln>
            <a:noFill/>
          </a:ln>
        </p:spPr>
      </p:pic>
      <p:pic>
        <p:nvPicPr>
          <p:cNvPr id="196" name="Google Shape;196;p22"/>
          <p:cNvPicPr preferRelativeResize="0"/>
          <p:nvPr/>
        </p:nvPicPr>
        <p:blipFill>
          <a:blip r:embed="rId29">
            <a:alphaModFix/>
          </a:blip>
          <a:stretch>
            <a:fillRect/>
          </a:stretch>
        </p:blipFill>
        <p:spPr>
          <a:xfrm>
            <a:off x="6078625" y="5864175"/>
            <a:ext cx="556772" cy="746889"/>
          </a:xfrm>
          <a:prstGeom prst="rect">
            <a:avLst/>
          </a:prstGeom>
          <a:noFill/>
          <a:ln>
            <a:noFill/>
          </a:ln>
        </p:spPr>
      </p:pic>
      <p:pic>
        <p:nvPicPr>
          <p:cNvPr id="197" name="Google Shape;197;p22"/>
          <p:cNvPicPr preferRelativeResize="0"/>
          <p:nvPr/>
        </p:nvPicPr>
        <p:blipFill>
          <a:blip r:embed="rId30" cstate="screen">
            <a:alphaModFix/>
            <a:extLst>
              <a:ext uri="{28A0092B-C50C-407E-A947-70E740481C1C}">
                <a14:useLocalDpi xmlns:a14="http://schemas.microsoft.com/office/drawing/2010/main"/>
              </a:ext>
            </a:extLst>
          </a:blip>
          <a:stretch>
            <a:fillRect/>
          </a:stretch>
        </p:blipFill>
        <p:spPr>
          <a:xfrm>
            <a:off x="6957769" y="6105878"/>
            <a:ext cx="852319" cy="372143"/>
          </a:xfrm>
          <a:prstGeom prst="rect">
            <a:avLst/>
          </a:prstGeom>
          <a:noFill/>
          <a:ln>
            <a:noFill/>
          </a:ln>
        </p:spPr>
      </p:pic>
      <p:pic>
        <p:nvPicPr>
          <p:cNvPr id="198" name="Google Shape;198;p22"/>
          <p:cNvPicPr preferRelativeResize="0"/>
          <p:nvPr/>
        </p:nvPicPr>
        <p:blipFill>
          <a:blip r:embed="rId31" cstate="screen">
            <a:alphaModFix/>
            <a:extLst>
              <a:ext uri="{28A0092B-C50C-407E-A947-70E740481C1C}">
                <a14:useLocalDpi xmlns:a14="http://schemas.microsoft.com/office/drawing/2010/main"/>
              </a:ext>
            </a:extLst>
          </a:blip>
          <a:stretch>
            <a:fillRect/>
          </a:stretch>
        </p:blipFill>
        <p:spPr>
          <a:xfrm>
            <a:off x="8132469" y="5868482"/>
            <a:ext cx="834312" cy="738284"/>
          </a:xfrm>
          <a:prstGeom prst="rect">
            <a:avLst/>
          </a:prstGeom>
          <a:noFill/>
          <a:ln>
            <a:noFill/>
          </a:ln>
        </p:spPr>
      </p:pic>
      <p:pic>
        <p:nvPicPr>
          <p:cNvPr id="199" name="Google Shape;199;p22"/>
          <p:cNvPicPr preferRelativeResize="0"/>
          <p:nvPr/>
        </p:nvPicPr>
        <p:blipFill>
          <a:blip r:embed="rId32">
            <a:alphaModFix/>
          </a:blip>
          <a:stretch>
            <a:fillRect/>
          </a:stretch>
        </p:blipFill>
        <p:spPr>
          <a:xfrm>
            <a:off x="9289152" y="6054295"/>
            <a:ext cx="774048" cy="366654"/>
          </a:xfrm>
          <a:prstGeom prst="rect">
            <a:avLst/>
          </a:prstGeom>
          <a:noFill/>
          <a:ln>
            <a:noFill/>
          </a:ln>
        </p:spPr>
      </p:pic>
      <p:pic>
        <p:nvPicPr>
          <p:cNvPr id="200" name="Google Shape;200;p22"/>
          <p:cNvPicPr preferRelativeResize="0"/>
          <p:nvPr/>
        </p:nvPicPr>
        <p:blipFill>
          <a:blip r:embed="rId33" cstate="screen">
            <a:alphaModFix/>
            <a:extLst>
              <a:ext uri="{28A0092B-C50C-407E-A947-70E740481C1C}">
                <a14:useLocalDpi xmlns:a14="http://schemas.microsoft.com/office/drawing/2010/main"/>
              </a:ext>
            </a:extLst>
          </a:blip>
          <a:stretch>
            <a:fillRect/>
          </a:stretch>
        </p:blipFill>
        <p:spPr>
          <a:xfrm>
            <a:off x="10385569" y="5781752"/>
            <a:ext cx="684256" cy="696268"/>
          </a:xfrm>
          <a:prstGeom prst="rect">
            <a:avLst/>
          </a:prstGeom>
          <a:noFill/>
          <a:ln>
            <a:noFill/>
          </a:ln>
        </p:spPr>
      </p:pic>
      <p:pic>
        <p:nvPicPr>
          <p:cNvPr id="3" name="Picture 2">
            <a:extLst>
              <a:ext uri="{FF2B5EF4-FFF2-40B4-BE49-F238E27FC236}">
                <a16:creationId xmlns:a16="http://schemas.microsoft.com/office/drawing/2014/main" id="{681D4A70-BE3D-9947-AD29-A792008AE307}"/>
              </a:ext>
            </a:extLst>
          </p:cNvPr>
          <p:cNvPicPr>
            <a:picLocks noChangeAspect="1"/>
          </p:cNvPicPr>
          <p:nvPr/>
        </p:nvPicPr>
        <p:blipFill rotWithShape="1">
          <a:blip r:embed="rId34"/>
          <a:srcRect l="6594" t="433" b="52789"/>
          <a:stretch/>
        </p:blipFill>
        <p:spPr>
          <a:xfrm>
            <a:off x="165100" y="4836249"/>
            <a:ext cx="6069033" cy="1709651"/>
          </a:xfrm>
          <a:prstGeom prst="rect">
            <a:avLst/>
          </a:prstGeom>
        </p:spPr>
      </p:pic>
      <p:pic>
        <p:nvPicPr>
          <p:cNvPr id="49" name="Picture 48">
            <a:extLst>
              <a:ext uri="{FF2B5EF4-FFF2-40B4-BE49-F238E27FC236}">
                <a16:creationId xmlns:a16="http://schemas.microsoft.com/office/drawing/2014/main" id="{BD1182B5-C724-F147-AF7F-9F2459B081D9}"/>
              </a:ext>
            </a:extLst>
          </p:cNvPr>
          <p:cNvPicPr>
            <a:picLocks noChangeAspect="1"/>
          </p:cNvPicPr>
          <p:nvPr/>
        </p:nvPicPr>
        <p:blipFill rotWithShape="1">
          <a:blip r:embed="rId34"/>
          <a:srcRect l="3790" t="47907" r="2653"/>
          <a:stretch/>
        </p:blipFill>
        <p:spPr>
          <a:xfrm>
            <a:off x="6003521" y="4891387"/>
            <a:ext cx="6188479" cy="1938229"/>
          </a:xfrm>
          <a:prstGeom prst="rect">
            <a:avLst/>
          </a:prstGeom>
        </p:spPr>
      </p:pic>
      <p:pic>
        <p:nvPicPr>
          <p:cNvPr id="6" name="Picture 5">
            <a:extLst>
              <a:ext uri="{FF2B5EF4-FFF2-40B4-BE49-F238E27FC236}">
                <a16:creationId xmlns:a16="http://schemas.microsoft.com/office/drawing/2014/main" id="{E0891917-52CC-8C4F-9E26-AE48A826BD27}"/>
              </a:ext>
            </a:extLst>
          </p:cNvPr>
          <p:cNvPicPr>
            <a:picLocks noChangeAspect="1"/>
          </p:cNvPicPr>
          <p:nvPr/>
        </p:nvPicPr>
        <p:blipFill>
          <a:blip r:embed="rId35"/>
          <a:stretch>
            <a:fillRect/>
          </a:stretch>
        </p:blipFill>
        <p:spPr>
          <a:xfrm>
            <a:off x="6264864" y="1638541"/>
            <a:ext cx="5686036" cy="896447"/>
          </a:xfrm>
          <a:prstGeom prst="rect">
            <a:avLst/>
          </a:prstGeom>
        </p:spPr>
      </p:pic>
      <p:sp>
        <p:nvSpPr>
          <p:cNvPr id="45" name="Title 1">
            <a:extLst>
              <a:ext uri="{FF2B5EF4-FFF2-40B4-BE49-F238E27FC236}">
                <a16:creationId xmlns:a16="http://schemas.microsoft.com/office/drawing/2014/main" id="{9FD74372-C918-0A4D-999C-662CBAFFA6C2}"/>
              </a:ext>
            </a:extLst>
          </p:cNvPr>
          <p:cNvSpPr txBox="1">
            <a:spLocks/>
          </p:cNvSpPr>
          <p:nvPr/>
        </p:nvSpPr>
        <p:spPr>
          <a:xfrm>
            <a:off x="838200" y="380649"/>
            <a:ext cx="10515600" cy="673240"/>
          </a:xfrm>
          <a:prstGeom prst="rect">
            <a:avLst/>
          </a:prstGeom>
          <a:noFill/>
          <a:ln>
            <a:noFill/>
          </a:ln>
        </p:spPr>
        <p:txBody>
          <a:bodyPr spcFirstLastPara="1" vert="horz" wrap="square" lIns="91425" tIns="45700" rIns="91425" bIns="45700" rtlCol="0" anchor="ctr" anchorCtr="0">
            <a:normAutofit lnSpcReduction="10000"/>
          </a:bodyPr>
          <a:lstStyle>
            <a:lvl1pPr marR="0" lvl="0" algn="l" defTabSz="914400" rtl="0" eaLnBrk="1" latinLnBrk="0" hangingPunct="1">
              <a:lnSpc>
                <a:spcPct val="90000"/>
              </a:lnSpc>
              <a:spcBef>
                <a:spcPts val="0"/>
              </a:spcBef>
              <a:spcAft>
                <a:spcPts val="0"/>
              </a:spcAft>
              <a:buClr>
                <a:srgbClr val="253C60"/>
              </a:buClr>
              <a:buSzPts val="4400"/>
              <a:buFont typeface="Helvetica Neue Light"/>
              <a:buNone/>
              <a:defRPr sz="4400" b="0" i="0" u="none" strike="noStrike" kern="1200" cap="none">
                <a:solidFill>
                  <a:srgbClr val="253C60"/>
                </a:solidFill>
                <a:latin typeface="Helvetica Neue Light"/>
                <a:ea typeface="Helvetica Neue Light"/>
                <a:cs typeface="Helvetica Neue Light"/>
                <a:sym typeface="Helvetica Neue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Thank you to our Prize supporters</a:t>
            </a:r>
          </a:p>
        </p:txBody>
      </p:sp>
    </p:spTree>
    <p:extLst>
      <p:ext uri="{BB962C8B-B14F-4D97-AF65-F5344CB8AC3E}">
        <p14:creationId xmlns:p14="http://schemas.microsoft.com/office/powerpoint/2010/main" val="1068997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6059-1440-324C-A8B7-BEF757542A22}"/>
              </a:ext>
            </a:extLst>
          </p:cNvPr>
          <p:cNvSpPr>
            <a:spLocks noGrp="1"/>
          </p:cNvSpPr>
          <p:nvPr>
            <p:ph type="title"/>
          </p:nvPr>
        </p:nvSpPr>
        <p:spPr>
          <a:xfrm>
            <a:off x="838201" y="1053889"/>
            <a:ext cx="10515600" cy="673240"/>
          </a:xfrm>
        </p:spPr>
        <p:txBody>
          <a:bodyPr/>
          <a:lstStyle/>
          <a:p>
            <a:r>
              <a:rPr lang="en-US" dirty="0"/>
              <a:t>Thank you!</a:t>
            </a:r>
            <a:br>
              <a:rPr lang="en-US" dirty="0"/>
            </a:br>
            <a:r>
              <a:rPr lang="en-US" sz="2000" dirty="0">
                <a:hlinkClick r:id="rId2"/>
              </a:rPr>
              <a:t>rajanrawal@cept.ac.in</a:t>
            </a:r>
            <a:br>
              <a:rPr lang="en-US" sz="2000" dirty="0"/>
            </a:br>
            <a:r>
              <a:rPr lang="en-US" sz="2000" dirty="0">
                <a:hlinkClick r:id="rId3"/>
              </a:rPr>
              <a:t>yash.Shukla@cept.ac.in</a:t>
            </a:r>
            <a:br>
              <a:rPr lang="en-US" dirty="0"/>
            </a:br>
            <a:endParaRPr lang="en-US" dirty="0"/>
          </a:p>
        </p:txBody>
      </p:sp>
      <p:sp>
        <p:nvSpPr>
          <p:cNvPr id="3" name="Content Placeholder 2">
            <a:extLst>
              <a:ext uri="{FF2B5EF4-FFF2-40B4-BE49-F238E27FC236}">
                <a16:creationId xmlns:a16="http://schemas.microsoft.com/office/drawing/2014/main" id="{53DFE115-5940-2E49-8D0F-D80CC659061C}"/>
              </a:ext>
            </a:extLst>
          </p:cNvPr>
          <p:cNvSpPr>
            <a:spLocks noGrp="1"/>
          </p:cNvSpPr>
          <p:nvPr>
            <p:ph idx="1"/>
          </p:nvPr>
        </p:nvSpPr>
        <p:spPr>
          <a:xfrm>
            <a:off x="709613" y="3386138"/>
            <a:ext cx="10515600" cy="789829"/>
          </a:xfrm>
        </p:spPr>
        <p:txBody>
          <a:bodyPr>
            <a:normAutofit/>
          </a:bodyPr>
          <a:lstStyle/>
          <a:p>
            <a:r>
              <a:rPr lang="en-US" sz="1600" dirty="0"/>
              <a:t>Please check out the FAQ page on our website for answers to commonly asked questions: </a:t>
            </a:r>
            <a:r>
              <a:rPr lang="en-US" sz="1600" b="1" dirty="0"/>
              <a:t>https://globalcoolingprize.org/prize-details/faq/</a:t>
            </a:r>
          </a:p>
        </p:txBody>
      </p:sp>
      <p:sp>
        <p:nvSpPr>
          <p:cNvPr id="4" name="Slide Number Placeholder 3">
            <a:extLst>
              <a:ext uri="{FF2B5EF4-FFF2-40B4-BE49-F238E27FC236}">
                <a16:creationId xmlns:a16="http://schemas.microsoft.com/office/drawing/2014/main" id="{7B0AF6F4-B919-7349-9E04-334D4F7FBBCB}"/>
              </a:ext>
            </a:extLst>
          </p:cNvPr>
          <p:cNvSpPr>
            <a:spLocks noGrp="1"/>
          </p:cNvSpPr>
          <p:nvPr>
            <p:ph type="sldNum" sz="quarter" idx="4"/>
          </p:nvPr>
        </p:nvSpPr>
        <p:spPr>
          <a:xfrm>
            <a:off x="10884311" y="6356350"/>
            <a:ext cx="469490" cy="365125"/>
          </a:xfrm>
          <a:prstGeom prst="rect">
            <a:avLst/>
          </a:prstGeom>
        </p:spPr>
        <p:txBody>
          <a:bodyPr vert="horz" lIns="91440" tIns="45720" rIns="91440" bIns="45720" rtlCol="0" anchor="ctr"/>
          <a:lstStyle>
            <a:defPPr>
              <a:defRPr lang="en-US"/>
            </a:defPPr>
            <a:lvl1pPr marL="0" algn="ctr" defTabSz="914400" rtl="0" eaLnBrk="1" latinLnBrk="0" hangingPunct="1">
              <a:defRPr sz="1000" b="0" i="0" kern="1200">
                <a:solidFill>
                  <a:srgbClr val="1F3B63"/>
                </a:solidFill>
                <a:latin typeface="Helvetica Light" panose="020B04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04754-A237-0D43-88E2-5DB2D0730244}" type="slidenum">
              <a:rPr lang="en-US" smtClean="0"/>
              <a:pPr/>
              <a:t>31</a:t>
            </a:fld>
            <a:endParaRPr lang="en-US" dirty="0"/>
          </a:p>
        </p:txBody>
      </p:sp>
      <p:pic>
        <p:nvPicPr>
          <p:cNvPr id="202754" name="Picture 2" descr="https://lh5.googleusercontent.com/RZzYIoTPcJUEk2TqnjI6N2ddQndw-Fx55QrUu_1QJ7NRfxUhfe0txjofk7Fb8mQbzJk1_vxSEL3_Uphvrasprrl5Je08xqawnfTxvaZ8YVk2-FRbqepTn94wBkAif-yTWlNjBP_zzqs">
            <a:extLst>
              <a:ext uri="{FF2B5EF4-FFF2-40B4-BE49-F238E27FC236}">
                <a16:creationId xmlns:a16="http://schemas.microsoft.com/office/drawing/2014/main" id="{AC853A41-3092-D74D-9E34-12F617FF18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7609"/>
          <a:stretch/>
        </p:blipFill>
        <p:spPr bwMode="auto">
          <a:xfrm>
            <a:off x="0" y="4291883"/>
            <a:ext cx="12192000" cy="2682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76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8"/>
          <p:cNvSpPr txBox="1">
            <a:spLocks noGrp="1"/>
          </p:cNvSpPr>
          <p:nvPr>
            <p:ph type="sldNum" idx="12"/>
          </p:nvPr>
        </p:nvSpPr>
        <p:spPr>
          <a:xfrm>
            <a:off x="10884311" y="6356350"/>
            <a:ext cx="46949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000"/>
              <a:buNone/>
            </a:pPr>
            <a:fld id="{00000000-1234-1234-1234-123412341234}" type="slidenum">
              <a:rPr lang="en-US" sz="1000" b="0" i="0">
                <a:solidFill>
                  <a:srgbClr val="203454"/>
                </a:solidFill>
                <a:latin typeface="Helvetica Neue"/>
                <a:ea typeface="Helvetica Neue"/>
                <a:cs typeface="Helvetica Neue"/>
                <a:sym typeface="Helvetica Neue"/>
              </a:rPr>
              <a:t>4</a:t>
            </a:fld>
            <a:endParaRPr sz="1000" b="0" i="0">
              <a:solidFill>
                <a:srgbClr val="203454"/>
              </a:solidFill>
              <a:latin typeface="Helvetica Neue"/>
              <a:ea typeface="Helvetica Neue"/>
              <a:cs typeface="Helvetica Neue"/>
              <a:sym typeface="Helvetica Neue"/>
            </a:endParaRPr>
          </a:p>
        </p:txBody>
      </p:sp>
      <p:grpSp>
        <p:nvGrpSpPr>
          <p:cNvPr id="54" name="Google Shape;54;p8"/>
          <p:cNvGrpSpPr/>
          <p:nvPr/>
        </p:nvGrpSpPr>
        <p:grpSpPr>
          <a:xfrm>
            <a:off x="609600" y="527843"/>
            <a:ext cx="10972800" cy="5728866"/>
            <a:chOff x="0" y="17480"/>
            <a:chExt cx="10972800" cy="5728866"/>
          </a:xfrm>
        </p:grpSpPr>
        <p:sp>
          <p:nvSpPr>
            <p:cNvPr id="55" name="Google Shape;55;p8"/>
            <p:cNvSpPr/>
            <p:nvPr/>
          </p:nvSpPr>
          <p:spPr>
            <a:xfrm>
              <a:off x="0" y="17480"/>
              <a:ext cx="10972800" cy="580912"/>
            </a:xfrm>
            <a:prstGeom prst="roundRect">
              <a:avLst>
                <a:gd name="adj" fmla="val 16667"/>
              </a:avLst>
            </a:prstGeom>
            <a:solidFill>
              <a:srgbClr val="1F3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txBox="1"/>
            <p:nvPr/>
          </p:nvSpPr>
          <p:spPr>
            <a:xfrm>
              <a:off x="28358" y="45838"/>
              <a:ext cx="10916084" cy="524196"/>
            </a:xfrm>
            <a:prstGeom prst="rect">
              <a:avLst/>
            </a:prstGeom>
            <a:noFill/>
            <a:ln>
              <a:noFill/>
            </a:ln>
          </p:spPr>
          <p:txBody>
            <a:bodyPr spcFirstLastPara="1" wrap="square" lIns="73150" tIns="36575" rIns="73150" bIns="36575" anchor="ctr" anchorCtr="0">
              <a:noAutofit/>
            </a:bodyPr>
            <a:lstStyle/>
            <a:p>
              <a:pPr marL="0" marR="0" lvl="0" indent="0" algn="l" rtl="0">
                <a:lnSpc>
                  <a:spcPct val="100000"/>
                </a:lnSpc>
                <a:spcBef>
                  <a:spcPts val="0"/>
                </a:spcBef>
                <a:spcAft>
                  <a:spcPts val="0"/>
                </a:spcAft>
                <a:buClr>
                  <a:srgbClr val="000000"/>
                </a:buClr>
                <a:buSzPts val="1225"/>
                <a:buFont typeface="Arial"/>
                <a:buNone/>
              </a:pPr>
              <a:r>
                <a:rPr lang="en-US" sz="1600" b="1" i="0" u="none" strike="noStrike" cap="none">
                  <a:solidFill>
                    <a:schemeClr val="lt1"/>
                  </a:solidFill>
                  <a:latin typeface="Helvetica Neue Light"/>
                  <a:ea typeface="Helvetica Neue Light"/>
                  <a:cs typeface="Helvetica Neue Light"/>
                  <a:sym typeface="Helvetica Neue Light"/>
                </a:rPr>
                <a:t>First-of-its-kind Innovation Challenge</a:t>
              </a:r>
              <a:endParaRPr/>
            </a:p>
          </p:txBody>
        </p:sp>
        <p:sp>
          <p:nvSpPr>
            <p:cNvPr id="57" name="Google Shape;57;p8"/>
            <p:cNvSpPr/>
            <p:nvPr/>
          </p:nvSpPr>
          <p:spPr>
            <a:xfrm>
              <a:off x="0" y="644003"/>
              <a:ext cx="10972800" cy="894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txBox="1"/>
            <p:nvPr/>
          </p:nvSpPr>
          <p:spPr>
            <a:xfrm>
              <a:off x="0" y="644003"/>
              <a:ext cx="10972800" cy="894240"/>
            </a:xfrm>
            <a:prstGeom prst="rect">
              <a:avLst/>
            </a:prstGeom>
            <a:noFill/>
            <a:ln>
              <a:noFill/>
            </a:ln>
          </p:spPr>
          <p:txBody>
            <a:bodyPr spcFirstLastPara="1" wrap="square" lIns="348375" tIns="17775" rIns="99550" bIns="17775" anchor="t" anchorCtr="0">
              <a:noAutofit/>
            </a:bodyPr>
            <a:lstStyle/>
            <a:p>
              <a:pPr marL="114300" marR="0" lvl="1" indent="-114300" algn="l" rtl="0">
                <a:lnSpc>
                  <a:spcPct val="150000"/>
                </a:lnSpc>
                <a:spcBef>
                  <a:spcPts val="0"/>
                </a:spcBef>
                <a:spcAft>
                  <a:spcPts val="0"/>
                </a:spcAft>
                <a:buClr>
                  <a:srgbClr val="000000"/>
                </a:buClr>
                <a:buSzPts val="1400"/>
                <a:buFont typeface="Arial"/>
                <a:buChar char="•"/>
              </a:pPr>
              <a:r>
                <a:rPr lang="en-US" sz="1400" b="0" i="0" u="none" strike="noStrike" cap="none">
                  <a:solidFill>
                    <a:srgbClr val="1F3B63"/>
                  </a:solidFill>
                  <a:latin typeface="Helvetica Neue"/>
                  <a:ea typeface="Helvetica Neue"/>
                  <a:cs typeface="Helvetica Neue"/>
                  <a:sym typeface="Helvetica Neue"/>
                </a:rPr>
                <a:t>Aims to identify a residential cooling solution that has five times lower climate impact</a:t>
              </a:r>
              <a:endParaRPr/>
            </a:p>
            <a:p>
              <a:pPr marL="114300" marR="0" lvl="1" indent="-114300" algn="l" rtl="0">
                <a:lnSpc>
                  <a:spcPct val="150000"/>
                </a:lnSpc>
                <a:spcBef>
                  <a:spcPts val="280"/>
                </a:spcBef>
                <a:spcAft>
                  <a:spcPts val="0"/>
                </a:spcAft>
                <a:buClr>
                  <a:srgbClr val="000000"/>
                </a:buClr>
                <a:buSzPts val="1400"/>
                <a:buFont typeface="Arial"/>
                <a:buChar char="•"/>
              </a:pPr>
              <a:r>
                <a:rPr lang="en-US" sz="1400" b="0" i="0" u="none" strike="noStrike" cap="none">
                  <a:solidFill>
                    <a:srgbClr val="1F3B63"/>
                  </a:solidFill>
                  <a:latin typeface="Helvetica Neue"/>
                  <a:ea typeface="Helvetica Neue"/>
                  <a:cs typeface="Helvetica Neue"/>
                  <a:sym typeface="Helvetica Neue"/>
                </a:rPr>
                <a:t>Provides a common platform to incumbents, start-ups, innovators, experts and research institutes working in air conditioning space to innovate and accelerate the transition to the next generation cooling technology</a:t>
              </a:r>
              <a:endParaRPr/>
            </a:p>
          </p:txBody>
        </p:sp>
        <p:sp>
          <p:nvSpPr>
            <p:cNvPr id="59" name="Google Shape;59;p8"/>
            <p:cNvSpPr/>
            <p:nvPr/>
          </p:nvSpPr>
          <p:spPr>
            <a:xfrm>
              <a:off x="0" y="1728984"/>
              <a:ext cx="10972800" cy="580912"/>
            </a:xfrm>
            <a:prstGeom prst="roundRect">
              <a:avLst>
                <a:gd name="adj" fmla="val 16667"/>
              </a:avLst>
            </a:prstGeom>
            <a:solidFill>
              <a:srgbClr val="1F3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txBox="1"/>
            <p:nvPr/>
          </p:nvSpPr>
          <p:spPr>
            <a:xfrm>
              <a:off x="28358" y="1768772"/>
              <a:ext cx="10916084" cy="524196"/>
            </a:xfrm>
            <a:prstGeom prst="rect">
              <a:avLst/>
            </a:prstGeom>
            <a:noFill/>
            <a:ln>
              <a:noFill/>
            </a:ln>
          </p:spPr>
          <p:txBody>
            <a:bodyPr spcFirstLastPara="1" wrap="square" lIns="73150" tIns="36575" rIns="73150" bIns="36575" anchor="ctr" anchorCtr="0">
              <a:noAutofit/>
            </a:bodyPr>
            <a:lstStyle/>
            <a:p>
              <a:pPr marL="0" marR="0" lvl="0" indent="0" algn="l" rtl="0">
                <a:lnSpc>
                  <a:spcPct val="100000"/>
                </a:lnSpc>
                <a:spcBef>
                  <a:spcPts val="0"/>
                </a:spcBef>
                <a:spcAft>
                  <a:spcPts val="0"/>
                </a:spcAft>
                <a:buClr>
                  <a:srgbClr val="000000"/>
                </a:buClr>
                <a:buSzPts val="1225"/>
                <a:buFont typeface="Arial"/>
                <a:buNone/>
              </a:pPr>
              <a:r>
                <a:rPr lang="en-US" sz="1600" b="1" i="0" u="none" strike="noStrike" cap="none" dirty="0">
                  <a:solidFill>
                    <a:srgbClr val="FFFFFF"/>
                  </a:solidFill>
                  <a:latin typeface="Helvetica Neue Light"/>
                  <a:ea typeface="Helvetica Neue Light"/>
                  <a:cs typeface="Helvetica Neue Light"/>
                  <a:sym typeface="Helvetica Neue Light"/>
                </a:rPr>
                <a:t>A Global Competition</a:t>
              </a:r>
              <a:endParaRPr dirty="0"/>
            </a:p>
          </p:txBody>
        </p:sp>
        <p:sp>
          <p:nvSpPr>
            <p:cNvPr id="61" name="Google Shape;61;p8"/>
            <p:cNvSpPr/>
            <p:nvPr/>
          </p:nvSpPr>
          <p:spPr>
            <a:xfrm>
              <a:off x="0" y="2251176"/>
              <a:ext cx="10972800" cy="7426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txBox="1"/>
            <p:nvPr/>
          </p:nvSpPr>
          <p:spPr>
            <a:xfrm>
              <a:off x="0" y="2342616"/>
              <a:ext cx="10972800" cy="742648"/>
            </a:xfrm>
            <a:prstGeom prst="rect">
              <a:avLst/>
            </a:prstGeom>
            <a:noFill/>
            <a:ln>
              <a:noFill/>
            </a:ln>
          </p:spPr>
          <p:txBody>
            <a:bodyPr spcFirstLastPara="1" wrap="square" lIns="348375" tIns="17775" rIns="99550" bIns="17775" anchor="t" anchorCtr="0">
              <a:noAutofit/>
            </a:bodyPr>
            <a:lstStyle/>
            <a:p>
              <a:pPr marL="114300" marR="0" lvl="1" indent="-114300" algn="l" rtl="0">
                <a:lnSpc>
                  <a:spcPct val="150000"/>
                </a:lnSpc>
                <a:spcBef>
                  <a:spcPts val="0"/>
                </a:spcBef>
                <a:spcAft>
                  <a:spcPts val="0"/>
                </a:spcAft>
                <a:buClr>
                  <a:srgbClr val="000000"/>
                </a:buClr>
                <a:buSzPts val="1400"/>
                <a:buFont typeface="Arial"/>
                <a:buChar char="•"/>
              </a:pPr>
              <a:r>
                <a:rPr lang="en-US" sz="1400" b="0" i="0" u="none" strike="noStrike" cap="none">
                  <a:solidFill>
                    <a:srgbClr val="1F3B63"/>
                  </a:solidFill>
                  <a:latin typeface="Helvetica Neue"/>
                  <a:ea typeface="Helvetica Neue"/>
                  <a:cs typeface="Helvetica Neue"/>
                  <a:sym typeface="Helvetica Neue"/>
                </a:rPr>
                <a:t>Attracts talent from across sectors and around the world to design a residential cooling solution that leapfrogs existing technologies </a:t>
              </a:r>
              <a:endParaRPr/>
            </a:p>
            <a:p>
              <a:pPr marL="114300" marR="0" lvl="1" indent="-114300" algn="l" rtl="0">
                <a:lnSpc>
                  <a:spcPct val="150000"/>
                </a:lnSpc>
                <a:spcBef>
                  <a:spcPts val="280"/>
                </a:spcBef>
                <a:spcAft>
                  <a:spcPts val="0"/>
                </a:spcAft>
                <a:buClr>
                  <a:srgbClr val="000000"/>
                </a:buClr>
                <a:buSzPts val="1400"/>
                <a:buFont typeface="Arial"/>
                <a:buChar char="•"/>
              </a:pPr>
              <a:r>
                <a:rPr lang="en-US" sz="1400" b="0" i="0" u="none" strike="noStrike" cap="none">
                  <a:solidFill>
                    <a:srgbClr val="1F3B63"/>
                  </a:solidFill>
                  <a:latin typeface="Helvetica Neue"/>
                  <a:ea typeface="Helvetica Neue"/>
                  <a:cs typeface="Helvetica Neue"/>
                  <a:sym typeface="Helvetica Neue"/>
                </a:rPr>
                <a:t>Starting in India, the Prize aims to expand to major air conditioning growth markets including China, Indonesia, and Brazil  </a:t>
              </a:r>
              <a:endParaRPr/>
            </a:p>
          </p:txBody>
        </p:sp>
        <p:sp>
          <p:nvSpPr>
            <p:cNvPr id="63" name="Google Shape;63;p8"/>
            <p:cNvSpPr/>
            <p:nvPr/>
          </p:nvSpPr>
          <p:spPr>
            <a:xfrm>
              <a:off x="0" y="3059217"/>
              <a:ext cx="10972800" cy="580912"/>
            </a:xfrm>
            <a:prstGeom prst="roundRect">
              <a:avLst>
                <a:gd name="adj" fmla="val 16667"/>
              </a:avLst>
            </a:prstGeom>
            <a:solidFill>
              <a:srgbClr val="1F3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txBox="1"/>
            <p:nvPr/>
          </p:nvSpPr>
          <p:spPr>
            <a:xfrm>
              <a:off x="28358" y="3076145"/>
              <a:ext cx="10916084" cy="524196"/>
            </a:xfrm>
            <a:prstGeom prst="rect">
              <a:avLst/>
            </a:prstGeom>
            <a:noFill/>
            <a:ln>
              <a:noFill/>
            </a:ln>
          </p:spPr>
          <p:txBody>
            <a:bodyPr spcFirstLastPara="1" wrap="square" lIns="73150" tIns="36575" rIns="73150" bIns="36575" anchor="ctr" anchorCtr="0">
              <a:noAutofit/>
            </a:bodyPr>
            <a:lstStyle/>
            <a:p>
              <a:pPr marL="0" marR="0" lvl="0" indent="0" algn="l" rtl="0">
                <a:lnSpc>
                  <a:spcPct val="100000"/>
                </a:lnSpc>
                <a:spcBef>
                  <a:spcPts val="0"/>
                </a:spcBef>
                <a:spcAft>
                  <a:spcPts val="0"/>
                </a:spcAft>
                <a:buClr>
                  <a:srgbClr val="000000"/>
                </a:buClr>
                <a:buSzPts val="1225"/>
                <a:buFont typeface="Arial"/>
                <a:buNone/>
              </a:pPr>
              <a:r>
                <a:rPr lang="en-US" sz="1600" b="1" i="0" u="none" strike="noStrike" cap="none" dirty="0">
                  <a:solidFill>
                    <a:srgbClr val="FFFFFF"/>
                  </a:solidFill>
                  <a:latin typeface="Helvetica Neue Light"/>
                  <a:ea typeface="Helvetica Neue Light"/>
                  <a:cs typeface="Helvetica Neue Light"/>
                  <a:sym typeface="Helvetica Neue Light"/>
                </a:rPr>
                <a:t>Focus on Commercialization and Mass Adoption </a:t>
              </a:r>
              <a:endParaRPr dirty="0"/>
            </a:p>
          </p:txBody>
        </p:sp>
        <p:sp>
          <p:nvSpPr>
            <p:cNvPr id="65" name="Google Shape;65;p8"/>
            <p:cNvSpPr/>
            <p:nvPr/>
          </p:nvSpPr>
          <p:spPr>
            <a:xfrm>
              <a:off x="0" y="3685681"/>
              <a:ext cx="10972800" cy="8942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txBox="1"/>
            <p:nvPr/>
          </p:nvSpPr>
          <p:spPr>
            <a:xfrm>
              <a:off x="0" y="3777121"/>
              <a:ext cx="10972800" cy="894240"/>
            </a:xfrm>
            <a:prstGeom prst="rect">
              <a:avLst/>
            </a:prstGeom>
            <a:noFill/>
            <a:ln>
              <a:noFill/>
            </a:ln>
          </p:spPr>
          <p:txBody>
            <a:bodyPr spcFirstLastPara="1" wrap="square" lIns="348375" tIns="17775" rIns="99550" bIns="17775"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en-US" sz="1400" b="0" i="0" u="none" strike="noStrike" cap="none">
                  <a:solidFill>
                    <a:srgbClr val="1F3B63"/>
                  </a:solidFill>
                  <a:latin typeface="Helvetica Neue"/>
                  <a:ea typeface="Helvetica Neue"/>
                  <a:cs typeface="Helvetica Neue"/>
                  <a:sym typeface="Helvetica Neue"/>
                </a:rPr>
                <a:t>Led by a global coalition of partners to drive the incubation, commercialization and ultimately mass adoption of the climate friendly residential cooling solution across the potential markets</a:t>
              </a:r>
              <a:endParaRPr/>
            </a:p>
          </p:txBody>
        </p:sp>
        <p:sp>
          <p:nvSpPr>
            <p:cNvPr id="67" name="Google Shape;67;p8"/>
            <p:cNvSpPr/>
            <p:nvPr/>
          </p:nvSpPr>
          <p:spPr>
            <a:xfrm>
              <a:off x="0" y="4338497"/>
              <a:ext cx="10972800" cy="580912"/>
            </a:xfrm>
            <a:prstGeom prst="roundRect">
              <a:avLst>
                <a:gd name="adj" fmla="val 16667"/>
              </a:avLst>
            </a:prstGeom>
            <a:solidFill>
              <a:srgbClr val="1F3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txBox="1"/>
            <p:nvPr/>
          </p:nvSpPr>
          <p:spPr>
            <a:xfrm>
              <a:off x="28358" y="4343995"/>
              <a:ext cx="10916084" cy="524196"/>
            </a:xfrm>
            <a:prstGeom prst="rect">
              <a:avLst/>
            </a:prstGeom>
            <a:noFill/>
            <a:ln>
              <a:noFill/>
            </a:ln>
          </p:spPr>
          <p:txBody>
            <a:bodyPr spcFirstLastPara="1" wrap="square" lIns="73150" tIns="36575" rIns="73150" bIns="36575" anchor="ctr" anchorCtr="0">
              <a:noAutofit/>
            </a:bodyPr>
            <a:lstStyle/>
            <a:p>
              <a:pPr marL="0" marR="0" lvl="0" indent="0" algn="l" rtl="0">
                <a:lnSpc>
                  <a:spcPct val="100000"/>
                </a:lnSpc>
                <a:spcBef>
                  <a:spcPts val="0"/>
                </a:spcBef>
                <a:spcAft>
                  <a:spcPts val="0"/>
                </a:spcAft>
                <a:buClr>
                  <a:srgbClr val="000000"/>
                </a:buClr>
                <a:buSzPts val="1225"/>
                <a:buFont typeface="Arial"/>
                <a:buNone/>
              </a:pPr>
              <a:r>
                <a:rPr lang="en-US" sz="1600" b="1" i="0" u="none" strike="noStrike" cap="none">
                  <a:solidFill>
                    <a:srgbClr val="FFFFFF"/>
                  </a:solidFill>
                  <a:latin typeface="Helvetica Neue Light"/>
                  <a:ea typeface="Helvetica Neue Light"/>
                  <a:cs typeface="Helvetica Neue Light"/>
                  <a:sym typeface="Helvetica Neue Light"/>
                </a:rPr>
                <a:t>Support from Leading National and International Institutions</a:t>
              </a:r>
              <a:endParaRPr/>
            </a:p>
          </p:txBody>
        </p:sp>
        <p:sp>
          <p:nvSpPr>
            <p:cNvPr id="69" name="Google Shape;69;p8"/>
            <p:cNvSpPr/>
            <p:nvPr/>
          </p:nvSpPr>
          <p:spPr>
            <a:xfrm>
              <a:off x="0" y="4874128"/>
              <a:ext cx="10972800" cy="78077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txBox="1"/>
            <p:nvPr/>
          </p:nvSpPr>
          <p:spPr>
            <a:xfrm>
              <a:off x="0" y="4965568"/>
              <a:ext cx="10972800" cy="780778"/>
            </a:xfrm>
            <a:prstGeom prst="rect">
              <a:avLst/>
            </a:prstGeom>
            <a:noFill/>
            <a:ln>
              <a:noFill/>
            </a:ln>
          </p:spPr>
          <p:txBody>
            <a:bodyPr spcFirstLastPara="1" wrap="square" lIns="348375" tIns="17775" rIns="99550" bIns="17775" anchor="t" anchorCtr="0">
              <a:noAutofit/>
            </a:bodyPr>
            <a:lstStyle/>
            <a:p>
              <a:pPr marL="114300" marR="0" lvl="1" indent="-114300" algn="l" rtl="0">
                <a:lnSpc>
                  <a:spcPct val="150000"/>
                </a:lnSpc>
                <a:spcBef>
                  <a:spcPts val="0"/>
                </a:spcBef>
                <a:spcAft>
                  <a:spcPts val="0"/>
                </a:spcAft>
                <a:buClr>
                  <a:srgbClr val="000000"/>
                </a:buClr>
                <a:buSzPts val="1400"/>
                <a:buFont typeface="Arial"/>
                <a:buChar char="•"/>
              </a:pPr>
              <a:r>
                <a:rPr lang="en-US" sz="1400" b="0" i="0" u="none" strike="noStrike" cap="none" dirty="0">
                  <a:solidFill>
                    <a:srgbClr val="1F3B63"/>
                  </a:solidFill>
                  <a:latin typeface="Helvetica Neue"/>
                  <a:ea typeface="Helvetica Neue"/>
                  <a:cs typeface="Helvetica Neue"/>
                  <a:sym typeface="Helvetica Neue"/>
                </a:rPr>
                <a:t>Supported by Government of India and endorsed by Mission Innovation</a:t>
              </a:r>
              <a:endParaRPr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7" name="Rectangle 6">
            <a:extLst>
              <a:ext uri="{FF2B5EF4-FFF2-40B4-BE49-F238E27FC236}">
                <a16:creationId xmlns:a16="http://schemas.microsoft.com/office/drawing/2014/main" id="{6995FF5F-EAC2-5F4F-BC6C-8571EFF1858C}"/>
              </a:ext>
            </a:extLst>
          </p:cNvPr>
          <p:cNvSpPr/>
          <p:nvPr/>
        </p:nvSpPr>
        <p:spPr>
          <a:xfrm>
            <a:off x="-6770" y="3533604"/>
            <a:ext cx="12188952" cy="182880"/>
          </a:xfrm>
          <a:prstGeom prst="rect">
            <a:avLst/>
          </a:prstGeom>
          <a:solidFill>
            <a:srgbClr val="59B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Google Shape;213;p24"/>
          <p:cNvSpPr txBox="1"/>
          <p:nvPr/>
        </p:nvSpPr>
        <p:spPr>
          <a:xfrm>
            <a:off x="-133675" y="3694444"/>
            <a:ext cx="1612800" cy="49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US" b="1" dirty="0">
                <a:latin typeface="Lato"/>
                <a:ea typeface="Lato"/>
                <a:cs typeface="Lato"/>
                <a:sym typeface="Lato"/>
              </a:rPr>
              <a:t>Nov 2018</a:t>
            </a:r>
            <a:endParaRPr b="1" dirty="0">
              <a:latin typeface="Lato"/>
              <a:ea typeface="Lato"/>
              <a:cs typeface="Lato"/>
              <a:sym typeface="Lato"/>
            </a:endParaRPr>
          </a:p>
        </p:txBody>
      </p:sp>
      <p:sp>
        <p:nvSpPr>
          <p:cNvPr id="214" name="Google Shape;214;p24"/>
          <p:cNvSpPr txBox="1"/>
          <p:nvPr/>
        </p:nvSpPr>
        <p:spPr>
          <a:xfrm>
            <a:off x="1430616" y="3017366"/>
            <a:ext cx="1489200" cy="49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US" b="1" dirty="0">
                <a:latin typeface="Lato"/>
                <a:ea typeface="Lato"/>
                <a:cs typeface="Lato"/>
                <a:sym typeface="Lato"/>
              </a:rPr>
              <a:t>June 2019</a:t>
            </a:r>
            <a:endParaRPr b="1" dirty="0">
              <a:latin typeface="Lato"/>
              <a:ea typeface="Lato"/>
              <a:cs typeface="Lato"/>
              <a:sym typeface="Lato"/>
            </a:endParaRPr>
          </a:p>
        </p:txBody>
      </p:sp>
      <p:sp>
        <p:nvSpPr>
          <p:cNvPr id="215" name="Google Shape;215;p24"/>
          <p:cNvSpPr txBox="1"/>
          <p:nvPr/>
        </p:nvSpPr>
        <p:spPr>
          <a:xfrm>
            <a:off x="1117205" y="4620757"/>
            <a:ext cx="2137389" cy="49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600" b="1" dirty="0">
                <a:latin typeface="Raleway"/>
                <a:ea typeface="Raleway"/>
                <a:cs typeface="Raleway"/>
                <a:sym typeface="Raleway"/>
              </a:rPr>
              <a:t>Intent to Apply Deadline</a:t>
            </a:r>
            <a:endParaRPr sz="1600" b="1" dirty="0">
              <a:latin typeface="Raleway"/>
              <a:ea typeface="Raleway"/>
              <a:cs typeface="Raleway"/>
              <a:sym typeface="Raleway"/>
            </a:endParaRPr>
          </a:p>
        </p:txBody>
      </p:sp>
      <p:sp>
        <p:nvSpPr>
          <p:cNvPr id="217" name="Google Shape;217;p24"/>
          <p:cNvSpPr txBox="1"/>
          <p:nvPr/>
        </p:nvSpPr>
        <p:spPr>
          <a:xfrm>
            <a:off x="2720680" y="3659523"/>
            <a:ext cx="1712700" cy="49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US" b="1" dirty="0">
                <a:latin typeface="Lato"/>
                <a:ea typeface="Lato"/>
                <a:cs typeface="Lato"/>
                <a:sym typeface="Lato"/>
              </a:rPr>
              <a:t>Aug 2019</a:t>
            </a:r>
            <a:endParaRPr b="1" dirty="0">
              <a:latin typeface="Lato"/>
              <a:ea typeface="Lato"/>
              <a:cs typeface="Lato"/>
              <a:sym typeface="Lato"/>
            </a:endParaRPr>
          </a:p>
        </p:txBody>
      </p:sp>
      <p:sp>
        <p:nvSpPr>
          <p:cNvPr id="218" name="Google Shape;218;p24"/>
          <p:cNvSpPr txBox="1"/>
          <p:nvPr/>
        </p:nvSpPr>
        <p:spPr>
          <a:xfrm>
            <a:off x="2587768" y="1767462"/>
            <a:ext cx="1948800" cy="77424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600" b="1" dirty="0">
                <a:latin typeface="Raleway"/>
                <a:ea typeface="Raleway"/>
                <a:cs typeface="Raleway"/>
                <a:sym typeface="Raleway"/>
              </a:rPr>
              <a:t>Technical Application Deadline</a:t>
            </a:r>
            <a:endParaRPr sz="1600" b="1" dirty="0">
              <a:latin typeface="Raleway"/>
              <a:ea typeface="Raleway"/>
              <a:cs typeface="Raleway"/>
              <a:sym typeface="Raleway"/>
            </a:endParaRPr>
          </a:p>
        </p:txBody>
      </p:sp>
      <p:sp>
        <p:nvSpPr>
          <p:cNvPr id="220" name="Google Shape;220;p24"/>
          <p:cNvSpPr txBox="1"/>
          <p:nvPr/>
        </p:nvSpPr>
        <p:spPr>
          <a:xfrm>
            <a:off x="4057573" y="3017366"/>
            <a:ext cx="1948800" cy="49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US" b="1" dirty="0">
                <a:latin typeface="Lato"/>
                <a:ea typeface="Lato"/>
                <a:cs typeface="Lato"/>
                <a:sym typeface="Lato"/>
              </a:rPr>
              <a:t>July - Oct 2019</a:t>
            </a:r>
            <a:endParaRPr b="1" dirty="0">
              <a:latin typeface="Lato"/>
              <a:ea typeface="Lato"/>
              <a:cs typeface="Lato"/>
              <a:sym typeface="Lato"/>
            </a:endParaRPr>
          </a:p>
        </p:txBody>
      </p:sp>
      <p:sp>
        <p:nvSpPr>
          <p:cNvPr id="221" name="Google Shape;221;p24"/>
          <p:cNvSpPr txBox="1"/>
          <p:nvPr/>
        </p:nvSpPr>
        <p:spPr>
          <a:xfrm>
            <a:off x="4132065" y="4622442"/>
            <a:ext cx="1730076" cy="722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600" b="1" dirty="0">
                <a:latin typeface="Raleway"/>
                <a:ea typeface="Raleway"/>
                <a:cs typeface="Raleway"/>
                <a:sym typeface="Raleway"/>
              </a:rPr>
              <a:t>Applications Evaluated</a:t>
            </a:r>
            <a:endParaRPr sz="1600" b="1" dirty="0">
              <a:latin typeface="Raleway"/>
              <a:ea typeface="Raleway"/>
              <a:cs typeface="Raleway"/>
              <a:sym typeface="Raleway"/>
            </a:endParaRPr>
          </a:p>
        </p:txBody>
      </p:sp>
      <p:sp>
        <p:nvSpPr>
          <p:cNvPr id="223" name="Google Shape;223;p24"/>
          <p:cNvSpPr txBox="1"/>
          <p:nvPr/>
        </p:nvSpPr>
        <p:spPr>
          <a:xfrm>
            <a:off x="5482218" y="3694444"/>
            <a:ext cx="2051100" cy="49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US" b="1">
                <a:latin typeface="Lato"/>
                <a:ea typeface="Lato"/>
                <a:cs typeface="Lato"/>
                <a:sym typeface="Lato"/>
              </a:rPr>
              <a:t>Nov 2019</a:t>
            </a:r>
            <a:endParaRPr b="1">
              <a:latin typeface="Lato"/>
              <a:ea typeface="Lato"/>
              <a:cs typeface="Lato"/>
              <a:sym typeface="Lato"/>
            </a:endParaRPr>
          </a:p>
        </p:txBody>
      </p:sp>
      <p:sp>
        <p:nvSpPr>
          <p:cNvPr id="224" name="Google Shape;224;p24"/>
          <p:cNvSpPr txBox="1"/>
          <p:nvPr/>
        </p:nvSpPr>
        <p:spPr>
          <a:xfrm>
            <a:off x="5569190" y="1945125"/>
            <a:ext cx="1875231" cy="47728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600" b="1" dirty="0">
                <a:latin typeface="Raleway"/>
                <a:ea typeface="Raleway"/>
                <a:cs typeface="Raleway"/>
                <a:sym typeface="Raleway"/>
              </a:rPr>
              <a:t>Announcement of Finalists</a:t>
            </a:r>
            <a:endParaRPr sz="1600" b="1" dirty="0">
              <a:latin typeface="Raleway"/>
              <a:ea typeface="Raleway"/>
              <a:cs typeface="Raleway"/>
              <a:sym typeface="Raleway"/>
            </a:endParaRPr>
          </a:p>
        </p:txBody>
      </p:sp>
      <p:sp>
        <p:nvSpPr>
          <p:cNvPr id="241" name="Google Shape;241;p24"/>
          <p:cNvSpPr txBox="1"/>
          <p:nvPr/>
        </p:nvSpPr>
        <p:spPr>
          <a:xfrm>
            <a:off x="63001" y="1933663"/>
            <a:ext cx="1343279" cy="35189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600" b="1" dirty="0">
                <a:latin typeface="Raleway"/>
                <a:ea typeface="Raleway"/>
                <a:cs typeface="Raleway"/>
                <a:sym typeface="Raleway"/>
              </a:rPr>
              <a:t>Prize Launch</a:t>
            </a:r>
            <a:endParaRPr sz="1600" b="1" dirty="0">
              <a:latin typeface="Raleway"/>
              <a:ea typeface="Raleway"/>
              <a:cs typeface="Raleway"/>
              <a:sym typeface="Raleway"/>
            </a:endParaRPr>
          </a:p>
        </p:txBody>
      </p:sp>
      <p:sp>
        <p:nvSpPr>
          <p:cNvPr id="243" name="Google Shape;243;p24"/>
          <p:cNvSpPr txBox="1"/>
          <p:nvPr/>
        </p:nvSpPr>
        <p:spPr>
          <a:xfrm>
            <a:off x="7084307" y="3007345"/>
            <a:ext cx="2357979" cy="49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US" b="1" dirty="0">
                <a:latin typeface="Lato"/>
                <a:ea typeface="Lato"/>
                <a:cs typeface="Lato"/>
                <a:sym typeface="Lato"/>
              </a:rPr>
              <a:t>Nov  2019 - April 2020</a:t>
            </a:r>
            <a:endParaRPr b="1" dirty="0">
              <a:latin typeface="Lato"/>
              <a:ea typeface="Lato"/>
              <a:cs typeface="Lato"/>
              <a:sym typeface="Lato"/>
            </a:endParaRPr>
          </a:p>
        </p:txBody>
      </p:sp>
      <p:sp>
        <p:nvSpPr>
          <p:cNvPr id="244" name="Google Shape;244;p24"/>
          <p:cNvSpPr txBox="1"/>
          <p:nvPr/>
        </p:nvSpPr>
        <p:spPr>
          <a:xfrm>
            <a:off x="7398258" y="4598701"/>
            <a:ext cx="1730076" cy="73653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600" b="1" dirty="0">
                <a:latin typeface="Raleway"/>
                <a:ea typeface="Raleway"/>
                <a:cs typeface="Raleway"/>
                <a:sym typeface="Raleway"/>
              </a:rPr>
              <a:t>Prototype Development</a:t>
            </a:r>
            <a:endParaRPr sz="1600" b="1" dirty="0">
              <a:latin typeface="Raleway"/>
              <a:ea typeface="Raleway"/>
              <a:cs typeface="Raleway"/>
              <a:sym typeface="Raleway"/>
            </a:endParaRPr>
          </a:p>
        </p:txBody>
      </p:sp>
      <p:sp>
        <p:nvSpPr>
          <p:cNvPr id="249" name="Google Shape;249;p24"/>
          <p:cNvSpPr txBox="1"/>
          <p:nvPr/>
        </p:nvSpPr>
        <p:spPr>
          <a:xfrm>
            <a:off x="8864207" y="3694427"/>
            <a:ext cx="2051100" cy="49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US" b="1" dirty="0">
                <a:latin typeface="Lato"/>
                <a:ea typeface="Lato"/>
                <a:cs typeface="Lato"/>
                <a:sym typeface="Lato"/>
              </a:rPr>
              <a:t>May - Sept 2020</a:t>
            </a:r>
            <a:endParaRPr b="1" dirty="0">
              <a:latin typeface="Lato"/>
              <a:ea typeface="Lato"/>
              <a:cs typeface="Lato"/>
              <a:sym typeface="Lato"/>
            </a:endParaRPr>
          </a:p>
        </p:txBody>
      </p:sp>
      <p:sp>
        <p:nvSpPr>
          <p:cNvPr id="250" name="Google Shape;250;p24"/>
          <p:cNvSpPr txBox="1"/>
          <p:nvPr/>
        </p:nvSpPr>
        <p:spPr>
          <a:xfrm>
            <a:off x="8777843" y="1721032"/>
            <a:ext cx="1948800" cy="84557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600" b="1" dirty="0">
                <a:latin typeface="Raleway"/>
                <a:ea typeface="Raleway"/>
                <a:cs typeface="Raleway"/>
                <a:sym typeface="Raleway"/>
              </a:rPr>
              <a:t>Testing &amp; Evaluation of Prototypes</a:t>
            </a:r>
            <a:endParaRPr sz="1600" b="1" dirty="0">
              <a:latin typeface="Raleway"/>
              <a:ea typeface="Raleway"/>
              <a:cs typeface="Raleway"/>
              <a:sym typeface="Raleway"/>
            </a:endParaRPr>
          </a:p>
        </p:txBody>
      </p:sp>
      <p:sp>
        <p:nvSpPr>
          <p:cNvPr id="259" name="Google Shape;259;p24"/>
          <p:cNvSpPr txBox="1"/>
          <p:nvPr/>
        </p:nvSpPr>
        <p:spPr>
          <a:xfrm>
            <a:off x="10179363" y="3087259"/>
            <a:ext cx="2051100" cy="49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US" b="1" dirty="0">
                <a:latin typeface="Lato"/>
                <a:ea typeface="Lato"/>
                <a:cs typeface="Lato"/>
                <a:sym typeface="Lato"/>
              </a:rPr>
              <a:t>Nov 2020</a:t>
            </a:r>
            <a:endParaRPr b="1" dirty="0">
              <a:latin typeface="Lato"/>
              <a:ea typeface="Lato"/>
              <a:cs typeface="Lato"/>
              <a:sym typeface="Lato"/>
            </a:endParaRPr>
          </a:p>
        </p:txBody>
      </p:sp>
      <p:sp>
        <p:nvSpPr>
          <p:cNvPr id="265" name="Google Shape;265;p24"/>
          <p:cNvSpPr txBox="1"/>
          <p:nvPr/>
        </p:nvSpPr>
        <p:spPr>
          <a:xfrm>
            <a:off x="10501157" y="4538249"/>
            <a:ext cx="1583145" cy="6731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US" sz="1600" b="1" dirty="0">
                <a:latin typeface="Raleway"/>
                <a:ea typeface="Raleway"/>
                <a:cs typeface="Raleway"/>
                <a:sym typeface="Raleway"/>
              </a:rPr>
              <a:t>Final Award Ceremony</a:t>
            </a:r>
            <a:endParaRPr sz="1600" b="1" dirty="0">
              <a:latin typeface="Raleway"/>
              <a:ea typeface="Raleway"/>
              <a:cs typeface="Raleway"/>
              <a:sym typeface="Raleway"/>
            </a:endParaRPr>
          </a:p>
        </p:txBody>
      </p:sp>
      <p:sp>
        <p:nvSpPr>
          <p:cNvPr id="62" name="Title 1">
            <a:extLst>
              <a:ext uri="{FF2B5EF4-FFF2-40B4-BE49-F238E27FC236}">
                <a16:creationId xmlns:a16="http://schemas.microsoft.com/office/drawing/2014/main" id="{28ED408C-E74B-5B42-97AD-E56A96A0BB27}"/>
              </a:ext>
            </a:extLst>
          </p:cNvPr>
          <p:cNvSpPr>
            <a:spLocks noGrp="1"/>
          </p:cNvSpPr>
          <p:nvPr>
            <p:ph type="title"/>
          </p:nvPr>
        </p:nvSpPr>
        <p:spPr>
          <a:xfrm>
            <a:off x="838200" y="380649"/>
            <a:ext cx="10515600" cy="673240"/>
          </a:xfrm>
        </p:spPr>
        <p:txBody>
          <a:bodyPr>
            <a:normAutofit fontScale="90000"/>
          </a:bodyPr>
          <a:lstStyle/>
          <a:p>
            <a:r>
              <a:rPr lang="en-US" dirty="0"/>
              <a:t>Prize Timeline and Key Milestones</a:t>
            </a:r>
          </a:p>
        </p:txBody>
      </p:sp>
      <p:cxnSp>
        <p:nvCxnSpPr>
          <p:cNvPr id="5" name="Straight Connector 4">
            <a:extLst>
              <a:ext uri="{FF2B5EF4-FFF2-40B4-BE49-F238E27FC236}">
                <a16:creationId xmlns:a16="http://schemas.microsoft.com/office/drawing/2014/main" id="{EBFA3ED8-6267-FF47-AAEC-80042BC568D8}"/>
              </a:ext>
            </a:extLst>
          </p:cNvPr>
          <p:cNvCxnSpPr/>
          <p:nvPr/>
        </p:nvCxnSpPr>
        <p:spPr>
          <a:xfrm>
            <a:off x="640873" y="2745419"/>
            <a:ext cx="0" cy="1005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2D896B70-E3A1-494F-901D-88F33156814E}"/>
              </a:ext>
            </a:extLst>
          </p:cNvPr>
          <p:cNvSpPr/>
          <p:nvPr/>
        </p:nvSpPr>
        <p:spPr>
          <a:xfrm>
            <a:off x="578938" y="2612858"/>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9E5F011D-6AE3-FD4F-9389-D1428B5B7652}"/>
              </a:ext>
            </a:extLst>
          </p:cNvPr>
          <p:cNvCxnSpPr/>
          <p:nvPr/>
        </p:nvCxnSpPr>
        <p:spPr>
          <a:xfrm>
            <a:off x="3555523" y="2752237"/>
            <a:ext cx="0" cy="1005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3C4A3954-87BF-054C-8E85-3F9923A7C562}"/>
              </a:ext>
            </a:extLst>
          </p:cNvPr>
          <p:cNvSpPr/>
          <p:nvPr/>
        </p:nvSpPr>
        <p:spPr>
          <a:xfrm>
            <a:off x="3493588" y="2619676"/>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D05258B2-CA7A-594C-B277-6F48083D5DD7}"/>
              </a:ext>
            </a:extLst>
          </p:cNvPr>
          <p:cNvCxnSpPr/>
          <p:nvPr/>
        </p:nvCxnSpPr>
        <p:spPr>
          <a:xfrm>
            <a:off x="6506806" y="2757435"/>
            <a:ext cx="0" cy="1005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AECDFCA8-5F99-4B4E-94FC-D0477CBC736E}"/>
              </a:ext>
            </a:extLst>
          </p:cNvPr>
          <p:cNvSpPr/>
          <p:nvPr/>
        </p:nvSpPr>
        <p:spPr>
          <a:xfrm>
            <a:off x="6444871" y="2624874"/>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4F568038-EEAF-5E4D-A151-4BE346A89333}"/>
              </a:ext>
            </a:extLst>
          </p:cNvPr>
          <p:cNvCxnSpPr/>
          <p:nvPr/>
        </p:nvCxnSpPr>
        <p:spPr>
          <a:xfrm>
            <a:off x="9752243" y="2752237"/>
            <a:ext cx="0" cy="1005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4D553BB-8328-374D-BFD3-A0A7737D3176}"/>
              </a:ext>
            </a:extLst>
          </p:cNvPr>
          <p:cNvSpPr/>
          <p:nvPr/>
        </p:nvSpPr>
        <p:spPr>
          <a:xfrm>
            <a:off x="9690308" y="2619676"/>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a:extLst>
              <a:ext uri="{FF2B5EF4-FFF2-40B4-BE49-F238E27FC236}">
                <a16:creationId xmlns:a16="http://schemas.microsoft.com/office/drawing/2014/main" id="{C8A08186-F198-AA40-9720-CB211BAD9B24}"/>
              </a:ext>
            </a:extLst>
          </p:cNvPr>
          <p:cNvCxnSpPr/>
          <p:nvPr/>
        </p:nvCxnSpPr>
        <p:spPr>
          <a:xfrm>
            <a:off x="11224150" y="3440357"/>
            <a:ext cx="0" cy="1005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BBDBE8F0-30E9-AF48-B2C3-DFE39F1E97E9}"/>
              </a:ext>
            </a:extLst>
          </p:cNvPr>
          <p:cNvSpPr/>
          <p:nvPr/>
        </p:nvSpPr>
        <p:spPr>
          <a:xfrm>
            <a:off x="11168270" y="4378910"/>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id="{8A08BDE1-CBE8-844E-81A8-BAFCB53C943F}"/>
              </a:ext>
            </a:extLst>
          </p:cNvPr>
          <p:cNvCxnSpPr/>
          <p:nvPr/>
        </p:nvCxnSpPr>
        <p:spPr>
          <a:xfrm>
            <a:off x="2149653" y="3457276"/>
            <a:ext cx="0" cy="1005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D9937C80-B700-294B-ACBA-6D42B1287FE7}"/>
              </a:ext>
            </a:extLst>
          </p:cNvPr>
          <p:cNvSpPr/>
          <p:nvPr/>
        </p:nvSpPr>
        <p:spPr>
          <a:xfrm>
            <a:off x="2081378" y="4450149"/>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251C5ED3-CBD9-C14C-B547-78C4D67E3CA6}"/>
              </a:ext>
            </a:extLst>
          </p:cNvPr>
          <p:cNvCxnSpPr/>
          <p:nvPr/>
        </p:nvCxnSpPr>
        <p:spPr>
          <a:xfrm>
            <a:off x="4997103" y="3453813"/>
            <a:ext cx="0" cy="1005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51545AF9-A60F-1E4F-A61A-E7190E6A5318}"/>
              </a:ext>
            </a:extLst>
          </p:cNvPr>
          <p:cNvSpPr/>
          <p:nvPr/>
        </p:nvSpPr>
        <p:spPr>
          <a:xfrm>
            <a:off x="4928828" y="4446686"/>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a:extLst>
              <a:ext uri="{FF2B5EF4-FFF2-40B4-BE49-F238E27FC236}">
                <a16:creationId xmlns:a16="http://schemas.microsoft.com/office/drawing/2014/main" id="{421D9EA9-3FAA-EA4B-B27C-1C78A7BAC1CB}"/>
              </a:ext>
            </a:extLst>
          </p:cNvPr>
          <p:cNvCxnSpPr/>
          <p:nvPr/>
        </p:nvCxnSpPr>
        <p:spPr>
          <a:xfrm>
            <a:off x="8278087" y="3456073"/>
            <a:ext cx="0" cy="1005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1696E664-A742-7F46-B9B2-ABE8CDDB649B}"/>
              </a:ext>
            </a:extLst>
          </p:cNvPr>
          <p:cNvSpPr/>
          <p:nvPr/>
        </p:nvSpPr>
        <p:spPr>
          <a:xfrm>
            <a:off x="8209812" y="4448946"/>
            <a:ext cx="13716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45A8EEF3-990E-554C-81C0-78CB3E834F1E}"/>
              </a:ext>
            </a:extLst>
          </p:cNvPr>
          <p:cNvSpPr>
            <a:spLocks noGrp="1"/>
          </p:cNvSpPr>
          <p:nvPr>
            <p:ph type="sldNum" idx="12"/>
          </p:nvPr>
        </p:nvSpPr>
        <p:spPr>
          <a:xfrm>
            <a:off x="10884311" y="5818565"/>
            <a:ext cx="469490" cy="365125"/>
          </a:xfrm>
        </p:spPr>
        <p:txBody>
          <a:bodyPr/>
          <a:lstStyle/>
          <a:p>
            <a:pPr marL="0" lvl="0" indent="0" algn="ctr" rtl="0">
              <a:spcBef>
                <a:spcPts val="0"/>
              </a:spcBef>
              <a:spcAft>
                <a:spcPts val="0"/>
              </a:spcAft>
              <a:buNone/>
            </a:pPr>
            <a:fld id="{00000000-1234-1234-1234-123412341234}" type="slidenum">
              <a:rPr lang="en-US" smtClean="0"/>
              <a:t>5</a:t>
            </a:fld>
            <a:endParaRPr lang="en-US" dirty="0"/>
          </a:p>
        </p:txBody>
      </p:sp>
    </p:spTree>
    <p:extLst>
      <p:ext uri="{BB962C8B-B14F-4D97-AF65-F5344CB8AC3E}">
        <p14:creationId xmlns:p14="http://schemas.microsoft.com/office/powerpoint/2010/main" val="231690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39" name="Google Shape;439;p45"/>
          <p:cNvGrpSpPr/>
          <p:nvPr/>
        </p:nvGrpSpPr>
        <p:grpSpPr>
          <a:xfrm>
            <a:off x="9517892" y="727911"/>
            <a:ext cx="2403472" cy="1019678"/>
            <a:chOff x="9769527" y="399536"/>
            <a:chExt cx="2403472" cy="1019678"/>
          </a:xfrm>
        </p:grpSpPr>
        <p:sp>
          <p:nvSpPr>
            <p:cNvPr id="440" name="Google Shape;440;p45"/>
            <p:cNvSpPr txBox="1"/>
            <p:nvPr/>
          </p:nvSpPr>
          <p:spPr>
            <a:xfrm>
              <a:off x="9769527" y="1020775"/>
              <a:ext cx="354000" cy="276000"/>
            </a:xfrm>
            <a:prstGeom prst="rect">
              <a:avLst/>
            </a:prstGeom>
            <a:solidFill>
              <a:srgbClr val="0070C0"/>
            </a:solidFill>
            <a:ln>
              <a:noFill/>
            </a:ln>
          </p:spPr>
          <p:txBody>
            <a:bodyPr spcFirstLastPara="1" wrap="square" lIns="182875" tIns="73150" rIns="914400" bIns="73150" anchor="t" anchorCtr="0">
              <a:noAutofit/>
            </a:bodyPr>
            <a:lstStyle/>
            <a:p>
              <a:pPr marL="0" marR="0" lvl="0" indent="0" algn="l" rtl="0">
                <a:spcBef>
                  <a:spcPts val="0"/>
                </a:spcBef>
                <a:spcAft>
                  <a:spcPts val="0"/>
                </a:spcAft>
                <a:buNone/>
              </a:pPr>
              <a:endParaRPr sz="1600">
                <a:solidFill>
                  <a:schemeClr val="lt1"/>
                </a:solidFill>
                <a:latin typeface="Helvetica Neue Light"/>
                <a:ea typeface="Helvetica Neue Light"/>
                <a:cs typeface="Helvetica Neue Light"/>
                <a:sym typeface="Helvetica Neue Light"/>
              </a:endParaRPr>
            </a:p>
          </p:txBody>
        </p:sp>
        <p:sp>
          <p:nvSpPr>
            <p:cNvPr id="441" name="Google Shape;441;p45"/>
            <p:cNvSpPr txBox="1"/>
            <p:nvPr/>
          </p:nvSpPr>
          <p:spPr>
            <a:xfrm>
              <a:off x="9769527" y="526123"/>
              <a:ext cx="354000" cy="275700"/>
            </a:xfrm>
            <a:prstGeom prst="rect">
              <a:avLst/>
            </a:prstGeom>
            <a:solidFill>
              <a:srgbClr val="1F3B63"/>
            </a:solidFill>
            <a:ln>
              <a:noFill/>
            </a:ln>
          </p:spPr>
          <p:txBody>
            <a:bodyPr spcFirstLastPara="1" wrap="square" lIns="182875" tIns="73150" rIns="914400" bIns="73150" anchor="t" anchorCtr="0">
              <a:noAutofit/>
            </a:bodyPr>
            <a:lstStyle/>
            <a:p>
              <a:pPr marL="0" marR="0" lvl="0" indent="0" algn="l" rtl="0">
                <a:spcBef>
                  <a:spcPts val="0"/>
                </a:spcBef>
                <a:spcAft>
                  <a:spcPts val="0"/>
                </a:spcAft>
                <a:buNone/>
              </a:pPr>
              <a:endParaRPr sz="1600" b="0">
                <a:solidFill>
                  <a:schemeClr val="lt1"/>
                </a:solidFill>
                <a:latin typeface="Helvetica Neue Light"/>
                <a:ea typeface="Helvetica Neue Light"/>
                <a:cs typeface="Helvetica Neue Light"/>
                <a:sym typeface="Helvetica Neue Light"/>
              </a:endParaRPr>
            </a:p>
          </p:txBody>
        </p:sp>
        <p:sp>
          <p:nvSpPr>
            <p:cNvPr id="442" name="Google Shape;442;p45"/>
            <p:cNvSpPr txBox="1"/>
            <p:nvPr/>
          </p:nvSpPr>
          <p:spPr>
            <a:xfrm>
              <a:off x="10124599" y="399536"/>
              <a:ext cx="20484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Primary criteria used to determine final award</a:t>
              </a:r>
              <a:endParaRPr/>
            </a:p>
          </p:txBody>
        </p:sp>
        <p:sp>
          <p:nvSpPr>
            <p:cNvPr id="443" name="Google Shape;443;p45"/>
            <p:cNvSpPr txBox="1"/>
            <p:nvPr/>
          </p:nvSpPr>
          <p:spPr>
            <a:xfrm>
              <a:off x="10143558" y="896014"/>
              <a:ext cx="19935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Supplementary criteria used to shortlist finalists</a:t>
              </a:r>
              <a:endParaRPr/>
            </a:p>
          </p:txBody>
        </p:sp>
      </p:grpSp>
      <p:sp>
        <p:nvSpPr>
          <p:cNvPr id="444" name="Google Shape;444;p45"/>
          <p:cNvSpPr txBox="1"/>
          <p:nvPr/>
        </p:nvSpPr>
        <p:spPr>
          <a:xfrm>
            <a:off x="467591" y="5077724"/>
            <a:ext cx="3548400" cy="996900"/>
          </a:xfrm>
          <a:prstGeom prst="rect">
            <a:avLst/>
          </a:prstGeom>
          <a:solidFill>
            <a:srgbClr val="0070C0"/>
          </a:solidFill>
          <a:ln>
            <a:noFill/>
          </a:ln>
        </p:spPr>
        <p:txBody>
          <a:bodyPr spcFirstLastPara="1" wrap="square" lIns="182875" tIns="73150" rIns="914400" bIns="73150" anchor="t" anchorCtr="0">
            <a:noAutofit/>
          </a:bodyPr>
          <a:lstStyle/>
          <a:p>
            <a:pPr marL="0" marR="0" lvl="0" indent="0" algn="l" rtl="0">
              <a:spcBef>
                <a:spcPts val="0"/>
              </a:spcBef>
              <a:spcAft>
                <a:spcPts val="0"/>
              </a:spcAft>
              <a:buNone/>
            </a:pPr>
            <a:r>
              <a:rPr lang="en-US" sz="1600" b="1" dirty="0">
                <a:solidFill>
                  <a:srgbClr val="FFFFFF"/>
                </a:solidFill>
                <a:latin typeface="Helvetica Neue Light"/>
                <a:ea typeface="Helvetica Neue Light"/>
                <a:cs typeface="Helvetica Neue Light"/>
                <a:sym typeface="Helvetica Neue Light"/>
              </a:rPr>
              <a:t>WATER (if any is used)</a:t>
            </a:r>
            <a:endParaRPr sz="1600" b="1" dirty="0">
              <a:solidFill>
                <a:srgbClr val="FFFFFF"/>
              </a:solidFill>
              <a:latin typeface="Helvetica Neue Light"/>
              <a:ea typeface="Helvetica Neue Light"/>
              <a:cs typeface="Helvetica Neue Light"/>
              <a:sym typeface="Helvetica Neue Light"/>
            </a:endParaRPr>
          </a:p>
          <a:p>
            <a:pPr marL="0" marR="0" lvl="0" indent="0" algn="l" rtl="0">
              <a:spcBef>
                <a:spcPts val="0"/>
              </a:spcBef>
              <a:spcAft>
                <a:spcPts val="0"/>
              </a:spcAft>
              <a:buNone/>
            </a:pPr>
            <a:r>
              <a:rPr lang="en-US" dirty="0">
                <a:solidFill>
                  <a:srgbClr val="FFFFFF"/>
                </a:solidFill>
                <a:latin typeface="Helvetica Neue Light"/>
                <a:ea typeface="Helvetica Neue Light"/>
                <a:sym typeface="Helvetica Neue Light"/>
              </a:rPr>
              <a:t>Consumes an yearly average of 14 liters/day with daily maximum limit of 28 liters</a:t>
            </a:r>
            <a:endParaRPr sz="1200" dirty="0"/>
          </a:p>
        </p:txBody>
      </p:sp>
      <p:sp>
        <p:nvSpPr>
          <p:cNvPr id="445" name="Google Shape;445;p45"/>
          <p:cNvSpPr txBox="1"/>
          <p:nvPr/>
        </p:nvSpPr>
        <p:spPr>
          <a:xfrm>
            <a:off x="467591" y="1777747"/>
            <a:ext cx="5554200" cy="958200"/>
          </a:xfrm>
          <a:prstGeom prst="rect">
            <a:avLst/>
          </a:prstGeom>
          <a:solidFill>
            <a:srgbClr val="1F3B63"/>
          </a:solidFill>
          <a:ln>
            <a:noFill/>
          </a:ln>
        </p:spPr>
        <p:txBody>
          <a:bodyPr spcFirstLastPara="1" wrap="square" lIns="182875" tIns="73150" rIns="914400" bIns="73150" anchor="t" anchorCtr="0">
            <a:noAutofit/>
          </a:bodyPr>
          <a:lstStyle/>
          <a:p>
            <a:pPr marL="0" marR="0" lvl="0" indent="0" algn="l" rtl="0">
              <a:spcBef>
                <a:spcPts val="0"/>
              </a:spcBef>
              <a:spcAft>
                <a:spcPts val="0"/>
              </a:spcAft>
              <a:buNone/>
            </a:pPr>
            <a:r>
              <a:rPr lang="en-US" sz="1600" b="1" dirty="0">
                <a:solidFill>
                  <a:srgbClr val="FFFFFF"/>
                </a:solidFill>
                <a:latin typeface="Helvetica Neue Light"/>
                <a:ea typeface="Helvetica Neue Light"/>
                <a:cs typeface="Helvetica Neue Light"/>
                <a:sym typeface="Helvetica Neue Light"/>
              </a:rPr>
              <a:t>CLIMATE </a:t>
            </a:r>
            <a:endParaRPr dirty="0"/>
          </a:p>
          <a:p>
            <a:pPr marL="0" marR="0" lvl="0" indent="0" algn="l" rtl="0">
              <a:lnSpc>
                <a:spcPct val="90000"/>
              </a:lnSpc>
              <a:spcBef>
                <a:spcPts val="0"/>
              </a:spcBef>
              <a:spcAft>
                <a:spcPts val="0"/>
              </a:spcAft>
              <a:buNone/>
            </a:pPr>
            <a:r>
              <a:rPr lang="en-US" dirty="0">
                <a:solidFill>
                  <a:srgbClr val="FFFFFF"/>
                </a:solidFill>
                <a:latin typeface="Helvetica Neue Light"/>
                <a:ea typeface="Helvetica Neue Light"/>
                <a:cs typeface="Helvetica Neue Light"/>
                <a:sym typeface="Helvetica Neue Light"/>
              </a:rPr>
              <a:t>One-fifth of the life-time climate impact (electricity and refrigerant) of the baseline AC unit</a:t>
            </a:r>
            <a:endParaRPr dirty="0"/>
          </a:p>
        </p:txBody>
      </p:sp>
      <p:sp>
        <p:nvSpPr>
          <p:cNvPr id="446" name="Google Shape;446;p45"/>
          <p:cNvSpPr txBox="1"/>
          <p:nvPr/>
        </p:nvSpPr>
        <p:spPr>
          <a:xfrm>
            <a:off x="467591" y="2857479"/>
            <a:ext cx="5554200" cy="958200"/>
          </a:xfrm>
          <a:prstGeom prst="rect">
            <a:avLst/>
          </a:prstGeom>
          <a:solidFill>
            <a:srgbClr val="0070C0"/>
          </a:solidFill>
          <a:ln>
            <a:noFill/>
          </a:ln>
        </p:spPr>
        <p:txBody>
          <a:bodyPr spcFirstLastPara="1" wrap="square" lIns="182875" tIns="73150" rIns="914400" bIns="73150" anchor="t" anchorCtr="0">
            <a:noAutofit/>
          </a:bodyPr>
          <a:lstStyle/>
          <a:p>
            <a:pPr marL="0" marR="0" lvl="0" indent="0" algn="l" rtl="0">
              <a:spcBef>
                <a:spcPts val="0"/>
              </a:spcBef>
              <a:spcAft>
                <a:spcPts val="0"/>
              </a:spcAft>
              <a:buNone/>
            </a:pPr>
            <a:r>
              <a:rPr lang="en-US" sz="1600" b="1" dirty="0">
                <a:solidFill>
                  <a:srgbClr val="FFFFFF"/>
                </a:solidFill>
                <a:latin typeface="Helvetica Neue Light"/>
                <a:ea typeface="Helvetica Neue Light"/>
                <a:cs typeface="Helvetica Neue Light"/>
                <a:sym typeface="Helvetica Neue Light"/>
              </a:rPr>
              <a:t>POWER</a:t>
            </a:r>
            <a:endParaRPr sz="1600" b="1" dirty="0">
              <a:solidFill>
                <a:srgbClr val="FFFFFF"/>
              </a:solidFill>
              <a:latin typeface="Helvetica Neue Light"/>
              <a:ea typeface="Helvetica Neue Light"/>
              <a:cs typeface="Helvetica Neue Light"/>
              <a:sym typeface="Helvetica Neue Light"/>
            </a:endParaRPr>
          </a:p>
          <a:p>
            <a:pPr marL="0" marR="0" lvl="0" indent="0" algn="l" rtl="0">
              <a:spcBef>
                <a:spcPts val="0"/>
              </a:spcBef>
              <a:spcAft>
                <a:spcPts val="0"/>
              </a:spcAft>
              <a:buNone/>
            </a:pPr>
            <a:r>
              <a:rPr lang="en-US" dirty="0">
                <a:solidFill>
                  <a:srgbClr val="FFFFFF"/>
                </a:solidFill>
                <a:latin typeface="Helvetica Neue Light"/>
                <a:ea typeface="Helvetica Neue Light"/>
                <a:cs typeface="Helvetica Neue Light"/>
                <a:sym typeface="Helvetica Neue Light"/>
              </a:rPr>
              <a:t>Consumes less than 700W from the grid at rated cooling capacity or during test period</a:t>
            </a:r>
            <a:endParaRPr dirty="0">
              <a:solidFill>
                <a:srgbClr val="FFFFFF"/>
              </a:solidFill>
              <a:latin typeface="Helvetica Neue Light"/>
              <a:ea typeface="Helvetica Neue Light"/>
              <a:cs typeface="Helvetica Neue Light"/>
              <a:sym typeface="Helvetica Neue Light"/>
            </a:endParaRPr>
          </a:p>
        </p:txBody>
      </p:sp>
      <p:sp>
        <p:nvSpPr>
          <p:cNvPr id="447" name="Google Shape;447;p45"/>
          <p:cNvSpPr txBox="1"/>
          <p:nvPr/>
        </p:nvSpPr>
        <p:spPr>
          <a:xfrm>
            <a:off x="4118389" y="5076570"/>
            <a:ext cx="4057800" cy="996900"/>
          </a:xfrm>
          <a:prstGeom prst="rect">
            <a:avLst/>
          </a:prstGeom>
          <a:solidFill>
            <a:srgbClr val="0070C0"/>
          </a:solidFill>
          <a:ln>
            <a:noFill/>
          </a:ln>
        </p:spPr>
        <p:txBody>
          <a:bodyPr spcFirstLastPara="1" wrap="square" lIns="182875" tIns="73150" rIns="914400" bIns="73150" anchor="t" anchorCtr="0">
            <a:noAutofit/>
          </a:bodyPr>
          <a:lstStyle/>
          <a:p>
            <a:pPr marL="0" marR="0" lvl="0" indent="0" algn="l" rtl="0">
              <a:spcBef>
                <a:spcPts val="0"/>
              </a:spcBef>
              <a:spcAft>
                <a:spcPts val="0"/>
              </a:spcAft>
              <a:buNone/>
            </a:pPr>
            <a:r>
              <a:rPr lang="en-US" sz="1600" b="1" dirty="0">
                <a:solidFill>
                  <a:srgbClr val="FFFFFF"/>
                </a:solidFill>
                <a:latin typeface="Helvetica Neue Light"/>
                <a:ea typeface="Helvetica Neue Light"/>
                <a:cs typeface="Helvetica Neue Light"/>
                <a:sym typeface="Helvetica Neue Light"/>
              </a:rPr>
              <a:t>REFRIGERANTS (if any is used) </a:t>
            </a:r>
            <a:endParaRPr dirty="0"/>
          </a:p>
          <a:p>
            <a:pPr marL="0" marR="0" lvl="0" indent="0" algn="l" rtl="0">
              <a:spcBef>
                <a:spcPts val="0"/>
              </a:spcBef>
              <a:spcAft>
                <a:spcPts val="0"/>
              </a:spcAft>
              <a:buNone/>
            </a:pPr>
            <a:r>
              <a:rPr lang="en-US" dirty="0">
                <a:solidFill>
                  <a:srgbClr val="FFFFFF"/>
                </a:solidFill>
                <a:latin typeface="Helvetica Neue Light"/>
                <a:ea typeface="Helvetica Neue Light"/>
                <a:cs typeface="Helvetica Neue Light"/>
                <a:sym typeface="Helvetica Neue Light"/>
              </a:rPr>
              <a:t>Zero ODP, lower toxicity, and compliance with safety standards</a:t>
            </a:r>
            <a:endParaRPr sz="1200" dirty="0"/>
          </a:p>
        </p:txBody>
      </p:sp>
      <p:sp>
        <p:nvSpPr>
          <p:cNvPr id="448" name="Google Shape;448;p45"/>
          <p:cNvSpPr txBox="1"/>
          <p:nvPr/>
        </p:nvSpPr>
        <p:spPr>
          <a:xfrm>
            <a:off x="6104999" y="3946510"/>
            <a:ext cx="5780400" cy="996900"/>
          </a:xfrm>
          <a:prstGeom prst="rect">
            <a:avLst/>
          </a:prstGeom>
          <a:solidFill>
            <a:srgbClr val="0070C0"/>
          </a:solidFill>
          <a:ln>
            <a:noFill/>
          </a:ln>
        </p:spPr>
        <p:txBody>
          <a:bodyPr spcFirstLastPara="1" wrap="square" lIns="182875" tIns="73150" rIns="914400" bIns="73150" anchor="t" anchorCtr="0">
            <a:noAutofit/>
          </a:bodyPr>
          <a:lstStyle/>
          <a:p>
            <a:pPr marL="0" marR="0" lvl="0" indent="0" algn="l" rtl="0">
              <a:spcBef>
                <a:spcPts val="0"/>
              </a:spcBef>
              <a:spcAft>
                <a:spcPts val="0"/>
              </a:spcAft>
              <a:buNone/>
            </a:pPr>
            <a:r>
              <a:rPr lang="en-US" sz="1600" b="1" dirty="0">
                <a:solidFill>
                  <a:srgbClr val="FFFFFF"/>
                </a:solidFill>
                <a:latin typeface="Helvetica Neue Light"/>
                <a:ea typeface="Helvetica Neue Light"/>
                <a:cs typeface="Helvetica Neue Light"/>
                <a:sym typeface="Helvetica Neue Light"/>
              </a:rPr>
              <a:t>OPERATION</a:t>
            </a:r>
            <a:endParaRPr sz="1600" b="1" dirty="0">
              <a:solidFill>
                <a:srgbClr val="FFFFFF"/>
              </a:solidFill>
              <a:latin typeface="Helvetica Neue Light"/>
              <a:ea typeface="Helvetica Neue Light"/>
              <a:cs typeface="Helvetica Neue Light"/>
              <a:sym typeface="Helvetica Neue Light"/>
            </a:endParaRPr>
          </a:p>
          <a:p>
            <a:pPr marL="0" marR="0" lvl="0" indent="0" algn="l" rtl="0">
              <a:lnSpc>
                <a:spcPct val="90000"/>
              </a:lnSpc>
              <a:spcBef>
                <a:spcPts val="0"/>
              </a:spcBef>
              <a:spcAft>
                <a:spcPts val="0"/>
              </a:spcAft>
              <a:buNone/>
            </a:pPr>
            <a:r>
              <a:rPr lang="en-US" dirty="0">
                <a:solidFill>
                  <a:schemeClr val="lt1"/>
                </a:solidFill>
                <a:latin typeface="Helvetica Neue Light"/>
                <a:ea typeface="Helvetica Neue Light"/>
                <a:cs typeface="Helvetica Neue Light"/>
                <a:sym typeface="Helvetica Neue Light"/>
              </a:rPr>
              <a:t>Designed to have 1.5 TR cooling capacity at standard </a:t>
            </a:r>
            <a:endParaRPr sz="1200" dirty="0"/>
          </a:p>
          <a:p>
            <a:pPr marL="0" marR="0" lvl="0" indent="0" algn="l" rtl="0">
              <a:lnSpc>
                <a:spcPct val="90000"/>
              </a:lnSpc>
              <a:spcBef>
                <a:spcPts val="0"/>
              </a:spcBef>
              <a:spcAft>
                <a:spcPts val="0"/>
              </a:spcAft>
              <a:buNone/>
            </a:pPr>
            <a:r>
              <a:rPr lang="en-US" dirty="0">
                <a:solidFill>
                  <a:schemeClr val="lt1"/>
                </a:solidFill>
                <a:latin typeface="Helvetica Neue Light"/>
                <a:ea typeface="Helvetica Neue Light"/>
                <a:cs typeface="Helvetica Neue Light"/>
                <a:sym typeface="Helvetica Neue Light"/>
              </a:rPr>
              <a:t>outdoor conditions and Maintains below 27</a:t>
            </a:r>
            <a:r>
              <a:rPr lang="en-US" baseline="30000" dirty="0">
                <a:solidFill>
                  <a:schemeClr val="lt1"/>
                </a:solidFill>
                <a:latin typeface="Helvetica Neue Light"/>
                <a:ea typeface="Helvetica Neue Light"/>
                <a:cs typeface="Helvetica Neue Light"/>
                <a:sym typeface="Helvetica Neue Light"/>
              </a:rPr>
              <a:t>o</a:t>
            </a:r>
            <a:r>
              <a:rPr lang="en-US" dirty="0">
                <a:solidFill>
                  <a:schemeClr val="lt1"/>
                </a:solidFill>
                <a:latin typeface="Helvetica Neue Light"/>
                <a:ea typeface="Helvetica Neue Light"/>
                <a:cs typeface="Helvetica Neue Light"/>
                <a:sym typeface="Helvetica Neue Light"/>
              </a:rPr>
              <a:t>C DBT </a:t>
            </a:r>
            <a:endParaRPr sz="1200" dirty="0"/>
          </a:p>
          <a:p>
            <a:pPr marL="0" marR="0" lvl="0" indent="0" algn="l" rtl="0">
              <a:lnSpc>
                <a:spcPct val="90000"/>
              </a:lnSpc>
              <a:spcBef>
                <a:spcPts val="0"/>
              </a:spcBef>
              <a:spcAft>
                <a:spcPts val="0"/>
              </a:spcAft>
              <a:buNone/>
            </a:pPr>
            <a:r>
              <a:rPr lang="en-US" dirty="0">
                <a:solidFill>
                  <a:schemeClr val="lt1"/>
                </a:solidFill>
                <a:latin typeface="Helvetica Neue Light"/>
                <a:ea typeface="Helvetica Neue Light"/>
                <a:cs typeface="Helvetica Neue Light"/>
                <a:sym typeface="Helvetica Neue Light"/>
              </a:rPr>
              <a:t>and 60% RH indoors for the duration of test period</a:t>
            </a:r>
            <a:endParaRPr dirty="0">
              <a:solidFill>
                <a:schemeClr val="lt1"/>
              </a:solidFill>
              <a:latin typeface="Helvetica Neue Light"/>
              <a:ea typeface="Helvetica Neue Light"/>
              <a:cs typeface="Helvetica Neue Light"/>
              <a:sym typeface="Helvetica Neue Light"/>
            </a:endParaRPr>
          </a:p>
        </p:txBody>
      </p:sp>
      <p:sp>
        <p:nvSpPr>
          <p:cNvPr id="449" name="Google Shape;449;p45"/>
          <p:cNvSpPr txBox="1"/>
          <p:nvPr/>
        </p:nvSpPr>
        <p:spPr>
          <a:xfrm>
            <a:off x="467591" y="3946510"/>
            <a:ext cx="5554200" cy="1000500"/>
          </a:xfrm>
          <a:prstGeom prst="rect">
            <a:avLst/>
          </a:prstGeom>
          <a:solidFill>
            <a:srgbClr val="0070C0"/>
          </a:solidFill>
          <a:ln>
            <a:noFill/>
          </a:ln>
        </p:spPr>
        <p:txBody>
          <a:bodyPr spcFirstLastPara="1" wrap="square" lIns="182875" tIns="73150" rIns="914400" bIns="73150" anchor="t" anchorCtr="0">
            <a:noAutofit/>
          </a:bodyPr>
          <a:lstStyle/>
          <a:p>
            <a:pPr marL="0" marR="0" lvl="0" indent="0" algn="l" rtl="0">
              <a:spcBef>
                <a:spcPts val="0"/>
              </a:spcBef>
              <a:spcAft>
                <a:spcPts val="0"/>
              </a:spcAft>
              <a:buNone/>
            </a:pPr>
            <a:r>
              <a:rPr lang="en-US" sz="1600" b="1" dirty="0">
                <a:solidFill>
                  <a:srgbClr val="FFFFFF"/>
                </a:solidFill>
                <a:latin typeface="Helvetica Neue Light"/>
                <a:ea typeface="Helvetica Neue Light"/>
                <a:cs typeface="Helvetica Neue Light"/>
                <a:sym typeface="Helvetica Neue Light"/>
              </a:rPr>
              <a:t>SCALABILITY</a:t>
            </a:r>
            <a:endParaRPr sz="1600" b="1" dirty="0">
              <a:solidFill>
                <a:srgbClr val="FFFFFF"/>
              </a:solidFill>
              <a:latin typeface="Helvetica Neue Light"/>
              <a:ea typeface="Helvetica Neue Light"/>
              <a:cs typeface="Helvetica Neue Light"/>
              <a:sym typeface="Helvetica Neue Light"/>
            </a:endParaRPr>
          </a:p>
          <a:p>
            <a:pPr marL="0" marR="0" lvl="0" indent="0" algn="l" rtl="0">
              <a:lnSpc>
                <a:spcPct val="90000"/>
              </a:lnSpc>
              <a:spcBef>
                <a:spcPts val="0"/>
              </a:spcBef>
              <a:spcAft>
                <a:spcPts val="0"/>
              </a:spcAft>
              <a:buNone/>
            </a:pPr>
            <a:r>
              <a:rPr lang="en-US" dirty="0">
                <a:solidFill>
                  <a:srgbClr val="FFFFFF"/>
                </a:solidFill>
                <a:latin typeface="Helvetica Neue Light"/>
                <a:ea typeface="Helvetica Neue Light"/>
                <a:cs typeface="Helvetica Neue Light"/>
                <a:sym typeface="Helvetica Neue Light"/>
              </a:rPr>
              <a:t>Usable in existing homes, no “designed in” solution; less than 2x volumetric size of the baseline unit</a:t>
            </a:r>
            <a:endParaRPr dirty="0">
              <a:solidFill>
                <a:srgbClr val="FFFFFF"/>
              </a:solidFill>
              <a:latin typeface="Helvetica Neue Light"/>
              <a:ea typeface="Helvetica Neue Light"/>
              <a:cs typeface="Helvetica Neue Light"/>
              <a:sym typeface="Helvetica Neue Light"/>
            </a:endParaRPr>
          </a:p>
        </p:txBody>
      </p:sp>
      <p:sp>
        <p:nvSpPr>
          <p:cNvPr id="450" name="Google Shape;450;p45"/>
          <p:cNvSpPr txBox="1"/>
          <p:nvPr/>
        </p:nvSpPr>
        <p:spPr>
          <a:xfrm>
            <a:off x="6104999" y="2859454"/>
            <a:ext cx="5780400" cy="958200"/>
          </a:xfrm>
          <a:prstGeom prst="rect">
            <a:avLst/>
          </a:prstGeom>
          <a:solidFill>
            <a:srgbClr val="0070C0"/>
          </a:solidFill>
          <a:ln>
            <a:noFill/>
          </a:ln>
        </p:spPr>
        <p:txBody>
          <a:bodyPr spcFirstLastPara="1" wrap="square" lIns="182875" tIns="73150" rIns="914400" bIns="73150" anchor="t" anchorCtr="0">
            <a:noAutofit/>
          </a:bodyPr>
          <a:lstStyle/>
          <a:p>
            <a:pPr marL="0" marR="0" lvl="0" indent="0" algn="l" rtl="0">
              <a:spcBef>
                <a:spcPts val="0"/>
              </a:spcBef>
              <a:spcAft>
                <a:spcPts val="0"/>
              </a:spcAft>
              <a:buNone/>
            </a:pPr>
            <a:r>
              <a:rPr lang="en-US" sz="1600" b="1" dirty="0">
                <a:solidFill>
                  <a:srgbClr val="FFFFFF"/>
                </a:solidFill>
                <a:latin typeface="Helvetica Neue Light"/>
                <a:ea typeface="Helvetica Neue Light"/>
                <a:cs typeface="Helvetica Neue Light"/>
                <a:sym typeface="Helvetica Neue Light"/>
              </a:rPr>
              <a:t>EMISSIONS</a:t>
            </a:r>
            <a:endParaRPr sz="1600" b="1" dirty="0">
              <a:solidFill>
                <a:srgbClr val="FFFFFF"/>
              </a:solidFill>
              <a:latin typeface="Helvetica Neue Light"/>
              <a:ea typeface="Helvetica Neue Light"/>
              <a:cs typeface="Helvetica Neue Light"/>
              <a:sym typeface="Helvetica Neue Light"/>
            </a:endParaRPr>
          </a:p>
          <a:p>
            <a:pPr marL="0" marR="0" lvl="0" indent="0" algn="l" rtl="0">
              <a:lnSpc>
                <a:spcPct val="90000"/>
              </a:lnSpc>
              <a:spcBef>
                <a:spcPts val="0"/>
              </a:spcBef>
              <a:spcAft>
                <a:spcPts val="0"/>
              </a:spcAft>
              <a:buNone/>
            </a:pPr>
            <a:r>
              <a:rPr lang="en-US" dirty="0">
                <a:solidFill>
                  <a:schemeClr val="lt1"/>
                </a:solidFill>
                <a:latin typeface="Helvetica Neue Light"/>
                <a:ea typeface="Helvetica Neue Light"/>
                <a:cs typeface="Helvetica Neue Light"/>
                <a:sym typeface="Helvetica Neue Light"/>
              </a:rPr>
              <a:t>Zero onsite emissions from any captive power or </a:t>
            </a:r>
            <a:endParaRPr sz="1200" dirty="0"/>
          </a:p>
          <a:p>
            <a:pPr marL="0" marR="0" lvl="0" indent="0" algn="l" rtl="0">
              <a:lnSpc>
                <a:spcPct val="90000"/>
              </a:lnSpc>
              <a:spcBef>
                <a:spcPts val="0"/>
              </a:spcBef>
              <a:spcAft>
                <a:spcPts val="0"/>
              </a:spcAft>
              <a:buNone/>
            </a:pPr>
            <a:r>
              <a:rPr lang="en-US" dirty="0">
                <a:solidFill>
                  <a:schemeClr val="lt1"/>
                </a:solidFill>
                <a:latin typeface="Helvetica Neue Light"/>
                <a:ea typeface="Helvetica Neue Light"/>
                <a:cs typeface="Helvetica Neue Light"/>
                <a:sym typeface="Helvetica Neue Light"/>
              </a:rPr>
              <a:t>heat source</a:t>
            </a:r>
            <a:endParaRPr dirty="0">
              <a:solidFill>
                <a:schemeClr val="lt1"/>
              </a:solidFill>
              <a:latin typeface="Helvetica Neue Light"/>
              <a:ea typeface="Helvetica Neue Light"/>
              <a:cs typeface="Helvetica Neue Light"/>
              <a:sym typeface="Helvetica Neue Light"/>
            </a:endParaRPr>
          </a:p>
        </p:txBody>
      </p:sp>
      <p:sp>
        <p:nvSpPr>
          <p:cNvPr id="451" name="Google Shape;451;p45"/>
          <p:cNvSpPr txBox="1"/>
          <p:nvPr/>
        </p:nvSpPr>
        <p:spPr>
          <a:xfrm>
            <a:off x="6104999" y="1778382"/>
            <a:ext cx="5780400" cy="957300"/>
          </a:xfrm>
          <a:prstGeom prst="rect">
            <a:avLst/>
          </a:prstGeom>
          <a:solidFill>
            <a:srgbClr val="1F3B63"/>
          </a:solidFill>
          <a:ln>
            <a:noFill/>
          </a:ln>
        </p:spPr>
        <p:txBody>
          <a:bodyPr spcFirstLastPara="1" wrap="square" lIns="182875" tIns="73150" rIns="914400" bIns="73150" anchor="t" anchorCtr="0">
            <a:noAutofit/>
          </a:bodyPr>
          <a:lstStyle/>
          <a:p>
            <a:pPr marL="0" marR="0" lvl="0" indent="0" algn="l" rtl="0">
              <a:spcBef>
                <a:spcPts val="0"/>
              </a:spcBef>
              <a:spcAft>
                <a:spcPts val="0"/>
              </a:spcAft>
              <a:buNone/>
            </a:pPr>
            <a:r>
              <a:rPr lang="en-US" sz="1600" b="1" dirty="0">
                <a:solidFill>
                  <a:srgbClr val="FFFFFF"/>
                </a:solidFill>
                <a:latin typeface="Helvetica Neue Light"/>
                <a:ea typeface="Helvetica Neue Light"/>
                <a:cs typeface="Helvetica Neue Light"/>
                <a:sym typeface="Helvetica Neue Light"/>
              </a:rPr>
              <a:t>AFFORDABILITY</a:t>
            </a:r>
            <a:endParaRPr sz="1600" b="1" dirty="0">
              <a:solidFill>
                <a:srgbClr val="FFFFFF"/>
              </a:solidFill>
              <a:latin typeface="Helvetica Neue Light"/>
              <a:ea typeface="Helvetica Neue Light"/>
              <a:cs typeface="Helvetica Neue Light"/>
              <a:sym typeface="Helvetica Neue Light"/>
            </a:endParaRPr>
          </a:p>
          <a:p>
            <a:pPr marL="0" marR="0" lvl="0" indent="0" algn="l" rtl="0">
              <a:spcBef>
                <a:spcPts val="0"/>
              </a:spcBef>
              <a:spcAft>
                <a:spcPts val="0"/>
              </a:spcAft>
              <a:buNone/>
            </a:pPr>
            <a:r>
              <a:rPr lang="en-US" b="0" dirty="0">
                <a:solidFill>
                  <a:schemeClr val="lt1"/>
                </a:solidFill>
                <a:latin typeface="Helvetica Neue Light"/>
                <a:ea typeface="Helvetica Neue Light"/>
                <a:cs typeface="Helvetica Neue Light"/>
                <a:sym typeface="Helvetica Neue Light"/>
              </a:rPr>
              <a:t>At </a:t>
            </a:r>
            <a:r>
              <a:rPr lang="en-US" dirty="0">
                <a:solidFill>
                  <a:schemeClr val="lt1"/>
                </a:solidFill>
                <a:latin typeface="Helvetica Neue Light"/>
                <a:ea typeface="Helvetica Neue Light"/>
                <a:cs typeface="Helvetica Neue Light"/>
                <a:sym typeface="Helvetica Neue Light"/>
              </a:rPr>
              <a:t>manufacturing </a:t>
            </a:r>
            <a:r>
              <a:rPr lang="en-US" b="0" dirty="0">
                <a:solidFill>
                  <a:schemeClr val="lt1"/>
                </a:solidFill>
                <a:latin typeface="Helvetica Neue Light"/>
                <a:ea typeface="Helvetica Neue Light"/>
                <a:cs typeface="Helvetica Neue Light"/>
                <a:sym typeface="Helvetica Neue Light"/>
              </a:rPr>
              <a:t>scale of 100,000 units, costs no more than</a:t>
            </a:r>
            <a:r>
              <a:rPr lang="en-US" dirty="0">
                <a:ea typeface="Helvetica Neue Light"/>
              </a:rPr>
              <a:t> </a:t>
            </a:r>
            <a:r>
              <a:rPr lang="en-US" dirty="0">
                <a:solidFill>
                  <a:schemeClr val="lt1"/>
                </a:solidFill>
                <a:latin typeface="Helvetica Neue Light"/>
                <a:ea typeface="Helvetica Neue Light"/>
                <a:sym typeface="Helvetica Neue Light"/>
              </a:rPr>
              <a:t>twice the </a:t>
            </a:r>
            <a:r>
              <a:rPr lang="en-US" b="0" dirty="0">
                <a:solidFill>
                  <a:schemeClr val="lt1"/>
                </a:solidFill>
                <a:latin typeface="Helvetica Neue Light"/>
                <a:ea typeface="Helvetica Neue Light"/>
                <a:cs typeface="Helvetica Neue Light"/>
                <a:sym typeface="Helvetica Neue Light"/>
              </a:rPr>
              <a:t>cost of the baseline AC unit to consumers</a:t>
            </a:r>
            <a:endParaRPr b="0" dirty="0">
              <a:solidFill>
                <a:schemeClr val="lt1"/>
              </a:solidFill>
              <a:latin typeface="Helvetica Neue Light"/>
              <a:ea typeface="Helvetica Neue Light"/>
              <a:cs typeface="Helvetica Neue Light"/>
              <a:sym typeface="Helvetica Neue Light"/>
            </a:endParaRPr>
          </a:p>
        </p:txBody>
      </p:sp>
      <p:grpSp>
        <p:nvGrpSpPr>
          <p:cNvPr id="452" name="Google Shape;452;p45"/>
          <p:cNvGrpSpPr/>
          <p:nvPr/>
        </p:nvGrpSpPr>
        <p:grpSpPr>
          <a:xfrm>
            <a:off x="3155797" y="5207729"/>
            <a:ext cx="723516" cy="734825"/>
            <a:chOff x="5268073" y="2625322"/>
            <a:chExt cx="386700" cy="350100"/>
          </a:xfrm>
        </p:grpSpPr>
        <p:sp>
          <p:nvSpPr>
            <p:cNvPr id="453" name="Google Shape;453;p45"/>
            <p:cNvSpPr/>
            <p:nvPr/>
          </p:nvSpPr>
          <p:spPr>
            <a:xfrm>
              <a:off x="5268073" y="2625322"/>
              <a:ext cx="386700" cy="3501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Helvetica Neue Light"/>
                <a:ea typeface="Helvetica Neue Light"/>
                <a:cs typeface="Helvetica Neue Light"/>
                <a:sym typeface="Helvetica Neue Light"/>
              </a:endParaRPr>
            </a:p>
          </p:txBody>
        </p:sp>
        <p:pic>
          <p:nvPicPr>
            <p:cNvPr id="454" name="Google Shape;454;p45"/>
            <p:cNvPicPr preferRelativeResize="0"/>
            <p:nvPr/>
          </p:nvPicPr>
          <p:blipFill rotWithShape="1">
            <a:blip r:embed="rId3">
              <a:alphaModFix/>
            </a:blip>
            <a:srcRect/>
            <a:stretch/>
          </p:blipFill>
          <p:spPr>
            <a:xfrm>
              <a:off x="5322824" y="2651835"/>
              <a:ext cx="282575" cy="282574"/>
            </a:xfrm>
            <a:prstGeom prst="rect">
              <a:avLst/>
            </a:prstGeom>
            <a:noFill/>
            <a:ln>
              <a:noFill/>
            </a:ln>
          </p:spPr>
        </p:pic>
      </p:grpSp>
      <p:grpSp>
        <p:nvGrpSpPr>
          <p:cNvPr id="455" name="Google Shape;455;p45"/>
          <p:cNvGrpSpPr/>
          <p:nvPr/>
        </p:nvGrpSpPr>
        <p:grpSpPr>
          <a:xfrm>
            <a:off x="5125147" y="1896133"/>
            <a:ext cx="723516" cy="711508"/>
            <a:chOff x="1572179" y="838307"/>
            <a:chExt cx="386700" cy="350100"/>
          </a:xfrm>
        </p:grpSpPr>
        <p:pic>
          <p:nvPicPr>
            <p:cNvPr id="456" name="Google Shape;456;p45"/>
            <p:cNvPicPr preferRelativeResize="0"/>
            <p:nvPr/>
          </p:nvPicPr>
          <p:blipFill rotWithShape="1">
            <a:blip r:embed="rId4">
              <a:alphaModFix/>
            </a:blip>
            <a:srcRect l="13435" t="18152" r="13427" b="18152"/>
            <a:stretch/>
          </p:blipFill>
          <p:spPr>
            <a:xfrm>
              <a:off x="1591406" y="862079"/>
              <a:ext cx="348206" cy="302540"/>
            </a:xfrm>
            <a:prstGeom prst="rect">
              <a:avLst/>
            </a:prstGeom>
            <a:noFill/>
            <a:ln>
              <a:noFill/>
            </a:ln>
          </p:spPr>
        </p:pic>
        <p:sp>
          <p:nvSpPr>
            <p:cNvPr id="457" name="Google Shape;457;p45"/>
            <p:cNvSpPr/>
            <p:nvPr/>
          </p:nvSpPr>
          <p:spPr>
            <a:xfrm>
              <a:off x="1572179" y="838307"/>
              <a:ext cx="386700" cy="3501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Helvetica Neue Light"/>
                <a:ea typeface="Helvetica Neue Light"/>
                <a:cs typeface="Helvetica Neue Light"/>
                <a:sym typeface="Helvetica Neue Light"/>
              </a:endParaRPr>
            </a:p>
          </p:txBody>
        </p:sp>
      </p:grpSp>
      <p:grpSp>
        <p:nvGrpSpPr>
          <p:cNvPr id="458" name="Google Shape;458;p45"/>
          <p:cNvGrpSpPr/>
          <p:nvPr/>
        </p:nvGrpSpPr>
        <p:grpSpPr>
          <a:xfrm>
            <a:off x="5162009" y="2979827"/>
            <a:ext cx="677489" cy="703603"/>
            <a:chOff x="3351627" y="1693430"/>
            <a:chExt cx="362100" cy="376500"/>
          </a:xfrm>
        </p:grpSpPr>
        <p:pic>
          <p:nvPicPr>
            <p:cNvPr id="459" name="Google Shape;459;p45"/>
            <p:cNvPicPr preferRelativeResize="0"/>
            <p:nvPr/>
          </p:nvPicPr>
          <p:blipFill rotWithShape="1">
            <a:blip r:embed="rId5">
              <a:alphaModFix/>
            </a:blip>
            <a:srcRect/>
            <a:stretch/>
          </p:blipFill>
          <p:spPr>
            <a:xfrm>
              <a:off x="3388482" y="1716477"/>
              <a:ext cx="288499" cy="330542"/>
            </a:xfrm>
            <a:prstGeom prst="rect">
              <a:avLst/>
            </a:prstGeom>
            <a:noFill/>
            <a:ln>
              <a:noFill/>
            </a:ln>
          </p:spPr>
        </p:pic>
        <p:sp>
          <p:nvSpPr>
            <p:cNvPr id="460" name="Google Shape;460;p45"/>
            <p:cNvSpPr/>
            <p:nvPr/>
          </p:nvSpPr>
          <p:spPr>
            <a:xfrm>
              <a:off x="3351627" y="1693430"/>
              <a:ext cx="362100" cy="3765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Helvetica Neue Light"/>
                <a:ea typeface="Helvetica Neue Light"/>
                <a:cs typeface="Helvetica Neue Light"/>
                <a:sym typeface="Helvetica Neue Light"/>
              </a:endParaRPr>
            </a:p>
          </p:txBody>
        </p:sp>
      </p:grpSp>
      <p:grpSp>
        <p:nvGrpSpPr>
          <p:cNvPr id="461" name="Google Shape;461;p45"/>
          <p:cNvGrpSpPr/>
          <p:nvPr/>
        </p:nvGrpSpPr>
        <p:grpSpPr>
          <a:xfrm>
            <a:off x="5163934" y="4093080"/>
            <a:ext cx="723516" cy="683885"/>
            <a:chOff x="4032311" y="3171288"/>
            <a:chExt cx="386700" cy="350100"/>
          </a:xfrm>
        </p:grpSpPr>
        <p:sp>
          <p:nvSpPr>
            <p:cNvPr id="462" name="Google Shape;462;p45"/>
            <p:cNvSpPr/>
            <p:nvPr/>
          </p:nvSpPr>
          <p:spPr>
            <a:xfrm>
              <a:off x="4032311" y="3171288"/>
              <a:ext cx="386700" cy="3501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Helvetica Neue Light"/>
                <a:ea typeface="Helvetica Neue Light"/>
                <a:cs typeface="Helvetica Neue Light"/>
                <a:sym typeface="Helvetica Neue Light"/>
              </a:endParaRPr>
            </a:p>
          </p:txBody>
        </p:sp>
        <p:pic>
          <p:nvPicPr>
            <p:cNvPr id="463" name="Google Shape;463;p45"/>
            <p:cNvPicPr preferRelativeResize="0"/>
            <p:nvPr/>
          </p:nvPicPr>
          <p:blipFill rotWithShape="1">
            <a:blip r:embed="rId6">
              <a:alphaModFix/>
            </a:blip>
            <a:srcRect/>
            <a:stretch/>
          </p:blipFill>
          <p:spPr>
            <a:xfrm>
              <a:off x="4058673" y="3182155"/>
              <a:ext cx="328966" cy="328350"/>
            </a:xfrm>
            <a:prstGeom prst="rect">
              <a:avLst/>
            </a:prstGeom>
            <a:noFill/>
            <a:ln>
              <a:noFill/>
            </a:ln>
          </p:spPr>
        </p:pic>
      </p:grpSp>
      <p:grpSp>
        <p:nvGrpSpPr>
          <p:cNvPr id="464" name="Google Shape;464;p45"/>
          <p:cNvGrpSpPr/>
          <p:nvPr/>
        </p:nvGrpSpPr>
        <p:grpSpPr>
          <a:xfrm>
            <a:off x="10990039" y="2994522"/>
            <a:ext cx="723516" cy="655037"/>
            <a:chOff x="5292621" y="1692569"/>
            <a:chExt cx="386700" cy="350100"/>
          </a:xfrm>
        </p:grpSpPr>
        <p:sp>
          <p:nvSpPr>
            <p:cNvPr id="465" name="Google Shape;465;p45"/>
            <p:cNvSpPr/>
            <p:nvPr/>
          </p:nvSpPr>
          <p:spPr>
            <a:xfrm>
              <a:off x="5292621" y="1692569"/>
              <a:ext cx="386700" cy="3501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Helvetica Neue Light"/>
                <a:ea typeface="Helvetica Neue Light"/>
                <a:cs typeface="Helvetica Neue Light"/>
                <a:sym typeface="Helvetica Neue Light"/>
              </a:endParaRPr>
            </a:p>
          </p:txBody>
        </p:sp>
        <p:pic>
          <p:nvPicPr>
            <p:cNvPr id="466" name="Google Shape;466;p45"/>
            <p:cNvPicPr preferRelativeResize="0"/>
            <p:nvPr/>
          </p:nvPicPr>
          <p:blipFill rotWithShape="1">
            <a:blip r:embed="rId7">
              <a:alphaModFix/>
            </a:blip>
            <a:srcRect/>
            <a:stretch/>
          </p:blipFill>
          <p:spPr>
            <a:xfrm>
              <a:off x="5326568" y="1706525"/>
              <a:ext cx="319200" cy="319200"/>
            </a:xfrm>
            <a:prstGeom prst="rect">
              <a:avLst/>
            </a:prstGeom>
            <a:noFill/>
            <a:ln>
              <a:noFill/>
            </a:ln>
          </p:spPr>
        </p:pic>
      </p:grpSp>
      <p:grpSp>
        <p:nvGrpSpPr>
          <p:cNvPr id="467" name="Google Shape;467;p45"/>
          <p:cNvGrpSpPr/>
          <p:nvPr/>
        </p:nvGrpSpPr>
        <p:grpSpPr>
          <a:xfrm>
            <a:off x="10990094" y="4081696"/>
            <a:ext cx="723516" cy="687001"/>
            <a:chOff x="4047382" y="2407571"/>
            <a:chExt cx="386700" cy="350100"/>
          </a:xfrm>
        </p:grpSpPr>
        <p:sp>
          <p:nvSpPr>
            <p:cNvPr id="468" name="Google Shape;468;p45"/>
            <p:cNvSpPr/>
            <p:nvPr/>
          </p:nvSpPr>
          <p:spPr>
            <a:xfrm>
              <a:off x="4047382" y="2407571"/>
              <a:ext cx="386700" cy="3501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Helvetica Neue Light"/>
                <a:ea typeface="Helvetica Neue Light"/>
                <a:cs typeface="Helvetica Neue Light"/>
                <a:sym typeface="Helvetica Neue Light"/>
              </a:endParaRPr>
            </a:p>
          </p:txBody>
        </p:sp>
        <p:pic>
          <p:nvPicPr>
            <p:cNvPr id="469" name="Google Shape;469;p45"/>
            <p:cNvPicPr preferRelativeResize="0"/>
            <p:nvPr/>
          </p:nvPicPr>
          <p:blipFill rotWithShape="1">
            <a:blip r:embed="rId8">
              <a:alphaModFix/>
            </a:blip>
            <a:srcRect/>
            <a:stretch/>
          </p:blipFill>
          <p:spPr>
            <a:xfrm>
              <a:off x="4103914" y="2447675"/>
              <a:ext cx="269875" cy="269876"/>
            </a:xfrm>
            <a:prstGeom prst="rect">
              <a:avLst/>
            </a:prstGeom>
            <a:noFill/>
            <a:ln>
              <a:noFill/>
            </a:ln>
          </p:spPr>
        </p:pic>
      </p:grpSp>
      <p:grpSp>
        <p:nvGrpSpPr>
          <p:cNvPr id="470" name="Google Shape;470;p45"/>
          <p:cNvGrpSpPr/>
          <p:nvPr/>
        </p:nvGrpSpPr>
        <p:grpSpPr>
          <a:xfrm>
            <a:off x="7319851" y="5207704"/>
            <a:ext cx="723516" cy="734825"/>
            <a:chOff x="1572179" y="1617478"/>
            <a:chExt cx="386700" cy="350100"/>
          </a:xfrm>
        </p:grpSpPr>
        <p:sp>
          <p:nvSpPr>
            <p:cNvPr id="471" name="Google Shape;471;p45"/>
            <p:cNvSpPr/>
            <p:nvPr/>
          </p:nvSpPr>
          <p:spPr>
            <a:xfrm>
              <a:off x="1572179" y="1617478"/>
              <a:ext cx="386700" cy="3501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Helvetica Neue Light"/>
                <a:ea typeface="Helvetica Neue Light"/>
                <a:cs typeface="Helvetica Neue Light"/>
                <a:sym typeface="Helvetica Neue Light"/>
              </a:endParaRPr>
            </a:p>
          </p:txBody>
        </p:sp>
        <p:pic>
          <p:nvPicPr>
            <p:cNvPr id="472" name="Google Shape;472;p45"/>
            <p:cNvPicPr preferRelativeResize="0"/>
            <p:nvPr/>
          </p:nvPicPr>
          <p:blipFill rotWithShape="1">
            <a:blip r:embed="rId7">
              <a:alphaModFix/>
            </a:blip>
            <a:srcRect/>
            <a:stretch/>
          </p:blipFill>
          <p:spPr>
            <a:xfrm>
              <a:off x="1606126" y="1631434"/>
              <a:ext cx="319200" cy="319200"/>
            </a:xfrm>
            <a:prstGeom prst="rect">
              <a:avLst/>
            </a:prstGeom>
            <a:noFill/>
            <a:ln>
              <a:noFill/>
            </a:ln>
          </p:spPr>
        </p:pic>
      </p:grpSp>
      <p:grpSp>
        <p:nvGrpSpPr>
          <p:cNvPr id="473" name="Google Shape;473;p45"/>
          <p:cNvGrpSpPr/>
          <p:nvPr/>
        </p:nvGrpSpPr>
        <p:grpSpPr>
          <a:xfrm>
            <a:off x="10990203" y="1924182"/>
            <a:ext cx="723516" cy="655037"/>
            <a:chOff x="1579643" y="3172563"/>
            <a:chExt cx="386700" cy="350100"/>
          </a:xfrm>
        </p:grpSpPr>
        <p:sp>
          <p:nvSpPr>
            <p:cNvPr id="474" name="Google Shape;474;p45"/>
            <p:cNvSpPr/>
            <p:nvPr/>
          </p:nvSpPr>
          <p:spPr>
            <a:xfrm>
              <a:off x="1579643" y="3172563"/>
              <a:ext cx="386700" cy="3501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Helvetica Neue Light"/>
                <a:ea typeface="Helvetica Neue Light"/>
                <a:cs typeface="Helvetica Neue Light"/>
                <a:sym typeface="Helvetica Neue Light"/>
              </a:endParaRPr>
            </a:p>
          </p:txBody>
        </p:sp>
        <p:pic>
          <p:nvPicPr>
            <p:cNvPr id="475" name="Google Shape;475;p45"/>
            <p:cNvPicPr preferRelativeResize="0"/>
            <p:nvPr/>
          </p:nvPicPr>
          <p:blipFill rotWithShape="1">
            <a:blip r:embed="rId9">
              <a:alphaModFix/>
            </a:blip>
            <a:srcRect/>
            <a:stretch/>
          </p:blipFill>
          <p:spPr>
            <a:xfrm>
              <a:off x="1645121" y="3194514"/>
              <a:ext cx="315880" cy="306185"/>
            </a:xfrm>
            <a:prstGeom prst="rect">
              <a:avLst/>
            </a:prstGeom>
            <a:noFill/>
            <a:ln>
              <a:noFill/>
            </a:ln>
          </p:spPr>
        </p:pic>
      </p:grpSp>
      <p:sp>
        <p:nvSpPr>
          <p:cNvPr id="477" name="Google Shape;477;p45"/>
          <p:cNvSpPr txBox="1"/>
          <p:nvPr/>
        </p:nvSpPr>
        <p:spPr>
          <a:xfrm>
            <a:off x="8278501" y="5076570"/>
            <a:ext cx="3606900" cy="996900"/>
          </a:xfrm>
          <a:prstGeom prst="rect">
            <a:avLst/>
          </a:prstGeom>
          <a:solidFill>
            <a:srgbClr val="0070C0"/>
          </a:solidFill>
          <a:ln>
            <a:noFill/>
          </a:ln>
        </p:spPr>
        <p:txBody>
          <a:bodyPr spcFirstLastPara="1" wrap="square" lIns="182875" tIns="73150" rIns="914400" bIns="73150" anchor="t" anchorCtr="0">
            <a:noAutofit/>
          </a:bodyPr>
          <a:lstStyle/>
          <a:p>
            <a:pPr marL="0" marR="0" lvl="0" indent="0" algn="l" rtl="0">
              <a:spcBef>
                <a:spcPts val="0"/>
              </a:spcBef>
              <a:spcAft>
                <a:spcPts val="0"/>
              </a:spcAft>
              <a:buNone/>
            </a:pPr>
            <a:r>
              <a:rPr lang="en-US" sz="1600" b="1" dirty="0">
                <a:solidFill>
                  <a:srgbClr val="FFFFFF"/>
                </a:solidFill>
                <a:latin typeface="Helvetica Neue Light"/>
                <a:ea typeface="Helvetica Neue Light"/>
                <a:cs typeface="Helvetica Neue Light"/>
                <a:sym typeface="Helvetica Neue Light"/>
              </a:rPr>
              <a:t>MATERIALS</a:t>
            </a:r>
            <a:endParaRPr dirty="0"/>
          </a:p>
          <a:p>
            <a:pPr marL="0" marR="0" lvl="0" indent="0" algn="l" rtl="0">
              <a:lnSpc>
                <a:spcPct val="90000"/>
              </a:lnSpc>
              <a:spcBef>
                <a:spcPts val="0"/>
              </a:spcBef>
              <a:spcAft>
                <a:spcPts val="0"/>
              </a:spcAft>
              <a:buNone/>
            </a:pPr>
            <a:r>
              <a:rPr lang="en-US" b="0" dirty="0">
                <a:solidFill>
                  <a:schemeClr val="lt1"/>
                </a:solidFill>
                <a:latin typeface="Helvetica Neue Light"/>
                <a:ea typeface="Helvetica Neue Light"/>
                <a:cs typeface="Helvetica Neue Light"/>
                <a:sym typeface="Helvetica Neue Light"/>
              </a:rPr>
              <a:t>Minimal usage of high embodied carbon or rare earth materials</a:t>
            </a:r>
            <a:endParaRPr b="0" dirty="0">
              <a:solidFill>
                <a:schemeClr val="lt1"/>
              </a:solidFill>
              <a:latin typeface="Helvetica Neue Light"/>
              <a:ea typeface="Helvetica Neue Light"/>
              <a:cs typeface="Helvetica Neue Light"/>
              <a:sym typeface="Helvetica Neue Light"/>
            </a:endParaRPr>
          </a:p>
        </p:txBody>
      </p:sp>
      <p:sp>
        <p:nvSpPr>
          <p:cNvPr id="478" name="Google Shape;478;p45"/>
          <p:cNvSpPr/>
          <p:nvPr/>
        </p:nvSpPr>
        <p:spPr>
          <a:xfrm>
            <a:off x="10990273" y="5224333"/>
            <a:ext cx="723600" cy="6870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Helvetica Neue Light"/>
              <a:ea typeface="Helvetica Neue Light"/>
              <a:cs typeface="Helvetica Neue Light"/>
              <a:sym typeface="Helvetica Neue Light"/>
            </a:endParaRPr>
          </a:p>
        </p:txBody>
      </p:sp>
      <p:pic>
        <p:nvPicPr>
          <p:cNvPr id="479" name="Google Shape;479;p45"/>
          <p:cNvPicPr preferRelativeResize="0"/>
          <p:nvPr/>
        </p:nvPicPr>
        <p:blipFill rotWithShape="1">
          <a:blip r:embed="rId10">
            <a:alphaModFix/>
          </a:blip>
          <a:srcRect/>
          <a:stretch/>
        </p:blipFill>
        <p:spPr>
          <a:xfrm>
            <a:off x="11052154" y="5263907"/>
            <a:ext cx="609600" cy="622300"/>
          </a:xfrm>
          <a:prstGeom prst="rect">
            <a:avLst/>
          </a:prstGeom>
          <a:noFill/>
          <a:ln>
            <a:noFill/>
          </a:ln>
        </p:spPr>
      </p:pic>
      <p:sp>
        <p:nvSpPr>
          <p:cNvPr id="43" name="Google Shape;438;p45">
            <a:extLst>
              <a:ext uri="{FF2B5EF4-FFF2-40B4-BE49-F238E27FC236}">
                <a16:creationId xmlns:a16="http://schemas.microsoft.com/office/drawing/2014/main" id="{B12CE4B4-9E91-3145-8FBF-D333CF015FD8}"/>
              </a:ext>
            </a:extLst>
          </p:cNvPr>
          <p:cNvSpPr txBox="1">
            <a:spLocks/>
          </p:cNvSpPr>
          <p:nvPr/>
        </p:nvSpPr>
        <p:spPr>
          <a:xfrm>
            <a:off x="467591" y="474102"/>
            <a:ext cx="11453773" cy="673200"/>
          </a:xfrm>
          <a:prstGeom prst="rect">
            <a:avLst/>
          </a:prstGeom>
          <a:no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53C60"/>
              </a:buClr>
              <a:buSzPts val="4400"/>
              <a:buFont typeface="Helvetica Neue"/>
              <a:buNone/>
              <a:defRPr sz="4400" b="0" i="0" u="none" strike="noStrike" cap="none">
                <a:solidFill>
                  <a:srgbClr val="253C6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buFont typeface="Helvetica Neue Light"/>
              <a:buNone/>
            </a:pPr>
            <a:r>
              <a:rPr lang="en-US" sz="3000" dirty="0"/>
              <a:t>Our Prize Criteria will ensure that the next generation room air conditioners can meet the challenging conditions</a:t>
            </a:r>
            <a:br>
              <a:rPr lang="en-US" sz="3000" dirty="0"/>
            </a:br>
            <a:r>
              <a:rPr lang="en-US" sz="3000" dirty="0"/>
              <a:t>across all markets </a:t>
            </a:r>
          </a:p>
        </p:txBody>
      </p:sp>
      <p:sp>
        <p:nvSpPr>
          <p:cNvPr id="44" name="Slide Number Placeholder 7">
            <a:extLst>
              <a:ext uri="{FF2B5EF4-FFF2-40B4-BE49-F238E27FC236}">
                <a16:creationId xmlns:a16="http://schemas.microsoft.com/office/drawing/2014/main" id="{EE591D3C-D477-5744-B0F6-BD57BD47B77E}"/>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6</a:t>
            </a:fld>
            <a:endParaRPr lang="en-US" dirty="0"/>
          </a:p>
        </p:txBody>
      </p:sp>
    </p:spTree>
    <p:extLst>
      <p:ext uri="{BB962C8B-B14F-4D97-AF65-F5344CB8AC3E}">
        <p14:creationId xmlns:p14="http://schemas.microsoft.com/office/powerpoint/2010/main" val="3271622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47"/>
          <p:cNvPicPr preferRelativeResize="0"/>
          <p:nvPr/>
        </p:nvPicPr>
        <p:blipFill rotWithShape="1">
          <a:blip r:embed="rId3">
            <a:alphaModFix/>
          </a:blip>
          <a:srcRect/>
          <a:stretch/>
        </p:blipFill>
        <p:spPr>
          <a:xfrm>
            <a:off x="526853" y="2978"/>
            <a:ext cx="2975" cy="2975"/>
          </a:xfrm>
          <a:prstGeom prst="rect">
            <a:avLst/>
          </a:prstGeom>
          <a:noFill/>
          <a:ln>
            <a:noFill/>
          </a:ln>
        </p:spPr>
      </p:pic>
      <p:sp>
        <p:nvSpPr>
          <p:cNvPr id="531" name="Google Shape;531;p47"/>
          <p:cNvSpPr txBox="1">
            <a:spLocks noGrp="1"/>
          </p:cNvSpPr>
          <p:nvPr>
            <p:ph type="title"/>
          </p:nvPr>
        </p:nvSpPr>
        <p:spPr>
          <a:xfrm>
            <a:off x="838200" y="291441"/>
            <a:ext cx="10515600" cy="673200"/>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rgbClr val="253C60"/>
              </a:buClr>
              <a:buSzPts val="3200"/>
              <a:buFont typeface="Helvetica Neue Light"/>
              <a:buNone/>
            </a:pPr>
            <a:r>
              <a:rPr lang="en-US" sz="3200" dirty="0"/>
              <a:t>Evaluation of the cooling solutions will occur across three stages in this competition</a:t>
            </a:r>
            <a:endParaRPr sz="3200" dirty="0"/>
          </a:p>
        </p:txBody>
      </p:sp>
      <p:sp>
        <p:nvSpPr>
          <p:cNvPr id="532" name="Google Shape;532;p47"/>
          <p:cNvSpPr/>
          <p:nvPr/>
        </p:nvSpPr>
        <p:spPr>
          <a:xfrm rot="5400000">
            <a:off x="1017740" y="1345623"/>
            <a:ext cx="1854947" cy="1812300"/>
          </a:xfrm>
          <a:prstGeom prst="homePlate">
            <a:avLst>
              <a:gd name="adj" fmla="val 22607"/>
            </a:avLst>
          </a:prstGeom>
          <a:solidFill>
            <a:srgbClr val="1F3B63"/>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7"/>
          <p:cNvSpPr txBox="1"/>
          <p:nvPr/>
        </p:nvSpPr>
        <p:spPr>
          <a:xfrm>
            <a:off x="1039096" y="1324293"/>
            <a:ext cx="1812300" cy="15810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600" b="1">
                <a:solidFill>
                  <a:schemeClr val="lt1"/>
                </a:solidFill>
                <a:latin typeface="Helvetica Neue Light"/>
                <a:ea typeface="Helvetica Neue Light"/>
                <a:cs typeface="Helvetica Neue Light"/>
                <a:sym typeface="Helvetica Neue Light"/>
              </a:rPr>
              <a:t>Application</a:t>
            </a:r>
            <a:br>
              <a:rPr lang="en-US" sz="1600" b="1">
                <a:solidFill>
                  <a:schemeClr val="lt1"/>
                </a:solidFill>
                <a:latin typeface="Helvetica Neue Light"/>
                <a:ea typeface="Helvetica Neue Light"/>
                <a:cs typeface="Helvetica Neue Light"/>
                <a:sym typeface="Helvetica Neue Light"/>
              </a:rPr>
            </a:br>
            <a:r>
              <a:rPr lang="en-US" sz="1600" b="1">
                <a:solidFill>
                  <a:schemeClr val="lt1"/>
                </a:solidFill>
                <a:latin typeface="Helvetica Neue Light"/>
                <a:ea typeface="Helvetica Neue Light"/>
                <a:cs typeface="Helvetica Neue Light"/>
                <a:sym typeface="Helvetica Neue Light"/>
              </a:rPr>
              <a:t>Review &amp;</a:t>
            </a:r>
            <a:br>
              <a:rPr lang="en-US" sz="1600" b="1">
                <a:solidFill>
                  <a:schemeClr val="lt1"/>
                </a:solidFill>
                <a:latin typeface="Helvetica Neue Light"/>
                <a:ea typeface="Helvetica Neue Light"/>
                <a:cs typeface="Helvetica Neue Light"/>
                <a:sym typeface="Helvetica Neue Light"/>
              </a:rPr>
            </a:br>
            <a:r>
              <a:rPr lang="en-US" sz="1600" b="1">
                <a:solidFill>
                  <a:schemeClr val="lt1"/>
                </a:solidFill>
                <a:latin typeface="Helvetica Neue Light"/>
                <a:ea typeface="Helvetica Neue Light"/>
                <a:cs typeface="Helvetica Neue Light"/>
                <a:sym typeface="Helvetica Neue Light"/>
              </a:rPr>
              <a:t>Screening</a:t>
            </a:r>
            <a:endParaRPr/>
          </a:p>
        </p:txBody>
      </p:sp>
      <p:sp>
        <p:nvSpPr>
          <p:cNvPr id="534" name="Google Shape;534;p47"/>
          <p:cNvSpPr/>
          <p:nvPr/>
        </p:nvSpPr>
        <p:spPr>
          <a:xfrm rot="5400000">
            <a:off x="1053914" y="2908194"/>
            <a:ext cx="1782600" cy="1812300"/>
          </a:xfrm>
          <a:prstGeom prst="chevron">
            <a:avLst>
              <a:gd name="adj" fmla="val 22607"/>
            </a:avLst>
          </a:prstGeom>
          <a:solidFill>
            <a:srgbClr val="1F3B63"/>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7"/>
          <p:cNvSpPr txBox="1"/>
          <p:nvPr/>
        </p:nvSpPr>
        <p:spPr>
          <a:xfrm>
            <a:off x="1039096" y="3280848"/>
            <a:ext cx="1812300" cy="9765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600" b="1" dirty="0">
                <a:solidFill>
                  <a:schemeClr val="lt1"/>
                </a:solidFill>
                <a:latin typeface="Helvetica Neue Light"/>
                <a:ea typeface="Helvetica Neue Light"/>
                <a:cs typeface="Helvetica Neue Light"/>
                <a:sym typeface="Helvetica Neue Light"/>
              </a:rPr>
              <a:t>Lab &amp;</a:t>
            </a:r>
            <a:br>
              <a:rPr lang="en-US" sz="1600" b="1" dirty="0">
                <a:solidFill>
                  <a:schemeClr val="lt1"/>
                </a:solidFill>
                <a:latin typeface="Helvetica Neue Light"/>
                <a:ea typeface="Helvetica Neue Light"/>
                <a:cs typeface="Helvetica Neue Light"/>
                <a:sym typeface="Helvetica Neue Light"/>
              </a:rPr>
            </a:br>
            <a:r>
              <a:rPr lang="en-US" sz="1600" b="1" dirty="0">
                <a:solidFill>
                  <a:schemeClr val="lt1"/>
                </a:solidFill>
                <a:latin typeface="Helvetica Neue Light"/>
                <a:ea typeface="Helvetica Neue Light"/>
                <a:cs typeface="Helvetica Neue Light"/>
                <a:sym typeface="Helvetica Neue Light"/>
              </a:rPr>
              <a:t>Field Testing</a:t>
            </a:r>
            <a:endParaRPr dirty="0"/>
          </a:p>
        </p:txBody>
      </p:sp>
      <p:sp>
        <p:nvSpPr>
          <p:cNvPr id="536" name="Google Shape;536;p47"/>
          <p:cNvSpPr/>
          <p:nvPr/>
        </p:nvSpPr>
        <p:spPr>
          <a:xfrm rot="5400000">
            <a:off x="1053914" y="4416627"/>
            <a:ext cx="1782600" cy="1812300"/>
          </a:xfrm>
          <a:prstGeom prst="chevron">
            <a:avLst>
              <a:gd name="adj" fmla="val 22607"/>
            </a:avLst>
          </a:prstGeom>
          <a:solidFill>
            <a:srgbClr val="1F3B63"/>
          </a:soli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7"/>
          <p:cNvSpPr txBox="1"/>
          <p:nvPr/>
        </p:nvSpPr>
        <p:spPr>
          <a:xfrm>
            <a:off x="1039096" y="4721559"/>
            <a:ext cx="1812300" cy="976500"/>
          </a:xfrm>
          <a:prstGeom prst="rect">
            <a:avLst/>
          </a:prstGeom>
          <a:noFill/>
          <a:ln>
            <a:noFill/>
          </a:ln>
        </p:spPr>
        <p:txBody>
          <a:bodyPr spcFirstLastPara="1" wrap="square" lIns="0" tIns="0" rIns="0" bIns="0" anchor="ctr" anchorCtr="1">
            <a:noAutofit/>
          </a:bodyPr>
          <a:lstStyle/>
          <a:p>
            <a:pPr marL="0" marR="0" lvl="0" indent="0" algn="ctr" rtl="0">
              <a:spcBef>
                <a:spcPts val="0"/>
              </a:spcBef>
              <a:spcAft>
                <a:spcPts val="0"/>
              </a:spcAft>
              <a:buNone/>
            </a:pPr>
            <a:r>
              <a:rPr lang="en-US" sz="1600" b="1" dirty="0">
                <a:solidFill>
                  <a:schemeClr val="lt1"/>
                </a:solidFill>
                <a:latin typeface="Helvetica Neue Light"/>
                <a:ea typeface="Helvetica Neue Light"/>
                <a:cs typeface="Helvetica Neue Light"/>
                <a:sym typeface="Helvetica Neue Light"/>
              </a:rPr>
              <a:t>Final</a:t>
            </a:r>
            <a:br>
              <a:rPr lang="en-US" sz="1600" b="1" dirty="0">
                <a:solidFill>
                  <a:schemeClr val="lt1"/>
                </a:solidFill>
                <a:latin typeface="Helvetica Neue Light"/>
                <a:ea typeface="Helvetica Neue Light"/>
                <a:cs typeface="Helvetica Neue Light"/>
                <a:sym typeface="Helvetica Neue Light"/>
              </a:rPr>
            </a:br>
            <a:r>
              <a:rPr lang="en-US" sz="1600" b="1" dirty="0">
                <a:solidFill>
                  <a:schemeClr val="lt1"/>
                </a:solidFill>
                <a:latin typeface="Helvetica Neue Light"/>
                <a:ea typeface="Helvetica Neue Light"/>
                <a:cs typeface="Helvetica Neue Light"/>
                <a:sym typeface="Helvetica Neue Light"/>
              </a:rPr>
              <a:t>Assessment</a:t>
            </a:r>
            <a:endParaRPr dirty="0"/>
          </a:p>
        </p:txBody>
      </p:sp>
      <p:sp>
        <p:nvSpPr>
          <p:cNvPr id="538" name="Google Shape;538;p47"/>
          <p:cNvSpPr txBox="1"/>
          <p:nvPr/>
        </p:nvSpPr>
        <p:spPr>
          <a:xfrm>
            <a:off x="2926524" y="1324299"/>
            <a:ext cx="8914956" cy="1458912"/>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3150" tIns="36575" rIns="73150" bIns="36575" anchor="ctr" anchorCtr="0">
            <a:noAutofit/>
          </a:bodyPr>
          <a:lstStyle/>
          <a:p>
            <a:pPr marL="177800" marR="0" lvl="1" indent="-177800" algn="l" rtl="0">
              <a:spcBef>
                <a:spcPts val="0"/>
              </a:spcBef>
              <a:spcAft>
                <a:spcPts val="0"/>
              </a:spcAft>
              <a:buClr>
                <a:srgbClr val="1F3B63"/>
              </a:buClr>
              <a:buSzPts val="1600"/>
              <a:buFont typeface="Arial"/>
              <a:buChar char="•"/>
            </a:pPr>
            <a:r>
              <a:rPr lang="en-US" sz="1600" b="0" i="0" u="none" strike="noStrike" cap="none" dirty="0">
                <a:solidFill>
                  <a:srgbClr val="1F3B63"/>
                </a:solidFill>
                <a:latin typeface="Helvetica Neue Light"/>
                <a:ea typeface="Helvetica Neue Light"/>
                <a:cs typeface="Helvetica Neue Light"/>
                <a:sym typeface="Helvetica Neue Light"/>
              </a:rPr>
              <a:t>Participants will submit </a:t>
            </a:r>
            <a:r>
              <a:rPr lang="en-US" sz="2000" b="1" i="0" u="none" strike="noStrike" cap="none" dirty="0">
                <a:solidFill>
                  <a:srgbClr val="1F3B63"/>
                </a:solidFill>
                <a:latin typeface="Helvetica Neue Light"/>
                <a:ea typeface="Helvetica Neue Light"/>
                <a:cs typeface="Helvetica Neue Light"/>
                <a:sym typeface="Helvetica Neue Light"/>
              </a:rPr>
              <a:t>Detailed Technical Application</a:t>
            </a:r>
            <a:r>
              <a:rPr lang="en-US" sz="1600" b="0" i="0" u="none" strike="noStrike" cap="none" dirty="0">
                <a:solidFill>
                  <a:srgbClr val="1F3B63"/>
                </a:solidFill>
                <a:latin typeface="Helvetica Neue Light"/>
                <a:ea typeface="Helvetica Neue Light"/>
                <a:cs typeface="Helvetica Neue Light"/>
                <a:sym typeface="Helvetica Neue Light"/>
              </a:rPr>
              <a:t> detailing how they meet prize criteria</a:t>
            </a:r>
            <a:endParaRPr dirty="0"/>
          </a:p>
          <a:p>
            <a:pPr marL="177800" marR="0" lvl="1" indent="-177800" algn="l" rtl="0">
              <a:spcBef>
                <a:spcPts val="300"/>
              </a:spcBef>
              <a:spcAft>
                <a:spcPts val="0"/>
              </a:spcAft>
              <a:buClr>
                <a:srgbClr val="1F3B63"/>
              </a:buClr>
              <a:buSzPts val="1600"/>
              <a:buFont typeface="Arial"/>
              <a:buChar char="•"/>
            </a:pPr>
            <a:r>
              <a:rPr lang="en-US" sz="1600" b="0" i="0" u="none" strike="noStrike" cap="none" dirty="0">
                <a:solidFill>
                  <a:srgbClr val="1F3B63"/>
                </a:solidFill>
                <a:latin typeface="Helvetica Neue Light"/>
                <a:ea typeface="Helvetica Neue Light"/>
                <a:cs typeface="Helvetica Neue Light"/>
                <a:sym typeface="Helvetica Neue Light"/>
              </a:rPr>
              <a:t>Initial assessment of solution cost (at manufacturing scale) will be completed alongside</a:t>
            </a:r>
            <a:endParaRPr dirty="0"/>
          </a:p>
          <a:p>
            <a:pPr marL="177800" marR="0" lvl="1" indent="-177800" algn="l" rtl="0">
              <a:spcBef>
                <a:spcPts val="300"/>
              </a:spcBef>
              <a:spcAft>
                <a:spcPts val="0"/>
              </a:spcAft>
              <a:buClr>
                <a:srgbClr val="1F3B63"/>
              </a:buClr>
              <a:buSzPts val="1600"/>
              <a:buFont typeface="Arial"/>
              <a:buChar char="•"/>
            </a:pPr>
            <a:r>
              <a:rPr lang="en-US" sz="1600" b="0" i="0" u="none" strike="noStrike" cap="none" dirty="0">
                <a:solidFill>
                  <a:srgbClr val="1F3B63"/>
                </a:solidFill>
                <a:latin typeface="Helvetica Neue Light"/>
                <a:ea typeface="Helvetica Neue Light"/>
                <a:cs typeface="Helvetica Neue Light"/>
                <a:sym typeface="Helvetica Neue Light"/>
              </a:rPr>
              <a:t>Score will be given based on achievement of climate impact and affordability criteria</a:t>
            </a:r>
            <a:endParaRPr dirty="0"/>
          </a:p>
          <a:p>
            <a:pPr marL="177800" marR="0" lvl="1" indent="-177800" algn="l" rtl="0">
              <a:spcBef>
                <a:spcPts val="300"/>
              </a:spcBef>
              <a:spcAft>
                <a:spcPts val="0"/>
              </a:spcAft>
              <a:buClr>
                <a:srgbClr val="1F3B63"/>
              </a:buClr>
              <a:buSzPts val="1600"/>
              <a:buFont typeface="Arial"/>
              <a:buChar char="•"/>
            </a:pPr>
            <a:r>
              <a:rPr lang="en-US" sz="2000" b="1" i="0" u="none" strike="noStrike" cap="none" dirty="0">
                <a:solidFill>
                  <a:srgbClr val="1F3B63"/>
                </a:solidFill>
                <a:latin typeface="Helvetica Neue Light"/>
                <a:ea typeface="Helvetica Neue Light"/>
                <a:cs typeface="Helvetica Neue Light"/>
                <a:sym typeface="Helvetica Neue Light"/>
              </a:rPr>
              <a:t>Up to 10 finalists</a:t>
            </a:r>
            <a:r>
              <a:rPr lang="en-US" sz="1600" b="0" i="0" u="none" strike="noStrike" cap="none" dirty="0">
                <a:solidFill>
                  <a:srgbClr val="1F3B63"/>
                </a:solidFill>
                <a:latin typeface="Helvetica Neue Light"/>
                <a:ea typeface="Helvetica Neue Light"/>
                <a:cs typeface="Helvetica Neue Light"/>
                <a:sym typeface="Helvetica Neue Light"/>
              </a:rPr>
              <a:t> will be selected for testing stage</a:t>
            </a:r>
            <a:endParaRPr dirty="0"/>
          </a:p>
        </p:txBody>
      </p:sp>
      <p:sp>
        <p:nvSpPr>
          <p:cNvPr id="539" name="Google Shape;539;p47"/>
          <p:cNvSpPr txBox="1"/>
          <p:nvPr/>
        </p:nvSpPr>
        <p:spPr>
          <a:xfrm>
            <a:off x="2926523" y="2923044"/>
            <a:ext cx="8914956" cy="136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3150" tIns="36575" rIns="73150" bIns="36575" anchor="ctr" anchorCtr="0">
            <a:noAutofit/>
          </a:bodyPr>
          <a:lstStyle/>
          <a:p>
            <a:pPr marL="177800" marR="0" lvl="1" indent="-177800" algn="l" rtl="0">
              <a:spcBef>
                <a:spcPts val="0"/>
              </a:spcBef>
              <a:spcAft>
                <a:spcPts val="0"/>
              </a:spcAft>
              <a:buClr>
                <a:srgbClr val="1F3B63"/>
              </a:buClr>
              <a:buSzPts val="1600"/>
              <a:buFont typeface="Arial"/>
              <a:buChar char="•"/>
            </a:pPr>
            <a:r>
              <a:rPr lang="en-US" sz="1600" b="0" i="0" u="none" strike="noStrike" cap="none" dirty="0">
                <a:solidFill>
                  <a:srgbClr val="1F3B63"/>
                </a:solidFill>
                <a:latin typeface="Helvetica Neue Light"/>
                <a:ea typeface="Helvetica Neue Light"/>
                <a:cs typeface="Helvetica Neue Light"/>
                <a:sym typeface="Helvetica Neue Light"/>
              </a:rPr>
              <a:t>A combination of </a:t>
            </a:r>
            <a:r>
              <a:rPr lang="en-US" sz="2000" b="1" i="0" u="none" strike="noStrike" cap="none" dirty="0">
                <a:solidFill>
                  <a:srgbClr val="1F3B63"/>
                </a:solidFill>
                <a:latin typeface="Helvetica Neue Light"/>
                <a:ea typeface="Helvetica Neue Light"/>
                <a:cs typeface="Helvetica Neue Light"/>
                <a:sym typeface="Helvetica Neue Light"/>
              </a:rPr>
              <a:t>lab and real world testing</a:t>
            </a:r>
            <a:r>
              <a:rPr lang="en-US" sz="1600" b="0" i="0" u="none" strike="noStrike" cap="none" dirty="0">
                <a:solidFill>
                  <a:srgbClr val="1F3B63"/>
                </a:solidFill>
                <a:latin typeface="Helvetica Neue Light"/>
                <a:ea typeface="Helvetica Neue Light"/>
                <a:cs typeface="Helvetica Neue Light"/>
                <a:sym typeface="Helvetica Neue Light"/>
              </a:rPr>
              <a:t> will allow further filtering and evaluation of each cooling solution based on performance against the prize criteria</a:t>
            </a:r>
            <a:endParaRPr dirty="0"/>
          </a:p>
        </p:txBody>
      </p:sp>
      <p:sp>
        <p:nvSpPr>
          <p:cNvPr id="540" name="Google Shape;540;p47"/>
          <p:cNvSpPr txBox="1"/>
          <p:nvPr/>
        </p:nvSpPr>
        <p:spPr>
          <a:xfrm>
            <a:off x="2926524" y="4431477"/>
            <a:ext cx="8914956" cy="13686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3150" tIns="36575" rIns="73150" bIns="36575" anchor="ctr" anchorCtr="0">
            <a:noAutofit/>
          </a:bodyPr>
          <a:lstStyle/>
          <a:p>
            <a:pPr marL="177800" marR="0" lvl="1" indent="-177800" algn="l" rtl="0">
              <a:spcBef>
                <a:spcPts val="0"/>
              </a:spcBef>
              <a:spcAft>
                <a:spcPts val="0"/>
              </a:spcAft>
              <a:buClr>
                <a:srgbClr val="1F3B63"/>
              </a:buClr>
              <a:buSzPts val="1600"/>
              <a:buFont typeface="Arial"/>
              <a:buChar char="•"/>
            </a:pPr>
            <a:r>
              <a:rPr lang="en-US" sz="1600" b="0" i="0" u="none" strike="noStrike" cap="none" dirty="0">
                <a:solidFill>
                  <a:srgbClr val="1F3B63"/>
                </a:solidFill>
                <a:latin typeface="Helvetica Neue Light"/>
                <a:ea typeface="Helvetica Neue Light"/>
                <a:cs typeface="Helvetica Neue Light"/>
                <a:sym typeface="Helvetica Neue Light"/>
              </a:rPr>
              <a:t>Results from field and lab testing will be used to update the score of competing solutions in order of performance on technical criteria</a:t>
            </a:r>
            <a:endParaRPr dirty="0"/>
          </a:p>
          <a:p>
            <a:pPr marL="177800" marR="0" lvl="1" indent="-177800" algn="l" rtl="0">
              <a:spcBef>
                <a:spcPts val="300"/>
              </a:spcBef>
              <a:spcAft>
                <a:spcPts val="0"/>
              </a:spcAft>
              <a:buClr>
                <a:srgbClr val="1F3B63"/>
              </a:buClr>
              <a:buSzPts val="1600"/>
              <a:buFont typeface="Arial"/>
              <a:buChar char="•"/>
            </a:pPr>
            <a:r>
              <a:rPr lang="en-US" sz="1600" b="0" i="0" u="none" strike="noStrike" cap="none" dirty="0">
                <a:solidFill>
                  <a:srgbClr val="1F3B63"/>
                </a:solidFill>
                <a:latin typeface="Helvetica Neue Light"/>
                <a:ea typeface="Helvetica Neue Light"/>
                <a:cs typeface="Helvetica Neue Light"/>
                <a:sym typeface="Helvetica Neue Light"/>
              </a:rPr>
              <a:t>The winner will be selected based on updated score on the climate impact and affordability criteria</a:t>
            </a:r>
            <a:endParaRPr dirty="0"/>
          </a:p>
        </p:txBody>
      </p:sp>
      <p:sp>
        <p:nvSpPr>
          <p:cNvPr id="541" name="Google Shape;541;p47"/>
          <p:cNvSpPr/>
          <p:nvPr/>
        </p:nvSpPr>
        <p:spPr>
          <a:xfrm>
            <a:off x="838200" y="1807702"/>
            <a:ext cx="401700" cy="401700"/>
          </a:xfrm>
          <a:prstGeom prst="ellipse">
            <a:avLst/>
          </a:prstGeom>
          <a:solidFill>
            <a:srgbClr val="1F3B63"/>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Helvetica Neue Light"/>
                <a:ea typeface="Helvetica Neue Light"/>
                <a:cs typeface="Helvetica Neue Light"/>
                <a:sym typeface="Helvetica Neue Light"/>
              </a:rPr>
              <a:t>1</a:t>
            </a:r>
            <a:endParaRPr/>
          </a:p>
        </p:txBody>
      </p:sp>
      <p:sp>
        <p:nvSpPr>
          <p:cNvPr id="542" name="Google Shape;542;p47"/>
          <p:cNvSpPr/>
          <p:nvPr/>
        </p:nvSpPr>
        <p:spPr>
          <a:xfrm>
            <a:off x="838200" y="3406447"/>
            <a:ext cx="401700" cy="401700"/>
          </a:xfrm>
          <a:prstGeom prst="ellipse">
            <a:avLst/>
          </a:prstGeom>
          <a:solidFill>
            <a:srgbClr val="1F3B63"/>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Helvetica Neue Light"/>
                <a:ea typeface="Helvetica Neue Light"/>
                <a:cs typeface="Helvetica Neue Light"/>
                <a:sym typeface="Helvetica Neue Light"/>
              </a:rPr>
              <a:t>2</a:t>
            </a:r>
            <a:endParaRPr/>
          </a:p>
        </p:txBody>
      </p:sp>
      <p:sp>
        <p:nvSpPr>
          <p:cNvPr id="543" name="Google Shape;543;p47"/>
          <p:cNvSpPr/>
          <p:nvPr/>
        </p:nvSpPr>
        <p:spPr>
          <a:xfrm>
            <a:off x="838200" y="4914880"/>
            <a:ext cx="401700" cy="401700"/>
          </a:xfrm>
          <a:prstGeom prst="ellipse">
            <a:avLst/>
          </a:prstGeom>
          <a:solidFill>
            <a:srgbClr val="1F3B63"/>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Helvetica Neue Light"/>
                <a:ea typeface="Helvetica Neue Light"/>
                <a:cs typeface="Helvetica Neue Light"/>
                <a:sym typeface="Helvetica Neue Light"/>
              </a:rPr>
              <a:t>3</a:t>
            </a:r>
            <a:endParaRPr/>
          </a:p>
        </p:txBody>
      </p:sp>
      <p:sp>
        <p:nvSpPr>
          <p:cNvPr id="16" name="Slide Number Placeholder 7">
            <a:extLst>
              <a:ext uri="{FF2B5EF4-FFF2-40B4-BE49-F238E27FC236}">
                <a16:creationId xmlns:a16="http://schemas.microsoft.com/office/drawing/2014/main" id="{CD743446-5924-1B48-A6C9-8555464A241B}"/>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7</a:t>
            </a:fld>
            <a:endParaRPr lang="en-US" dirty="0"/>
          </a:p>
        </p:txBody>
      </p:sp>
    </p:spTree>
    <p:extLst>
      <p:ext uri="{BB962C8B-B14F-4D97-AF65-F5344CB8AC3E}">
        <p14:creationId xmlns:p14="http://schemas.microsoft.com/office/powerpoint/2010/main" val="27597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5" name="Google Shape;48;p7">
            <a:extLst>
              <a:ext uri="{FF2B5EF4-FFF2-40B4-BE49-F238E27FC236}">
                <a16:creationId xmlns:a16="http://schemas.microsoft.com/office/drawing/2014/main" id="{4FAC00AB-C9A2-6642-9843-547161F85968}"/>
              </a:ext>
            </a:extLst>
          </p:cNvPr>
          <p:cNvSpPr txBox="1">
            <a:spLocks/>
          </p:cNvSpPr>
          <p:nvPr/>
        </p:nvSpPr>
        <p:spPr>
          <a:xfrm>
            <a:off x="339934" y="1765004"/>
            <a:ext cx="5022288" cy="180228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53C60"/>
              </a:buClr>
              <a:buSzPts val="4400"/>
              <a:buFont typeface="Helvetica Neue"/>
              <a:buNone/>
              <a:defRPr sz="4400" b="0" i="0" u="none" strike="noStrike" cap="none">
                <a:solidFill>
                  <a:srgbClr val="253C6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b="1" dirty="0">
                <a:solidFill>
                  <a:schemeClr val="lt1"/>
                </a:solidFill>
              </a:rPr>
              <a:t>Testing of prototypes</a:t>
            </a:r>
            <a:endParaRPr lang="en-US" sz="3200" dirty="0">
              <a:solidFill>
                <a:schemeClr val="lt1"/>
              </a:solidFill>
            </a:endParaRPr>
          </a:p>
        </p:txBody>
      </p:sp>
      <p:sp>
        <p:nvSpPr>
          <p:cNvPr id="4" name="Google Shape;155;p28">
            <a:extLst>
              <a:ext uri="{FF2B5EF4-FFF2-40B4-BE49-F238E27FC236}">
                <a16:creationId xmlns:a16="http://schemas.microsoft.com/office/drawing/2014/main" id="{F1FBDF81-2084-EC44-B601-BCD3C75B3E0E}"/>
              </a:ext>
            </a:extLst>
          </p:cNvPr>
          <p:cNvSpPr txBox="1">
            <a:spLocks/>
          </p:cNvSpPr>
          <p:nvPr/>
        </p:nvSpPr>
        <p:spPr>
          <a:xfrm>
            <a:off x="453206" y="3339886"/>
            <a:ext cx="5182591" cy="426592"/>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1pPr>
            <a:lvl2pPr marL="914400" marR="0" lvl="1"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FFFFFF"/>
              </a:buClr>
              <a:buSzPts val="2400"/>
              <a:buFont typeface="Arial"/>
              <a:buNone/>
            </a:pPr>
            <a:r>
              <a:rPr lang="en-US" sz="2400" dirty="0">
                <a:solidFill>
                  <a:srgbClr val="FFFFFF"/>
                </a:solidFill>
                <a:latin typeface="Helvetica Neue Light"/>
                <a:ea typeface="Helvetica Neue Light"/>
                <a:cs typeface="Helvetica Neue Light"/>
                <a:sym typeface="Helvetica Neue Light"/>
              </a:rPr>
              <a:t>Global Cooling Prize – Phase 2</a:t>
            </a:r>
          </a:p>
        </p:txBody>
      </p:sp>
      <p:cxnSp>
        <p:nvCxnSpPr>
          <p:cNvPr id="6" name="Google Shape;156;p28">
            <a:extLst>
              <a:ext uri="{FF2B5EF4-FFF2-40B4-BE49-F238E27FC236}">
                <a16:creationId xmlns:a16="http://schemas.microsoft.com/office/drawing/2014/main" id="{5033430B-5B3D-5B4A-B01D-19E4E6BCED98}"/>
              </a:ext>
            </a:extLst>
          </p:cNvPr>
          <p:cNvCxnSpPr/>
          <p:nvPr/>
        </p:nvCxnSpPr>
        <p:spPr>
          <a:xfrm>
            <a:off x="453206" y="3196717"/>
            <a:ext cx="5241966" cy="0"/>
          </a:xfrm>
          <a:prstGeom prst="straightConnector1">
            <a:avLst/>
          </a:prstGeom>
          <a:noFill/>
          <a:ln w="19050" cap="flat" cmpd="sng">
            <a:solidFill>
              <a:schemeClr val="lt1"/>
            </a:solidFill>
            <a:prstDash val="solid"/>
            <a:miter lim="800000"/>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3E88-7E14-A542-ABDA-3116DCEF3911}"/>
              </a:ext>
            </a:extLst>
          </p:cNvPr>
          <p:cNvSpPr>
            <a:spLocks noGrp="1"/>
          </p:cNvSpPr>
          <p:nvPr>
            <p:ph type="title"/>
          </p:nvPr>
        </p:nvSpPr>
        <p:spPr>
          <a:xfrm>
            <a:off x="838200" y="256470"/>
            <a:ext cx="10515600" cy="838551"/>
          </a:xfrm>
        </p:spPr>
        <p:txBody>
          <a:bodyPr/>
          <a:lstStyle/>
          <a:p>
            <a:r>
              <a:rPr lang="en-US" sz="3200" dirty="0"/>
              <a:t>Phase 2: Selected finalists will be required to ship two prototypes to India by May 2020 for testing </a:t>
            </a:r>
          </a:p>
        </p:txBody>
      </p:sp>
      <p:sp>
        <p:nvSpPr>
          <p:cNvPr id="3" name="Text Placeholder 2">
            <a:extLst>
              <a:ext uri="{FF2B5EF4-FFF2-40B4-BE49-F238E27FC236}">
                <a16:creationId xmlns:a16="http://schemas.microsoft.com/office/drawing/2014/main" id="{BD8B63CF-BFC0-FE4E-9B4D-72D2093FA693}"/>
              </a:ext>
            </a:extLst>
          </p:cNvPr>
          <p:cNvSpPr>
            <a:spLocks noGrp="1"/>
          </p:cNvSpPr>
          <p:nvPr>
            <p:ph type="body" idx="1"/>
          </p:nvPr>
        </p:nvSpPr>
        <p:spPr>
          <a:xfrm>
            <a:off x="714021" y="3694419"/>
            <a:ext cx="2337789" cy="2156177"/>
          </a:xfrm>
        </p:spPr>
        <p:txBody>
          <a:bodyPr/>
          <a:lstStyle/>
          <a:p>
            <a:pPr marL="114300" indent="0">
              <a:buNone/>
            </a:pPr>
            <a:r>
              <a:rPr lang="en-US" sz="1600" dirty="0"/>
              <a:t>Finalists announced in </a:t>
            </a:r>
            <a:r>
              <a:rPr lang="en-US" sz="2000" b="1" dirty="0"/>
              <a:t>November 2019 </a:t>
            </a:r>
            <a:r>
              <a:rPr lang="en-US" sz="1600" dirty="0"/>
              <a:t>after evaluation of the Detailed Technical Applications by the Technical Review Committee</a:t>
            </a:r>
          </a:p>
        </p:txBody>
      </p:sp>
      <p:sp>
        <p:nvSpPr>
          <p:cNvPr id="14" name="Text Placeholder 2">
            <a:extLst>
              <a:ext uri="{FF2B5EF4-FFF2-40B4-BE49-F238E27FC236}">
                <a16:creationId xmlns:a16="http://schemas.microsoft.com/office/drawing/2014/main" id="{C6AAB3BA-1645-B944-928A-C80C545AF218}"/>
              </a:ext>
            </a:extLst>
          </p:cNvPr>
          <p:cNvSpPr txBox="1">
            <a:spLocks/>
          </p:cNvSpPr>
          <p:nvPr/>
        </p:nvSpPr>
        <p:spPr>
          <a:xfrm>
            <a:off x="3232336" y="3694419"/>
            <a:ext cx="3032995" cy="3027056"/>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1pPr>
            <a:lvl2pPr marL="914400" marR="0" lvl="1"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sz="1600" dirty="0"/>
              <a:t>Finalists will be eligible to receive an interim award of up to </a:t>
            </a:r>
            <a:r>
              <a:rPr lang="en-US" sz="2000" b="1" dirty="0"/>
              <a:t>US $200,000 </a:t>
            </a:r>
            <a:endParaRPr lang="en-US" sz="1600" b="1" dirty="0"/>
          </a:p>
          <a:p>
            <a:r>
              <a:rPr lang="en-US" sz="1600" dirty="0"/>
              <a:t>US $100,000 on announcement of finalists</a:t>
            </a:r>
          </a:p>
          <a:p>
            <a:r>
              <a:rPr lang="en-US" sz="1600" dirty="0"/>
              <a:t>US $100,000 on delivery of prototypes</a:t>
            </a:r>
          </a:p>
          <a:p>
            <a:endParaRPr lang="en-US" sz="1600" dirty="0"/>
          </a:p>
        </p:txBody>
      </p:sp>
      <p:sp>
        <p:nvSpPr>
          <p:cNvPr id="15" name="Text Placeholder 2">
            <a:extLst>
              <a:ext uri="{FF2B5EF4-FFF2-40B4-BE49-F238E27FC236}">
                <a16:creationId xmlns:a16="http://schemas.microsoft.com/office/drawing/2014/main" id="{61A0DACA-73DB-6E49-B835-F3372AD9CF8C}"/>
              </a:ext>
            </a:extLst>
          </p:cNvPr>
          <p:cNvSpPr txBox="1">
            <a:spLocks/>
          </p:cNvSpPr>
          <p:nvPr/>
        </p:nvSpPr>
        <p:spPr>
          <a:xfrm>
            <a:off x="6347700" y="3694419"/>
            <a:ext cx="2361910" cy="1979787"/>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1pPr>
            <a:lvl2pPr marL="914400" marR="0" lvl="1"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sz="1600" dirty="0"/>
              <a:t>Finalists will undertake prototype development and production between </a:t>
            </a:r>
            <a:r>
              <a:rPr lang="en-US" sz="2000" b="1" dirty="0"/>
              <a:t>November 2019 and April 2020 </a:t>
            </a:r>
            <a:endParaRPr lang="en-US" sz="1600" b="1" dirty="0"/>
          </a:p>
        </p:txBody>
      </p:sp>
      <p:sp>
        <p:nvSpPr>
          <p:cNvPr id="16" name="Text Placeholder 2">
            <a:extLst>
              <a:ext uri="{FF2B5EF4-FFF2-40B4-BE49-F238E27FC236}">
                <a16:creationId xmlns:a16="http://schemas.microsoft.com/office/drawing/2014/main" id="{D21BA64C-E898-084E-93FE-C9616A7C5F55}"/>
              </a:ext>
            </a:extLst>
          </p:cNvPr>
          <p:cNvSpPr txBox="1">
            <a:spLocks/>
          </p:cNvSpPr>
          <p:nvPr/>
        </p:nvSpPr>
        <p:spPr>
          <a:xfrm>
            <a:off x="9185391" y="3694418"/>
            <a:ext cx="2273294" cy="1979787"/>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1pPr>
            <a:lvl2pPr marL="914400" marR="0" lvl="1"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rgbClr val="1F3B63"/>
              </a:buClr>
              <a:buSzPts val="1800"/>
              <a:buFont typeface="Arial"/>
              <a:buChar char="•"/>
              <a:defRPr sz="1800" b="0" i="0" u="none" strike="noStrike" cap="none">
                <a:solidFill>
                  <a:srgbClr val="1F3B63"/>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sz="1600" dirty="0"/>
              <a:t>Finalists will ship two prototypes to India by </a:t>
            </a:r>
            <a:r>
              <a:rPr lang="en-US" sz="2000" b="1" dirty="0"/>
              <a:t>May 2020</a:t>
            </a:r>
            <a:r>
              <a:rPr lang="en-US" sz="1600" dirty="0"/>
              <a:t> for testing </a:t>
            </a:r>
            <a:endParaRPr lang="en-US" sz="1600" b="1" dirty="0"/>
          </a:p>
        </p:txBody>
      </p:sp>
      <p:sp>
        <p:nvSpPr>
          <p:cNvPr id="17" name="Slide Number Placeholder 7">
            <a:extLst>
              <a:ext uri="{FF2B5EF4-FFF2-40B4-BE49-F238E27FC236}">
                <a16:creationId xmlns:a16="http://schemas.microsoft.com/office/drawing/2014/main" id="{CFD0B839-0192-2546-9E50-33C9DF67381F}"/>
              </a:ext>
            </a:extLst>
          </p:cNvPr>
          <p:cNvSpPr>
            <a:spLocks noGrp="1"/>
          </p:cNvSpPr>
          <p:nvPr>
            <p:ph type="sldNum" idx="12"/>
          </p:nvPr>
        </p:nvSpPr>
        <p:spPr>
          <a:xfrm>
            <a:off x="10884311" y="6356350"/>
            <a:ext cx="469490" cy="365125"/>
          </a:xfrm>
        </p:spPr>
        <p:txBody>
          <a:bodyPr/>
          <a:lstStyle/>
          <a:p>
            <a:pPr marL="0" lvl="0" indent="0" algn="ctr" rtl="0">
              <a:spcBef>
                <a:spcPts val="0"/>
              </a:spcBef>
              <a:spcAft>
                <a:spcPts val="0"/>
              </a:spcAft>
              <a:buNone/>
            </a:pPr>
            <a:fld id="{00000000-1234-1234-1234-123412341234}" type="slidenum">
              <a:rPr lang="en-US" smtClean="0"/>
              <a:t>9</a:t>
            </a:fld>
            <a:endParaRPr lang="en-US" dirty="0"/>
          </a:p>
        </p:txBody>
      </p:sp>
      <p:sp>
        <p:nvSpPr>
          <p:cNvPr id="7" name="Right Arrow 6">
            <a:extLst>
              <a:ext uri="{FF2B5EF4-FFF2-40B4-BE49-F238E27FC236}">
                <a16:creationId xmlns:a16="http://schemas.microsoft.com/office/drawing/2014/main" id="{7FBAE70F-2D2C-FB4B-BF43-6F13CBDCEB47}"/>
              </a:ext>
            </a:extLst>
          </p:cNvPr>
          <p:cNvSpPr/>
          <p:nvPr/>
        </p:nvSpPr>
        <p:spPr>
          <a:xfrm>
            <a:off x="838200" y="1728912"/>
            <a:ext cx="10620485" cy="923713"/>
          </a:xfrm>
          <a:prstGeom prst="rightArrow">
            <a:avLst>
              <a:gd name="adj1" fmla="val 58918"/>
              <a:gd name="adj2" fmla="val 50000"/>
            </a:avLst>
          </a:prstGeom>
          <a:gradFill flip="none" rotWithShape="1">
            <a:gsLst>
              <a:gs pos="0">
                <a:srgbClr val="1F3B63"/>
              </a:gs>
              <a:gs pos="100000">
                <a:schemeClr val="bg1">
                  <a:lumMod val="9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Tools">
            <a:extLst>
              <a:ext uri="{FF2B5EF4-FFF2-40B4-BE49-F238E27FC236}">
                <a16:creationId xmlns:a16="http://schemas.microsoft.com/office/drawing/2014/main" id="{D9136B5C-844F-2141-834D-EAE719FF53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21844" y="2765199"/>
            <a:ext cx="914400" cy="914400"/>
          </a:xfrm>
          <a:prstGeom prst="rect">
            <a:avLst/>
          </a:prstGeom>
        </p:spPr>
      </p:pic>
      <p:pic>
        <p:nvPicPr>
          <p:cNvPr id="21" name="Graphic 20" descr="Megaphone">
            <a:extLst>
              <a:ext uri="{FF2B5EF4-FFF2-40B4-BE49-F238E27FC236}">
                <a16:creationId xmlns:a16="http://schemas.microsoft.com/office/drawing/2014/main" id="{F1161B87-9211-5E47-B879-BFD5DF3CD9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04526" y="2765199"/>
            <a:ext cx="914400" cy="914400"/>
          </a:xfrm>
          <a:prstGeom prst="rect">
            <a:avLst/>
          </a:prstGeom>
        </p:spPr>
      </p:pic>
      <p:pic>
        <p:nvPicPr>
          <p:cNvPr id="23" name="Graphic 22" descr="Money">
            <a:extLst>
              <a:ext uri="{FF2B5EF4-FFF2-40B4-BE49-F238E27FC236}">
                <a16:creationId xmlns:a16="http://schemas.microsoft.com/office/drawing/2014/main" id="{C41BDC7E-01BE-774A-9ABB-1ADD7966DB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55757" y="2765199"/>
            <a:ext cx="914400" cy="914400"/>
          </a:xfrm>
          <a:prstGeom prst="rect">
            <a:avLst/>
          </a:prstGeom>
        </p:spPr>
      </p:pic>
      <p:pic>
        <p:nvPicPr>
          <p:cNvPr id="25" name="Graphic 24" descr="Airplane">
            <a:extLst>
              <a:ext uri="{FF2B5EF4-FFF2-40B4-BE49-F238E27FC236}">
                <a16:creationId xmlns:a16="http://schemas.microsoft.com/office/drawing/2014/main" id="{25CDA8F7-5E69-9344-B706-2B70D203F3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921380">
            <a:off x="9756344" y="2765199"/>
            <a:ext cx="914400" cy="914400"/>
          </a:xfrm>
          <a:prstGeom prst="rect">
            <a:avLst/>
          </a:prstGeom>
        </p:spPr>
      </p:pic>
    </p:spTree>
    <p:extLst>
      <p:ext uri="{BB962C8B-B14F-4D97-AF65-F5344CB8AC3E}">
        <p14:creationId xmlns:p14="http://schemas.microsoft.com/office/powerpoint/2010/main" val="13325026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eagOFTPLQD21q.Z8QayE.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Cem938XFSLGSU.oORcy0AQ"/>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13071</TotalTime>
  <Words>4347</Words>
  <Application>Microsoft Office PowerPoint</Application>
  <PresentationFormat>Widescreen</PresentationFormat>
  <Paragraphs>575</Paragraphs>
  <Slides>31</Slides>
  <Notes>21</Notes>
  <HiddenSlides>13</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3" baseType="lpstr">
      <vt:lpstr>Helvetica Neue</vt:lpstr>
      <vt:lpstr>Lato</vt:lpstr>
      <vt:lpstr>Helvetica Light</vt:lpstr>
      <vt:lpstr>Helvetica Neue Light</vt:lpstr>
      <vt:lpstr>Raleway</vt:lpstr>
      <vt:lpstr>Arial</vt:lpstr>
      <vt:lpstr>Calibri</vt:lpstr>
      <vt:lpstr>Arial Narrow</vt:lpstr>
      <vt:lpstr>Wingdings</vt:lpstr>
      <vt:lpstr>Helvetica</vt:lpstr>
      <vt:lpstr>Office Theme</vt:lpstr>
      <vt:lpstr>think-cell Slide</vt:lpstr>
      <vt:lpstr>PowerPoint Presentation</vt:lpstr>
      <vt:lpstr>Agenda</vt:lpstr>
      <vt:lpstr>About the Global Cooling Prize</vt:lpstr>
      <vt:lpstr>PowerPoint Presentation</vt:lpstr>
      <vt:lpstr>Prize Timeline and Key Milestones</vt:lpstr>
      <vt:lpstr>PowerPoint Presentation</vt:lpstr>
      <vt:lpstr>Evaluation of the cooling solutions will occur across three stages in this competition</vt:lpstr>
      <vt:lpstr>PowerPoint Presentation</vt:lpstr>
      <vt:lpstr>Phase 2: Selected finalists will be required to ship two prototypes to India by May 2020 for testing </vt:lpstr>
      <vt:lpstr>Once the prototypes are received from all the finalists, Testing will be conducted by three different methods</vt:lpstr>
      <vt:lpstr>Indian Seasonal Energy Efficiency Ratio (ISEER) test </vt:lpstr>
      <vt:lpstr>Indian Seasonal Energy Efficiency Ratio (ISEER) test (2/3)</vt:lpstr>
      <vt:lpstr>Indian Seasonal Energy Efficiency Ratio (ISEER) test (3/3)</vt:lpstr>
      <vt:lpstr>Field test </vt:lpstr>
      <vt:lpstr>Field test (2/6)</vt:lpstr>
      <vt:lpstr>Field test (3/6)</vt:lpstr>
      <vt:lpstr>Field test (4/6)</vt:lpstr>
      <vt:lpstr>Field test (5/6)</vt:lpstr>
      <vt:lpstr>Field test (6/6)</vt:lpstr>
      <vt:lpstr>Lab simulated year-round performance test (1/3)</vt:lpstr>
      <vt:lpstr>Lab simulated year-round performance test (2/3)</vt:lpstr>
      <vt:lpstr>Lab simulated year-round performance test (3/3)</vt:lpstr>
      <vt:lpstr>Lab simulated year-round performance test (4/9)</vt:lpstr>
      <vt:lpstr>Lab simulated year-round performance test (5/9)</vt:lpstr>
      <vt:lpstr>Lab simulated year-round performance test (6/9)</vt:lpstr>
      <vt:lpstr>Lab simulated year-round performance test (7/9)</vt:lpstr>
      <vt:lpstr>Lab simulated year-round performance test (8/9)</vt:lpstr>
      <vt:lpstr>Lab simulated year-round performance test (9/9)</vt:lpstr>
      <vt:lpstr>Phase 3: Final evaluation of the prototypes and selection of winner</vt:lpstr>
      <vt:lpstr>Lead Implementation Partner</vt:lpstr>
      <vt:lpstr>Thank you! rajanrawal@cept.ac.in yash.Shukla@cept.ac.in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Rajan Rawal</cp:lastModifiedBy>
  <cp:revision>267</cp:revision>
  <cp:lastPrinted>2019-02-19T13:59:50Z</cp:lastPrinted>
  <dcterms:modified xsi:type="dcterms:W3CDTF">2019-05-06T04:28:22Z</dcterms:modified>
</cp:coreProperties>
</file>