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64" r:id="rId4"/>
    <p:sldId id="258" r:id="rId5"/>
    <p:sldId id="265" r:id="rId6"/>
    <p:sldId id="263" r:id="rId7"/>
    <p:sldId id="260" r:id="rId8"/>
    <p:sldId id="261" r:id="rId9"/>
    <p:sldId id="262" r:id="rId10"/>
    <p:sldId id="267" r:id="rId11"/>
    <p:sldId id="266" r:id="rId12"/>
    <p:sldId id="269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089AE9-08B3-465F-BB7D-C44F4C81B377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5E8C65B-C574-47A8-9EAD-6A90CE2EC016}">
      <dgm:prSet phldrT="[Text]" custT="1"/>
      <dgm:spPr>
        <a:solidFill>
          <a:schemeClr val="accent1">
            <a:lumMod val="20000"/>
            <a:lumOff val="80000"/>
          </a:schemeClr>
        </a:solidFill>
        <a:ln w="28575"/>
      </dgm:spPr>
      <dgm:t>
        <a:bodyPr vert="vert270"/>
        <a:lstStyle/>
        <a:p>
          <a:r>
            <a:rPr lang="en-US" sz="2400" dirty="0" smtClean="0">
              <a:solidFill>
                <a:schemeClr val="tx1"/>
              </a:solidFill>
            </a:rPr>
            <a:t>Technologies</a:t>
          </a:r>
          <a:endParaRPr lang="en-US" sz="2400" dirty="0">
            <a:solidFill>
              <a:schemeClr val="tx1"/>
            </a:solidFill>
          </a:endParaRPr>
        </a:p>
      </dgm:t>
    </dgm:pt>
    <dgm:pt modelId="{22FE1261-9EA7-4522-A61C-6A2A7695125B}" type="parTrans" cxnId="{158BA99F-8245-4493-9717-8CEC5A68AD46}">
      <dgm:prSet/>
      <dgm:spPr/>
      <dgm:t>
        <a:bodyPr/>
        <a:lstStyle/>
        <a:p>
          <a:endParaRPr lang="en-US"/>
        </a:p>
      </dgm:t>
    </dgm:pt>
    <dgm:pt modelId="{82990905-7B56-49FD-A7E9-F6C37628A940}" type="sibTrans" cxnId="{158BA99F-8245-4493-9717-8CEC5A68AD46}">
      <dgm:prSet/>
      <dgm:spPr/>
      <dgm:t>
        <a:bodyPr/>
        <a:lstStyle/>
        <a:p>
          <a:endParaRPr lang="en-US"/>
        </a:p>
      </dgm:t>
    </dgm:pt>
    <dgm:pt modelId="{0B0A0979-D17F-4765-83AA-B85828DD5BBE}">
      <dgm:prSet phldrT="[Text]"/>
      <dgm:spPr>
        <a:solidFill>
          <a:schemeClr val="accent1">
            <a:lumMod val="60000"/>
            <a:lumOff val="40000"/>
          </a:schemeClr>
        </a:solidFill>
        <a:ln w="28575"/>
      </dgm:spPr>
      <dgm:t>
        <a:bodyPr vert="vert270"/>
        <a:lstStyle/>
        <a:p>
          <a:r>
            <a:rPr lang="en-US" b="1" dirty="0" smtClean="0">
              <a:solidFill>
                <a:schemeClr val="tx1"/>
              </a:solidFill>
            </a:rPr>
            <a:t>Product</a:t>
          </a:r>
        </a:p>
        <a:p>
          <a:r>
            <a:rPr lang="en-US" b="1" dirty="0" smtClean="0">
              <a:solidFill>
                <a:schemeClr val="tx1"/>
              </a:solidFill>
            </a:rPr>
            <a:t>design</a:t>
          </a:r>
          <a:endParaRPr lang="en-US" b="1" dirty="0">
            <a:solidFill>
              <a:schemeClr val="tx1"/>
            </a:solidFill>
          </a:endParaRPr>
        </a:p>
      </dgm:t>
    </dgm:pt>
    <dgm:pt modelId="{1CB1AF39-A1C3-4AEE-85A2-45B13F796A51}" type="parTrans" cxnId="{1150E6A8-F9C3-430B-90F9-50E3D42B9B83}">
      <dgm:prSet/>
      <dgm:spPr/>
      <dgm:t>
        <a:bodyPr/>
        <a:lstStyle/>
        <a:p>
          <a:endParaRPr lang="en-US"/>
        </a:p>
      </dgm:t>
    </dgm:pt>
    <dgm:pt modelId="{9593CD32-2323-498E-818F-9A08A674EF31}" type="sibTrans" cxnId="{1150E6A8-F9C3-430B-90F9-50E3D42B9B83}">
      <dgm:prSet/>
      <dgm:spPr/>
      <dgm:t>
        <a:bodyPr/>
        <a:lstStyle/>
        <a:p>
          <a:endParaRPr lang="en-US"/>
        </a:p>
      </dgm:t>
    </dgm:pt>
    <dgm:pt modelId="{51E703C2-0040-434E-9CE7-03207702014E}">
      <dgm:prSet phldrT="[Text]"/>
      <dgm:spPr>
        <a:solidFill>
          <a:srgbClr val="0070C0"/>
        </a:solidFill>
        <a:ln w="28575"/>
      </dgm:spPr>
      <dgm:t>
        <a:bodyPr vert="vert270"/>
        <a:lstStyle/>
        <a:p>
          <a:r>
            <a:rPr lang="en-US" b="1" dirty="0" smtClean="0"/>
            <a:t>Product</a:t>
          </a:r>
          <a:endParaRPr lang="en-US" b="1" dirty="0"/>
        </a:p>
      </dgm:t>
    </dgm:pt>
    <dgm:pt modelId="{F66F9337-7FE7-4060-9377-5102003385C3}" type="parTrans" cxnId="{3B2437F1-4BBB-4080-B85A-487B668FBBA2}">
      <dgm:prSet/>
      <dgm:spPr/>
      <dgm:t>
        <a:bodyPr/>
        <a:lstStyle/>
        <a:p>
          <a:endParaRPr lang="en-US"/>
        </a:p>
      </dgm:t>
    </dgm:pt>
    <dgm:pt modelId="{A747F594-0ACD-4D5C-87CE-FE7D50719BD2}" type="sibTrans" cxnId="{3B2437F1-4BBB-4080-B85A-487B668FBBA2}">
      <dgm:prSet/>
      <dgm:spPr/>
      <dgm:t>
        <a:bodyPr/>
        <a:lstStyle/>
        <a:p>
          <a:endParaRPr lang="en-US"/>
        </a:p>
      </dgm:t>
    </dgm:pt>
    <dgm:pt modelId="{7C9F8FA1-2F23-473F-9F65-D2068F4B20DF}">
      <dgm:prSet/>
      <dgm:spPr>
        <a:ln w="28575"/>
      </dgm:spPr>
      <dgm:t>
        <a:bodyPr vert="vert270"/>
        <a:lstStyle/>
        <a:p>
          <a:r>
            <a:rPr lang="en-US" b="1" dirty="0" smtClean="0">
              <a:solidFill>
                <a:schemeClr val="tx1"/>
              </a:solidFill>
            </a:rPr>
            <a:t>Manufacturing</a:t>
          </a:r>
        </a:p>
        <a:p>
          <a:r>
            <a:rPr lang="en-US" b="1" dirty="0" smtClean="0">
              <a:solidFill>
                <a:schemeClr val="tx1"/>
              </a:solidFill>
            </a:rPr>
            <a:t>Technology</a:t>
          </a:r>
          <a:endParaRPr lang="en-US" b="1" dirty="0">
            <a:solidFill>
              <a:schemeClr val="tx1"/>
            </a:solidFill>
          </a:endParaRPr>
        </a:p>
      </dgm:t>
    </dgm:pt>
    <dgm:pt modelId="{E0484F48-BBC0-46D6-BCD7-3ACEC0756AA4}" type="parTrans" cxnId="{F7561D59-F36B-46CF-837B-5993E1C3D008}">
      <dgm:prSet/>
      <dgm:spPr/>
      <dgm:t>
        <a:bodyPr/>
        <a:lstStyle/>
        <a:p>
          <a:endParaRPr lang="en-US"/>
        </a:p>
      </dgm:t>
    </dgm:pt>
    <dgm:pt modelId="{21F6F9F8-A83D-42EE-B2C5-C2F9181EE0A8}" type="sibTrans" cxnId="{F7561D59-F36B-46CF-837B-5993E1C3D008}">
      <dgm:prSet/>
      <dgm:spPr/>
      <dgm:t>
        <a:bodyPr/>
        <a:lstStyle/>
        <a:p>
          <a:endParaRPr lang="en-US"/>
        </a:p>
      </dgm:t>
    </dgm:pt>
    <dgm:pt modelId="{FEC0FCF7-9E82-4F06-939F-6C16F2CE9EBB}">
      <dgm:prSet/>
      <dgm:spPr>
        <a:solidFill>
          <a:schemeClr val="accent1">
            <a:lumMod val="75000"/>
          </a:schemeClr>
        </a:solidFill>
        <a:ln w="28575"/>
      </dgm:spPr>
      <dgm:t>
        <a:bodyPr vert="vert270"/>
        <a:lstStyle/>
        <a:p>
          <a:r>
            <a:rPr lang="en-US" b="1" dirty="0" smtClean="0"/>
            <a:t>Standards</a:t>
          </a:r>
          <a:endParaRPr lang="en-US" b="1" dirty="0"/>
        </a:p>
      </dgm:t>
    </dgm:pt>
    <dgm:pt modelId="{9D46C1ED-343F-47B1-85E5-473E120E5EF1}" type="parTrans" cxnId="{6129027C-6176-4374-B34B-C69EEB024AAF}">
      <dgm:prSet/>
      <dgm:spPr/>
      <dgm:t>
        <a:bodyPr/>
        <a:lstStyle/>
        <a:p>
          <a:endParaRPr lang="en-US"/>
        </a:p>
      </dgm:t>
    </dgm:pt>
    <dgm:pt modelId="{CA5C7B8E-1A6A-4BDE-A080-73548A0E9113}" type="sibTrans" cxnId="{6129027C-6176-4374-B34B-C69EEB024AAF}">
      <dgm:prSet/>
      <dgm:spPr/>
      <dgm:t>
        <a:bodyPr/>
        <a:lstStyle/>
        <a:p>
          <a:endParaRPr lang="en-US"/>
        </a:p>
      </dgm:t>
    </dgm:pt>
    <dgm:pt modelId="{584DCBF4-FCC0-4441-B7F4-C837E59C20A3}">
      <dgm:prSet/>
      <dgm:spPr>
        <a:solidFill>
          <a:srgbClr val="002060"/>
        </a:solidFill>
        <a:ln w="28575"/>
      </dgm:spPr>
      <dgm:t>
        <a:bodyPr vert="vert270"/>
        <a:lstStyle/>
        <a:p>
          <a:r>
            <a:rPr lang="en-US" dirty="0" smtClean="0"/>
            <a:t>Acceptance</a:t>
          </a:r>
        </a:p>
        <a:p>
          <a:r>
            <a:rPr lang="en-US" dirty="0" smtClean="0"/>
            <a:t>By</a:t>
          </a:r>
        </a:p>
        <a:p>
          <a:r>
            <a:rPr lang="en-US" dirty="0" smtClean="0"/>
            <a:t>Consumers</a:t>
          </a:r>
          <a:endParaRPr lang="en-US" dirty="0"/>
        </a:p>
      </dgm:t>
    </dgm:pt>
    <dgm:pt modelId="{201738BB-AC92-4699-87E3-E1A9A4D1F7F8}" type="parTrans" cxnId="{AFCA897F-E00A-4DA5-B4ED-2CE20FA13386}">
      <dgm:prSet/>
      <dgm:spPr/>
      <dgm:t>
        <a:bodyPr/>
        <a:lstStyle/>
        <a:p>
          <a:endParaRPr lang="en-US"/>
        </a:p>
      </dgm:t>
    </dgm:pt>
    <dgm:pt modelId="{543B04AD-E80E-4306-A2BB-1C9E9A839C67}" type="sibTrans" cxnId="{AFCA897F-E00A-4DA5-B4ED-2CE20FA13386}">
      <dgm:prSet/>
      <dgm:spPr/>
      <dgm:t>
        <a:bodyPr/>
        <a:lstStyle/>
        <a:p>
          <a:endParaRPr lang="en-US"/>
        </a:p>
      </dgm:t>
    </dgm:pt>
    <dgm:pt modelId="{1D41D773-B1D5-4362-B3B5-5F1BFE1992E5}">
      <dgm:prSet custT="1"/>
      <dgm:spPr>
        <a:solidFill>
          <a:schemeClr val="accent1">
            <a:lumMod val="40000"/>
            <a:lumOff val="60000"/>
          </a:schemeClr>
        </a:solidFill>
        <a:ln w="28575"/>
      </dgm:spPr>
      <dgm:t>
        <a:bodyPr vert="vert270"/>
        <a:lstStyle/>
        <a:p>
          <a:r>
            <a:rPr lang="en-US" sz="2000" b="1" dirty="0" smtClean="0">
              <a:solidFill>
                <a:schemeClr val="tx1"/>
              </a:solidFill>
            </a:rPr>
            <a:t>Application</a:t>
          </a:r>
          <a:endParaRPr lang="en-US" sz="2000" b="1" dirty="0">
            <a:solidFill>
              <a:schemeClr val="tx1"/>
            </a:solidFill>
          </a:endParaRPr>
        </a:p>
      </dgm:t>
    </dgm:pt>
    <dgm:pt modelId="{E3420FD2-8FF5-4D40-9CDA-D6D4E9959EE7}" type="parTrans" cxnId="{3331829B-354A-45D0-AA83-3F184B19E604}">
      <dgm:prSet/>
      <dgm:spPr/>
      <dgm:t>
        <a:bodyPr/>
        <a:lstStyle/>
        <a:p>
          <a:endParaRPr lang="en-US"/>
        </a:p>
      </dgm:t>
    </dgm:pt>
    <dgm:pt modelId="{6EB750C3-EA25-4C9C-B1E0-8D9048EAF2C0}" type="sibTrans" cxnId="{3331829B-354A-45D0-AA83-3F184B19E604}">
      <dgm:prSet/>
      <dgm:spPr/>
      <dgm:t>
        <a:bodyPr/>
        <a:lstStyle/>
        <a:p>
          <a:endParaRPr lang="en-US"/>
        </a:p>
      </dgm:t>
    </dgm:pt>
    <dgm:pt modelId="{07083284-F113-4DFC-AD6F-0B5E20D46D71}" type="pres">
      <dgm:prSet presAssocID="{F2089AE9-08B3-465F-BB7D-C44F4C81B377}" presName="CompostProcess" presStyleCnt="0">
        <dgm:presLayoutVars>
          <dgm:dir/>
          <dgm:resizeHandles val="exact"/>
        </dgm:presLayoutVars>
      </dgm:prSet>
      <dgm:spPr/>
    </dgm:pt>
    <dgm:pt modelId="{C764BA9E-9910-4EDC-8689-90BCB36E4298}" type="pres">
      <dgm:prSet presAssocID="{F2089AE9-08B3-465F-BB7D-C44F4C81B377}" presName="arrow" presStyleLbl="bgShp" presStyleIdx="0" presStyleCnt="1" custLinFactNeighborX="-73" custLinFactNeighborY="-1549"/>
      <dgm:spPr/>
    </dgm:pt>
    <dgm:pt modelId="{B0DF9B12-7858-4084-8485-5A2A3C319A1C}" type="pres">
      <dgm:prSet presAssocID="{F2089AE9-08B3-465F-BB7D-C44F4C81B377}" presName="linearProcess" presStyleCnt="0"/>
      <dgm:spPr/>
    </dgm:pt>
    <dgm:pt modelId="{847C415A-FDF1-4745-82CB-1C0125F0BE17}" type="pres">
      <dgm:prSet presAssocID="{45E8C65B-C574-47A8-9EAD-6A90CE2EC016}" presName="textNode" presStyleLbl="node1" presStyleIdx="0" presStyleCnt="7" custLinFactNeighborX="-877" custLinFactNeighborY="-12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04E12B-F943-4654-B8B5-1696204E464C}" type="pres">
      <dgm:prSet presAssocID="{82990905-7B56-49FD-A7E9-F6C37628A940}" presName="sibTrans" presStyleCnt="0"/>
      <dgm:spPr/>
    </dgm:pt>
    <dgm:pt modelId="{9E701C71-00BE-4EA7-B680-C2A0A53731F0}" type="pres">
      <dgm:prSet presAssocID="{1D41D773-B1D5-4362-B3B5-5F1BFE1992E5}" presName="text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43CF0A-6CD1-42BA-85F5-96E209E7C99C}" type="pres">
      <dgm:prSet presAssocID="{6EB750C3-EA25-4C9C-B1E0-8D9048EAF2C0}" presName="sibTrans" presStyleCnt="0"/>
      <dgm:spPr/>
    </dgm:pt>
    <dgm:pt modelId="{E0B6A322-6E5B-44A5-A253-012477E0DD33}" type="pres">
      <dgm:prSet presAssocID="{0B0A0979-D17F-4765-83AA-B85828DD5BBE}" presName="textNode" presStyleLbl="node1" presStyleIdx="2" presStyleCnt="7" custLinFactNeighborX="-45703" custLinFactNeighborY="-4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D112F3-4EC8-4C53-B5E8-E344EB1CC44C}" type="pres">
      <dgm:prSet presAssocID="{9593CD32-2323-498E-818F-9A08A674EF31}" presName="sibTrans" presStyleCnt="0"/>
      <dgm:spPr/>
    </dgm:pt>
    <dgm:pt modelId="{3064E840-0FEA-4340-AE76-09ED9F8C74A7}" type="pres">
      <dgm:prSet presAssocID="{7C9F8FA1-2F23-473F-9F65-D2068F4B20DF}" presName="textNode" presStyleLbl="node1" presStyleIdx="3" presStyleCnt="7" custLinFactNeighborX="-34025" custLinFactNeighborY="23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BF38B2-92D5-4B28-84E2-953F02D18C8E}" type="pres">
      <dgm:prSet presAssocID="{21F6F9F8-A83D-42EE-B2C5-C2F9181EE0A8}" presName="sibTrans" presStyleCnt="0"/>
      <dgm:spPr/>
    </dgm:pt>
    <dgm:pt modelId="{226E4DCF-4EFD-4EA6-BD74-2948854F83CA}" type="pres">
      <dgm:prSet presAssocID="{FEC0FCF7-9E82-4F06-939F-6C16F2CE9EBB}" presName="textNode" presStyleLbl="node1" presStyleIdx="4" presStyleCnt="7" custLinFactNeighborX="14509" custLinFactNeighborY="7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6F2089-D10B-4FF8-8AA0-46D00DBCD6AE}" type="pres">
      <dgm:prSet presAssocID="{CA5C7B8E-1A6A-4BDE-A080-73548A0E9113}" presName="sibTrans" presStyleCnt="0"/>
      <dgm:spPr/>
    </dgm:pt>
    <dgm:pt modelId="{6A859BAA-2FC6-4EBB-A145-33083F144DE3}" type="pres">
      <dgm:prSet presAssocID="{51E703C2-0040-434E-9CE7-03207702014E}" presName="textNode" presStyleLbl="node1" presStyleIdx="5" presStyleCnt="7" custLinFactNeighborX="-3154" custLinFactNeighborY="7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ACEC15-254E-4081-8004-F35A04E2A4A1}" type="pres">
      <dgm:prSet presAssocID="{A747F594-0ACD-4D5C-87CE-FE7D50719BD2}" presName="sibTrans" presStyleCnt="0"/>
      <dgm:spPr/>
    </dgm:pt>
    <dgm:pt modelId="{98A2F0A2-9D07-4B4C-AF0D-74D6855E35A5}" type="pres">
      <dgm:prSet presAssocID="{584DCBF4-FCC0-4441-B7F4-C837E59C20A3}" presName="textNode" presStyleLbl="node1" presStyleIdx="6" presStyleCnt="7" custLinFactNeighborY="78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7D4A41-52F7-4072-B52B-1D565430B82C}" type="presOf" srcId="{F2089AE9-08B3-465F-BB7D-C44F4C81B377}" destId="{07083284-F113-4DFC-AD6F-0B5E20D46D71}" srcOrd="0" destOrd="0" presId="urn:microsoft.com/office/officeart/2005/8/layout/hProcess9"/>
    <dgm:cxn modelId="{88DDB5DE-6161-4365-96C4-AF4C28551F25}" type="presOf" srcId="{584DCBF4-FCC0-4441-B7F4-C837E59C20A3}" destId="{98A2F0A2-9D07-4B4C-AF0D-74D6855E35A5}" srcOrd="0" destOrd="0" presId="urn:microsoft.com/office/officeart/2005/8/layout/hProcess9"/>
    <dgm:cxn modelId="{7910DC97-458C-4992-88FA-8BE90DE07A30}" type="presOf" srcId="{45E8C65B-C574-47A8-9EAD-6A90CE2EC016}" destId="{847C415A-FDF1-4745-82CB-1C0125F0BE17}" srcOrd="0" destOrd="0" presId="urn:microsoft.com/office/officeart/2005/8/layout/hProcess9"/>
    <dgm:cxn modelId="{B292007F-4109-4B49-AFEA-A684543B54EF}" type="presOf" srcId="{1D41D773-B1D5-4362-B3B5-5F1BFE1992E5}" destId="{9E701C71-00BE-4EA7-B680-C2A0A53731F0}" srcOrd="0" destOrd="0" presId="urn:microsoft.com/office/officeart/2005/8/layout/hProcess9"/>
    <dgm:cxn modelId="{3B2437F1-4BBB-4080-B85A-487B668FBBA2}" srcId="{F2089AE9-08B3-465F-BB7D-C44F4C81B377}" destId="{51E703C2-0040-434E-9CE7-03207702014E}" srcOrd="5" destOrd="0" parTransId="{F66F9337-7FE7-4060-9377-5102003385C3}" sibTransId="{A747F594-0ACD-4D5C-87CE-FE7D50719BD2}"/>
    <dgm:cxn modelId="{777C8A14-74E5-4252-AB01-40D729BC91DD}" type="presOf" srcId="{7C9F8FA1-2F23-473F-9F65-D2068F4B20DF}" destId="{3064E840-0FEA-4340-AE76-09ED9F8C74A7}" srcOrd="0" destOrd="0" presId="urn:microsoft.com/office/officeart/2005/8/layout/hProcess9"/>
    <dgm:cxn modelId="{1150E6A8-F9C3-430B-90F9-50E3D42B9B83}" srcId="{F2089AE9-08B3-465F-BB7D-C44F4C81B377}" destId="{0B0A0979-D17F-4765-83AA-B85828DD5BBE}" srcOrd="2" destOrd="0" parTransId="{1CB1AF39-A1C3-4AEE-85A2-45B13F796A51}" sibTransId="{9593CD32-2323-498E-818F-9A08A674EF31}"/>
    <dgm:cxn modelId="{C2A7BCCF-57BC-4D53-A6B5-D4CD97C340F4}" type="presOf" srcId="{FEC0FCF7-9E82-4F06-939F-6C16F2CE9EBB}" destId="{226E4DCF-4EFD-4EA6-BD74-2948854F83CA}" srcOrd="0" destOrd="0" presId="urn:microsoft.com/office/officeart/2005/8/layout/hProcess9"/>
    <dgm:cxn modelId="{6129027C-6176-4374-B34B-C69EEB024AAF}" srcId="{F2089AE9-08B3-465F-BB7D-C44F4C81B377}" destId="{FEC0FCF7-9E82-4F06-939F-6C16F2CE9EBB}" srcOrd="4" destOrd="0" parTransId="{9D46C1ED-343F-47B1-85E5-473E120E5EF1}" sibTransId="{CA5C7B8E-1A6A-4BDE-A080-73548A0E9113}"/>
    <dgm:cxn modelId="{3331829B-354A-45D0-AA83-3F184B19E604}" srcId="{F2089AE9-08B3-465F-BB7D-C44F4C81B377}" destId="{1D41D773-B1D5-4362-B3B5-5F1BFE1992E5}" srcOrd="1" destOrd="0" parTransId="{E3420FD2-8FF5-4D40-9CDA-D6D4E9959EE7}" sibTransId="{6EB750C3-EA25-4C9C-B1E0-8D9048EAF2C0}"/>
    <dgm:cxn modelId="{6557D3B3-3DC4-484E-916B-4E6781A4083C}" type="presOf" srcId="{51E703C2-0040-434E-9CE7-03207702014E}" destId="{6A859BAA-2FC6-4EBB-A145-33083F144DE3}" srcOrd="0" destOrd="0" presId="urn:microsoft.com/office/officeart/2005/8/layout/hProcess9"/>
    <dgm:cxn modelId="{87D84A8A-3E36-4071-8087-DCD17F6F6D29}" type="presOf" srcId="{0B0A0979-D17F-4765-83AA-B85828DD5BBE}" destId="{E0B6A322-6E5B-44A5-A253-012477E0DD33}" srcOrd="0" destOrd="0" presId="urn:microsoft.com/office/officeart/2005/8/layout/hProcess9"/>
    <dgm:cxn modelId="{F7561D59-F36B-46CF-837B-5993E1C3D008}" srcId="{F2089AE9-08B3-465F-BB7D-C44F4C81B377}" destId="{7C9F8FA1-2F23-473F-9F65-D2068F4B20DF}" srcOrd="3" destOrd="0" parTransId="{E0484F48-BBC0-46D6-BCD7-3ACEC0756AA4}" sibTransId="{21F6F9F8-A83D-42EE-B2C5-C2F9181EE0A8}"/>
    <dgm:cxn modelId="{AFCA897F-E00A-4DA5-B4ED-2CE20FA13386}" srcId="{F2089AE9-08B3-465F-BB7D-C44F4C81B377}" destId="{584DCBF4-FCC0-4441-B7F4-C837E59C20A3}" srcOrd="6" destOrd="0" parTransId="{201738BB-AC92-4699-87E3-E1A9A4D1F7F8}" sibTransId="{543B04AD-E80E-4306-A2BB-1C9E9A839C67}"/>
    <dgm:cxn modelId="{158BA99F-8245-4493-9717-8CEC5A68AD46}" srcId="{F2089AE9-08B3-465F-BB7D-C44F4C81B377}" destId="{45E8C65B-C574-47A8-9EAD-6A90CE2EC016}" srcOrd="0" destOrd="0" parTransId="{22FE1261-9EA7-4522-A61C-6A2A7695125B}" sibTransId="{82990905-7B56-49FD-A7E9-F6C37628A940}"/>
    <dgm:cxn modelId="{6EDD1BBB-9D9A-45F5-9668-FEC6F9D47C23}" type="presParOf" srcId="{07083284-F113-4DFC-AD6F-0B5E20D46D71}" destId="{C764BA9E-9910-4EDC-8689-90BCB36E4298}" srcOrd="0" destOrd="0" presId="urn:microsoft.com/office/officeart/2005/8/layout/hProcess9"/>
    <dgm:cxn modelId="{BFA8C0B3-C6B8-4317-B23B-642A376EB2B2}" type="presParOf" srcId="{07083284-F113-4DFC-AD6F-0B5E20D46D71}" destId="{B0DF9B12-7858-4084-8485-5A2A3C319A1C}" srcOrd="1" destOrd="0" presId="urn:microsoft.com/office/officeart/2005/8/layout/hProcess9"/>
    <dgm:cxn modelId="{C3377000-815E-44AE-AAFB-69CEC0C55200}" type="presParOf" srcId="{B0DF9B12-7858-4084-8485-5A2A3C319A1C}" destId="{847C415A-FDF1-4745-82CB-1C0125F0BE17}" srcOrd="0" destOrd="0" presId="urn:microsoft.com/office/officeart/2005/8/layout/hProcess9"/>
    <dgm:cxn modelId="{27D52F37-0EB7-41CC-9E9C-CBAEA53F38E3}" type="presParOf" srcId="{B0DF9B12-7858-4084-8485-5A2A3C319A1C}" destId="{3204E12B-F943-4654-B8B5-1696204E464C}" srcOrd="1" destOrd="0" presId="urn:microsoft.com/office/officeart/2005/8/layout/hProcess9"/>
    <dgm:cxn modelId="{0356CEE1-B483-4572-B83E-C0133568E663}" type="presParOf" srcId="{B0DF9B12-7858-4084-8485-5A2A3C319A1C}" destId="{9E701C71-00BE-4EA7-B680-C2A0A53731F0}" srcOrd="2" destOrd="0" presId="urn:microsoft.com/office/officeart/2005/8/layout/hProcess9"/>
    <dgm:cxn modelId="{8BA1A7DD-7C17-4A5D-9616-73F1E3CF914B}" type="presParOf" srcId="{B0DF9B12-7858-4084-8485-5A2A3C319A1C}" destId="{7543CF0A-6CD1-42BA-85F5-96E209E7C99C}" srcOrd="3" destOrd="0" presId="urn:microsoft.com/office/officeart/2005/8/layout/hProcess9"/>
    <dgm:cxn modelId="{D197353D-6D8D-4A0C-82FE-AABDD50097CC}" type="presParOf" srcId="{B0DF9B12-7858-4084-8485-5A2A3C319A1C}" destId="{E0B6A322-6E5B-44A5-A253-012477E0DD33}" srcOrd="4" destOrd="0" presId="urn:microsoft.com/office/officeart/2005/8/layout/hProcess9"/>
    <dgm:cxn modelId="{87F98F08-8E1B-4500-855C-7A6AA85BC6E5}" type="presParOf" srcId="{B0DF9B12-7858-4084-8485-5A2A3C319A1C}" destId="{D1D112F3-4EC8-4C53-B5E8-E344EB1CC44C}" srcOrd="5" destOrd="0" presId="urn:microsoft.com/office/officeart/2005/8/layout/hProcess9"/>
    <dgm:cxn modelId="{8BB1BB9F-F08A-4E39-B311-6378CC3DFE85}" type="presParOf" srcId="{B0DF9B12-7858-4084-8485-5A2A3C319A1C}" destId="{3064E840-0FEA-4340-AE76-09ED9F8C74A7}" srcOrd="6" destOrd="0" presId="urn:microsoft.com/office/officeart/2005/8/layout/hProcess9"/>
    <dgm:cxn modelId="{F0B3892A-E946-4DCC-8B6A-B286F4AAD7F4}" type="presParOf" srcId="{B0DF9B12-7858-4084-8485-5A2A3C319A1C}" destId="{F1BF38B2-92D5-4B28-84E2-953F02D18C8E}" srcOrd="7" destOrd="0" presId="urn:microsoft.com/office/officeart/2005/8/layout/hProcess9"/>
    <dgm:cxn modelId="{166ECBF8-D7E8-409B-A289-D506F040754A}" type="presParOf" srcId="{B0DF9B12-7858-4084-8485-5A2A3C319A1C}" destId="{226E4DCF-4EFD-4EA6-BD74-2948854F83CA}" srcOrd="8" destOrd="0" presId="urn:microsoft.com/office/officeart/2005/8/layout/hProcess9"/>
    <dgm:cxn modelId="{5678E18B-1C3F-4B29-BD8E-983C1D7CC27F}" type="presParOf" srcId="{B0DF9B12-7858-4084-8485-5A2A3C319A1C}" destId="{5B6F2089-D10B-4FF8-8AA0-46D00DBCD6AE}" srcOrd="9" destOrd="0" presId="urn:microsoft.com/office/officeart/2005/8/layout/hProcess9"/>
    <dgm:cxn modelId="{AB09DA31-8DBA-4895-829B-AA2F788E3E54}" type="presParOf" srcId="{B0DF9B12-7858-4084-8485-5A2A3C319A1C}" destId="{6A859BAA-2FC6-4EBB-A145-33083F144DE3}" srcOrd="10" destOrd="0" presId="urn:microsoft.com/office/officeart/2005/8/layout/hProcess9"/>
    <dgm:cxn modelId="{632CF3FB-8FCC-40C5-B5BE-CB886DDF87D9}" type="presParOf" srcId="{B0DF9B12-7858-4084-8485-5A2A3C319A1C}" destId="{4AACEC15-254E-4081-8004-F35A04E2A4A1}" srcOrd="11" destOrd="0" presId="urn:microsoft.com/office/officeart/2005/8/layout/hProcess9"/>
    <dgm:cxn modelId="{776B5F1E-012B-4654-A788-4F1193E080C0}" type="presParOf" srcId="{B0DF9B12-7858-4084-8485-5A2A3C319A1C}" destId="{98A2F0A2-9D07-4B4C-AF0D-74D6855E35A5}" srcOrd="1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64BA9E-9910-4EDC-8689-90BCB36E4298}">
      <dsp:nvSpPr>
        <dsp:cNvPr id="0" name=""/>
        <dsp:cNvSpPr/>
      </dsp:nvSpPr>
      <dsp:spPr>
        <a:xfrm>
          <a:off x="606445" y="0"/>
          <a:ext cx="6930390" cy="4876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7C415A-FDF1-4745-82CB-1C0125F0BE17}">
      <dsp:nvSpPr>
        <dsp:cNvPr id="0" name=""/>
        <dsp:cNvSpPr/>
      </dsp:nvSpPr>
      <dsp:spPr>
        <a:xfrm>
          <a:off x="0" y="1438246"/>
          <a:ext cx="1090288" cy="195072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Technologies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53223" y="1491469"/>
        <a:ext cx="983842" cy="1844274"/>
      </dsp:txXfrm>
    </dsp:sp>
    <dsp:sp modelId="{9E701C71-00BE-4EA7-B680-C2A0A53731F0}">
      <dsp:nvSpPr>
        <dsp:cNvPr id="0" name=""/>
        <dsp:cNvSpPr/>
      </dsp:nvSpPr>
      <dsp:spPr>
        <a:xfrm>
          <a:off x="1177400" y="1463040"/>
          <a:ext cx="1090288" cy="19507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chemeClr val="tx1"/>
              </a:solidFill>
            </a:rPr>
            <a:t>Application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1230623" y="1516263"/>
        <a:ext cx="983842" cy="1844274"/>
      </dsp:txXfrm>
    </dsp:sp>
    <dsp:sp modelId="{E0B6A322-6E5B-44A5-A253-012477E0DD33}">
      <dsp:nvSpPr>
        <dsp:cNvPr id="0" name=""/>
        <dsp:cNvSpPr/>
      </dsp:nvSpPr>
      <dsp:spPr>
        <a:xfrm>
          <a:off x="2314813" y="1453481"/>
          <a:ext cx="1090288" cy="195072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Product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design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2368036" y="1506704"/>
        <a:ext cx="983842" cy="1844274"/>
      </dsp:txXfrm>
    </dsp:sp>
    <dsp:sp modelId="{3064E840-0FEA-4340-AE76-09ED9F8C74A7}">
      <dsp:nvSpPr>
        <dsp:cNvPr id="0" name=""/>
        <dsp:cNvSpPr/>
      </dsp:nvSpPr>
      <dsp:spPr>
        <a:xfrm>
          <a:off x="3502025" y="1509213"/>
          <a:ext cx="1090288" cy="19507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Manufacturing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solidFill>
                <a:schemeClr val="tx1"/>
              </a:solidFill>
            </a:rPr>
            <a:t>Technology</a:t>
          </a:r>
          <a:endParaRPr lang="en-US" sz="1800" b="1" kern="1200" dirty="0">
            <a:solidFill>
              <a:schemeClr val="tx1"/>
            </a:solidFill>
          </a:endParaRPr>
        </a:p>
      </dsp:txBody>
      <dsp:txXfrm>
        <a:off x="3555248" y="1562436"/>
        <a:ext cx="983842" cy="1844274"/>
      </dsp:txXfrm>
    </dsp:sp>
    <dsp:sp modelId="{226E4DCF-4EFD-4EA6-BD74-2948854F83CA}">
      <dsp:nvSpPr>
        <dsp:cNvPr id="0" name=""/>
        <dsp:cNvSpPr/>
      </dsp:nvSpPr>
      <dsp:spPr>
        <a:xfrm>
          <a:off x="4721225" y="1478275"/>
          <a:ext cx="1090288" cy="1950720"/>
        </a:xfrm>
        <a:prstGeom prst="roundRect">
          <a:avLst/>
        </a:prstGeom>
        <a:solidFill>
          <a:schemeClr val="accent1">
            <a:lumMod val="75000"/>
          </a:schemeClr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Standards</a:t>
          </a:r>
          <a:endParaRPr lang="en-US" sz="1800" b="1" kern="1200" dirty="0"/>
        </a:p>
      </dsp:txBody>
      <dsp:txXfrm>
        <a:off x="4774448" y="1531498"/>
        <a:ext cx="983842" cy="1844274"/>
      </dsp:txXfrm>
    </dsp:sp>
    <dsp:sp modelId="{6A859BAA-2FC6-4EBB-A145-33083F144DE3}">
      <dsp:nvSpPr>
        <dsp:cNvPr id="0" name=""/>
        <dsp:cNvSpPr/>
      </dsp:nvSpPr>
      <dsp:spPr>
        <a:xfrm>
          <a:off x="5882973" y="1478275"/>
          <a:ext cx="1090288" cy="1950720"/>
        </a:xfrm>
        <a:prstGeom prst="roundRect">
          <a:avLst/>
        </a:prstGeom>
        <a:solidFill>
          <a:srgbClr val="0070C0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Product</a:t>
          </a:r>
          <a:endParaRPr lang="en-US" sz="1800" b="1" kern="1200" dirty="0"/>
        </a:p>
      </dsp:txBody>
      <dsp:txXfrm>
        <a:off x="5936196" y="1531498"/>
        <a:ext cx="983842" cy="1844274"/>
      </dsp:txXfrm>
    </dsp:sp>
    <dsp:sp modelId="{98A2F0A2-9D07-4B4C-AF0D-74D6855E35A5}">
      <dsp:nvSpPr>
        <dsp:cNvPr id="0" name=""/>
        <dsp:cNvSpPr/>
      </dsp:nvSpPr>
      <dsp:spPr>
        <a:xfrm>
          <a:off x="7062788" y="1478275"/>
          <a:ext cx="1090288" cy="1950720"/>
        </a:xfrm>
        <a:prstGeom prst="roundRect">
          <a:avLst/>
        </a:prstGeom>
        <a:solidFill>
          <a:srgbClr val="002060"/>
        </a:solidFill>
        <a:ln w="2857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Acceptance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By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Consumers</a:t>
          </a:r>
          <a:endParaRPr lang="en-US" sz="1800" kern="1200" dirty="0"/>
        </a:p>
      </dsp:txBody>
      <dsp:txXfrm>
        <a:off x="7116011" y="1531498"/>
        <a:ext cx="983842" cy="18442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A0CBF-7649-45D4-9881-893D574A1C7D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AAAAC-9F13-46AB-BA80-FC66AEFDA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523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9AAAAC-9F13-46AB-BA80-FC66AEFDA8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378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E1D9AF8-A6F9-4C4E-9E4C-CC11F5CCC557}" type="datetime1">
              <a:rPr lang="en-US" smtClean="0"/>
              <a:t>5/6/2019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AD53-15B9-45CA-AD0A-5AAD3475104D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C8A8CB0-4BA7-49AB-95B6-CCA444B2905C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A391D-D74C-433D-8B77-97C07D06DDCA}" type="datetime1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20F23-B88B-4B1A-83C6-F2E09045A2C1}" type="datetime1">
              <a:rPr lang="en-US" smtClean="0"/>
              <a:t>5/6/2019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CD2AC92-646A-4CD3-A478-D04DCEF69D04}" type="datetime1">
              <a:rPr lang="en-US" smtClean="0"/>
              <a:t>5/6/2019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4F78100-22AE-4DA3-BA2A-F4CDF649D7A5}" type="datetime1">
              <a:rPr lang="en-US" smtClean="0"/>
              <a:t>5/6/2019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719BC-EE30-471C-BBAB-722690AE0386}" type="datetime1">
              <a:rPr lang="en-US" smtClean="0"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6B339-A31D-440F-96F0-23AC129075ED}" type="datetime1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A47C4-CC54-4B61-AD1D-DAB0F69440D0}" type="datetime1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D560EFC-CCF9-4D07-905F-F099B07E25F6}" type="datetime1">
              <a:rPr lang="en-US" smtClean="0"/>
              <a:t>5/6/2019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515AF0E-841C-4342-A085-4B871E0CD72C}" type="datetime1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B3D03E-C838-4DFE-9AFC-54C8FFD7FC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mbhambure@bluestarindia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4038600"/>
            <a:ext cx="7543800" cy="1828800"/>
          </a:xfrm>
        </p:spPr>
        <p:txBody>
          <a:bodyPr>
            <a:noAutofit/>
          </a:bodyPr>
          <a:lstStyle/>
          <a:p>
            <a:pPr algn="ctr"/>
            <a:r>
              <a:rPr lang="en-US" sz="3200" dirty="0" smtClean="0"/>
              <a:t>Innovation in cooling &amp; Refrigeration </a:t>
            </a:r>
            <a:br>
              <a:rPr lang="en-US" sz="3200" dirty="0" smtClean="0"/>
            </a:br>
            <a:r>
              <a:rPr lang="en-US" sz="3200" dirty="0" smtClean="0"/>
              <a:t>an Industry perspective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r>
              <a:rPr lang="en-US" dirty="0" smtClean="0"/>
              <a:t>J M Bhambure RAMA                   </a:t>
            </a:r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May 2019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4" descr="RAM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381000"/>
            <a:ext cx="1828800" cy="77866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3D03E-C838-4DFE-9AFC-54C8FFD7FCD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Direction to conserve energy demand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Room AC conventional technology has reached saturation, will require investment in Solar and desiccant  technology to augment efficiency</a:t>
            </a:r>
          </a:p>
          <a:p>
            <a:r>
              <a:rPr lang="en-US" dirty="0" smtClean="0"/>
              <a:t>Alternative cooling solutions to Room AC</a:t>
            </a:r>
          </a:p>
          <a:p>
            <a:r>
              <a:rPr lang="en-US" dirty="0" smtClean="0"/>
              <a:t>Air coolers is ideal product to invest in adopting innovative technologies, expected to meet majority of Indian climatic conditions, costs will be less and will be affordable.</a:t>
            </a:r>
          </a:p>
          <a:p>
            <a:r>
              <a:rPr lang="en-US" dirty="0" smtClean="0"/>
              <a:t>Research is required in lower consumption of water and humidity management</a:t>
            </a:r>
          </a:p>
        </p:txBody>
      </p:sp>
      <p:pic>
        <p:nvPicPr>
          <p:cNvPr id="4" name="Picture 3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3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New technologies take long time to get accepted</a:t>
            </a:r>
          </a:p>
          <a:p>
            <a:r>
              <a:rPr lang="en-US" dirty="0" smtClean="0"/>
              <a:t>The process can be accelerated by developing an eco system in all stages of commercialization of product</a:t>
            </a:r>
          </a:p>
          <a:p>
            <a:r>
              <a:rPr lang="en-US" dirty="0" smtClean="0"/>
              <a:t>Developing supply chain is crucial for implementing innovation</a:t>
            </a:r>
          </a:p>
          <a:p>
            <a:r>
              <a:rPr lang="en-US" dirty="0" smtClean="0"/>
              <a:t>Holistic approach is essential for success, only developing technology will not help</a:t>
            </a:r>
          </a:p>
          <a:p>
            <a:r>
              <a:rPr lang="en-US" dirty="0" smtClean="0"/>
              <a:t>Considering diverse income levels, housing and disposable income, cost effective  technology will only serve the purpose to meet cooling demands </a:t>
            </a:r>
          </a:p>
          <a:p>
            <a:endParaRPr lang="en-US" dirty="0"/>
          </a:p>
        </p:txBody>
      </p:sp>
      <p:pic>
        <p:nvPicPr>
          <p:cNvPr id="4" name="Picture 3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6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8153400" cy="4800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Global cooling prize has triggered innovation</a:t>
            </a:r>
          </a:p>
          <a:p>
            <a:endParaRPr lang="en-US" sz="1400" dirty="0"/>
          </a:p>
          <a:p>
            <a:r>
              <a:rPr lang="en-US" sz="3200" dirty="0" smtClean="0"/>
              <a:t>A similar approach is required, which will act as catalyst across the product development cycle</a:t>
            </a:r>
          </a:p>
          <a:p>
            <a:endParaRPr lang="en-US" sz="1400" dirty="0"/>
          </a:p>
          <a:p>
            <a:r>
              <a:rPr lang="en-US" sz="3200" dirty="0" smtClean="0"/>
              <a:t>The approach needs to be concurrent</a:t>
            </a:r>
          </a:p>
          <a:p>
            <a:endParaRPr lang="en-US" sz="1400" dirty="0"/>
          </a:p>
          <a:p>
            <a:r>
              <a:rPr lang="en-US" sz="3200" dirty="0" smtClean="0"/>
              <a:t>Special focus should be on commercialization of technologies and products that save energy </a:t>
            </a:r>
          </a:p>
        </p:txBody>
      </p:sp>
      <p:pic>
        <p:nvPicPr>
          <p:cNvPr id="5" name="Picture 4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2606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34290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9800" dirty="0" smtClean="0"/>
              <a:t>Thanks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sz="3600" dirty="0" smtClean="0"/>
              <a:t>Jitendra Bhambure</a:t>
            </a:r>
            <a:br>
              <a:rPr lang="en-US" sz="3600" dirty="0" smtClean="0"/>
            </a:br>
            <a:r>
              <a:rPr lang="en-US" sz="3200" dirty="0" smtClean="0"/>
              <a:t>Advisor Technology </a:t>
            </a:r>
            <a:br>
              <a:rPr lang="en-US" sz="3200" dirty="0" smtClean="0"/>
            </a:br>
            <a:r>
              <a:rPr lang="en-US" sz="3200" dirty="0" smtClean="0"/>
              <a:t>Blue Star Limited</a:t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>
                <a:hlinkClick r:id="rId2"/>
              </a:rPr>
              <a:t>jmbhambure@bluestarindia.com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jm.bhambure@gmail.com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3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of the 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dirty="0" smtClean="0"/>
          </a:p>
          <a:p>
            <a:pPr marL="0" indent="0" algn="ctr">
              <a:buNone/>
            </a:pPr>
            <a:r>
              <a:rPr lang="en-US" sz="4000" dirty="0" smtClean="0"/>
              <a:t>Promoting </a:t>
            </a:r>
            <a:r>
              <a:rPr lang="en-US" sz="4000" dirty="0"/>
              <a:t>an Innovative Culture in Cooling &amp; Refrigeration </a:t>
            </a:r>
            <a:br>
              <a:rPr lang="en-US" sz="4000" dirty="0"/>
            </a:br>
            <a:r>
              <a:rPr lang="en-US" sz="4000" dirty="0"/>
              <a:t>by Developing </a:t>
            </a:r>
            <a:br>
              <a:rPr lang="en-US" sz="4000" dirty="0"/>
            </a:br>
            <a:r>
              <a:rPr lang="en-US" sz="4000" dirty="0"/>
              <a:t>a Robust Research and Development Eco-system</a:t>
            </a:r>
            <a:r>
              <a:rPr lang="en-US" sz="4000" dirty="0" smtClean="0"/>
              <a:t>"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400"/>
            <a:ext cx="5410200" cy="6600444"/>
          </a:xfrm>
        </p:spPr>
      </p:pic>
      <p:sp>
        <p:nvSpPr>
          <p:cNvPr id="9" name="Freeform 8"/>
          <p:cNvSpPr/>
          <p:nvPr/>
        </p:nvSpPr>
        <p:spPr>
          <a:xfrm>
            <a:off x="846161" y="1310185"/>
            <a:ext cx="3207224" cy="3439236"/>
          </a:xfrm>
          <a:custGeom>
            <a:avLst/>
            <a:gdLst>
              <a:gd name="connsiteX0" fmla="*/ 232012 w 3207224"/>
              <a:gd name="connsiteY0" fmla="*/ 1828800 h 3439236"/>
              <a:gd name="connsiteX1" fmla="*/ 218364 w 3207224"/>
              <a:gd name="connsiteY1" fmla="*/ 1760561 h 3439236"/>
              <a:gd name="connsiteX2" fmla="*/ 204717 w 3207224"/>
              <a:gd name="connsiteY2" fmla="*/ 1719618 h 3439236"/>
              <a:gd name="connsiteX3" fmla="*/ 191069 w 3207224"/>
              <a:gd name="connsiteY3" fmla="*/ 1651379 h 3439236"/>
              <a:gd name="connsiteX4" fmla="*/ 163773 w 3207224"/>
              <a:gd name="connsiteY4" fmla="*/ 1555845 h 3439236"/>
              <a:gd name="connsiteX5" fmla="*/ 122830 w 3207224"/>
              <a:gd name="connsiteY5" fmla="*/ 1528549 h 3439236"/>
              <a:gd name="connsiteX6" fmla="*/ 68239 w 3207224"/>
              <a:gd name="connsiteY6" fmla="*/ 1460311 h 3439236"/>
              <a:gd name="connsiteX7" fmla="*/ 40943 w 3207224"/>
              <a:gd name="connsiteY7" fmla="*/ 1351128 h 3439236"/>
              <a:gd name="connsiteX8" fmla="*/ 27296 w 3207224"/>
              <a:gd name="connsiteY8" fmla="*/ 1214651 h 3439236"/>
              <a:gd name="connsiteX9" fmla="*/ 13648 w 3207224"/>
              <a:gd name="connsiteY9" fmla="*/ 1173708 h 3439236"/>
              <a:gd name="connsiteX10" fmla="*/ 0 w 3207224"/>
              <a:gd name="connsiteY10" fmla="*/ 1119116 h 3439236"/>
              <a:gd name="connsiteX11" fmla="*/ 13648 w 3207224"/>
              <a:gd name="connsiteY11" fmla="*/ 1037230 h 3439236"/>
              <a:gd name="connsiteX12" fmla="*/ 136478 w 3207224"/>
              <a:gd name="connsiteY12" fmla="*/ 968991 h 3439236"/>
              <a:gd name="connsiteX13" fmla="*/ 177421 w 3207224"/>
              <a:gd name="connsiteY13" fmla="*/ 941696 h 3439236"/>
              <a:gd name="connsiteX14" fmla="*/ 218364 w 3207224"/>
              <a:gd name="connsiteY14" fmla="*/ 928048 h 3439236"/>
              <a:gd name="connsiteX15" fmla="*/ 341194 w 3207224"/>
              <a:gd name="connsiteY15" fmla="*/ 859809 h 3439236"/>
              <a:gd name="connsiteX16" fmla="*/ 382138 w 3207224"/>
              <a:gd name="connsiteY16" fmla="*/ 818866 h 3439236"/>
              <a:gd name="connsiteX17" fmla="*/ 409433 w 3207224"/>
              <a:gd name="connsiteY17" fmla="*/ 777922 h 3439236"/>
              <a:gd name="connsiteX18" fmla="*/ 491320 w 3207224"/>
              <a:gd name="connsiteY18" fmla="*/ 723331 h 3439236"/>
              <a:gd name="connsiteX19" fmla="*/ 532263 w 3207224"/>
              <a:gd name="connsiteY19" fmla="*/ 696036 h 3439236"/>
              <a:gd name="connsiteX20" fmla="*/ 586854 w 3207224"/>
              <a:gd name="connsiteY20" fmla="*/ 641445 h 3439236"/>
              <a:gd name="connsiteX21" fmla="*/ 600502 w 3207224"/>
              <a:gd name="connsiteY21" fmla="*/ 600502 h 3439236"/>
              <a:gd name="connsiteX22" fmla="*/ 641445 w 3207224"/>
              <a:gd name="connsiteY22" fmla="*/ 559558 h 3439236"/>
              <a:gd name="connsiteX23" fmla="*/ 668740 w 3207224"/>
              <a:gd name="connsiteY23" fmla="*/ 504967 h 3439236"/>
              <a:gd name="connsiteX24" fmla="*/ 832514 w 3207224"/>
              <a:gd name="connsiteY24" fmla="*/ 450376 h 3439236"/>
              <a:gd name="connsiteX25" fmla="*/ 846161 w 3207224"/>
              <a:gd name="connsiteY25" fmla="*/ 286603 h 3439236"/>
              <a:gd name="connsiteX26" fmla="*/ 887105 w 3207224"/>
              <a:gd name="connsiteY26" fmla="*/ 191069 h 3439236"/>
              <a:gd name="connsiteX27" fmla="*/ 928048 w 3207224"/>
              <a:gd name="connsiteY27" fmla="*/ 163773 h 3439236"/>
              <a:gd name="connsiteX28" fmla="*/ 982639 w 3207224"/>
              <a:gd name="connsiteY28" fmla="*/ 81887 h 3439236"/>
              <a:gd name="connsiteX29" fmla="*/ 1037230 w 3207224"/>
              <a:gd name="connsiteY29" fmla="*/ 0 h 3439236"/>
              <a:gd name="connsiteX30" fmla="*/ 1228299 w 3207224"/>
              <a:gd name="connsiteY30" fmla="*/ 13648 h 3439236"/>
              <a:gd name="connsiteX31" fmla="*/ 1269242 w 3207224"/>
              <a:gd name="connsiteY31" fmla="*/ 27296 h 3439236"/>
              <a:gd name="connsiteX32" fmla="*/ 1323833 w 3207224"/>
              <a:gd name="connsiteY32" fmla="*/ 40943 h 3439236"/>
              <a:gd name="connsiteX33" fmla="*/ 1364776 w 3207224"/>
              <a:gd name="connsiteY33" fmla="*/ 54591 h 3439236"/>
              <a:gd name="connsiteX34" fmla="*/ 1446663 w 3207224"/>
              <a:gd name="connsiteY34" fmla="*/ 109182 h 3439236"/>
              <a:gd name="connsiteX35" fmla="*/ 1487606 w 3207224"/>
              <a:gd name="connsiteY35" fmla="*/ 232012 h 3439236"/>
              <a:gd name="connsiteX36" fmla="*/ 1501254 w 3207224"/>
              <a:gd name="connsiteY36" fmla="*/ 272955 h 3439236"/>
              <a:gd name="connsiteX37" fmla="*/ 1514902 w 3207224"/>
              <a:gd name="connsiteY37" fmla="*/ 341194 h 3439236"/>
              <a:gd name="connsiteX38" fmla="*/ 1583140 w 3207224"/>
              <a:gd name="connsiteY38" fmla="*/ 423081 h 3439236"/>
              <a:gd name="connsiteX39" fmla="*/ 1624084 w 3207224"/>
              <a:gd name="connsiteY39" fmla="*/ 436728 h 3439236"/>
              <a:gd name="connsiteX40" fmla="*/ 1705970 w 3207224"/>
              <a:gd name="connsiteY40" fmla="*/ 491319 h 3439236"/>
              <a:gd name="connsiteX41" fmla="*/ 1746914 w 3207224"/>
              <a:gd name="connsiteY41" fmla="*/ 518615 h 3439236"/>
              <a:gd name="connsiteX42" fmla="*/ 1856096 w 3207224"/>
              <a:gd name="connsiteY42" fmla="*/ 641445 h 3439236"/>
              <a:gd name="connsiteX43" fmla="*/ 1897039 w 3207224"/>
              <a:gd name="connsiteY43" fmla="*/ 655093 h 3439236"/>
              <a:gd name="connsiteX44" fmla="*/ 1951630 w 3207224"/>
              <a:gd name="connsiteY44" fmla="*/ 736979 h 3439236"/>
              <a:gd name="connsiteX45" fmla="*/ 2006221 w 3207224"/>
              <a:gd name="connsiteY45" fmla="*/ 859809 h 3439236"/>
              <a:gd name="connsiteX46" fmla="*/ 2047164 w 3207224"/>
              <a:gd name="connsiteY46" fmla="*/ 873457 h 3439236"/>
              <a:gd name="connsiteX47" fmla="*/ 2088108 w 3207224"/>
              <a:gd name="connsiteY47" fmla="*/ 900752 h 3439236"/>
              <a:gd name="connsiteX48" fmla="*/ 2238233 w 3207224"/>
              <a:gd name="connsiteY48" fmla="*/ 928048 h 3439236"/>
              <a:gd name="connsiteX49" fmla="*/ 2347415 w 3207224"/>
              <a:gd name="connsiteY49" fmla="*/ 955343 h 3439236"/>
              <a:gd name="connsiteX50" fmla="*/ 2415654 w 3207224"/>
              <a:gd name="connsiteY50" fmla="*/ 968991 h 3439236"/>
              <a:gd name="connsiteX51" fmla="*/ 2456597 w 3207224"/>
              <a:gd name="connsiteY51" fmla="*/ 982639 h 3439236"/>
              <a:gd name="connsiteX52" fmla="*/ 2674961 w 3207224"/>
              <a:gd name="connsiteY52" fmla="*/ 1023582 h 3439236"/>
              <a:gd name="connsiteX53" fmla="*/ 2784143 w 3207224"/>
              <a:gd name="connsiteY53" fmla="*/ 1119116 h 3439236"/>
              <a:gd name="connsiteX54" fmla="*/ 2825087 w 3207224"/>
              <a:gd name="connsiteY54" fmla="*/ 1146412 h 3439236"/>
              <a:gd name="connsiteX55" fmla="*/ 2866030 w 3207224"/>
              <a:gd name="connsiteY55" fmla="*/ 1160060 h 3439236"/>
              <a:gd name="connsiteX56" fmla="*/ 2906973 w 3207224"/>
              <a:gd name="connsiteY56" fmla="*/ 1187355 h 3439236"/>
              <a:gd name="connsiteX57" fmla="*/ 2988860 w 3207224"/>
              <a:gd name="connsiteY57" fmla="*/ 1214651 h 3439236"/>
              <a:gd name="connsiteX58" fmla="*/ 3111690 w 3207224"/>
              <a:gd name="connsiteY58" fmla="*/ 1282890 h 3439236"/>
              <a:gd name="connsiteX59" fmla="*/ 3179929 w 3207224"/>
              <a:gd name="connsiteY59" fmla="*/ 1364776 h 3439236"/>
              <a:gd name="connsiteX60" fmla="*/ 3193576 w 3207224"/>
              <a:gd name="connsiteY60" fmla="*/ 1419367 h 3439236"/>
              <a:gd name="connsiteX61" fmla="*/ 3207224 w 3207224"/>
              <a:gd name="connsiteY61" fmla="*/ 1460311 h 3439236"/>
              <a:gd name="connsiteX62" fmla="*/ 3193576 w 3207224"/>
              <a:gd name="connsiteY62" fmla="*/ 1801505 h 3439236"/>
              <a:gd name="connsiteX63" fmla="*/ 3179929 w 3207224"/>
              <a:gd name="connsiteY63" fmla="*/ 1842448 h 3439236"/>
              <a:gd name="connsiteX64" fmla="*/ 3166281 w 3207224"/>
              <a:gd name="connsiteY64" fmla="*/ 1937982 h 3439236"/>
              <a:gd name="connsiteX65" fmla="*/ 3070746 w 3207224"/>
              <a:gd name="connsiteY65" fmla="*/ 2047164 h 3439236"/>
              <a:gd name="connsiteX66" fmla="*/ 3029803 w 3207224"/>
              <a:gd name="connsiteY66" fmla="*/ 2088108 h 3439236"/>
              <a:gd name="connsiteX67" fmla="*/ 2947917 w 3207224"/>
              <a:gd name="connsiteY67" fmla="*/ 2142699 h 3439236"/>
              <a:gd name="connsiteX68" fmla="*/ 2906973 w 3207224"/>
              <a:gd name="connsiteY68" fmla="*/ 2224585 h 3439236"/>
              <a:gd name="connsiteX69" fmla="*/ 2866030 w 3207224"/>
              <a:gd name="connsiteY69" fmla="*/ 2238233 h 3439236"/>
              <a:gd name="connsiteX70" fmla="*/ 2743200 w 3207224"/>
              <a:gd name="connsiteY70" fmla="*/ 2224585 h 3439236"/>
              <a:gd name="connsiteX71" fmla="*/ 2715905 w 3207224"/>
              <a:gd name="connsiteY71" fmla="*/ 2183642 h 3439236"/>
              <a:gd name="connsiteX72" fmla="*/ 2702257 w 3207224"/>
              <a:gd name="connsiteY72" fmla="*/ 2224585 h 3439236"/>
              <a:gd name="connsiteX73" fmla="*/ 2661314 w 3207224"/>
              <a:gd name="connsiteY73" fmla="*/ 2265528 h 3439236"/>
              <a:gd name="connsiteX74" fmla="*/ 2620370 w 3207224"/>
              <a:gd name="connsiteY74" fmla="*/ 2347415 h 3439236"/>
              <a:gd name="connsiteX75" fmla="*/ 2593075 w 3207224"/>
              <a:gd name="connsiteY75" fmla="*/ 2429302 h 3439236"/>
              <a:gd name="connsiteX76" fmla="*/ 2524836 w 3207224"/>
              <a:gd name="connsiteY76" fmla="*/ 2511188 h 3439236"/>
              <a:gd name="connsiteX77" fmla="*/ 2497540 w 3207224"/>
              <a:gd name="connsiteY77" fmla="*/ 2606722 h 3439236"/>
              <a:gd name="connsiteX78" fmla="*/ 2456597 w 3207224"/>
              <a:gd name="connsiteY78" fmla="*/ 2634018 h 3439236"/>
              <a:gd name="connsiteX79" fmla="*/ 2415654 w 3207224"/>
              <a:gd name="connsiteY79" fmla="*/ 2674961 h 3439236"/>
              <a:gd name="connsiteX80" fmla="*/ 2347415 w 3207224"/>
              <a:gd name="connsiteY80" fmla="*/ 2756848 h 3439236"/>
              <a:gd name="connsiteX81" fmla="*/ 2306472 w 3207224"/>
              <a:gd name="connsiteY81" fmla="*/ 2784143 h 3439236"/>
              <a:gd name="connsiteX82" fmla="*/ 2265529 w 3207224"/>
              <a:gd name="connsiteY82" fmla="*/ 2825087 h 3439236"/>
              <a:gd name="connsiteX83" fmla="*/ 2224585 w 3207224"/>
              <a:gd name="connsiteY83" fmla="*/ 2852382 h 3439236"/>
              <a:gd name="connsiteX84" fmla="*/ 2101755 w 3207224"/>
              <a:gd name="connsiteY84" fmla="*/ 2947916 h 3439236"/>
              <a:gd name="connsiteX85" fmla="*/ 2047164 w 3207224"/>
              <a:gd name="connsiteY85" fmla="*/ 2934269 h 3439236"/>
              <a:gd name="connsiteX86" fmla="*/ 1951630 w 3207224"/>
              <a:gd name="connsiteY86" fmla="*/ 2811439 h 3439236"/>
              <a:gd name="connsiteX87" fmla="*/ 1856096 w 3207224"/>
              <a:gd name="connsiteY87" fmla="*/ 2688609 h 3439236"/>
              <a:gd name="connsiteX88" fmla="*/ 1828800 w 3207224"/>
              <a:gd name="connsiteY88" fmla="*/ 2647666 h 3439236"/>
              <a:gd name="connsiteX89" fmla="*/ 1787857 w 3207224"/>
              <a:gd name="connsiteY89" fmla="*/ 2620370 h 3439236"/>
              <a:gd name="connsiteX90" fmla="*/ 1665027 w 3207224"/>
              <a:gd name="connsiteY90" fmla="*/ 2674961 h 3439236"/>
              <a:gd name="connsiteX91" fmla="*/ 1651379 w 3207224"/>
              <a:gd name="connsiteY91" fmla="*/ 2715905 h 3439236"/>
              <a:gd name="connsiteX92" fmla="*/ 1665027 w 3207224"/>
              <a:gd name="connsiteY92" fmla="*/ 2756848 h 3439236"/>
              <a:gd name="connsiteX93" fmla="*/ 1705970 w 3207224"/>
              <a:gd name="connsiteY93" fmla="*/ 2797791 h 3439236"/>
              <a:gd name="connsiteX94" fmla="*/ 1828800 w 3207224"/>
              <a:gd name="connsiteY94" fmla="*/ 2825087 h 3439236"/>
              <a:gd name="connsiteX95" fmla="*/ 1869743 w 3207224"/>
              <a:gd name="connsiteY95" fmla="*/ 2838734 h 3439236"/>
              <a:gd name="connsiteX96" fmla="*/ 1883391 w 3207224"/>
              <a:gd name="connsiteY96" fmla="*/ 2879678 h 3439236"/>
              <a:gd name="connsiteX97" fmla="*/ 1910687 w 3207224"/>
              <a:gd name="connsiteY97" fmla="*/ 2920621 h 3439236"/>
              <a:gd name="connsiteX98" fmla="*/ 1883391 w 3207224"/>
              <a:gd name="connsiteY98" fmla="*/ 3138985 h 3439236"/>
              <a:gd name="connsiteX99" fmla="*/ 1856096 w 3207224"/>
              <a:gd name="connsiteY99" fmla="*/ 3193576 h 3439236"/>
              <a:gd name="connsiteX100" fmla="*/ 1815152 w 3207224"/>
              <a:gd name="connsiteY100" fmla="*/ 3234519 h 3439236"/>
              <a:gd name="connsiteX101" fmla="*/ 1787857 w 3207224"/>
              <a:gd name="connsiteY101" fmla="*/ 3275463 h 3439236"/>
              <a:gd name="connsiteX102" fmla="*/ 1651379 w 3207224"/>
              <a:gd name="connsiteY102" fmla="*/ 3357349 h 3439236"/>
              <a:gd name="connsiteX103" fmla="*/ 1569493 w 3207224"/>
              <a:gd name="connsiteY103" fmla="*/ 3425588 h 3439236"/>
              <a:gd name="connsiteX104" fmla="*/ 1528549 w 3207224"/>
              <a:gd name="connsiteY104" fmla="*/ 3439236 h 3439236"/>
              <a:gd name="connsiteX105" fmla="*/ 1173708 w 3207224"/>
              <a:gd name="connsiteY105" fmla="*/ 3425588 h 3439236"/>
              <a:gd name="connsiteX106" fmla="*/ 1132764 w 3207224"/>
              <a:gd name="connsiteY106" fmla="*/ 3411940 h 3439236"/>
              <a:gd name="connsiteX107" fmla="*/ 1119117 w 3207224"/>
              <a:gd name="connsiteY107" fmla="*/ 3370997 h 3439236"/>
              <a:gd name="connsiteX108" fmla="*/ 1091821 w 3207224"/>
              <a:gd name="connsiteY108" fmla="*/ 3248167 h 3439236"/>
              <a:gd name="connsiteX109" fmla="*/ 1078173 w 3207224"/>
              <a:gd name="connsiteY109" fmla="*/ 3166281 h 3439236"/>
              <a:gd name="connsiteX110" fmla="*/ 996287 w 3207224"/>
              <a:gd name="connsiteY110" fmla="*/ 3125337 h 3439236"/>
              <a:gd name="connsiteX111" fmla="*/ 955343 w 3207224"/>
              <a:gd name="connsiteY111" fmla="*/ 3098042 h 3439236"/>
              <a:gd name="connsiteX112" fmla="*/ 914400 w 3207224"/>
              <a:gd name="connsiteY112" fmla="*/ 3084394 h 3439236"/>
              <a:gd name="connsiteX113" fmla="*/ 805218 w 3207224"/>
              <a:gd name="connsiteY113" fmla="*/ 3043451 h 3439236"/>
              <a:gd name="connsiteX114" fmla="*/ 750627 w 3207224"/>
              <a:gd name="connsiteY114" fmla="*/ 3002508 h 3439236"/>
              <a:gd name="connsiteX115" fmla="*/ 682388 w 3207224"/>
              <a:gd name="connsiteY115" fmla="*/ 2934269 h 3439236"/>
              <a:gd name="connsiteX116" fmla="*/ 627797 w 3207224"/>
              <a:gd name="connsiteY116" fmla="*/ 2770496 h 3439236"/>
              <a:gd name="connsiteX117" fmla="*/ 614149 w 3207224"/>
              <a:gd name="connsiteY117" fmla="*/ 2729552 h 3439236"/>
              <a:gd name="connsiteX118" fmla="*/ 600502 w 3207224"/>
              <a:gd name="connsiteY118" fmla="*/ 2688609 h 3439236"/>
              <a:gd name="connsiteX119" fmla="*/ 573206 w 3207224"/>
              <a:gd name="connsiteY119" fmla="*/ 2511188 h 3439236"/>
              <a:gd name="connsiteX120" fmla="*/ 545911 w 3207224"/>
              <a:gd name="connsiteY120" fmla="*/ 2429302 h 3439236"/>
              <a:gd name="connsiteX121" fmla="*/ 532263 w 3207224"/>
              <a:gd name="connsiteY121" fmla="*/ 2388358 h 3439236"/>
              <a:gd name="connsiteX122" fmla="*/ 491320 w 3207224"/>
              <a:gd name="connsiteY122" fmla="*/ 2361063 h 3439236"/>
              <a:gd name="connsiteX123" fmla="*/ 436729 w 3207224"/>
              <a:gd name="connsiteY123" fmla="*/ 2292824 h 3439236"/>
              <a:gd name="connsiteX124" fmla="*/ 423081 w 3207224"/>
              <a:gd name="connsiteY124" fmla="*/ 2251881 h 3439236"/>
              <a:gd name="connsiteX125" fmla="*/ 395785 w 3207224"/>
              <a:gd name="connsiteY125" fmla="*/ 2210937 h 3439236"/>
              <a:gd name="connsiteX126" fmla="*/ 382138 w 3207224"/>
              <a:gd name="connsiteY126" fmla="*/ 2169994 h 3439236"/>
              <a:gd name="connsiteX127" fmla="*/ 327546 w 3207224"/>
              <a:gd name="connsiteY127" fmla="*/ 2088108 h 3439236"/>
              <a:gd name="connsiteX128" fmla="*/ 286603 w 3207224"/>
              <a:gd name="connsiteY128" fmla="*/ 1842448 h 3439236"/>
              <a:gd name="connsiteX129" fmla="*/ 272955 w 3207224"/>
              <a:gd name="connsiteY129" fmla="*/ 1801505 h 3439236"/>
              <a:gd name="connsiteX130" fmla="*/ 191069 w 3207224"/>
              <a:gd name="connsiteY130" fmla="*/ 1746914 h 3439236"/>
              <a:gd name="connsiteX131" fmla="*/ 163773 w 3207224"/>
              <a:gd name="connsiteY131" fmla="*/ 1624084 h 3439236"/>
              <a:gd name="connsiteX132" fmla="*/ 122830 w 3207224"/>
              <a:gd name="connsiteY132" fmla="*/ 1542197 h 3439236"/>
              <a:gd name="connsiteX133" fmla="*/ 122830 w 3207224"/>
              <a:gd name="connsiteY133" fmla="*/ 1514902 h 3439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</a:cxnLst>
            <a:rect l="l" t="t" r="r" b="b"/>
            <a:pathLst>
              <a:path w="3207224" h="3439236">
                <a:moveTo>
                  <a:pt x="232012" y="1828800"/>
                </a:moveTo>
                <a:cubicBezTo>
                  <a:pt x="227463" y="1806054"/>
                  <a:pt x="223990" y="1783065"/>
                  <a:pt x="218364" y="1760561"/>
                </a:cubicBezTo>
                <a:cubicBezTo>
                  <a:pt x="214875" y="1746605"/>
                  <a:pt x="208206" y="1733574"/>
                  <a:pt x="204717" y="1719618"/>
                </a:cubicBezTo>
                <a:cubicBezTo>
                  <a:pt x="199091" y="1697114"/>
                  <a:pt x="196101" y="1674023"/>
                  <a:pt x="191069" y="1651379"/>
                </a:cubicBezTo>
                <a:cubicBezTo>
                  <a:pt x="190314" y="1647983"/>
                  <a:pt x="170788" y="1564614"/>
                  <a:pt x="163773" y="1555845"/>
                </a:cubicBezTo>
                <a:cubicBezTo>
                  <a:pt x="153526" y="1543037"/>
                  <a:pt x="136478" y="1537648"/>
                  <a:pt x="122830" y="1528549"/>
                </a:cubicBezTo>
                <a:cubicBezTo>
                  <a:pt x="88525" y="1425635"/>
                  <a:pt x="138791" y="1548501"/>
                  <a:pt x="68239" y="1460311"/>
                </a:cubicBezTo>
                <a:cubicBezTo>
                  <a:pt x="57048" y="1446322"/>
                  <a:pt x="41623" y="1354527"/>
                  <a:pt x="40943" y="1351128"/>
                </a:cubicBezTo>
                <a:cubicBezTo>
                  <a:pt x="36394" y="1305636"/>
                  <a:pt x="34248" y="1259839"/>
                  <a:pt x="27296" y="1214651"/>
                </a:cubicBezTo>
                <a:cubicBezTo>
                  <a:pt x="25109" y="1200432"/>
                  <a:pt x="17600" y="1187540"/>
                  <a:pt x="13648" y="1173708"/>
                </a:cubicBezTo>
                <a:cubicBezTo>
                  <a:pt x="8495" y="1155672"/>
                  <a:pt x="4549" y="1137313"/>
                  <a:pt x="0" y="1119116"/>
                </a:cubicBezTo>
                <a:cubicBezTo>
                  <a:pt x="4549" y="1091821"/>
                  <a:pt x="2409" y="1062517"/>
                  <a:pt x="13648" y="1037230"/>
                </a:cubicBezTo>
                <a:cubicBezTo>
                  <a:pt x="40701" y="976361"/>
                  <a:pt x="87316" y="1001765"/>
                  <a:pt x="136478" y="968991"/>
                </a:cubicBezTo>
                <a:cubicBezTo>
                  <a:pt x="150126" y="959893"/>
                  <a:pt x="162750" y="949031"/>
                  <a:pt x="177421" y="941696"/>
                </a:cubicBezTo>
                <a:cubicBezTo>
                  <a:pt x="190288" y="935262"/>
                  <a:pt x="205788" y="935034"/>
                  <a:pt x="218364" y="928048"/>
                </a:cubicBezTo>
                <a:cubicBezTo>
                  <a:pt x="359149" y="849834"/>
                  <a:pt x="248550" y="890691"/>
                  <a:pt x="341194" y="859809"/>
                </a:cubicBezTo>
                <a:cubicBezTo>
                  <a:pt x="354842" y="846161"/>
                  <a:pt x="369782" y="833693"/>
                  <a:pt x="382138" y="818866"/>
                </a:cubicBezTo>
                <a:cubicBezTo>
                  <a:pt x="392639" y="806265"/>
                  <a:pt x="397089" y="788723"/>
                  <a:pt x="409433" y="777922"/>
                </a:cubicBezTo>
                <a:cubicBezTo>
                  <a:pt x="434121" y="756319"/>
                  <a:pt x="464024" y="741528"/>
                  <a:pt x="491320" y="723331"/>
                </a:cubicBezTo>
                <a:lnTo>
                  <a:pt x="532263" y="696036"/>
                </a:lnTo>
                <a:cubicBezTo>
                  <a:pt x="568658" y="586855"/>
                  <a:pt x="514066" y="714233"/>
                  <a:pt x="586854" y="641445"/>
                </a:cubicBezTo>
                <a:cubicBezTo>
                  <a:pt x="597026" y="631273"/>
                  <a:pt x="592522" y="612472"/>
                  <a:pt x="600502" y="600502"/>
                </a:cubicBezTo>
                <a:cubicBezTo>
                  <a:pt x="611208" y="584443"/>
                  <a:pt x="630227" y="575264"/>
                  <a:pt x="641445" y="559558"/>
                </a:cubicBezTo>
                <a:cubicBezTo>
                  <a:pt x="653270" y="543003"/>
                  <a:pt x="651076" y="515061"/>
                  <a:pt x="668740" y="504967"/>
                </a:cubicBezTo>
                <a:cubicBezTo>
                  <a:pt x="718702" y="476417"/>
                  <a:pt x="832514" y="450376"/>
                  <a:pt x="832514" y="450376"/>
                </a:cubicBezTo>
                <a:cubicBezTo>
                  <a:pt x="837063" y="395785"/>
                  <a:pt x="839366" y="340960"/>
                  <a:pt x="846161" y="286603"/>
                </a:cubicBezTo>
                <a:cubicBezTo>
                  <a:pt x="850636" y="250805"/>
                  <a:pt x="860905" y="217269"/>
                  <a:pt x="887105" y="191069"/>
                </a:cubicBezTo>
                <a:cubicBezTo>
                  <a:pt x="898703" y="179471"/>
                  <a:pt x="914400" y="172872"/>
                  <a:pt x="928048" y="163773"/>
                </a:cubicBezTo>
                <a:cubicBezTo>
                  <a:pt x="960500" y="66419"/>
                  <a:pt x="914484" y="184120"/>
                  <a:pt x="982639" y="81887"/>
                </a:cubicBezTo>
                <a:cubicBezTo>
                  <a:pt x="1061643" y="-36620"/>
                  <a:pt x="906620" y="130610"/>
                  <a:pt x="1037230" y="0"/>
                </a:cubicBezTo>
                <a:cubicBezTo>
                  <a:pt x="1100920" y="4549"/>
                  <a:pt x="1164884" y="6187"/>
                  <a:pt x="1228299" y="13648"/>
                </a:cubicBezTo>
                <a:cubicBezTo>
                  <a:pt x="1242586" y="15329"/>
                  <a:pt x="1255410" y="23344"/>
                  <a:pt x="1269242" y="27296"/>
                </a:cubicBezTo>
                <a:cubicBezTo>
                  <a:pt x="1287277" y="32449"/>
                  <a:pt x="1305798" y="35790"/>
                  <a:pt x="1323833" y="40943"/>
                </a:cubicBezTo>
                <a:cubicBezTo>
                  <a:pt x="1337665" y="44895"/>
                  <a:pt x="1352200" y="47605"/>
                  <a:pt x="1364776" y="54591"/>
                </a:cubicBezTo>
                <a:cubicBezTo>
                  <a:pt x="1393453" y="70523"/>
                  <a:pt x="1446663" y="109182"/>
                  <a:pt x="1446663" y="109182"/>
                </a:cubicBezTo>
                <a:lnTo>
                  <a:pt x="1487606" y="232012"/>
                </a:lnTo>
                <a:cubicBezTo>
                  <a:pt x="1492155" y="245660"/>
                  <a:pt x="1498433" y="258848"/>
                  <a:pt x="1501254" y="272955"/>
                </a:cubicBezTo>
                <a:cubicBezTo>
                  <a:pt x="1505803" y="295701"/>
                  <a:pt x="1506757" y="319474"/>
                  <a:pt x="1514902" y="341194"/>
                </a:cubicBezTo>
                <a:cubicBezTo>
                  <a:pt x="1523294" y="363572"/>
                  <a:pt x="1565441" y="411282"/>
                  <a:pt x="1583140" y="423081"/>
                </a:cubicBezTo>
                <a:cubicBezTo>
                  <a:pt x="1595110" y="431061"/>
                  <a:pt x="1610436" y="432179"/>
                  <a:pt x="1624084" y="436728"/>
                </a:cubicBezTo>
                <a:lnTo>
                  <a:pt x="1705970" y="491319"/>
                </a:lnTo>
                <a:lnTo>
                  <a:pt x="1746914" y="518615"/>
                </a:lnTo>
                <a:cubicBezTo>
                  <a:pt x="1772923" y="557629"/>
                  <a:pt x="1816030" y="628089"/>
                  <a:pt x="1856096" y="641445"/>
                </a:cubicBezTo>
                <a:lnTo>
                  <a:pt x="1897039" y="655093"/>
                </a:lnTo>
                <a:cubicBezTo>
                  <a:pt x="1915236" y="682388"/>
                  <a:pt x="1941256" y="705858"/>
                  <a:pt x="1951630" y="736979"/>
                </a:cubicBezTo>
                <a:cubicBezTo>
                  <a:pt x="1959970" y="761999"/>
                  <a:pt x="1976730" y="836216"/>
                  <a:pt x="2006221" y="859809"/>
                </a:cubicBezTo>
                <a:cubicBezTo>
                  <a:pt x="2017454" y="868796"/>
                  <a:pt x="2034297" y="867023"/>
                  <a:pt x="2047164" y="873457"/>
                </a:cubicBezTo>
                <a:cubicBezTo>
                  <a:pt x="2061835" y="880792"/>
                  <a:pt x="2072750" y="894993"/>
                  <a:pt x="2088108" y="900752"/>
                </a:cubicBezTo>
                <a:cubicBezTo>
                  <a:pt x="2103975" y="906702"/>
                  <a:pt x="2228312" y="926244"/>
                  <a:pt x="2238233" y="928048"/>
                </a:cubicBezTo>
                <a:cubicBezTo>
                  <a:pt x="2422673" y="961583"/>
                  <a:pt x="2221150" y="923777"/>
                  <a:pt x="2347415" y="955343"/>
                </a:cubicBezTo>
                <a:cubicBezTo>
                  <a:pt x="2369919" y="960969"/>
                  <a:pt x="2393150" y="963365"/>
                  <a:pt x="2415654" y="968991"/>
                </a:cubicBezTo>
                <a:cubicBezTo>
                  <a:pt x="2429610" y="972480"/>
                  <a:pt x="2442579" y="979404"/>
                  <a:pt x="2456597" y="982639"/>
                </a:cubicBezTo>
                <a:cubicBezTo>
                  <a:pt x="2541662" y="1002269"/>
                  <a:pt x="2594163" y="1010115"/>
                  <a:pt x="2674961" y="1023582"/>
                </a:cubicBezTo>
                <a:cubicBezTo>
                  <a:pt x="2720454" y="1091820"/>
                  <a:pt x="2688609" y="1055427"/>
                  <a:pt x="2784143" y="1119116"/>
                </a:cubicBezTo>
                <a:cubicBezTo>
                  <a:pt x="2797791" y="1128215"/>
                  <a:pt x="2809526" y="1141225"/>
                  <a:pt x="2825087" y="1146412"/>
                </a:cubicBezTo>
                <a:cubicBezTo>
                  <a:pt x="2838735" y="1150961"/>
                  <a:pt x="2853163" y="1153626"/>
                  <a:pt x="2866030" y="1160060"/>
                </a:cubicBezTo>
                <a:cubicBezTo>
                  <a:pt x="2880701" y="1167395"/>
                  <a:pt x="2891984" y="1180693"/>
                  <a:pt x="2906973" y="1187355"/>
                </a:cubicBezTo>
                <a:cubicBezTo>
                  <a:pt x="2933265" y="1199040"/>
                  <a:pt x="2964920" y="1198691"/>
                  <a:pt x="2988860" y="1214651"/>
                </a:cubicBezTo>
                <a:cubicBezTo>
                  <a:pt x="3082716" y="1277222"/>
                  <a:pt x="3039624" y="1258868"/>
                  <a:pt x="3111690" y="1282890"/>
                </a:cubicBezTo>
                <a:cubicBezTo>
                  <a:pt x="3136282" y="1307482"/>
                  <a:pt x="3165679" y="1331527"/>
                  <a:pt x="3179929" y="1364776"/>
                </a:cubicBezTo>
                <a:cubicBezTo>
                  <a:pt x="3187318" y="1382016"/>
                  <a:pt x="3188423" y="1401332"/>
                  <a:pt x="3193576" y="1419367"/>
                </a:cubicBezTo>
                <a:cubicBezTo>
                  <a:pt x="3197528" y="1433200"/>
                  <a:pt x="3202675" y="1446663"/>
                  <a:pt x="3207224" y="1460311"/>
                </a:cubicBezTo>
                <a:cubicBezTo>
                  <a:pt x="3202675" y="1574042"/>
                  <a:pt x="3201685" y="1687972"/>
                  <a:pt x="3193576" y="1801505"/>
                </a:cubicBezTo>
                <a:cubicBezTo>
                  <a:pt x="3192551" y="1815854"/>
                  <a:pt x="3182750" y="1828342"/>
                  <a:pt x="3179929" y="1842448"/>
                </a:cubicBezTo>
                <a:cubicBezTo>
                  <a:pt x="3173620" y="1873991"/>
                  <a:pt x="3177829" y="1907958"/>
                  <a:pt x="3166281" y="1937982"/>
                </a:cubicBezTo>
                <a:cubicBezTo>
                  <a:pt x="3129370" y="2033951"/>
                  <a:pt x="3125597" y="2001455"/>
                  <a:pt x="3070746" y="2047164"/>
                </a:cubicBezTo>
                <a:cubicBezTo>
                  <a:pt x="3055919" y="2059520"/>
                  <a:pt x="3045038" y="2076258"/>
                  <a:pt x="3029803" y="2088108"/>
                </a:cubicBezTo>
                <a:cubicBezTo>
                  <a:pt x="3003908" y="2108248"/>
                  <a:pt x="2947917" y="2142699"/>
                  <a:pt x="2947917" y="2142699"/>
                </a:cubicBezTo>
                <a:cubicBezTo>
                  <a:pt x="2938926" y="2169671"/>
                  <a:pt x="2931025" y="2205343"/>
                  <a:pt x="2906973" y="2224585"/>
                </a:cubicBezTo>
                <a:cubicBezTo>
                  <a:pt x="2895739" y="2233572"/>
                  <a:pt x="2879678" y="2233684"/>
                  <a:pt x="2866030" y="2238233"/>
                </a:cubicBezTo>
                <a:cubicBezTo>
                  <a:pt x="2825087" y="2233684"/>
                  <a:pt x="2781915" y="2238663"/>
                  <a:pt x="2743200" y="2224585"/>
                </a:cubicBezTo>
                <a:cubicBezTo>
                  <a:pt x="2727785" y="2218980"/>
                  <a:pt x="2732307" y="2183642"/>
                  <a:pt x="2715905" y="2183642"/>
                </a:cubicBezTo>
                <a:cubicBezTo>
                  <a:pt x="2701519" y="2183642"/>
                  <a:pt x="2710237" y="2212615"/>
                  <a:pt x="2702257" y="2224585"/>
                </a:cubicBezTo>
                <a:cubicBezTo>
                  <a:pt x="2691551" y="2240644"/>
                  <a:pt x="2674962" y="2251880"/>
                  <a:pt x="2661314" y="2265528"/>
                </a:cubicBezTo>
                <a:cubicBezTo>
                  <a:pt x="2611537" y="2414858"/>
                  <a:pt x="2690925" y="2188667"/>
                  <a:pt x="2620370" y="2347415"/>
                </a:cubicBezTo>
                <a:cubicBezTo>
                  <a:pt x="2608685" y="2373707"/>
                  <a:pt x="2613420" y="2408957"/>
                  <a:pt x="2593075" y="2429302"/>
                </a:cubicBezTo>
                <a:cubicBezTo>
                  <a:pt x="2540534" y="2481843"/>
                  <a:pt x="2562838" y="2454186"/>
                  <a:pt x="2524836" y="2511188"/>
                </a:cubicBezTo>
                <a:cubicBezTo>
                  <a:pt x="2523944" y="2514755"/>
                  <a:pt x="2504660" y="2597822"/>
                  <a:pt x="2497540" y="2606722"/>
                </a:cubicBezTo>
                <a:cubicBezTo>
                  <a:pt x="2487293" y="2619530"/>
                  <a:pt x="2469198" y="2623517"/>
                  <a:pt x="2456597" y="2634018"/>
                </a:cubicBezTo>
                <a:cubicBezTo>
                  <a:pt x="2441770" y="2646374"/>
                  <a:pt x="2428010" y="2660134"/>
                  <a:pt x="2415654" y="2674961"/>
                </a:cubicBezTo>
                <a:cubicBezTo>
                  <a:pt x="2366857" y="2733518"/>
                  <a:pt x="2412659" y="2702479"/>
                  <a:pt x="2347415" y="2756848"/>
                </a:cubicBezTo>
                <a:cubicBezTo>
                  <a:pt x="2334814" y="2767349"/>
                  <a:pt x="2319073" y="2773642"/>
                  <a:pt x="2306472" y="2784143"/>
                </a:cubicBezTo>
                <a:cubicBezTo>
                  <a:pt x="2291645" y="2796499"/>
                  <a:pt x="2280356" y="2812731"/>
                  <a:pt x="2265529" y="2825087"/>
                </a:cubicBezTo>
                <a:cubicBezTo>
                  <a:pt x="2252928" y="2835588"/>
                  <a:pt x="2236845" y="2841485"/>
                  <a:pt x="2224585" y="2852382"/>
                </a:cubicBezTo>
                <a:cubicBezTo>
                  <a:pt x="2114113" y="2950579"/>
                  <a:pt x="2186182" y="2919776"/>
                  <a:pt x="2101755" y="2947916"/>
                </a:cubicBezTo>
                <a:cubicBezTo>
                  <a:pt x="2083558" y="2943367"/>
                  <a:pt x="2063450" y="2943575"/>
                  <a:pt x="2047164" y="2934269"/>
                </a:cubicBezTo>
                <a:cubicBezTo>
                  <a:pt x="2002347" y="2908659"/>
                  <a:pt x="1984085" y="2843894"/>
                  <a:pt x="1951630" y="2811439"/>
                </a:cubicBezTo>
                <a:cubicBezTo>
                  <a:pt x="1887489" y="2747298"/>
                  <a:pt x="1921395" y="2786557"/>
                  <a:pt x="1856096" y="2688609"/>
                </a:cubicBezTo>
                <a:cubicBezTo>
                  <a:pt x="1846997" y="2674961"/>
                  <a:pt x="1842448" y="2656765"/>
                  <a:pt x="1828800" y="2647666"/>
                </a:cubicBezTo>
                <a:lnTo>
                  <a:pt x="1787857" y="2620370"/>
                </a:lnTo>
                <a:cubicBezTo>
                  <a:pt x="1690409" y="2652853"/>
                  <a:pt x="1729910" y="2631706"/>
                  <a:pt x="1665027" y="2674961"/>
                </a:cubicBezTo>
                <a:cubicBezTo>
                  <a:pt x="1660478" y="2688609"/>
                  <a:pt x="1651379" y="2701519"/>
                  <a:pt x="1651379" y="2715905"/>
                </a:cubicBezTo>
                <a:cubicBezTo>
                  <a:pt x="1651379" y="2730291"/>
                  <a:pt x="1657047" y="2744878"/>
                  <a:pt x="1665027" y="2756848"/>
                </a:cubicBezTo>
                <a:cubicBezTo>
                  <a:pt x="1675733" y="2772907"/>
                  <a:pt x="1689911" y="2787085"/>
                  <a:pt x="1705970" y="2797791"/>
                </a:cubicBezTo>
                <a:cubicBezTo>
                  <a:pt x="1729012" y="2813152"/>
                  <a:pt x="1817652" y="2822610"/>
                  <a:pt x="1828800" y="2825087"/>
                </a:cubicBezTo>
                <a:cubicBezTo>
                  <a:pt x="1842843" y="2828208"/>
                  <a:pt x="1856095" y="2834185"/>
                  <a:pt x="1869743" y="2838734"/>
                </a:cubicBezTo>
                <a:cubicBezTo>
                  <a:pt x="1874292" y="2852382"/>
                  <a:pt x="1876957" y="2866811"/>
                  <a:pt x="1883391" y="2879678"/>
                </a:cubicBezTo>
                <a:cubicBezTo>
                  <a:pt x="1890727" y="2894349"/>
                  <a:pt x="1909664" y="2904250"/>
                  <a:pt x="1910687" y="2920621"/>
                </a:cubicBezTo>
                <a:cubicBezTo>
                  <a:pt x="1914411" y="2980211"/>
                  <a:pt x="1911315" y="3073828"/>
                  <a:pt x="1883391" y="3138985"/>
                </a:cubicBezTo>
                <a:cubicBezTo>
                  <a:pt x="1875377" y="3157685"/>
                  <a:pt x="1867921" y="3177021"/>
                  <a:pt x="1856096" y="3193576"/>
                </a:cubicBezTo>
                <a:cubicBezTo>
                  <a:pt x="1844878" y="3209282"/>
                  <a:pt x="1827508" y="3219692"/>
                  <a:pt x="1815152" y="3234519"/>
                </a:cubicBezTo>
                <a:cubicBezTo>
                  <a:pt x="1804651" y="3247120"/>
                  <a:pt x="1800201" y="3264662"/>
                  <a:pt x="1787857" y="3275463"/>
                </a:cubicBezTo>
                <a:cubicBezTo>
                  <a:pt x="1725010" y="3330455"/>
                  <a:pt x="1713006" y="3322134"/>
                  <a:pt x="1651379" y="3357349"/>
                </a:cubicBezTo>
                <a:cubicBezTo>
                  <a:pt x="1495098" y="3446652"/>
                  <a:pt x="1738854" y="3312681"/>
                  <a:pt x="1569493" y="3425588"/>
                </a:cubicBezTo>
                <a:cubicBezTo>
                  <a:pt x="1557523" y="3433568"/>
                  <a:pt x="1542197" y="3434687"/>
                  <a:pt x="1528549" y="3439236"/>
                </a:cubicBezTo>
                <a:cubicBezTo>
                  <a:pt x="1410269" y="3434687"/>
                  <a:pt x="1291795" y="3433732"/>
                  <a:pt x="1173708" y="3425588"/>
                </a:cubicBezTo>
                <a:cubicBezTo>
                  <a:pt x="1159356" y="3424598"/>
                  <a:pt x="1142937" y="3422113"/>
                  <a:pt x="1132764" y="3411940"/>
                </a:cubicBezTo>
                <a:cubicBezTo>
                  <a:pt x="1122592" y="3401768"/>
                  <a:pt x="1123069" y="3384829"/>
                  <a:pt x="1119117" y="3370997"/>
                </a:cubicBezTo>
                <a:cubicBezTo>
                  <a:pt x="1108163" y="3332658"/>
                  <a:pt x="1098858" y="3286869"/>
                  <a:pt x="1091821" y="3248167"/>
                </a:cubicBezTo>
                <a:cubicBezTo>
                  <a:pt x="1086871" y="3220942"/>
                  <a:pt x="1090548" y="3191031"/>
                  <a:pt x="1078173" y="3166281"/>
                </a:cubicBezTo>
                <a:cubicBezTo>
                  <a:pt x="1065135" y="3140206"/>
                  <a:pt x="1017818" y="3136102"/>
                  <a:pt x="996287" y="3125337"/>
                </a:cubicBezTo>
                <a:cubicBezTo>
                  <a:pt x="981616" y="3118002"/>
                  <a:pt x="970014" y="3105377"/>
                  <a:pt x="955343" y="3098042"/>
                </a:cubicBezTo>
                <a:cubicBezTo>
                  <a:pt x="942476" y="3091608"/>
                  <a:pt x="927870" y="3089445"/>
                  <a:pt x="914400" y="3084394"/>
                </a:cubicBezTo>
                <a:cubicBezTo>
                  <a:pt x="783847" y="3035437"/>
                  <a:pt x="898151" y="3074429"/>
                  <a:pt x="805218" y="3043451"/>
                </a:cubicBezTo>
                <a:cubicBezTo>
                  <a:pt x="787021" y="3029803"/>
                  <a:pt x="766711" y="3018592"/>
                  <a:pt x="750627" y="3002508"/>
                </a:cubicBezTo>
                <a:cubicBezTo>
                  <a:pt x="659645" y="2911525"/>
                  <a:pt x="791569" y="3007053"/>
                  <a:pt x="682388" y="2934269"/>
                </a:cubicBezTo>
                <a:lnTo>
                  <a:pt x="627797" y="2770496"/>
                </a:lnTo>
                <a:lnTo>
                  <a:pt x="614149" y="2729552"/>
                </a:lnTo>
                <a:lnTo>
                  <a:pt x="600502" y="2688609"/>
                </a:lnTo>
                <a:cubicBezTo>
                  <a:pt x="594116" y="2637519"/>
                  <a:pt x="587635" y="2564093"/>
                  <a:pt x="573206" y="2511188"/>
                </a:cubicBezTo>
                <a:cubicBezTo>
                  <a:pt x="565636" y="2483430"/>
                  <a:pt x="555009" y="2456597"/>
                  <a:pt x="545911" y="2429302"/>
                </a:cubicBezTo>
                <a:cubicBezTo>
                  <a:pt x="541362" y="2415654"/>
                  <a:pt x="544233" y="2396338"/>
                  <a:pt x="532263" y="2388358"/>
                </a:cubicBezTo>
                <a:lnTo>
                  <a:pt x="491320" y="2361063"/>
                </a:lnTo>
                <a:cubicBezTo>
                  <a:pt x="457016" y="2258150"/>
                  <a:pt x="507280" y="2381011"/>
                  <a:pt x="436729" y="2292824"/>
                </a:cubicBezTo>
                <a:cubicBezTo>
                  <a:pt x="427742" y="2281591"/>
                  <a:pt x="429515" y="2264748"/>
                  <a:pt x="423081" y="2251881"/>
                </a:cubicBezTo>
                <a:cubicBezTo>
                  <a:pt x="415745" y="2237210"/>
                  <a:pt x="404884" y="2224585"/>
                  <a:pt x="395785" y="2210937"/>
                </a:cubicBezTo>
                <a:cubicBezTo>
                  <a:pt x="391236" y="2197289"/>
                  <a:pt x="389124" y="2182569"/>
                  <a:pt x="382138" y="2169994"/>
                </a:cubicBezTo>
                <a:cubicBezTo>
                  <a:pt x="366206" y="2141317"/>
                  <a:pt x="327546" y="2088108"/>
                  <a:pt x="327546" y="2088108"/>
                </a:cubicBezTo>
                <a:cubicBezTo>
                  <a:pt x="311510" y="1895661"/>
                  <a:pt x="331223" y="1976303"/>
                  <a:pt x="286603" y="1842448"/>
                </a:cubicBezTo>
                <a:cubicBezTo>
                  <a:pt x="282054" y="1828800"/>
                  <a:pt x="284925" y="1809485"/>
                  <a:pt x="272955" y="1801505"/>
                </a:cubicBezTo>
                <a:lnTo>
                  <a:pt x="191069" y="1746914"/>
                </a:lnTo>
                <a:cubicBezTo>
                  <a:pt x="160347" y="1654749"/>
                  <a:pt x="195796" y="1768189"/>
                  <a:pt x="163773" y="1624084"/>
                </a:cubicBezTo>
                <a:cubicBezTo>
                  <a:pt x="143594" y="1533278"/>
                  <a:pt x="159640" y="1634219"/>
                  <a:pt x="122830" y="1542197"/>
                </a:cubicBezTo>
                <a:cubicBezTo>
                  <a:pt x="119451" y="1533749"/>
                  <a:pt x="122830" y="1524000"/>
                  <a:pt x="122830" y="1514902"/>
                </a:cubicBezTo>
              </a:path>
            </a:pathLst>
          </a:custGeom>
          <a:noFill/>
          <a:ln w="571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43400" y="3724870"/>
            <a:ext cx="4572000" cy="120032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</a:rPr>
              <a:t>60 % of the population resides in Hot &amp; Dry and Composite zone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bg1"/>
              </a:solidFill>
            </a:endParaRPr>
          </a:p>
        </p:txBody>
      </p:sp>
      <p:pic>
        <p:nvPicPr>
          <p:cNvPr id="5" name="Picture 4" descr="RAM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191000" y="152400"/>
            <a:ext cx="46481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India Climate Zones</a:t>
            </a:r>
            <a:endParaRPr lang="en-US" sz="4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83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2163" y="4343400"/>
            <a:ext cx="8728517" cy="19812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ooling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955" y="1752600"/>
            <a:ext cx="8421806" cy="46863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cooling needs of India are met depending on the economic status and climate conditions, through Ceiling Fans, Air coolers and Air conditioners</a:t>
            </a:r>
          </a:p>
          <a:p>
            <a:r>
              <a:rPr lang="en-US" dirty="0" smtClean="0"/>
              <a:t>Ceiling fan is the most widely used appliance, is of low cost , but limited control over temperature and no control over humidity</a:t>
            </a:r>
          </a:p>
          <a:p>
            <a:r>
              <a:rPr lang="en-US" dirty="0" smtClean="0"/>
              <a:t>Air cooler is effective in dry climate are of low cost both first and the running</a:t>
            </a:r>
          </a:p>
          <a:p>
            <a:r>
              <a:rPr lang="en-US" dirty="0" smtClean="0"/>
              <a:t>Air conditioner controls temperature and humidity over a wide range, but has high first and running cost</a:t>
            </a:r>
          </a:p>
        </p:txBody>
      </p:sp>
      <p:pic>
        <p:nvPicPr>
          <p:cNvPr id="5" name="Picture 4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Refrigeration demand in India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Refrigeration demand is across the cold chain</a:t>
            </a:r>
          </a:p>
          <a:p>
            <a:r>
              <a:rPr lang="en-US" dirty="0" smtClean="0"/>
              <a:t>There are gaps &gt; 80 % in Pack-houses, Reefer trucks and Ripening chambers. Cold storage both bulk and hub are well established</a:t>
            </a:r>
          </a:p>
          <a:p>
            <a:r>
              <a:rPr lang="en-US" dirty="0" smtClean="0"/>
              <a:t>Meeting Pack house demand is expected to grow with initiatives taken to double the farmers income. </a:t>
            </a:r>
          </a:p>
          <a:p>
            <a:r>
              <a:rPr lang="en-US" dirty="0" smtClean="0"/>
              <a:t>The challenge is to keep the running cost low, Government has taken steps to incentivize the demand by offering tax exemption     </a:t>
            </a:r>
            <a:endParaRPr lang="en-US" dirty="0"/>
          </a:p>
        </p:txBody>
      </p:sp>
      <p:pic>
        <p:nvPicPr>
          <p:cNvPr id="4" name="Picture 3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1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Status of housing and cooling 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534400" cy="4495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60 to 70 % of household fall in 1 or 2 room category</a:t>
            </a:r>
          </a:p>
          <a:p>
            <a:r>
              <a:rPr lang="en-US" dirty="0" smtClean="0"/>
              <a:t>Fans are the most widely used with penetration &gt; 70%</a:t>
            </a:r>
          </a:p>
          <a:p>
            <a:r>
              <a:rPr lang="en-US" dirty="0" smtClean="0"/>
              <a:t>8% of current households have Room AC, in next 20 years it is expected to rise to ~ 40% </a:t>
            </a:r>
          </a:p>
          <a:p>
            <a:r>
              <a:rPr lang="en-US" dirty="0" smtClean="0"/>
              <a:t>A large population continues to use Air coolers specially in Hot &amp; Dry and composite climate. Air coolers consume </a:t>
            </a:r>
            <a:r>
              <a:rPr lang="en-US" b="1" u="sng" dirty="0" smtClean="0"/>
              <a:t>1/4</a:t>
            </a:r>
            <a:r>
              <a:rPr lang="en-US" b="1" u="sng" baseline="30000" dirty="0" smtClean="0"/>
              <a:t>th</a:t>
            </a:r>
            <a:r>
              <a:rPr lang="en-US" b="1" u="sng" dirty="0" smtClean="0"/>
              <a:t> of energy as compared to AC</a:t>
            </a:r>
            <a:r>
              <a:rPr lang="en-US" dirty="0" smtClean="0"/>
              <a:t>, however water is a requirement</a:t>
            </a:r>
          </a:p>
          <a:p>
            <a:r>
              <a:rPr lang="en-US" dirty="0" smtClean="0"/>
              <a:t>Air cooler as product category has potential to be major cooling solution</a:t>
            </a:r>
          </a:p>
          <a:p>
            <a:endParaRPr lang="en-US" dirty="0"/>
          </a:p>
        </p:txBody>
      </p:sp>
      <p:pic>
        <p:nvPicPr>
          <p:cNvPr id="4" name="Picture 3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7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Status : Technology adoption &amp; 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24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Room AC </a:t>
            </a:r>
          </a:p>
          <a:p>
            <a:pPr lvl="1"/>
            <a:r>
              <a:rPr lang="en-US" dirty="0"/>
              <a:t>K</a:t>
            </a:r>
            <a:r>
              <a:rPr lang="en-US" dirty="0" smtClean="0"/>
              <a:t>nown technologies are adopted </a:t>
            </a:r>
          </a:p>
          <a:p>
            <a:pPr lvl="1"/>
            <a:r>
              <a:rPr lang="en-US" dirty="0" smtClean="0"/>
              <a:t>At par with the developed countries in terms of efficiencies</a:t>
            </a:r>
          </a:p>
          <a:p>
            <a:r>
              <a:rPr lang="en-US" dirty="0" smtClean="0"/>
              <a:t>Air coolers</a:t>
            </a:r>
          </a:p>
          <a:p>
            <a:pPr lvl="1"/>
            <a:r>
              <a:rPr lang="en-US" dirty="0" smtClean="0"/>
              <a:t>Technology is at lower end in terms of adoption</a:t>
            </a:r>
          </a:p>
          <a:p>
            <a:pPr lvl="1"/>
            <a:r>
              <a:rPr lang="en-US" dirty="0" smtClean="0"/>
              <a:t>Customer concerns are not addressed such as consumption of water and control of humidity</a:t>
            </a:r>
          </a:p>
          <a:p>
            <a:pPr lvl="1"/>
            <a:r>
              <a:rPr lang="en-US" dirty="0" smtClean="0"/>
              <a:t>There is scope for innovation</a:t>
            </a:r>
          </a:p>
          <a:p>
            <a:pPr marL="45720" lvl="1" indent="0" algn="ctr">
              <a:spcBef>
                <a:spcPts val="700"/>
              </a:spcBef>
              <a:buClr>
                <a:schemeClr val="accent2"/>
              </a:buClr>
              <a:buSzPct val="60000"/>
              <a:buNone/>
            </a:pPr>
            <a:r>
              <a:rPr lang="en-US" sz="2800" b="1" u="sng" dirty="0" smtClean="0"/>
              <a:t>Need </a:t>
            </a:r>
            <a:r>
              <a:rPr lang="en-US" sz="2800" b="1" u="sng" dirty="0"/>
              <a:t>to innovate and develop new technologies </a:t>
            </a:r>
          </a:p>
          <a:p>
            <a:pPr marL="4572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8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Emerging technologies in short term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Solar : PV cells and heating</a:t>
            </a:r>
          </a:p>
          <a:p>
            <a:pPr lvl="1"/>
            <a:r>
              <a:rPr lang="en-US" dirty="0" smtClean="0"/>
              <a:t>PV cells can be used as complementary to AC power, specifically when the load is less such as lower ambient periods. </a:t>
            </a:r>
          </a:p>
          <a:p>
            <a:pPr lvl="1"/>
            <a:r>
              <a:rPr lang="en-US" dirty="0" smtClean="0"/>
              <a:t>Heating has potential to be used as booster in vapor compression system</a:t>
            </a:r>
          </a:p>
          <a:p>
            <a:r>
              <a:rPr lang="en-US" dirty="0" smtClean="0"/>
              <a:t>Desiccant</a:t>
            </a:r>
          </a:p>
          <a:p>
            <a:pPr lvl="1"/>
            <a:r>
              <a:rPr lang="en-US" dirty="0" smtClean="0"/>
              <a:t>Will be effective in Humid and Composite climate zones</a:t>
            </a:r>
          </a:p>
          <a:p>
            <a:r>
              <a:rPr lang="en-US" dirty="0" smtClean="0"/>
              <a:t>The emerging technologies need to be commercially converted to use in products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RAM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15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Commercialization of Technology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35772473"/>
              </p:ext>
            </p:extLst>
          </p:nvPr>
        </p:nvGraphicFramePr>
        <p:xfrm>
          <a:off x="612775" y="1600200"/>
          <a:ext cx="8153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Up Arrow 5"/>
          <p:cNvSpPr/>
          <p:nvPr/>
        </p:nvSpPr>
        <p:spPr>
          <a:xfrm>
            <a:off x="2667000" y="5029200"/>
            <a:ext cx="14478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Industrial design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2438400" y="1219200"/>
            <a:ext cx="1828800" cy="1752600"/>
          </a:xfrm>
          <a:prstGeom prst="downArrow">
            <a:avLst>
              <a:gd name="adj1" fmla="val 50000"/>
              <a:gd name="adj2" fmla="val 390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Combination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o</a:t>
            </a:r>
            <a:r>
              <a:rPr lang="en-US" dirty="0" smtClean="0">
                <a:solidFill>
                  <a:schemeClr val="tx1"/>
                </a:solidFill>
              </a:rPr>
              <a:t>f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Technologies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Down Arrow 7"/>
          <p:cNvSpPr/>
          <p:nvPr/>
        </p:nvSpPr>
        <p:spPr>
          <a:xfrm>
            <a:off x="7162800" y="1295400"/>
            <a:ext cx="1828800" cy="1752600"/>
          </a:xfrm>
          <a:prstGeom prst="downArrow">
            <a:avLst>
              <a:gd name="adj1" fmla="val 50000"/>
              <a:gd name="adj2" fmla="val 390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Incentives &amp; Promotion</a:t>
            </a:r>
          </a:p>
        </p:txBody>
      </p:sp>
      <p:pic>
        <p:nvPicPr>
          <p:cNvPr id="9" name="Picture 8" descr="RAM 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07478" y="60960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pic>
        <p:nvPicPr>
          <p:cNvPr id="10" name="Picture 9" descr="RAM 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9878" y="6248400"/>
            <a:ext cx="1431721" cy="6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noFill/>
            <a:miter lim="800000"/>
            <a:headEnd/>
            <a:tailEnd/>
          </a:ln>
        </p:spPr>
      </p:pic>
      <p:sp>
        <p:nvSpPr>
          <p:cNvPr id="11" name="Up Arrow 10"/>
          <p:cNvSpPr/>
          <p:nvPr/>
        </p:nvSpPr>
        <p:spPr>
          <a:xfrm>
            <a:off x="7162800" y="5029200"/>
            <a:ext cx="1828800" cy="1524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Distribution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Installation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Service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8B3D03E-C838-4DFE-9AFC-54C8FFD7FCD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114800" y="5638800"/>
            <a:ext cx="3048000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Creating an ECO SYSTEM is essential across the development cycle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554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4065</TotalTime>
  <Words>656</Words>
  <Application>Microsoft Office PowerPoint</Application>
  <PresentationFormat>On-screen Show (4:3)</PresentationFormat>
  <Paragraphs>94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Tw Cen MT</vt:lpstr>
      <vt:lpstr>Wingdings</vt:lpstr>
      <vt:lpstr>Wingdings 2</vt:lpstr>
      <vt:lpstr>Median</vt:lpstr>
      <vt:lpstr>Innovation in cooling &amp; Refrigeration  an Industry perspective</vt:lpstr>
      <vt:lpstr>Topic of the day</vt:lpstr>
      <vt:lpstr>PowerPoint Presentation</vt:lpstr>
      <vt:lpstr>Cooling in India</vt:lpstr>
      <vt:lpstr>Refrigeration demand in India</vt:lpstr>
      <vt:lpstr>Status of housing and cooling means</vt:lpstr>
      <vt:lpstr>Status : Technology adoption &amp; Innovation</vt:lpstr>
      <vt:lpstr>Emerging technologies in short term</vt:lpstr>
      <vt:lpstr>Commercialization of Technology</vt:lpstr>
      <vt:lpstr>Direction to conserve energy demand </vt:lpstr>
      <vt:lpstr>Next steps</vt:lpstr>
      <vt:lpstr>PowerPoint Presentation</vt:lpstr>
      <vt:lpstr>Thanks  Jitendra Bhambure Advisor Technology  Blue Star Limited  jmbhambure@bluestarindia.com jm.bhambure@gmail.com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RAMAeeting</dc:title>
  <dc:creator>jmbhambure</dc:creator>
  <cp:lastModifiedBy>J M Bhambure</cp:lastModifiedBy>
  <cp:revision>49</cp:revision>
  <dcterms:created xsi:type="dcterms:W3CDTF">2018-07-07T05:21:17Z</dcterms:created>
  <dcterms:modified xsi:type="dcterms:W3CDTF">2019-05-06T04:36:33Z</dcterms:modified>
</cp:coreProperties>
</file>