
<file path=[Content_Types].xml><?xml version="1.0" encoding="utf-8"?>
<Types xmlns="http://schemas.openxmlformats.org/package/2006/content-types">
  <Default Extension="xml" ContentType="application/xml"/>
  <Default Extension="svg" ContentType="image/svg+xml"/>
  <Default Extension="jpeg" ContentType="image/jpeg"/>
  <Default Extension="rels" ContentType="application/vnd.openxmlformats-package.relationships+xml"/>
  <Default Extension="wdp" ContentType="image/vnd.ms-photo"/>
  <Default Extension="glb" ContentType="model/gltf.binary"/>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 id="2147483741" r:id="rId2"/>
    <p:sldMasterId id="2147483743" r:id="rId3"/>
  </p:sldMasterIdLst>
  <p:notesMasterIdLst>
    <p:notesMasterId r:id="rId23"/>
  </p:notesMasterIdLst>
  <p:handoutMasterIdLst>
    <p:handoutMasterId r:id="rId24"/>
  </p:handoutMasterIdLst>
  <p:sldIdLst>
    <p:sldId id="323" r:id="rId4"/>
    <p:sldId id="333" r:id="rId5"/>
    <p:sldId id="334" r:id="rId6"/>
    <p:sldId id="306" r:id="rId7"/>
    <p:sldId id="307" r:id="rId8"/>
    <p:sldId id="322" r:id="rId9"/>
    <p:sldId id="302" r:id="rId10"/>
    <p:sldId id="347" r:id="rId11"/>
    <p:sldId id="332" r:id="rId12"/>
    <p:sldId id="344" r:id="rId13"/>
    <p:sldId id="324" r:id="rId14"/>
    <p:sldId id="358" r:id="rId15"/>
    <p:sldId id="345" r:id="rId16"/>
    <p:sldId id="346" r:id="rId17"/>
    <p:sldId id="328" r:id="rId18"/>
    <p:sldId id="354" r:id="rId19"/>
    <p:sldId id="359" r:id="rId20"/>
    <p:sldId id="330" r:id="rId21"/>
    <p:sldId id="340" r:id="rId22"/>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932"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9" autoAdjust="0"/>
    <p:restoredTop sz="94624" autoAdjust="0"/>
  </p:normalViewPr>
  <p:slideViewPr>
    <p:cSldViewPr snapToGrid="0">
      <p:cViewPr varScale="1">
        <p:scale>
          <a:sx n="105" d="100"/>
          <a:sy n="105" d="100"/>
        </p:scale>
        <p:origin x="-784" y="-112"/>
      </p:cViewPr>
      <p:guideLst>
        <p:guide orient="horz" pos="2160"/>
        <p:guide pos="3840"/>
      </p:guideLst>
    </p:cSldViewPr>
  </p:slideViewPr>
  <p:notesTextViewPr>
    <p:cViewPr>
      <p:scale>
        <a:sx n="3" d="2"/>
        <a:sy n="3" d="2"/>
      </p:scale>
      <p:origin x="0" y="0"/>
    </p:cViewPr>
  </p:notesTextViewPr>
  <p:sorterViewPr>
    <p:cViewPr>
      <p:scale>
        <a:sx n="100" d="100"/>
        <a:sy n="100" d="100"/>
      </p:scale>
      <p:origin x="0" y="8424"/>
    </p:cViewPr>
  </p:sorterViewPr>
  <p:notesViewPr>
    <p:cSldViewPr snapToGrid="0">
      <p:cViewPr varScale="1">
        <p:scale>
          <a:sx n="67" d="100"/>
          <a:sy n="67" d="100"/>
        </p:scale>
        <p:origin x="-2796" y="-96"/>
      </p:cViewPr>
      <p:guideLst>
        <p:guide orient="horz" pos="2932"/>
        <p:guide pos="219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GB"/>
          </a:p>
        </p:txBody>
      </p:sp>
      <p:sp>
        <p:nvSpPr>
          <p:cNvPr id="3" name="Segnaposto data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E82B04F0-59AB-4391-96E8-A49D0B4CA641}" type="datetimeFigureOut">
              <a:rPr lang="en-GB" smtClean="0"/>
              <a:pPr/>
              <a:t>5/6/19</a:t>
            </a:fld>
            <a:endParaRPr lang="en-GB"/>
          </a:p>
        </p:txBody>
      </p:sp>
      <p:sp>
        <p:nvSpPr>
          <p:cNvPr id="4" name="Segnaposto piè di pagina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GB"/>
          </a:p>
        </p:txBody>
      </p:sp>
      <p:sp>
        <p:nvSpPr>
          <p:cNvPr id="5" name="Segnaposto numero diapositiva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DEAE60F2-21BB-422A-A78C-920991787C53}" type="slidenum">
              <a:rPr lang="en-GB" smtClean="0"/>
              <a:pPr/>
              <a:t>‹#›</a:t>
            </a:fld>
            <a:endParaRPr lang="en-GB"/>
          </a:p>
        </p:txBody>
      </p:sp>
    </p:spTree>
    <p:extLst>
      <p:ext uri="{BB962C8B-B14F-4D97-AF65-F5344CB8AC3E}">
        <p14:creationId xmlns:p14="http://schemas.microsoft.com/office/powerpoint/2010/main" val="3250317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IN"/>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0F319745-E5DB-46F6-B26D-2D9A0DE74D9C}" type="datetimeFigureOut">
              <a:rPr lang="en-IN" smtClean="0"/>
              <a:pPr/>
              <a:t>5/6/19</a:t>
            </a:fld>
            <a:endParaRPr lang="en-IN"/>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IN"/>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IN"/>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C8A6B421-FBEC-4EB3-B2B8-370171E3934D}" type="slidenum">
              <a:rPr lang="en-IN" smtClean="0"/>
              <a:pPr/>
              <a:t>‹#›</a:t>
            </a:fld>
            <a:endParaRPr lang="en-IN"/>
          </a:p>
        </p:txBody>
      </p:sp>
    </p:spTree>
    <p:extLst>
      <p:ext uri="{BB962C8B-B14F-4D97-AF65-F5344CB8AC3E}">
        <p14:creationId xmlns:p14="http://schemas.microsoft.com/office/powerpoint/2010/main" val="4270188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8A6B421-FBEC-4EB3-B2B8-370171E3934D}" type="slidenum">
              <a:rPr lang="en-IN" smtClean="0"/>
              <a:pPr/>
              <a:t>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098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451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4866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 Id="rId3"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5">
            <a:extLst>
              <a:ext uri="{FF2B5EF4-FFF2-40B4-BE49-F238E27FC236}">
                <a16:creationId xmlns="" xmlns:a16="http://schemas.microsoft.com/office/drawing/2014/main" id="{666BE730-2FBE-5D4B-AFF6-61730EAADA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53149" y="0"/>
            <a:ext cx="6738851" cy="6858000"/>
          </a:xfrm>
          <a:prstGeom prst="rect">
            <a:avLst/>
          </a:prstGeom>
        </p:spPr>
      </p:pic>
      <p:pic>
        <p:nvPicPr>
          <p:cNvPr id="11" name="Picture 2">
            <a:extLst>
              <a:ext uri="{FF2B5EF4-FFF2-40B4-BE49-F238E27FC236}">
                <a16:creationId xmlns="" xmlns:a16="http://schemas.microsoft.com/office/drawing/2014/main" id="{A3B5CDA6-CE5E-DB45-88C4-DB3CFBD785D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4415" y="5196522"/>
            <a:ext cx="4490581" cy="1309753"/>
          </a:xfrm>
          <a:prstGeom prst="rect">
            <a:avLst/>
          </a:prstGeom>
        </p:spPr>
      </p:pic>
    </p:spTree>
    <p:extLst>
      <p:ext uri="{BB962C8B-B14F-4D97-AF65-F5344CB8AC3E}">
        <p14:creationId xmlns:p14="http://schemas.microsoft.com/office/powerpoint/2010/main" val="1370839210"/>
      </p:ext>
    </p:extLst>
  </p:cSld>
  <p:clrMap bg1="lt1" tx1="dk1" bg2="lt2" tx2="dk2" accent1="accent1" accent2="accent2" accent3="accent3" accent4="accent4" accent5="accent5" accent6="accent6" hlink="hlink" folHlink="folHlink"/>
  <p:sldLayoutIdLst>
    <p:sldLayoutId id="214748374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a:extLst>
              <a:ext uri="{FF2B5EF4-FFF2-40B4-BE49-F238E27FC236}">
                <a16:creationId xmlns="" xmlns:a16="http://schemas.microsoft.com/office/drawing/2014/main" id="{8010E544-9751-3147-B31D-F731429C2353}"/>
              </a:ext>
            </a:extLst>
          </p:cNvPr>
          <p:cNvSpPr/>
          <p:nvPr userDrawn="1"/>
        </p:nvSpPr>
        <p:spPr>
          <a:xfrm>
            <a:off x="0" y="0"/>
            <a:ext cx="12192000" cy="1122218"/>
          </a:xfrm>
          <a:prstGeom prst="rect">
            <a:avLst/>
          </a:prstGeom>
          <a:gradFill>
            <a:gsLst>
              <a:gs pos="0">
                <a:srgbClr val="009CA6"/>
              </a:gs>
              <a:gs pos="100000">
                <a:srgbClr val="71B325">
                  <a:alpha val="80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a:extLst>
              <a:ext uri="{FF2B5EF4-FFF2-40B4-BE49-F238E27FC236}">
                <a16:creationId xmlns="" xmlns:a16="http://schemas.microsoft.com/office/drawing/2014/main" id="{4367B1DD-7254-5048-9056-004AD2B6279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383" y="6156623"/>
            <a:ext cx="1864015" cy="564853"/>
          </a:xfrm>
          <a:prstGeom prst="rect">
            <a:avLst/>
          </a:prstGeom>
        </p:spPr>
      </p:pic>
      <p:sp>
        <p:nvSpPr>
          <p:cNvPr id="15" name="Slide Number Placeholder 5"/>
          <p:cNvSpPr txBox="1">
            <a:spLocks/>
          </p:cNvSpPr>
          <p:nvPr userDrawn="1"/>
        </p:nvSpPr>
        <p:spPr>
          <a:xfrm>
            <a:off x="9595434"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9BD960-9C33-4F7C-AE93-454451D06D0E}"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2378449" cy="1120462"/>
          </a:xfrm>
          <a:prstGeom prst="rect">
            <a:avLst/>
          </a:prstGeom>
        </p:spPr>
      </p:pic>
    </p:spTree>
    <p:extLst>
      <p:ext uri="{BB962C8B-B14F-4D97-AF65-F5344CB8AC3E}">
        <p14:creationId xmlns:p14="http://schemas.microsoft.com/office/powerpoint/2010/main" val="2325659575"/>
      </p:ext>
    </p:extLst>
  </p:cSld>
  <p:clrMap bg1="lt1" tx1="dk1" bg2="lt2" tx2="dk2" accent1="accent1" accent2="accent2" accent3="accent3" accent4="accent4" accent5="accent5" accent6="accent6" hlink="hlink" folHlink="folHlink"/>
  <p:sldLayoutIdLst>
    <p:sldLayoutId id="21474837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a:extLst>
              <a:ext uri="{FF2B5EF4-FFF2-40B4-BE49-F238E27FC236}">
                <a16:creationId xmlns="" xmlns:a16="http://schemas.microsoft.com/office/drawing/2014/main" id="{8010E544-9751-3147-B31D-F731429C2353}"/>
              </a:ext>
            </a:extLst>
          </p:cNvPr>
          <p:cNvSpPr/>
          <p:nvPr userDrawn="1"/>
        </p:nvSpPr>
        <p:spPr>
          <a:xfrm>
            <a:off x="0" y="0"/>
            <a:ext cx="12192000" cy="4381500"/>
          </a:xfrm>
          <a:prstGeom prst="rect">
            <a:avLst/>
          </a:prstGeom>
          <a:gradFill>
            <a:gsLst>
              <a:gs pos="0">
                <a:srgbClr val="009CA6"/>
              </a:gs>
              <a:gs pos="100000">
                <a:srgbClr val="71B325">
                  <a:alpha val="80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7">
            <a:extLst>
              <a:ext uri="{FF2B5EF4-FFF2-40B4-BE49-F238E27FC236}">
                <a16:creationId xmlns="" xmlns:a16="http://schemas.microsoft.com/office/drawing/2014/main" id="{4367B1DD-7254-5048-9056-004AD2B6279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383" y="6156623"/>
            <a:ext cx="1864015" cy="564853"/>
          </a:xfrm>
          <a:prstGeom prst="rect">
            <a:avLst/>
          </a:prstGeom>
        </p:spPr>
      </p:pic>
      <p:sp>
        <p:nvSpPr>
          <p:cNvPr id="15" name="Slide Number Placeholder 5"/>
          <p:cNvSpPr txBox="1">
            <a:spLocks/>
          </p:cNvSpPr>
          <p:nvPr userDrawn="1"/>
        </p:nvSpPr>
        <p:spPr>
          <a:xfrm>
            <a:off x="9595434"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9BD960-9C33-4F7C-AE93-454451D06D0E}" type="slidenum">
              <a:rPr lang="en-US" smtClean="0"/>
              <a:pPr/>
              <a:t>‹#›</a:t>
            </a:fld>
            <a:endParaRPr lang="en-US" dirty="0"/>
          </a:p>
        </p:txBody>
      </p:sp>
    </p:spTree>
    <p:extLst>
      <p:ext uri="{BB962C8B-B14F-4D97-AF65-F5344CB8AC3E}">
        <p14:creationId xmlns:p14="http://schemas.microsoft.com/office/powerpoint/2010/main" val="1803722406"/>
      </p:ext>
    </p:extLst>
  </p:cSld>
  <p:clrMap bg1="lt1" tx1="dk1" bg2="lt2" tx2="dk2" accent1="accent1" accent2="accent2" accent3="accent3" accent4="accent4" accent5="accent5" accent6="accent6" hlink="hlink" folHlink="folHlink"/>
  <p:sldLayoutIdLst>
    <p:sldLayoutId id="214748374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dst.gov.i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6" Type="http://schemas.openxmlformats.org/officeDocument/2006/relationships/image" Target="../media/image4.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image" Target="../media/image13.png"/><Relationship Id="rId20" Type="http://schemas.openxmlformats.org/officeDocument/2006/relationships/image" Target="../media/image24.png"/><Relationship Id="rId21" Type="http://schemas.openxmlformats.org/officeDocument/2006/relationships/image" Target="../media/image25.png"/><Relationship Id="rId22" Type="http://schemas.openxmlformats.org/officeDocument/2006/relationships/image" Target="../media/image26.png"/><Relationship Id="rId23" Type="http://schemas.openxmlformats.org/officeDocument/2006/relationships/image" Target="../media/image27.png"/><Relationship Id="rId24" Type="http://schemas.openxmlformats.org/officeDocument/2006/relationships/image" Target="../media/image28.png"/><Relationship Id="rId25" Type="http://schemas.openxmlformats.org/officeDocument/2006/relationships/image" Target="../media/image29.png"/><Relationship Id="rId10" Type="http://schemas.openxmlformats.org/officeDocument/2006/relationships/image" Target="../media/image14.png"/><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6" Type="http://schemas.openxmlformats.org/officeDocument/2006/relationships/image" Target="../media/image20.png"/><Relationship Id="rId17" Type="http://schemas.openxmlformats.org/officeDocument/2006/relationships/image" Target="../media/image21.jpeg"/><Relationship Id="rId18" Type="http://schemas.openxmlformats.org/officeDocument/2006/relationships/image" Target="../media/image22.png"/><Relationship Id="rId19"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9.xml.rels><?xml version="1.0" encoding="UTF-8" standalone="yes"?>
<Relationships xmlns="http://schemas.openxmlformats.org/package/2006/relationships"><Relationship Id="rId11" Type="http://schemas.openxmlformats.org/officeDocument/2006/relationships/image" Target="../media/image38.png"/><Relationship Id="rId12" Type="http://schemas.openxmlformats.org/officeDocument/2006/relationships/image" Target="../media/image39.jpeg"/><Relationship Id="rId1" Type="http://schemas.openxmlformats.org/officeDocument/2006/relationships/slideLayout" Target="../slideLayouts/slideLayout2.xml"/><Relationship Id="rId2" Type="http://schemas.microsoft.com/office/2017/06/relationships/model3d" Target="../media/model3d1.glb"/><Relationship Id="rId3" Type="http://schemas.openxmlformats.org/officeDocument/2006/relationships/image" Target="../media/image110.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microsoft.com/office/2007/relationships/hdphoto" Target="../media/hdphoto1.wdp"/><Relationship Id="rId10"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26571" y="1175655"/>
            <a:ext cx="7602583" cy="1410790"/>
          </a:xfrm>
          <a:prstGeom prst="rect">
            <a:avLst/>
          </a:prstGeom>
        </p:spPr>
        <p:txBody>
          <a:bodyPr/>
          <a:lstStyle/>
          <a:p>
            <a:r>
              <a:rPr lang="en-US" b="1" dirty="0" smtClean="0">
                <a:solidFill>
                  <a:srgbClr val="C00000"/>
                </a:solidFill>
                <a:latin typeface="Arial Narrow" pitchFamily="34" charset="0"/>
              </a:rPr>
              <a:t/>
            </a:r>
            <a:br>
              <a:rPr lang="en-US" b="1" dirty="0" smtClean="0">
                <a:solidFill>
                  <a:srgbClr val="C00000"/>
                </a:solidFill>
                <a:latin typeface="Arial Narrow" pitchFamily="34" charset="0"/>
              </a:rPr>
            </a:br>
            <a:r>
              <a:rPr lang="en-US" b="1" dirty="0" smtClean="0">
                <a:solidFill>
                  <a:srgbClr val="C00000"/>
                </a:solidFill>
                <a:latin typeface="Arial Narrow" pitchFamily="34" charset="0"/>
              </a:rPr>
              <a:t>Mission Innovation </a:t>
            </a:r>
            <a:r>
              <a:rPr lang="en-US" b="1" dirty="0" smtClean="0">
                <a:solidFill>
                  <a:srgbClr val="C00000"/>
                </a:solidFill>
                <a:latin typeface="Arial Narrow" pitchFamily="34" charset="0"/>
              </a:rPr>
              <a:t>: An overview</a:t>
            </a:r>
            <a:endParaRPr lang="en-US" dirty="0">
              <a:latin typeface="Arial Narrow" pitchFamily="34" charset="0"/>
            </a:endParaRPr>
          </a:p>
        </p:txBody>
      </p:sp>
      <p:sp>
        <p:nvSpPr>
          <p:cNvPr id="3" name="Subtitle 2"/>
          <p:cNvSpPr>
            <a:spLocks noGrp="1"/>
          </p:cNvSpPr>
          <p:nvPr>
            <p:ph type="subTitle" idx="4294967295"/>
          </p:nvPr>
        </p:nvSpPr>
        <p:spPr>
          <a:xfrm>
            <a:off x="182880" y="3043828"/>
            <a:ext cx="5016138" cy="2233566"/>
          </a:xfrm>
          <a:prstGeom prst="rect">
            <a:avLst/>
          </a:prstGeom>
        </p:spPr>
        <p:txBody>
          <a:bodyPr/>
          <a:lstStyle/>
          <a:p>
            <a:pPr>
              <a:buNone/>
            </a:pPr>
            <a:r>
              <a:rPr lang="en-US" sz="1400" b="1" dirty="0" smtClean="0">
                <a:solidFill>
                  <a:srgbClr val="002060"/>
                </a:solidFill>
                <a:latin typeface="Cambria" pitchFamily="18" charset="0"/>
              </a:rPr>
              <a:t>Sanjay </a:t>
            </a:r>
            <a:r>
              <a:rPr lang="en-US" sz="1400" b="1" dirty="0" err="1" smtClean="0">
                <a:solidFill>
                  <a:srgbClr val="002060"/>
                </a:solidFill>
                <a:latin typeface="Cambria" pitchFamily="18" charset="0"/>
              </a:rPr>
              <a:t>Bajpai</a:t>
            </a:r>
            <a:endParaRPr lang="en-US" sz="1400" b="1" dirty="0" smtClean="0">
              <a:solidFill>
                <a:srgbClr val="002060"/>
              </a:solidFill>
              <a:latin typeface="Cambria" pitchFamily="18" charset="0"/>
            </a:endParaRPr>
          </a:p>
          <a:p>
            <a:pPr>
              <a:buNone/>
            </a:pPr>
            <a:r>
              <a:rPr lang="en-US" sz="1400" dirty="0" smtClean="0">
                <a:solidFill>
                  <a:srgbClr val="002060"/>
                </a:solidFill>
                <a:latin typeface="Cambria" pitchFamily="18" charset="0"/>
              </a:rPr>
              <a:t>Adviser/ Scientist ‘G’ and Head </a:t>
            </a:r>
          </a:p>
          <a:p>
            <a:pPr>
              <a:buNone/>
            </a:pPr>
            <a:r>
              <a:rPr lang="en-US" sz="1400" dirty="0" smtClean="0">
                <a:solidFill>
                  <a:srgbClr val="002060"/>
                </a:solidFill>
                <a:latin typeface="Cambria" pitchFamily="18" charset="0"/>
              </a:rPr>
              <a:t>Technology Mission Division( Energy , Water &amp; all Others)</a:t>
            </a:r>
          </a:p>
          <a:p>
            <a:pPr>
              <a:buNone/>
            </a:pPr>
            <a:r>
              <a:rPr lang="en-US" sz="1400" dirty="0" smtClean="0">
                <a:solidFill>
                  <a:srgbClr val="002060"/>
                </a:solidFill>
                <a:latin typeface="Cambria" pitchFamily="18" charset="0"/>
              </a:rPr>
              <a:t>Department of Science &amp; Technology (DST)</a:t>
            </a:r>
          </a:p>
          <a:p>
            <a:pPr>
              <a:buNone/>
            </a:pPr>
            <a:r>
              <a:rPr lang="en-US" sz="1400" dirty="0" smtClean="0">
                <a:solidFill>
                  <a:srgbClr val="002060"/>
                </a:solidFill>
                <a:latin typeface="Cambria" pitchFamily="18" charset="0"/>
              </a:rPr>
              <a:t>Ministry of Science &amp; Technology, Government of India</a:t>
            </a:r>
          </a:p>
          <a:p>
            <a:pPr>
              <a:buNone/>
            </a:pPr>
            <a:r>
              <a:rPr lang="en-US" sz="1400" dirty="0" err="1" smtClean="0">
                <a:solidFill>
                  <a:srgbClr val="002060"/>
                </a:solidFill>
                <a:latin typeface="Cambria" pitchFamily="18" charset="0"/>
              </a:rPr>
              <a:t>sbajpai@nic.in</a:t>
            </a:r>
            <a:endParaRPr lang="en-US" sz="1400" dirty="0" smtClean="0">
              <a:solidFill>
                <a:srgbClr val="002060"/>
              </a:solidFill>
              <a:latin typeface="Cambria" pitchFamily="18" charset="0"/>
            </a:endParaRPr>
          </a:p>
          <a:p>
            <a:pPr>
              <a:buNone/>
            </a:pPr>
            <a:r>
              <a:rPr lang="en-US" sz="1400" dirty="0" smtClean="0">
                <a:solidFill>
                  <a:srgbClr val="002060"/>
                </a:solidFill>
                <a:latin typeface="Cambria" pitchFamily="18" charset="0"/>
                <a:hlinkClick r:id="rId2"/>
              </a:rPr>
              <a:t>www.dst.gov.in</a:t>
            </a:r>
            <a:endParaRPr lang="en-US" sz="1400" dirty="0" smtClean="0">
              <a:solidFill>
                <a:srgbClr val="002060"/>
              </a:solidFill>
              <a:latin typeface="Cambria" pitchFamily="18" charset="0"/>
            </a:endParaRPr>
          </a:p>
        </p:txBody>
      </p:sp>
    </p:spTree>
    <p:extLst>
      <p:ext uri="{BB962C8B-B14F-4D97-AF65-F5344CB8AC3E}">
        <p14:creationId xmlns:p14="http://schemas.microsoft.com/office/powerpoint/2010/main" val="21972991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368BBF4-B255-4819-9AD7-0371BDBA773C}"/>
              </a:ext>
            </a:extLst>
          </p:cNvPr>
          <p:cNvSpPr/>
          <p:nvPr/>
        </p:nvSpPr>
        <p:spPr>
          <a:xfrm>
            <a:off x="0" y="1326925"/>
            <a:ext cx="12192000" cy="2923877"/>
          </a:xfrm>
          <a:prstGeom prst="rect">
            <a:avLst/>
          </a:prstGeom>
        </p:spPr>
        <p:txBody>
          <a:bodyPr wrap="square">
            <a:spAutoFit/>
          </a:bodyPr>
          <a:lstStyle/>
          <a:p>
            <a:pPr algn="just"/>
            <a:r>
              <a:rPr lang="en-US" sz="2400" b="1" dirty="0" smtClean="0">
                <a:latin typeface="Arial Narrow" pitchFamily="34" charset="0"/>
              </a:rPr>
              <a:t>Objective:</a:t>
            </a:r>
            <a:r>
              <a:rPr lang="en-US" sz="2400" dirty="0" smtClean="0">
                <a:latin typeface="Arial Narrow" pitchFamily="34" charset="0"/>
              </a:rPr>
              <a:t> </a:t>
            </a:r>
            <a:endParaRPr lang="en-US" sz="2400" dirty="0">
              <a:latin typeface="Arial Narrow" pitchFamily="34" charset="0"/>
            </a:endParaRPr>
          </a:p>
          <a:p>
            <a:pPr marL="571500" indent="-571500">
              <a:buFont typeface="Wingdings" panose="05000000000000000000" pitchFamily="2" charset="2"/>
              <a:buChar char="§"/>
            </a:pPr>
            <a:r>
              <a:rPr lang="en-IN" sz="3200" u="sng" dirty="0">
                <a:latin typeface="Arial Narrow" pitchFamily="34" charset="0"/>
              </a:rPr>
              <a:t>For individual </a:t>
            </a:r>
            <a:r>
              <a:rPr lang="en-IN" sz="3200" u="sng" dirty="0" smtClean="0">
                <a:latin typeface="Arial Narrow" pitchFamily="34" charset="0"/>
              </a:rPr>
              <a:t>homes:- </a:t>
            </a:r>
            <a:r>
              <a:rPr lang="en-IN" sz="3200" dirty="0" smtClean="0">
                <a:latin typeface="Arial Narrow" pitchFamily="34" charset="0"/>
              </a:rPr>
              <a:t>To </a:t>
            </a:r>
            <a:r>
              <a:rPr lang="en-IN" sz="3200" dirty="0">
                <a:latin typeface="Arial Narrow" pitchFamily="34" charset="0"/>
              </a:rPr>
              <a:t>support significant reduction in price and increase performance of renewable power systems by 2020.</a:t>
            </a:r>
          </a:p>
          <a:p>
            <a:pPr marL="571500" indent="-571500">
              <a:buFont typeface="Wingdings" panose="05000000000000000000" pitchFamily="2" charset="2"/>
              <a:buChar char="§"/>
            </a:pPr>
            <a:r>
              <a:rPr lang="en-IN" sz="3200" u="sng" dirty="0">
                <a:latin typeface="Arial Narrow" pitchFamily="34" charset="0"/>
              </a:rPr>
              <a:t>For remote </a:t>
            </a:r>
            <a:r>
              <a:rPr lang="en-IN" sz="3200" u="sng" dirty="0" smtClean="0">
                <a:latin typeface="Arial Narrow" pitchFamily="34" charset="0"/>
              </a:rPr>
              <a:t>communities:- </a:t>
            </a:r>
            <a:r>
              <a:rPr lang="en-IN" sz="3200" dirty="0" smtClean="0">
                <a:latin typeface="Arial Narrow" pitchFamily="34" charset="0"/>
              </a:rPr>
              <a:t>To </a:t>
            </a:r>
            <a:r>
              <a:rPr lang="en-IN" sz="3200" dirty="0">
                <a:latin typeface="Arial Narrow" pitchFamily="34" charset="0"/>
              </a:rPr>
              <a:t>demonstrate in diverse geographic and climate conditions, the robust, reliable, autonomous operation of renewable power systems less than at a significant lower cost than today by 2020.</a:t>
            </a:r>
            <a:endParaRPr lang="en-US" sz="3200" dirty="0">
              <a:latin typeface="Arial Narrow" pitchFamily="34" charset="0"/>
            </a:endParaRPr>
          </a:p>
        </p:txBody>
      </p:sp>
      <p:sp>
        <p:nvSpPr>
          <p:cNvPr id="8" name="Rectangle 7"/>
          <p:cNvSpPr/>
          <p:nvPr/>
        </p:nvSpPr>
        <p:spPr>
          <a:xfrm>
            <a:off x="2715877" y="130717"/>
            <a:ext cx="9262767" cy="707886"/>
          </a:xfrm>
          <a:prstGeom prst="rect">
            <a:avLst/>
          </a:prstGeom>
        </p:spPr>
        <p:txBody>
          <a:bodyPr wrap="square">
            <a:spAutoFit/>
          </a:bodyPr>
          <a:lstStyle/>
          <a:p>
            <a:pPr algn="ctr"/>
            <a:r>
              <a:rPr lang="en-US" sz="4000" b="1" dirty="0" smtClean="0">
                <a:ln w="0"/>
                <a:solidFill>
                  <a:srgbClr val="C00000"/>
                </a:solidFill>
                <a:effectLst>
                  <a:outerShdw blurRad="38100" dist="19050" dir="2700000" algn="tl" rotWithShape="0">
                    <a:schemeClr val="dk1">
                      <a:alpha val="40000"/>
                    </a:schemeClr>
                  </a:outerShdw>
                </a:effectLst>
                <a:latin typeface="Cambria" panose="02040503050406030204" pitchFamily="18" charset="0"/>
              </a:rPr>
              <a:t>IC2: Off Grid Access to Electricity </a:t>
            </a:r>
            <a:endParaRPr lang="en-IN" sz="4000" b="1" dirty="0">
              <a:solidFill>
                <a:srgbClr val="C00000"/>
              </a:solidFill>
              <a:latin typeface="Cambria" panose="02040503050406030204" pitchFamily="18" charset="0"/>
            </a:endParaRPr>
          </a:p>
        </p:txBody>
      </p:sp>
      <p:sp>
        <p:nvSpPr>
          <p:cNvPr id="9" name="Rectangle 8"/>
          <p:cNvSpPr/>
          <p:nvPr/>
        </p:nvSpPr>
        <p:spPr>
          <a:xfrm>
            <a:off x="683623" y="4302260"/>
            <a:ext cx="11072948" cy="1569660"/>
          </a:xfrm>
          <a:prstGeom prst="rect">
            <a:avLst/>
          </a:prstGeom>
        </p:spPr>
        <p:txBody>
          <a:bodyPr wrap="square">
            <a:spAutoFit/>
          </a:bodyPr>
          <a:lstStyle/>
          <a:p>
            <a:r>
              <a:rPr lang="en-CA" sz="2400" dirty="0" smtClean="0">
                <a:latin typeface="Arial Narrow" pitchFamily="34" charset="0"/>
              </a:rPr>
              <a:t>The Off Grid Access to </a:t>
            </a:r>
            <a:r>
              <a:rPr lang="en-CA" sz="2400" dirty="0" smtClean="0">
                <a:latin typeface="Arial Narrow" pitchFamily="34" charset="0"/>
              </a:rPr>
              <a:t>Electricity </a:t>
            </a:r>
            <a:r>
              <a:rPr lang="en-CA" sz="2400" dirty="0" smtClean="0">
                <a:latin typeface="Arial Narrow" pitchFamily="34" charset="0"/>
              </a:rPr>
              <a:t>Innovation Challenge is co-led by France and India.</a:t>
            </a:r>
            <a:endParaRPr lang="en-IN" sz="2400" dirty="0" smtClean="0">
              <a:latin typeface="Arial Narrow" pitchFamily="34" charset="0"/>
            </a:endParaRPr>
          </a:p>
          <a:p>
            <a:r>
              <a:rPr lang="en-CA" sz="2400" dirty="0" smtClean="0">
                <a:latin typeface="Arial Narrow" pitchFamily="34" charset="0"/>
              </a:rPr>
              <a:t>Other participating members include:  Australia, Brazil, Canada, China, European Commission, Finland, Germany, Indonesia, Italy, Mexico, Norway, Saudi Arabia, South Korea, Sweden, Netherlands, United Kingdom, USA.</a:t>
            </a:r>
            <a:endParaRPr lang="en-IN" sz="2400" dirty="0">
              <a:latin typeface="Arial Narrow" pitchFamily="34" charset="0"/>
            </a:endParaRPr>
          </a:p>
        </p:txBody>
      </p:sp>
    </p:spTree>
    <p:extLst>
      <p:ext uri="{BB962C8B-B14F-4D97-AF65-F5344CB8AC3E}">
        <p14:creationId xmlns:p14="http://schemas.microsoft.com/office/powerpoint/2010/main" val="8793310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33D98F1-DA89-422A-B8F8-D03ADB5A2F97}"/>
              </a:ext>
            </a:extLst>
          </p:cNvPr>
          <p:cNvSpPr txBox="1"/>
          <p:nvPr/>
        </p:nvSpPr>
        <p:spPr>
          <a:xfrm>
            <a:off x="182884" y="1381837"/>
            <a:ext cx="11717383" cy="5262979"/>
          </a:xfrm>
          <a:prstGeom prst="rect">
            <a:avLst/>
          </a:prstGeom>
          <a:noFill/>
        </p:spPr>
        <p:txBody>
          <a:bodyPr wrap="square" rtlCol="0">
            <a:spAutoFit/>
          </a:bodyPr>
          <a:lstStyle/>
          <a:p>
            <a:pPr marL="257175" indent="-257175">
              <a:buClr>
                <a:srgbClr val="C00000"/>
              </a:buClr>
              <a:buFont typeface="Wingdings" pitchFamily="2" charset="2"/>
              <a:buChar char="v"/>
            </a:pPr>
            <a:r>
              <a:rPr lang="en-US" sz="2400" dirty="0" smtClean="0">
                <a:latin typeface="Arial Narrow" pitchFamily="34" charset="0"/>
                <a:cs typeface="Arial" panose="020B0604020202020204" pitchFamily="34" charset="0"/>
              </a:rPr>
              <a:t>  9  Field Projects are being implement  across </a:t>
            </a:r>
            <a:r>
              <a:rPr lang="en-US" sz="2400" dirty="0">
                <a:latin typeface="Arial Narrow" pitchFamily="34" charset="0"/>
                <a:cs typeface="Arial" panose="020B0604020202020204" pitchFamily="34" charset="0"/>
              </a:rPr>
              <a:t>I</a:t>
            </a:r>
            <a:r>
              <a:rPr lang="en-US" sz="2400" dirty="0" smtClean="0">
                <a:latin typeface="Arial Narrow" pitchFamily="34" charset="0"/>
                <a:cs typeface="Arial" panose="020B0604020202020204" pitchFamily="34" charset="0"/>
              </a:rPr>
              <a:t>ndia  </a:t>
            </a:r>
          </a:p>
          <a:p>
            <a:pPr marL="257175" indent="-257175">
              <a:buClr>
                <a:srgbClr val="C00000"/>
              </a:buClr>
            </a:pPr>
            <a:endParaRPr lang="en-US" sz="2400" dirty="0">
              <a:latin typeface="Arial Narrow" pitchFamily="34" charset="0"/>
              <a:cs typeface="Arial" panose="020B0604020202020204" pitchFamily="34" charset="0"/>
            </a:endParaRPr>
          </a:p>
          <a:p>
            <a:pPr marL="257175" indent="-257175">
              <a:buClr>
                <a:srgbClr val="C00000"/>
              </a:buClr>
              <a:buFont typeface="Wingdings" pitchFamily="2" charset="2"/>
              <a:buChar char="v"/>
            </a:pPr>
            <a:r>
              <a:rPr lang="en-US" sz="2400" dirty="0" smtClean="0">
                <a:latin typeface="Arial Narrow" pitchFamily="34" charset="0"/>
                <a:cs typeface="Arial" panose="020B0604020202020204" pitchFamily="34" charset="0"/>
              </a:rPr>
              <a:t>  30 </a:t>
            </a:r>
            <a:r>
              <a:rPr lang="en-US" sz="2400" dirty="0">
                <a:latin typeface="Arial Narrow" pitchFamily="34" charset="0"/>
                <a:cs typeface="Arial" panose="020B0604020202020204" pitchFamily="34" charset="0"/>
              </a:rPr>
              <a:t>Indian institutions and 16  foreign institutions networked  in selected project  </a:t>
            </a:r>
            <a:endParaRPr lang="en-US" sz="2400" dirty="0" smtClean="0">
              <a:latin typeface="Arial Narrow" pitchFamily="34" charset="0"/>
              <a:cs typeface="Arial" panose="020B0604020202020204" pitchFamily="34" charset="0"/>
            </a:endParaRPr>
          </a:p>
          <a:p>
            <a:pPr marL="257175" indent="-257175">
              <a:buClr>
                <a:srgbClr val="C00000"/>
              </a:buClr>
            </a:pPr>
            <a:endParaRPr lang="en-US" sz="2400" dirty="0">
              <a:latin typeface="Arial Narrow" pitchFamily="34" charset="0"/>
              <a:cs typeface="Arial" panose="020B0604020202020204" pitchFamily="34" charset="0"/>
            </a:endParaRPr>
          </a:p>
          <a:p>
            <a:pPr marL="257175" indent="-257175">
              <a:buClr>
                <a:srgbClr val="C00000"/>
              </a:buClr>
              <a:buFont typeface="Wingdings" pitchFamily="2" charset="2"/>
              <a:buChar char="v"/>
            </a:pPr>
            <a:r>
              <a:rPr lang="en-US" sz="2400" dirty="0" smtClean="0">
                <a:latin typeface="Arial Narrow" pitchFamily="34" charset="0"/>
                <a:cs typeface="Arial" panose="020B0604020202020204" pitchFamily="34" charset="0"/>
              </a:rPr>
              <a:t>  Collaboration across 9 MI countries:  Australia, Canada, France, Germany, Italy, Norway, Sweden, United Kingdom and  United States of America</a:t>
            </a:r>
          </a:p>
          <a:p>
            <a:pPr marL="257175" indent="-257175">
              <a:buClr>
                <a:srgbClr val="C00000"/>
              </a:buClr>
            </a:pPr>
            <a:endParaRPr lang="en-US" sz="2400" dirty="0">
              <a:latin typeface="Arial Narrow" pitchFamily="34" charset="0"/>
              <a:cs typeface="Arial" panose="020B0604020202020204" pitchFamily="34" charset="0"/>
            </a:endParaRPr>
          </a:p>
          <a:p>
            <a:pPr marL="257175" indent="-257175">
              <a:buClr>
                <a:srgbClr val="C00000"/>
              </a:buClr>
              <a:buFont typeface="Wingdings" pitchFamily="2" charset="2"/>
              <a:buChar char="v"/>
            </a:pPr>
            <a:r>
              <a:rPr lang="en-US" sz="2400" dirty="0" smtClean="0">
                <a:latin typeface="Arial Narrow" pitchFamily="34" charset="0"/>
                <a:cs typeface="Arial" panose="020B0604020202020204" pitchFamily="34" charset="0"/>
              </a:rPr>
              <a:t>  Research </a:t>
            </a:r>
            <a:r>
              <a:rPr lang="en-US" sz="2400" dirty="0">
                <a:latin typeface="Arial Narrow" pitchFamily="34" charset="0"/>
                <a:cs typeface="Arial" panose="020B0604020202020204" pitchFamily="34" charset="0"/>
              </a:rPr>
              <a:t>led Solution  for </a:t>
            </a:r>
            <a:r>
              <a:rPr lang="en-US" sz="2400" dirty="0" smtClean="0">
                <a:latin typeface="Arial Narrow" pitchFamily="34" charset="0"/>
                <a:cs typeface="Arial" panose="020B0604020202020204" pitchFamily="34" charset="0"/>
              </a:rPr>
              <a:t>diverse </a:t>
            </a:r>
            <a:r>
              <a:rPr lang="en-US" sz="2400" dirty="0">
                <a:latin typeface="Arial Narrow" pitchFamily="34" charset="0"/>
                <a:cs typeface="Arial" panose="020B0604020202020204" pitchFamily="34" charset="0"/>
              </a:rPr>
              <a:t>community </a:t>
            </a:r>
            <a:r>
              <a:rPr lang="en-US" sz="2400" dirty="0" smtClean="0">
                <a:latin typeface="Arial Narrow" pitchFamily="34" charset="0"/>
                <a:cs typeface="Arial" panose="020B0604020202020204" pitchFamily="34" charset="0"/>
              </a:rPr>
              <a:t>in </a:t>
            </a:r>
            <a:r>
              <a:rPr lang="en-US" sz="2400" dirty="0">
                <a:latin typeface="Arial Narrow" pitchFamily="34" charset="0"/>
                <a:cs typeface="Arial" panose="020B0604020202020204" pitchFamily="34" charset="0"/>
              </a:rPr>
              <a:t>different </a:t>
            </a:r>
            <a:r>
              <a:rPr lang="en-US" sz="2400" dirty="0" smtClean="0">
                <a:latin typeface="Arial Narrow" pitchFamily="34" charset="0"/>
                <a:cs typeface="Arial" panose="020B0604020202020204" pitchFamily="34" charset="0"/>
              </a:rPr>
              <a:t>geographic  </a:t>
            </a:r>
            <a:r>
              <a:rPr lang="en-US" sz="2400" dirty="0">
                <a:latin typeface="Arial Narrow" pitchFamily="34" charset="0"/>
                <a:cs typeface="Arial" panose="020B0604020202020204" pitchFamily="34" charset="0"/>
              </a:rPr>
              <a:t>location </a:t>
            </a:r>
            <a:r>
              <a:rPr lang="en-US" sz="2400" dirty="0" smtClean="0">
                <a:latin typeface="Arial Narrow" pitchFamily="34" charset="0"/>
                <a:cs typeface="Arial" panose="020B0604020202020204" pitchFamily="34" charset="0"/>
              </a:rPr>
              <a:t>covering: </a:t>
            </a:r>
            <a:r>
              <a:rPr lang="en-US" sz="2400" dirty="0">
                <a:latin typeface="Arial Narrow" pitchFamily="34" charset="0"/>
                <a:cs typeface="Arial" panose="020B0604020202020204" pitchFamily="34" charset="0"/>
              </a:rPr>
              <a:t>Island, Cold high altitude mountains, High temp </a:t>
            </a:r>
            <a:r>
              <a:rPr lang="en-US" sz="2400" dirty="0" smtClean="0">
                <a:latin typeface="Arial Narrow" pitchFamily="34" charset="0"/>
                <a:cs typeface="Arial" panose="020B0604020202020204" pitchFamily="34" charset="0"/>
              </a:rPr>
              <a:t>zones, Forest  habitations, Agricultural </a:t>
            </a:r>
            <a:r>
              <a:rPr lang="en-US" sz="2400" dirty="0">
                <a:latin typeface="Arial Narrow" pitchFamily="34" charset="0"/>
                <a:cs typeface="Arial" panose="020B0604020202020204" pitchFamily="34" charset="0"/>
              </a:rPr>
              <a:t>habitations  etc.   </a:t>
            </a:r>
            <a:endParaRPr lang="en-US" sz="2400" dirty="0" smtClean="0">
              <a:latin typeface="Arial Narrow" pitchFamily="34" charset="0"/>
              <a:cs typeface="Arial" panose="020B0604020202020204" pitchFamily="34" charset="0"/>
            </a:endParaRPr>
          </a:p>
          <a:p>
            <a:pPr marL="257175" indent="-257175">
              <a:buClr>
                <a:srgbClr val="C00000"/>
              </a:buClr>
            </a:pPr>
            <a:endParaRPr lang="en-US" sz="2400" dirty="0">
              <a:latin typeface="Arial Narrow" pitchFamily="34" charset="0"/>
              <a:cs typeface="Arial" panose="020B0604020202020204" pitchFamily="34" charset="0"/>
            </a:endParaRPr>
          </a:p>
          <a:p>
            <a:pPr marL="257175" indent="-257175">
              <a:buClr>
                <a:srgbClr val="C00000"/>
              </a:buClr>
              <a:buFont typeface="Wingdings" pitchFamily="2" charset="2"/>
              <a:buChar char="v"/>
            </a:pPr>
            <a:r>
              <a:rPr lang="en-US" sz="2400" dirty="0" smtClean="0">
                <a:latin typeface="Arial Narrow" pitchFamily="34" charset="0"/>
                <a:cs typeface="Arial" panose="020B0604020202020204" pitchFamily="34" charset="0"/>
              </a:rPr>
              <a:t>  India </a:t>
            </a:r>
            <a:r>
              <a:rPr lang="en-US" sz="2400" dirty="0">
                <a:latin typeface="Arial Narrow" pitchFamily="34" charset="0"/>
                <a:cs typeface="Arial" panose="020B0604020202020204" pitchFamily="34" charset="0"/>
              </a:rPr>
              <a:t>Off Grid  solution  envisaged  integration of  renewable resources like micro </a:t>
            </a:r>
            <a:r>
              <a:rPr lang="en-US" sz="2400" dirty="0" err="1">
                <a:latin typeface="Arial Narrow" pitchFamily="34" charset="0"/>
                <a:cs typeface="Arial" panose="020B0604020202020204" pitchFamily="34" charset="0"/>
              </a:rPr>
              <a:t>hydel</a:t>
            </a:r>
            <a:r>
              <a:rPr lang="en-US" sz="2400" dirty="0" smtClean="0">
                <a:latin typeface="Arial Narrow" pitchFamily="34" charset="0"/>
                <a:cs typeface="Arial" panose="020B0604020202020204" pitchFamily="34" charset="0"/>
              </a:rPr>
              <a:t>, Solar </a:t>
            </a:r>
            <a:r>
              <a:rPr lang="en-US" sz="2400" dirty="0">
                <a:latin typeface="Arial Narrow" pitchFamily="34" charset="0"/>
                <a:cs typeface="Arial" panose="020B0604020202020204" pitchFamily="34" charset="0"/>
              </a:rPr>
              <a:t>PV</a:t>
            </a:r>
            <a:r>
              <a:rPr lang="en-US" sz="2400" dirty="0" smtClean="0">
                <a:latin typeface="Arial Narrow" pitchFamily="34" charset="0"/>
                <a:cs typeface="Arial" panose="020B0604020202020204" pitchFamily="34" charset="0"/>
              </a:rPr>
              <a:t>, Bio </a:t>
            </a:r>
            <a:r>
              <a:rPr lang="en-US" sz="2400" dirty="0">
                <a:latin typeface="Arial Narrow" pitchFamily="34" charset="0"/>
                <a:cs typeface="Arial" panose="020B0604020202020204" pitchFamily="34" charset="0"/>
              </a:rPr>
              <a:t>Gas ,Wind, Flow battery system, Fuel cell  with DC /AC micro grid using internet of things technologies  for  meeting the local level need including  health and mobility requirement.</a:t>
            </a:r>
          </a:p>
          <a:p>
            <a:pPr>
              <a:buClr>
                <a:srgbClr val="C00000"/>
              </a:buClr>
              <a:buFont typeface="Wingdings" pitchFamily="2" charset="2"/>
              <a:buChar char="v"/>
            </a:pPr>
            <a:endParaRPr lang="en-US" sz="2400" b="1" dirty="0">
              <a:solidFill>
                <a:schemeClr val="bg1"/>
              </a:solidFill>
            </a:endParaRPr>
          </a:p>
        </p:txBody>
      </p:sp>
      <p:sp>
        <p:nvSpPr>
          <p:cNvPr id="6" name="Rectangle 5"/>
          <p:cNvSpPr/>
          <p:nvPr/>
        </p:nvSpPr>
        <p:spPr>
          <a:xfrm>
            <a:off x="2689751" y="209005"/>
            <a:ext cx="9262767" cy="707886"/>
          </a:xfrm>
          <a:prstGeom prst="rect">
            <a:avLst/>
          </a:prstGeom>
        </p:spPr>
        <p:txBody>
          <a:bodyPr wrap="square">
            <a:spAutoFit/>
          </a:bodyPr>
          <a:lstStyle/>
          <a:p>
            <a:pPr algn="ctr"/>
            <a:r>
              <a:rPr lang="en-US" sz="4000" b="1" dirty="0" smtClean="0">
                <a:ln w="0"/>
                <a:solidFill>
                  <a:srgbClr val="C00000"/>
                </a:solidFill>
                <a:effectLst>
                  <a:outerShdw blurRad="38100" dist="19050" dir="2700000" algn="tl" rotWithShape="0">
                    <a:schemeClr val="dk1">
                      <a:alpha val="40000"/>
                    </a:schemeClr>
                  </a:outerShdw>
                </a:effectLst>
                <a:latin typeface="Cambria" panose="02040503050406030204" pitchFamily="18" charset="0"/>
              </a:rPr>
              <a:t>IC2: India’s Contribution</a:t>
            </a:r>
            <a:endParaRPr lang="en-IN" sz="4000" b="1" dirty="0">
              <a:solidFill>
                <a:srgbClr val="C00000"/>
              </a:solidFill>
              <a:latin typeface="Cambria" panose="02040503050406030204" pitchFamily="18" charset="0"/>
            </a:endParaRPr>
          </a:p>
        </p:txBody>
      </p:sp>
    </p:spTree>
    <p:extLst>
      <p:ext uri="{BB962C8B-B14F-4D97-AF65-F5344CB8AC3E}">
        <p14:creationId xmlns:p14="http://schemas.microsoft.com/office/powerpoint/2010/main" val="17771030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7500" y="156754"/>
            <a:ext cx="9262767" cy="646331"/>
          </a:xfrm>
          <a:prstGeom prst="rect">
            <a:avLst/>
          </a:prstGeom>
        </p:spPr>
        <p:txBody>
          <a:bodyPr wrap="square">
            <a:spAutoFit/>
          </a:bodyPr>
          <a:lstStyle/>
          <a:p>
            <a:pPr algn="ctr"/>
            <a:r>
              <a:rPr lang="en-US" sz="3600" b="1" dirty="0" smtClean="0">
                <a:ln w="0"/>
                <a:solidFill>
                  <a:srgbClr val="C00000"/>
                </a:solidFill>
                <a:effectLst>
                  <a:outerShdw blurRad="38100" dist="19050" dir="2700000" algn="tl" rotWithShape="0">
                    <a:schemeClr val="dk1">
                      <a:alpha val="40000"/>
                    </a:schemeClr>
                  </a:outerShdw>
                </a:effectLst>
                <a:latin typeface="Cambria" panose="02040503050406030204" pitchFamily="18" charset="0"/>
              </a:rPr>
              <a:t>IC3: Carbon Capture Innovation Challenge</a:t>
            </a:r>
            <a:endParaRPr lang="en-IN" sz="3600" b="1" dirty="0">
              <a:solidFill>
                <a:srgbClr val="C00000"/>
              </a:solidFill>
              <a:latin typeface="Cambria" panose="02040503050406030204" pitchFamily="18" charset="0"/>
            </a:endParaRPr>
          </a:p>
        </p:txBody>
      </p:sp>
      <p:sp>
        <p:nvSpPr>
          <p:cNvPr id="4" name="Rectangle 3"/>
          <p:cNvSpPr/>
          <p:nvPr/>
        </p:nvSpPr>
        <p:spPr>
          <a:xfrm>
            <a:off x="263236" y="1077441"/>
            <a:ext cx="11928764" cy="2708434"/>
          </a:xfrm>
          <a:prstGeom prst="rect">
            <a:avLst/>
          </a:prstGeom>
        </p:spPr>
        <p:txBody>
          <a:bodyPr wrap="square">
            <a:spAutoFit/>
          </a:bodyPr>
          <a:lstStyle/>
          <a:p>
            <a:pPr algn="just"/>
            <a:r>
              <a:rPr lang="en-IN" b="1" dirty="0" smtClean="0">
                <a:latin typeface="Arial Narrow" pitchFamily="34" charset="0"/>
                <a:cs typeface="Times New Roman" pitchFamily="18" charset="0"/>
              </a:rPr>
              <a:t>Aim: </a:t>
            </a:r>
          </a:p>
          <a:p>
            <a:pPr lvl="1" algn="just">
              <a:buClr>
                <a:srgbClr val="C00000"/>
              </a:buClr>
              <a:buFont typeface="Wingdings" pitchFamily="2" charset="2"/>
              <a:buChar char="Ø"/>
            </a:pPr>
            <a:r>
              <a:rPr lang="en-US" dirty="0" smtClean="0">
                <a:latin typeface="Arial Narrow" pitchFamily="34" charset="0"/>
              </a:rPr>
              <a:t>To identify and prioritize breakthrough CCUS technologies; and </a:t>
            </a:r>
          </a:p>
          <a:p>
            <a:pPr lvl="1" algn="just">
              <a:buClr>
                <a:srgbClr val="C00000"/>
              </a:buClr>
              <a:buFont typeface="Wingdings" pitchFamily="2" charset="2"/>
              <a:buChar char="Ø"/>
            </a:pPr>
            <a:r>
              <a:rPr lang="en-US" dirty="0" smtClean="0">
                <a:latin typeface="Arial Narrow" pitchFamily="34" charset="0"/>
              </a:rPr>
              <a:t>To recommend RD&amp;D pathways and collaboration mechanisms</a:t>
            </a:r>
            <a:endParaRPr lang="en-IN" dirty="0" smtClean="0">
              <a:latin typeface="Arial Narrow" pitchFamily="34" charset="0"/>
              <a:cs typeface="Times New Roman" pitchFamily="18" charset="0"/>
            </a:endParaRPr>
          </a:p>
          <a:p>
            <a:pPr algn="just">
              <a:buNone/>
            </a:pPr>
            <a:endParaRPr lang="en-US" dirty="0" smtClean="0">
              <a:latin typeface="Arial Narrow" pitchFamily="34" charset="0"/>
              <a:cs typeface="Times New Roman" pitchFamily="18" charset="0"/>
            </a:endParaRPr>
          </a:p>
          <a:p>
            <a:pPr algn="just"/>
            <a:r>
              <a:rPr lang="en-US" b="1" dirty="0" smtClean="0">
                <a:latin typeface="Arial Narrow" pitchFamily="34" charset="0"/>
              </a:rPr>
              <a:t> </a:t>
            </a:r>
            <a:endParaRPr lang="en-IN" sz="800" dirty="0" smtClean="0">
              <a:latin typeface="Arial Narrow" pitchFamily="34" charset="0"/>
            </a:endParaRPr>
          </a:p>
          <a:p>
            <a:pPr algn="just">
              <a:buClr>
                <a:srgbClr val="C00000"/>
              </a:buClr>
            </a:pPr>
            <a:r>
              <a:rPr lang="en-US" b="1" dirty="0" smtClean="0">
                <a:latin typeface="Arial Narrow" pitchFamily="34" charset="0"/>
              </a:rPr>
              <a:t>The United States and Saudi Arabia co-lead this Challenge</a:t>
            </a:r>
          </a:p>
          <a:p>
            <a:pPr algn="just">
              <a:buClr>
                <a:srgbClr val="C00000"/>
              </a:buClr>
            </a:pPr>
            <a:endParaRPr lang="en-US" sz="800" b="1" dirty="0" smtClean="0">
              <a:latin typeface="Arial Narrow" pitchFamily="34" charset="0"/>
            </a:endParaRPr>
          </a:p>
          <a:p>
            <a:pPr algn="just">
              <a:buClr>
                <a:srgbClr val="C00000"/>
              </a:buClr>
              <a:buFont typeface="Wingdings" pitchFamily="2" charset="2"/>
              <a:buChar char="q"/>
            </a:pPr>
            <a:r>
              <a:rPr lang="en-IN" b="1" i="1" dirty="0" smtClean="0"/>
              <a:t> </a:t>
            </a:r>
            <a:r>
              <a:rPr lang="en-IN" b="1" dirty="0" smtClean="0">
                <a:latin typeface="Arial Narrow" pitchFamily="34" charset="0"/>
              </a:rPr>
              <a:t>Indian Main lead is </a:t>
            </a:r>
            <a:r>
              <a:rPr lang="en-IN" b="1" dirty="0" smtClean="0">
                <a:latin typeface="Arial Narrow" pitchFamily="34" charset="0"/>
              </a:rPr>
              <a:t>DST</a:t>
            </a:r>
            <a:endParaRPr lang="en-IN" dirty="0" smtClean="0">
              <a:latin typeface="Arial Narrow" pitchFamily="34" charset="0"/>
            </a:endParaRPr>
          </a:p>
          <a:p>
            <a:pPr algn="just">
              <a:buClr>
                <a:srgbClr val="C00000"/>
              </a:buClr>
            </a:pPr>
            <a:endParaRPr lang="en-US" b="1" dirty="0" smtClean="0">
              <a:latin typeface="Arial Narrow" pitchFamily="34" charset="0"/>
            </a:endParaRPr>
          </a:p>
          <a:p>
            <a:pPr algn="just">
              <a:buClr>
                <a:srgbClr val="C00000"/>
              </a:buClr>
            </a:pPr>
            <a:endParaRPr lang="en-IN" b="1" dirty="0">
              <a:latin typeface="Arial Narrow" pitchFamily="34" charset="0"/>
            </a:endParaRPr>
          </a:p>
        </p:txBody>
      </p:sp>
      <p:sp>
        <p:nvSpPr>
          <p:cNvPr id="5" name="Rectangle 4"/>
          <p:cNvSpPr/>
          <p:nvPr/>
        </p:nvSpPr>
        <p:spPr>
          <a:xfrm>
            <a:off x="834572" y="3407601"/>
            <a:ext cx="10426095" cy="369332"/>
          </a:xfrm>
          <a:prstGeom prst="rect">
            <a:avLst/>
          </a:prstGeom>
        </p:spPr>
        <p:txBody>
          <a:bodyPr wrap="square">
            <a:spAutoFit/>
          </a:bodyPr>
          <a:lstStyle/>
          <a:p>
            <a:r>
              <a:rPr lang="en-US" dirty="0" smtClean="0">
                <a:latin typeface="Arial Narrow" pitchFamily="34" charset="0"/>
              </a:rPr>
              <a:t>A Joint Funding Opportunity Announcement (FOA) in Carbon Capture Innovation Challenge announced in July, 2018</a:t>
            </a:r>
            <a:endParaRPr lang="en-IN" dirty="0"/>
          </a:p>
        </p:txBody>
      </p:sp>
      <p:sp>
        <p:nvSpPr>
          <p:cNvPr id="6" name="Rectangle 5"/>
          <p:cNvSpPr/>
          <p:nvPr/>
        </p:nvSpPr>
        <p:spPr>
          <a:xfrm>
            <a:off x="628951" y="3986333"/>
            <a:ext cx="11151809" cy="1477328"/>
          </a:xfrm>
          <a:prstGeom prst="rect">
            <a:avLst/>
          </a:prstGeom>
        </p:spPr>
        <p:txBody>
          <a:bodyPr wrap="square">
            <a:spAutoFit/>
          </a:bodyPr>
          <a:lstStyle/>
          <a:p>
            <a:r>
              <a:rPr lang="en-GB" b="1" dirty="0" smtClean="0">
                <a:latin typeface="Arial Narrow" pitchFamily="34" charset="0"/>
              </a:rPr>
              <a:t>The Opportunity</a:t>
            </a:r>
            <a:endParaRPr lang="en-IN" b="1" dirty="0" smtClean="0">
              <a:latin typeface="Arial Narrow" pitchFamily="34" charset="0"/>
            </a:endParaRPr>
          </a:p>
          <a:p>
            <a:r>
              <a:rPr lang="en-GB" dirty="0" smtClean="0">
                <a:latin typeface="Arial Narrow" pitchFamily="34" charset="0"/>
              </a:rPr>
              <a:t>One of the only technologies able to achieve significant decarbonisation of our fossil fuel based economies, particularly in carbon-intensive industries such as cement, iron and steel production. </a:t>
            </a:r>
          </a:p>
          <a:p>
            <a:r>
              <a:rPr lang="en-GB" dirty="0" smtClean="0">
                <a:latin typeface="Arial Narrow" pitchFamily="34" charset="0"/>
              </a:rPr>
              <a:t>Offer important insight into the technical capabilities, policy and financing mechanisms, and permitting frameworks that could enable the successful deployment of CCUS.</a:t>
            </a:r>
            <a:endParaRPr lang="en-IN" dirty="0">
              <a:latin typeface="Arial Narrow"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32509" y="1422400"/>
            <a:ext cx="11346873" cy="3344863"/>
          </a:xfrm>
          <a:prstGeom prst="rect">
            <a:avLst/>
          </a:prstGeom>
        </p:spPr>
        <p:txBody>
          <a:bodyPr>
            <a:normAutofit lnSpcReduction="10000"/>
          </a:bodyPr>
          <a:lstStyle/>
          <a:p>
            <a:pPr algn="just"/>
            <a:r>
              <a:rPr lang="en-IN" sz="2000" b="1" dirty="0" smtClean="0">
                <a:latin typeface="Arial Narrow" pitchFamily="34" charset="0"/>
                <a:cs typeface="Times New Roman" pitchFamily="18" charset="0"/>
              </a:rPr>
              <a:t>Aim</a:t>
            </a:r>
            <a:r>
              <a:rPr lang="en-IN" sz="2000" b="1" dirty="0">
                <a:latin typeface="Arial Narrow" pitchFamily="34" charset="0"/>
                <a:cs typeface="Times New Roman" pitchFamily="18" charset="0"/>
              </a:rPr>
              <a:t>:</a:t>
            </a:r>
            <a:r>
              <a:rPr lang="en-IN" sz="2000" dirty="0">
                <a:latin typeface="Arial Narrow" pitchFamily="34" charset="0"/>
                <a:cs typeface="Times New Roman" pitchFamily="18" charset="0"/>
              </a:rPr>
              <a:t> </a:t>
            </a:r>
            <a:r>
              <a:rPr lang="en-GB" sz="2000" dirty="0" smtClean="0">
                <a:latin typeface="Arial Narrow" pitchFamily="34" charset="0"/>
              </a:rPr>
              <a:t>To develop ways to produce, at scale, widely affordable, advanced </a:t>
            </a:r>
            <a:r>
              <a:rPr lang="en-GB" sz="2000" dirty="0" err="1" smtClean="0">
                <a:latin typeface="Arial Narrow" pitchFamily="34" charset="0"/>
              </a:rPr>
              <a:t>biofuels</a:t>
            </a:r>
            <a:r>
              <a:rPr lang="en-GB" sz="2000" dirty="0" smtClean="0">
                <a:latin typeface="Arial Narrow" pitchFamily="34" charset="0"/>
              </a:rPr>
              <a:t> for transportation and industrial applications</a:t>
            </a:r>
            <a:r>
              <a:rPr lang="en-IN" sz="2000" dirty="0" smtClean="0">
                <a:latin typeface="Arial Narrow" pitchFamily="34" charset="0"/>
                <a:cs typeface="Times New Roman" pitchFamily="18" charset="0"/>
              </a:rPr>
              <a:t>.</a:t>
            </a:r>
          </a:p>
          <a:p>
            <a:pPr algn="just">
              <a:buNone/>
            </a:pPr>
            <a:endParaRPr lang="en-US" sz="900" dirty="0">
              <a:latin typeface="Arial Narrow" pitchFamily="34" charset="0"/>
              <a:cs typeface="Times New Roman" pitchFamily="18" charset="0"/>
            </a:endParaRPr>
          </a:p>
          <a:p>
            <a:pPr algn="just"/>
            <a:r>
              <a:rPr lang="en-GB" sz="2000" b="1" dirty="0" smtClean="0">
                <a:latin typeface="Arial Narrow" pitchFamily="34" charset="0"/>
              </a:rPr>
              <a:t>Objective:</a:t>
            </a:r>
            <a:r>
              <a:rPr lang="en-GB" sz="2000" dirty="0" smtClean="0">
                <a:latin typeface="Arial Narrow" pitchFamily="34" charset="0"/>
              </a:rPr>
              <a:t> To accelerate </a:t>
            </a:r>
            <a:r>
              <a:rPr lang="en-GB" sz="2000" dirty="0" err="1" smtClean="0">
                <a:latin typeface="Arial Narrow" pitchFamily="34" charset="0"/>
              </a:rPr>
              <a:t>biofuels</a:t>
            </a:r>
            <a:r>
              <a:rPr lang="en-GB" sz="2000" dirty="0" smtClean="0">
                <a:latin typeface="Arial Narrow" pitchFamily="34" charset="0"/>
              </a:rPr>
              <a:t> research, development and demonstration in order to achieve performance breakthroughs and cost reductions with the potential to substantially lower GHG emissions.</a:t>
            </a:r>
            <a:r>
              <a:rPr lang="en-IN" sz="2000" dirty="0" smtClean="0">
                <a:latin typeface="Arial Narrow" pitchFamily="34" charset="0"/>
                <a:cs typeface="Times New Roman" pitchFamily="18" charset="0"/>
              </a:rPr>
              <a:t>.</a:t>
            </a:r>
            <a:endParaRPr lang="en-US" sz="2000" dirty="0">
              <a:latin typeface="Arial Narrow" pitchFamily="34" charset="0"/>
              <a:cs typeface="Times New Roman" pitchFamily="18" charset="0"/>
            </a:endParaRPr>
          </a:p>
          <a:p>
            <a:r>
              <a:rPr lang="en-IN" sz="2600" b="1" dirty="0" smtClean="0">
                <a:latin typeface="Arial Narrow" pitchFamily="34" charset="0"/>
              </a:rPr>
              <a:t>Indian Main lead is DBT</a:t>
            </a:r>
            <a:r>
              <a:rPr lang="en-IN" i="1" dirty="0" smtClean="0">
                <a:latin typeface="Arial Narrow" pitchFamily="34" charset="0"/>
              </a:rPr>
              <a:t>. </a:t>
            </a:r>
            <a:endParaRPr lang="en-IN" dirty="0" smtClean="0">
              <a:latin typeface="Arial Narrow" pitchFamily="34" charset="0"/>
            </a:endParaRPr>
          </a:p>
          <a:p>
            <a:pPr lvl="1" algn="just">
              <a:buFont typeface="Wingdings" pitchFamily="2" charset="2"/>
              <a:buChar char="ü"/>
            </a:pPr>
            <a:r>
              <a:rPr lang="en-IN" sz="2200" dirty="0" smtClean="0">
                <a:latin typeface="Times New Roman"/>
                <a:cs typeface="Times New Roman"/>
              </a:rPr>
              <a:t>An international Conference on Sustainable </a:t>
            </a:r>
            <a:r>
              <a:rPr lang="en-IN" sz="2200" dirty="0" err="1" smtClean="0">
                <a:latin typeface="Times New Roman"/>
                <a:cs typeface="Times New Roman"/>
              </a:rPr>
              <a:t>Biofuels</a:t>
            </a:r>
            <a:r>
              <a:rPr lang="en-IN" sz="2200" dirty="0" smtClean="0">
                <a:latin typeface="Times New Roman"/>
                <a:cs typeface="Times New Roman"/>
              </a:rPr>
              <a:t> under Mission Innovation was convened in Feb 2018 in New Delhi. </a:t>
            </a:r>
          </a:p>
          <a:p>
            <a:pPr lvl="1" algn="just">
              <a:buFont typeface="Wingdings" pitchFamily="2" charset="2"/>
              <a:buChar char="ü"/>
            </a:pPr>
            <a:r>
              <a:rPr lang="en-IN" sz="2200" dirty="0" smtClean="0">
                <a:latin typeface="Times New Roman"/>
                <a:cs typeface="Times New Roman"/>
              </a:rPr>
              <a:t>A call for proposals for Sustainable </a:t>
            </a:r>
            <a:r>
              <a:rPr lang="en-IN" sz="2200" dirty="0" err="1" smtClean="0">
                <a:latin typeface="Times New Roman"/>
                <a:cs typeface="Times New Roman"/>
              </a:rPr>
              <a:t>biofuels</a:t>
            </a:r>
            <a:r>
              <a:rPr lang="en-IN" sz="2200" dirty="0" smtClean="0">
                <a:latin typeface="Times New Roman"/>
                <a:cs typeface="Times New Roman"/>
              </a:rPr>
              <a:t> has been launched under the Mission Innovation by DBT. </a:t>
            </a:r>
            <a:endParaRPr lang="en-US" sz="2200" dirty="0">
              <a:latin typeface="Times New Roman"/>
              <a:cs typeface="Times New Roman"/>
            </a:endParaRPr>
          </a:p>
        </p:txBody>
      </p:sp>
      <p:sp>
        <p:nvSpPr>
          <p:cNvPr id="7" name="Rectangle 6"/>
          <p:cNvSpPr/>
          <p:nvPr/>
        </p:nvSpPr>
        <p:spPr>
          <a:xfrm>
            <a:off x="2323991" y="0"/>
            <a:ext cx="9563209" cy="1200329"/>
          </a:xfrm>
          <a:prstGeom prst="rect">
            <a:avLst/>
          </a:prstGeom>
        </p:spPr>
        <p:txBody>
          <a:bodyPr wrap="square">
            <a:spAutoFit/>
          </a:bodyPr>
          <a:lstStyle/>
          <a:p>
            <a:pPr algn="ctr"/>
            <a:r>
              <a:rPr lang="en-US" sz="3600" b="1" dirty="0" smtClean="0">
                <a:ln w="0"/>
                <a:solidFill>
                  <a:srgbClr val="C00000"/>
                </a:solidFill>
                <a:effectLst>
                  <a:outerShdw blurRad="38100" dist="19050" dir="2700000" algn="tl" rotWithShape="0">
                    <a:schemeClr val="dk1">
                      <a:alpha val="40000"/>
                    </a:schemeClr>
                  </a:outerShdw>
                </a:effectLst>
                <a:latin typeface="Cambria" panose="02040503050406030204" pitchFamily="18" charset="0"/>
              </a:rPr>
              <a:t>IC4: Sustainable </a:t>
            </a:r>
            <a:r>
              <a:rPr lang="en-US" sz="3600" b="1" dirty="0" err="1" smtClean="0">
                <a:ln w="0"/>
                <a:solidFill>
                  <a:srgbClr val="C00000"/>
                </a:solidFill>
                <a:effectLst>
                  <a:outerShdw blurRad="38100" dist="19050" dir="2700000" algn="tl" rotWithShape="0">
                    <a:schemeClr val="dk1">
                      <a:alpha val="40000"/>
                    </a:schemeClr>
                  </a:outerShdw>
                </a:effectLst>
                <a:latin typeface="Cambria" panose="02040503050406030204" pitchFamily="18" charset="0"/>
              </a:rPr>
              <a:t>Biofuel</a:t>
            </a:r>
            <a:r>
              <a:rPr lang="en-US" sz="3600" b="1" dirty="0" smtClean="0">
                <a:ln w="0"/>
                <a:solidFill>
                  <a:srgbClr val="C00000"/>
                </a:solidFill>
                <a:effectLst>
                  <a:outerShdw blurRad="38100" dist="19050" dir="2700000" algn="tl" rotWithShape="0">
                    <a:schemeClr val="dk1">
                      <a:alpha val="40000"/>
                    </a:schemeClr>
                  </a:outerShdw>
                </a:effectLst>
                <a:latin typeface="Cambria" panose="02040503050406030204" pitchFamily="18" charset="0"/>
              </a:rPr>
              <a:t> Innovation Challenge</a:t>
            </a:r>
            <a:endParaRPr lang="en-IN" sz="3600" b="1" dirty="0">
              <a:solidFill>
                <a:srgbClr val="C00000"/>
              </a:solidFill>
              <a:latin typeface="Cambria" panose="02040503050406030204" pitchFamily="18" charset="0"/>
            </a:endParaRPr>
          </a:p>
        </p:txBody>
      </p:sp>
      <p:sp>
        <p:nvSpPr>
          <p:cNvPr id="5" name="Rectangle 4"/>
          <p:cNvSpPr/>
          <p:nvPr/>
        </p:nvSpPr>
        <p:spPr>
          <a:xfrm>
            <a:off x="313509" y="4778782"/>
            <a:ext cx="11534501" cy="1600438"/>
          </a:xfrm>
          <a:prstGeom prst="rect">
            <a:avLst/>
          </a:prstGeom>
        </p:spPr>
        <p:txBody>
          <a:bodyPr wrap="square">
            <a:spAutoFit/>
          </a:bodyPr>
          <a:lstStyle/>
          <a:p>
            <a:pPr>
              <a:buFont typeface="Courier New" pitchFamily="49" charset="0"/>
              <a:buChar char="o"/>
            </a:pPr>
            <a:r>
              <a:rPr lang="en-IN" dirty="0" smtClean="0">
                <a:latin typeface="Arial Narrow" pitchFamily="34" charset="0"/>
              </a:rPr>
              <a:t>   DST’s Priority is Biomass sustainability and sources. </a:t>
            </a:r>
            <a:r>
              <a:rPr lang="en-IN" dirty="0" err="1" smtClean="0">
                <a:latin typeface="Arial Narrow" pitchFamily="34" charset="0"/>
              </a:rPr>
              <a:t>Eg</a:t>
            </a:r>
            <a:r>
              <a:rPr lang="en-IN" dirty="0" smtClean="0">
                <a:latin typeface="Arial Narrow" pitchFamily="34" charset="0"/>
              </a:rPr>
              <a:t>. Environmental Issues caused due to massive biomass crop burning in Punjab is one such problem DST would like to work on and explore sustainability models for taking care of the issue. </a:t>
            </a:r>
          </a:p>
          <a:p>
            <a:pPr>
              <a:buFont typeface="Courier New" pitchFamily="49" charset="0"/>
              <a:buChar char="o"/>
            </a:pPr>
            <a:endParaRPr lang="en-IN" sz="800" dirty="0" smtClean="0">
              <a:latin typeface="Arial Narrow" pitchFamily="34" charset="0"/>
            </a:endParaRPr>
          </a:p>
          <a:p>
            <a:pPr>
              <a:buFont typeface="Courier New" pitchFamily="49" charset="0"/>
              <a:buChar char="o"/>
            </a:pPr>
            <a:r>
              <a:rPr lang="en-IN" dirty="0" smtClean="0">
                <a:latin typeface="Arial Narrow" pitchFamily="34" charset="0"/>
              </a:rPr>
              <a:t>DST to identify areas in Biomass where academics </a:t>
            </a:r>
            <a:r>
              <a:rPr lang="en-IN" dirty="0" smtClean="0">
                <a:latin typeface="Arial Narrow" pitchFamily="34" charset="0"/>
              </a:rPr>
              <a:t>&amp; Research </a:t>
            </a:r>
            <a:r>
              <a:rPr lang="en-IN" dirty="0" smtClean="0">
                <a:latin typeface="Arial Narrow" pitchFamily="34" charset="0"/>
              </a:rPr>
              <a:t>community can join hands with the industry for identifying and developing the sustainable technologies and options. Between Research/academic community and industry a bridge needs to be developed  for translation of technologies.</a:t>
            </a:r>
            <a:endParaRPr lang="en-IN" dirty="0">
              <a:latin typeface="Arial Narrow"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233056"/>
            <a:ext cx="11776364" cy="4188258"/>
          </a:xfrm>
          <a:prstGeom prst="rect">
            <a:avLst/>
          </a:prstGeom>
        </p:spPr>
        <p:txBody>
          <a:bodyPr>
            <a:normAutofit fontScale="85000" lnSpcReduction="20000"/>
          </a:bodyPr>
          <a:lstStyle/>
          <a:p>
            <a:pPr algn="just"/>
            <a:r>
              <a:rPr lang="en-IN" sz="2100" b="1" dirty="0" smtClean="0">
                <a:latin typeface="Arial Narrow" pitchFamily="34" charset="0"/>
                <a:cs typeface="Times New Roman" pitchFamily="18" charset="0"/>
              </a:rPr>
              <a:t>Aim</a:t>
            </a:r>
            <a:r>
              <a:rPr lang="en-IN" sz="2100" b="1" dirty="0">
                <a:latin typeface="Arial Narrow" pitchFamily="34" charset="0"/>
                <a:cs typeface="Times New Roman" pitchFamily="18" charset="0"/>
              </a:rPr>
              <a:t>:</a:t>
            </a:r>
            <a:r>
              <a:rPr lang="en-IN" sz="2100" dirty="0">
                <a:latin typeface="Arial Narrow" pitchFamily="34" charset="0"/>
                <a:cs typeface="Times New Roman" pitchFamily="18" charset="0"/>
              </a:rPr>
              <a:t> </a:t>
            </a:r>
            <a:r>
              <a:rPr lang="en-GB" sz="2100" b="1" i="1" dirty="0" smtClean="0">
                <a:latin typeface="Arial Narrow" pitchFamily="34" charset="0"/>
              </a:rPr>
              <a:t>To discover affordable ways to convert sunlight into storable solar fuels.</a:t>
            </a:r>
          </a:p>
          <a:p>
            <a:pPr algn="just">
              <a:buNone/>
            </a:pPr>
            <a:endParaRPr lang="en-IN" sz="1000" b="1" i="1" dirty="0" smtClean="0">
              <a:latin typeface="Arial Narrow" pitchFamily="34" charset="0"/>
            </a:endParaRPr>
          </a:p>
          <a:p>
            <a:pPr algn="just"/>
            <a:r>
              <a:rPr lang="en-GB" sz="2100" b="1" dirty="0" smtClean="0">
                <a:latin typeface="Arial Narrow" pitchFamily="34" charset="0"/>
              </a:rPr>
              <a:t>Objective:</a:t>
            </a:r>
            <a:r>
              <a:rPr lang="en-GB" sz="2100" dirty="0" smtClean="0">
                <a:latin typeface="Arial Narrow" pitchFamily="34" charset="0"/>
              </a:rPr>
              <a:t> The production of clean fuels (including other forms of storable chemical energy) from sunlight</a:t>
            </a:r>
            <a:r>
              <a:rPr lang="en-IN" sz="2100" dirty="0" smtClean="0">
                <a:latin typeface="Arial Narrow" pitchFamily="34" charset="0"/>
                <a:cs typeface="Times New Roman" pitchFamily="18" charset="0"/>
              </a:rPr>
              <a:t>. </a:t>
            </a:r>
            <a:r>
              <a:rPr lang="en-GB" sz="2100" dirty="0" smtClean="0">
                <a:latin typeface="Arial Narrow" pitchFamily="34" charset="0"/>
                <a:cs typeface="Times New Roman" pitchFamily="18" charset="0"/>
              </a:rPr>
              <a:t>T</a:t>
            </a:r>
            <a:r>
              <a:rPr lang="en-GB" sz="2100" dirty="0" smtClean="0">
                <a:latin typeface="Arial Narrow" pitchFamily="34" charset="0"/>
              </a:rPr>
              <a:t>he transition has been hindered by the high cost of conversion technologies. T</a:t>
            </a:r>
            <a:r>
              <a:rPr lang="en-IN" sz="2100" dirty="0" smtClean="0">
                <a:latin typeface="Arial Narrow" pitchFamily="34" charset="0"/>
                <a:cs typeface="Times New Roman" pitchFamily="18" charset="0"/>
              </a:rPr>
              <a:t>o deploy solar fuel technologies at large scale, performance breakthroughs and cost reductions are a must. For this to happen, the Converting Sunlight Innovation Challenge invites governments and the private sector to focus their research and innovation efforts in this direction</a:t>
            </a:r>
          </a:p>
          <a:p>
            <a:pPr algn="just"/>
            <a:endParaRPr lang="en-GB" sz="1000" dirty="0" smtClean="0">
              <a:latin typeface="Arial Narrow" pitchFamily="34" charset="0"/>
            </a:endParaRPr>
          </a:p>
          <a:p>
            <a:pPr algn="just"/>
            <a:r>
              <a:rPr lang="en-US" sz="2100" dirty="0" smtClean="0">
                <a:latin typeface="Arial Narrow" pitchFamily="34" charset="0"/>
              </a:rPr>
              <a:t>The </a:t>
            </a:r>
            <a:r>
              <a:rPr lang="en-US" sz="2100" b="1" dirty="0" smtClean="0">
                <a:latin typeface="Arial Narrow" pitchFamily="34" charset="0"/>
              </a:rPr>
              <a:t>Converting Sunlight Innovation Challenge</a:t>
            </a:r>
            <a:r>
              <a:rPr lang="en-US" sz="2100" dirty="0" smtClean="0">
                <a:latin typeface="Arial Narrow" pitchFamily="34" charset="0"/>
              </a:rPr>
              <a:t> intends to strengthen and expand collaboration nationally and internationally including the private sector engagement. The key challenge ranges from development of stable and cost effective materials to studies on process economics, to an efficient reactor design and process scale-up with demonstration of technology</a:t>
            </a:r>
            <a:endParaRPr lang="en-US" sz="2100" dirty="0">
              <a:latin typeface="Arial Narrow" pitchFamily="34" charset="0"/>
              <a:cs typeface="Times New Roman" pitchFamily="18" charset="0"/>
            </a:endParaRPr>
          </a:p>
          <a:p>
            <a:r>
              <a:rPr lang="en-IN" b="1" i="1" dirty="0" smtClean="0">
                <a:latin typeface="Arial Narrow" pitchFamily="34" charset="0"/>
              </a:rPr>
              <a:t>Joint endeavour of DST and DBT</a:t>
            </a:r>
            <a:r>
              <a:rPr lang="en-IN" i="1" dirty="0" smtClean="0">
                <a:latin typeface="Arial Narrow" pitchFamily="34" charset="0"/>
              </a:rPr>
              <a:t>. </a:t>
            </a:r>
            <a:endParaRPr lang="en-IN" dirty="0" smtClean="0">
              <a:latin typeface="Arial Narrow" pitchFamily="34" charset="0"/>
            </a:endParaRPr>
          </a:p>
          <a:p>
            <a:pPr lvl="1">
              <a:buFont typeface="Wingdings" pitchFamily="2" charset="2"/>
              <a:buChar char="ü"/>
            </a:pPr>
            <a:r>
              <a:rPr lang="en-US" sz="2600" dirty="0" smtClean="0">
                <a:latin typeface="Arial Narrow" pitchFamily="34" charset="0"/>
              </a:rPr>
              <a:t>A Joint Funding Opportunity Announcement (FOA) in Converting Sunlight to Storable Fuels, Energy-rich chemicals and </a:t>
            </a:r>
            <a:r>
              <a:rPr lang="en-US" sz="2600" dirty="0" err="1" smtClean="0">
                <a:latin typeface="Arial Narrow" pitchFamily="34" charset="0"/>
              </a:rPr>
              <a:t>Biochemicals</a:t>
            </a:r>
            <a:r>
              <a:rPr lang="en-US" sz="2600" dirty="0" smtClean="0">
                <a:latin typeface="Arial Narrow" pitchFamily="34" charset="0"/>
              </a:rPr>
              <a:t> (IC#5) announced in June, 2018</a:t>
            </a:r>
            <a:r>
              <a:rPr lang="en-IN" sz="2600" i="1" dirty="0" smtClean="0">
                <a:latin typeface="Arial Narrow" pitchFamily="34" charset="0"/>
              </a:rPr>
              <a:t>. </a:t>
            </a:r>
            <a:r>
              <a:rPr lang="en-IN" sz="2600" b="1" dirty="0" smtClean="0">
                <a:latin typeface="Arial Narrow" pitchFamily="34" charset="0"/>
              </a:rPr>
              <a:t>20</a:t>
            </a:r>
            <a:r>
              <a:rPr lang="en-IN" sz="2600" dirty="0" smtClean="0">
                <a:latin typeface="Arial Narrow" pitchFamily="34" charset="0"/>
              </a:rPr>
              <a:t> Proposals recommended for support.</a:t>
            </a:r>
          </a:p>
          <a:p>
            <a:pPr lvl="1">
              <a:buFont typeface="Wingdings" pitchFamily="2" charset="2"/>
              <a:buChar char="ü"/>
            </a:pPr>
            <a:r>
              <a:rPr lang="en-IN" sz="2600" dirty="0" smtClean="0">
                <a:latin typeface="Arial Narrow" pitchFamily="34" charset="0"/>
              </a:rPr>
              <a:t>A Brainstorming Meeting on CCUS being organised by DST to develop R&amp;D roadmap for Indian context in August 2019 involving Academia, Industry, Industry Associations, lined ministries, other stake holders etc.</a:t>
            </a:r>
            <a:endParaRPr lang="en-US" sz="2600" dirty="0">
              <a:latin typeface="Arial Narrow" pitchFamily="34" charset="0"/>
            </a:endParaRPr>
          </a:p>
        </p:txBody>
      </p:sp>
      <p:sp>
        <p:nvSpPr>
          <p:cNvPr id="7" name="Rectangle 6"/>
          <p:cNvSpPr/>
          <p:nvPr/>
        </p:nvSpPr>
        <p:spPr>
          <a:xfrm>
            <a:off x="2323991" y="0"/>
            <a:ext cx="9563209" cy="1200329"/>
          </a:xfrm>
          <a:prstGeom prst="rect">
            <a:avLst/>
          </a:prstGeom>
        </p:spPr>
        <p:txBody>
          <a:bodyPr wrap="square">
            <a:spAutoFit/>
          </a:bodyPr>
          <a:lstStyle/>
          <a:p>
            <a:pPr algn="ctr"/>
            <a:r>
              <a:rPr lang="en-US" sz="3600" b="1" dirty="0" smtClean="0">
                <a:ln w="0"/>
                <a:solidFill>
                  <a:srgbClr val="C00000"/>
                </a:solidFill>
                <a:effectLst>
                  <a:outerShdw blurRad="38100" dist="19050" dir="2700000" algn="tl" rotWithShape="0">
                    <a:schemeClr val="dk1">
                      <a:alpha val="40000"/>
                    </a:schemeClr>
                  </a:outerShdw>
                </a:effectLst>
                <a:latin typeface="Cambria" panose="02040503050406030204" pitchFamily="18" charset="0"/>
              </a:rPr>
              <a:t>IC5: Converting Sunlight Innovation Challenge</a:t>
            </a:r>
            <a:endParaRPr lang="en-IN" sz="3600" b="1" dirty="0">
              <a:solidFill>
                <a:srgbClr val="C00000"/>
              </a:solidFill>
              <a:latin typeface="Cambria" panose="02040503050406030204" pitchFamily="18" charset="0"/>
            </a:endParaRPr>
          </a:p>
        </p:txBody>
      </p:sp>
      <p:sp>
        <p:nvSpPr>
          <p:cNvPr id="5" name="Rectangle 4"/>
          <p:cNvSpPr/>
          <p:nvPr/>
        </p:nvSpPr>
        <p:spPr>
          <a:xfrm>
            <a:off x="355864" y="5241129"/>
            <a:ext cx="11534501" cy="923330"/>
          </a:xfrm>
          <a:prstGeom prst="rect">
            <a:avLst/>
          </a:prstGeom>
        </p:spPr>
        <p:txBody>
          <a:bodyPr wrap="square">
            <a:spAutoFit/>
          </a:bodyPr>
          <a:lstStyle/>
          <a:p>
            <a:pPr>
              <a:buFont typeface="Courier New" pitchFamily="49" charset="0"/>
              <a:buChar char="o"/>
            </a:pPr>
            <a:r>
              <a:rPr lang="en-IN" dirty="0" smtClean="0">
                <a:latin typeface="Arial Narrow" pitchFamily="34" charset="0"/>
              </a:rPr>
              <a:t>  To deploy solar fuel technologies at large scale, performance breakthroughs and cost reductions are a must. </a:t>
            </a:r>
          </a:p>
          <a:p>
            <a:pPr>
              <a:buFont typeface="Courier New" pitchFamily="49" charset="0"/>
              <a:buChar char="o"/>
            </a:pPr>
            <a:r>
              <a:rPr lang="en-IN" dirty="0" smtClean="0">
                <a:latin typeface="Arial Narrow" pitchFamily="34" charset="0"/>
              </a:rPr>
              <a:t>   Converting Sunlight Innovation Challenge invites governments and the private sector to focus their research and innovation efforts in this direction.</a:t>
            </a:r>
            <a:endParaRPr lang="en-IN" dirty="0">
              <a:latin typeface="Arial Narrow"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58863" y="1143000"/>
            <a:ext cx="11133137" cy="5375275"/>
          </a:xfrm>
          <a:prstGeom prst="rect">
            <a:avLst/>
          </a:prstGeom>
        </p:spPr>
        <p:txBody>
          <a:bodyPr>
            <a:normAutofit/>
          </a:bodyPr>
          <a:lstStyle/>
          <a:p>
            <a:pPr algn="just"/>
            <a:r>
              <a:rPr lang="en-IN" sz="2200" b="1" dirty="0" smtClean="0">
                <a:latin typeface="Arial Narrow" pitchFamily="34" charset="0"/>
                <a:cs typeface="Times New Roman" pitchFamily="18" charset="0"/>
              </a:rPr>
              <a:t>Aim</a:t>
            </a:r>
            <a:r>
              <a:rPr lang="en-IN" sz="2200" b="1" dirty="0">
                <a:latin typeface="Arial Narrow" pitchFamily="34" charset="0"/>
                <a:cs typeface="Times New Roman" pitchFamily="18" charset="0"/>
              </a:rPr>
              <a:t>:</a:t>
            </a:r>
            <a:r>
              <a:rPr lang="en-IN" sz="2200" dirty="0">
                <a:latin typeface="Arial Narrow" pitchFamily="34" charset="0"/>
                <a:cs typeface="Times New Roman" pitchFamily="18" charset="0"/>
              </a:rPr>
              <a:t> To accelerate the innovation process for high-performance, low-cost clean energy materials and automate the processes needed to integrate these materials into new technologies</a:t>
            </a:r>
            <a:r>
              <a:rPr lang="en-IN" sz="2200" dirty="0" smtClean="0">
                <a:latin typeface="Arial Narrow" pitchFamily="34" charset="0"/>
                <a:cs typeface="Times New Roman" pitchFamily="18" charset="0"/>
              </a:rPr>
              <a:t>.</a:t>
            </a:r>
          </a:p>
          <a:p>
            <a:pPr algn="just">
              <a:buNone/>
            </a:pPr>
            <a:endParaRPr lang="en-US" sz="800" dirty="0">
              <a:latin typeface="Arial Narrow" pitchFamily="34" charset="0"/>
              <a:cs typeface="Times New Roman" pitchFamily="18" charset="0"/>
            </a:endParaRPr>
          </a:p>
          <a:p>
            <a:pPr algn="just"/>
            <a:r>
              <a:rPr lang="en-IN" sz="2200" dirty="0" smtClean="0">
                <a:latin typeface="Arial Narrow" pitchFamily="34" charset="0"/>
                <a:cs typeface="Times New Roman" pitchFamily="18" charset="0"/>
              </a:rPr>
              <a:t> </a:t>
            </a:r>
            <a:r>
              <a:rPr lang="en-IN" sz="2200" dirty="0">
                <a:latin typeface="Arial Narrow" pitchFamily="34" charset="0"/>
                <a:cs typeface="Times New Roman" pitchFamily="18" charset="0"/>
              </a:rPr>
              <a:t>Specific application areas for new materials include, for example, advanced batteries and solar cells, low energy semiconductors, thermal storage, coatings for various applications, structural materials, and catalysts for the conversion and capture of CO2</a:t>
            </a:r>
            <a:r>
              <a:rPr lang="en-IN" sz="2200" dirty="0" smtClean="0">
                <a:latin typeface="Arial Narrow" pitchFamily="34" charset="0"/>
                <a:cs typeface="Times New Roman" pitchFamily="18" charset="0"/>
              </a:rPr>
              <a:t>.</a:t>
            </a:r>
          </a:p>
          <a:p>
            <a:pPr algn="just">
              <a:buNone/>
            </a:pPr>
            <a:endParaRPr lang="en-IN" sz="1000" dirty="0" smtClean="0">
              <a:latin typeface="Arial Narrow" pitchFamily="34" charset="0"/>
              <a:cs typeface="Times New Roman" pitchFamily="18" charset="0"/>
            </a:endParaRPr>
          </a:p>
          <a:p>
            <a:r>
              <a:rPr lang="en-CA" sz="2200" dirty="0" smtClean="0">
                <a:latin typeface="Arial Narrow" pitchFamily="34" charset="0"/>
              </a:rPr>
              <a:t>The Clean Energy Materials Innovation Challenge is led by Mexico and co-led by the United States.</a:t>
            </a:r>
            <a:endParaRPr lang="en-IN" sz="2200" dirty="0" smtClean="0">
              <a:latin typeface="Arial Narrow" pitchFamily="34" charset="0"/>
            </a:endParaRPr>
          </a:p>
          <a:p>
            <a:r>
              <a:rPr lang="en-CA" sz="2200" dirty="0" smtClean="0">
                <a:latin typeface="Arial Narrow" pitchFamily="34" charset="0"/>
              </a:rPr>
              <a:t>Other participating countries include: </a:t>
            </a:r>
            <a:r>
              <a:rPr lang="en-US" sz="2200" dirty="0" smtClean="0">
                <a:latin typeface="Arial Narrow" pitchFamily="34" charset="0"/>
              </a:rPr>
              <a:t>Canada, Denmark, the European Commission, France, Germany, India, Italy, the United Arab Emirates, Finland, Norway, Republic of Korea, Saudi Arabia, Sweden, the Netherlands, and the United Kingdom.</a:t>
            </a:r>
            <a:endParaRPr lang="en-IN" sz="2200" dirty="0" smtClean="0">
              <a:latin typeface="Arial Narrow" pitchFamily="34" charset="0"/>
            </a:endParaRPr>
          </a:p>
          <a:p>
            <a:pPr algn="just"/>
            <a:r>
              <a:rPr lang="en-US" sz="2200" dirty="0" smtClean="0">
                <a:latin typeface="Arial Narrow" pitchFamily="34" charset="0"/>
              </a:rPr>
              <a:t>Will combine advanced theoretical and applied physical chemistry/materials science with next-generation computing, artificial intelligence (machine learning), and robotics tools, with the aim of creating a more fully integrated approach. </a:t>
            </a:r>
            <a:r>
              <a:rPr lang="en-CA" sz="2000" dirty="0" smtClean="0">
                <a:latin typeface="Arial Narrow" pitchFamily="34" charset="0"/>
              </a:rPr>
              <a:t> </a:t>
            </a:r>
            <a:endParaRPr lang="en-IN" sz="2000" dirty="0" smtClean="0">
              <a:latin typeface="Arial Narrow" pitchFamily="34" charset="0"/>
              <a:cs typeface="Times New Roman" pitchFamily="18" charset="0"/>
            </a:endParaRPr>
          </a:p>
          <a:p>
            <a:endParaRPr lang="en-US" dirty="0"/>
          </a:p>
        </p:txBody>
      </p:sp>
      <p:sp>
        <p:nvSpPr>
          <p:cNvPr id="5" name="Rectangle 4"/>
          <p:cNvSpPr/>
          <p:nvPr/>
        </p:nvSpPr>
        <p:spPr>
          <a:xfrm>
            <a:off x="2428494" y="0"/>
            <a:ext cx="9563209" cy="1200329"/>
          </a:xfrm>
          <a:prstGeom prst="rect">
            <a:avLst/>
          </a:prstGeom>
        </p:spPr>
        <p:txBody>
          <a:bodyPr wrap="square">
            <a:spAutoFit/>
          </a:bodyPr>
          <a:lstStyle/>
          <a:p>
            <a:pPr algn="ctr"/>
            <a:r>
              <a:rPr lang="en-US" sz="3600" b="1" dirty="0" smtClean="0">
                <a:ln w="0"/>
                <a:solidFill>
                  <a:srgbClr val="C00000"/>
                </a:solidFill>
                <a:effectLst>
                  <a:outerShdw blurRad="38100" dist="19050" dir="2700000" algn="tl" rotWithShape="0">
                    <a:schemeClr val="dk1">
                      <a:alpha val="40000"/>
                    </a:schemeClr>
                  </a:outerShdw>
                </a:effectLst>
                <a:latin typeface="Cambria" panose="02040503050406030204" pitchFamily="18" charset="0"/>
              </a:rPr>
              <a:t>IC6: Clean Energy Materials Innovation Challenge</a:t>
            </a:r>
            <a:endParaRPr lang="en-IN" sz="3600" b="1" dirty="0">
              <a:solidFill>
                <a:srgbClr val="C00000"/>
              </a:solidFill>
              <a:latin typeface="Cambria" panose="020405030504060302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28791" y="0"/>
            <a:ext cx="9563209" cy="584775"/>
          </a:xfrm>
          <a:prstGeom prst="rect">
            <a:avLst/>
          </a:prstGeom>
        </p:spPr>
        <p:txBody>
          <a:bodyPr wrap="square">
            <a:spAutoFit/>
          </a:bodyPr>
          <a:lstStyle/>
          <a:p>
            <a:pPr algn="ctr"/>
            <a:r>
              <a:rPr lang="en-US" sz="3200" b="1" dirty="0" smtClean="0">
                <a:ln w="0"/>
                <a:solidFill>
                  <a:srgbClr val="C00000"/>
                </a:solidFill>
                <a:effectLst>
                  <a:outerShdw blurRad="38100" dist="19050" dir="2700000" algn="tl" rotWithShape="0">
                    <a:schemeClr val="dk1">
                      <a:alpha val="40000"/>
                    </a:schemeClr>
                  </a:outerShdw>
                </a:effectLst>
                <a:latin typeface="Cambria" panose="02040503050406030204" pitchFamily="18" charset="0"/>
              </a:rPr>
              <a:t>IC7- Affordable Heating and Cooling of Buildings </a:t>
            </a:r>
            <a:endParaRPr lang="en-IN" sz="3200" b="1" dirty="0">
              <a:solidFill>
                <a:srgbClr val="C00000"/>
              </a:solidFill>
              <a:latin typeface="Cambria" panose="02040503050406030204" pitchFamily="18" charset="0"/>
            </a:endParaRPr>
          </a:p>
        </p:txBody>
      </p:sp>
      <p:sp>
        <p:nvSpPr>
          <p:cNvPr id="6" name="Rectangle 5"/>
          <p:cNvSpPr/>
          <p:nvPr/>
        </p:nvSpPr>
        <p:spPr>
          <a:xfrm>
            <a:off x="370114" y="2837466"/>
            <a:ext cx="11456126" cy="3277820"/>
          </a:xfrm>
          <a:prstGeom prst="rect">
            <a:avLst/>
          </a:prstGeom>
        </p:spPr>
        <p:txBody>
          <a:bodyPr wrap="square">
            <a:spAutoFit/>
          </a:bodyPr>
          <a:lstStyle/>
          <a:p>
            <a:pPr lvl="0" algn="just">
              <a:lnSpc>
                <a:spcPct val="150000"/>
              </a:lnSpc>
              <a:spcBef>
                <a:spcPts val="0"/>
              </a:spcBef>
              <a:buClr>
                <a:schemeClr val="bg1"/>
              </a:buClr>
              <a:defRPr/>
            </a:pPr>
            <a:r>
              <a:rPr lang="en-US" sz="2400" b="1" dirty="0" smtClean="0">
                <a:latin typeface="Arial Narrow" pitchFamily="34" charset="0"/>
              </a:rPr>
              <a:t>Objective: </a:t>
            </a:r>
            <a:r>
              <a:rPr lang="en-US" sz="2400" b="1" dirty="0" smtClean="0">
                <a:solidFill>
                  <a:srgbClr val="00B050"/>
                </a:solidFill>
                <a:latin typeface="Arial Narrow" pitchFamily="34" charset="0"/>
              </a:rPr>
              <a:t>Develop low carbon heating and cooling affordable for everyone.</a:t>
            </a:r>
            <a:r>
              <a:rPr lang="en-US" sz="2400" b="1" dirty="0" smtClean="0">
                <a:solidFill>
                  <a:srgbClr val="FFFF00"/>
                </a:solidFill>
                <a:latin typeface="Arial Narrow" pitchFamily="34" charset="0"/>
              </a:rPr>
              <a:t> </a:t>
            </a:r>
          </a:p>
          <a:p>
            <a:pPr lvl="0" algn="just">
              <a:lnSpc>
                <a:spcPct val="150000"/>
              </a:lnSpc>
              <a:buClr>
                <a:schemeClr val="bg1"/>
              </a:buClr>
              <a:defRPr/>
            </a:pPr>
            <a:endParaRPr lang="en-US" dirty="0" smtClean="0">
              <a:latin typeface="Arial Narrow" pitchFamily="34" charset="0"/>
            </a:endParaRPr>
          </a:p>
          <a:p>
            <a:pPr lvl="0" algn="just">
              <a:buClr>
                <a:schemeClr val="bg1"/>
              </a:buClr>
              <a:defRPr/>
            </a:pPr>
            <a:r>
              <a:rPr lang="en-US" sz="2400" b="1" dirty="0" smtClean="0">
                <a:latin typeface="Arial Narrow" pitchFamily="34" charset="0"/>
              </a:rPr>
              <a:t>Main areas of focus:</a:t>
            </a:r>
          </a:p>
          <a:p>
            <a:pPr marL="457200" indent="-284163" algn="just">
              <a:spcBef>
                <a:spcPts val="0"/>
              </a:spcBef>
              <a:buClr>
                <a:srgbClr val="C00000"/>
              </a:buClr>
              <a:buFont typeface="Courier New" panose="02070309020205020404" pitchFamily="49" charset="0"/>
              <a:buChar char="o"/>
              <a:defRPr/>
            </a:pPr>
            <a:r>
              <a:rPr lang="en-US" sz="2400" b="1" dirty="0" smtClean="0">
                <a:solidFill>
                  <a:srgbClr val="00B050"/>
                </a:solidFill>
                <a:latin typeface="Arial Narrow" pitchFamily="34" charset="0"/>
              </a:rPr>
              <a:t>Energy savings &amp; energy </a:t>
            </a:r>
            <a:r>
              <a:rPr lang="en-US" sz="2400" b="1" dirty="0" smtClean="0">
                <a:solidFill>
                  <a:srgbClr val="00B050"/>
                </a:solidFill>
                <a:latin typeface="Arial Narrow" pitchFamily="34" charset="0"/>
              </a:rPr>
              <a:t>efficient </a:t>
            </a:r>
            <a:r>
              <a:rPr lang="en-US" sz="2400" b="1" dirty="0" smtClean="0">
                <a:solidFill>
                  <a:srgbClr val="00B050"/>
                </a:solidFill>
                <a:latin typeface="Arial Narrow" pitchFamily="34" charset="0"/>
              </a:rPr>
              <a:t>technologies and materials </a:t>
            </a:r>
            <a:r>
              <a:rPr lang="en-US" sz="2400" dirty="0" smtClean="0">
                <a:latin typeface="Arial Narrow" pitchFamily="34" charset="0"/>
              </a:rPr>
              <a:t>to reduce demand for heating and cooling.</a:t>
            </a:r>
          </a:p>
          <a:p>
            <a:pPr marL="457200" indent="-284163" algn="just">
              <a:spcBef>
                <a:spcPts val="0"/>
              </a:spcBef>
              <a:buClr>
                <a:srgbClr val="C00000"/>
              </a:buClr>
              <a:buFont typeface="Courier New" panose="02070309020205020404" pitchFamily="49" charset="0"/>
              <a:buChar char="o"/>
              <a:defRPr/>
            </a:pPr>
            <a:r>
              <a:rPr lang="en-US" sz="2400" b="1" dirty="0" smtClean="0">
                <a:solidFill>
                  <a:srgbClr val="00B050"/>
                </a:solidFill>
                <a:latin typeface="Arial Narrow" pitchFamily="34" charset="0"/>
              </a:rPr>
              <a:t>Low-carbon integrated equipment and systems </a:t>
            </a:r>
            <a:r>
              <a:rPr lang="en-US" sz="2400" dirty="0" smtClean="0">
                <a:latin typeface="Arial Narrow" pitchFamily="34" charset="0"/>
              </a:rPr>
              <a:t>to provide heating and cooling.</a:t>
            </a:r>
          </a:p>
          <a:p>
            <a:pPr marL="457200" indent="-284163" algn="just">
              <a:spcBef>
                <a:spcPts val="0"/>
              </a:spcBef>
              <a:buClr>
                <a:srgbClr val="C00000"/>
              </a:buClr>
              <a:buFont typeface="Courier New" panose="02070309020205020404" pitchFamily="49" charset="0"/>
              <a:buChar char="o"/>
              <a:defRPr/>
            </a:pPr>
            <a:r>
              <a:rPr lang="en-US" sz="2400" b="1" dirty="0" smtClean="0">
                <a:solidFill>
                  <a:srgbClr val="00B050"/>
                </a:solidFill>
                <a:latin typeface="Arial Narrow" pitchFamily="34" charset="0"/>
              </a:rPr>
              <a:t>Storage</a:t>
            </a:r>
            <a:r>
              <a:rPr lang="en-US" sz="2400" dirty="0" smtClean="0">
                <a:solidFill>
                  <a:srgbClr val="00B050"/>
                </a:solidFill>
                <a:latin typeface="Arial Narrow" pitchFamily="34" charset="0"/>
              </a:rPr>
              <a:t> </a:t>
            </a:r>
            <a:r>
              <a:rPr lang="en-US" sz="2400" b="1" dirty="0" smtClean="0">
                <a:solidFill>
                  <a:srgbClr val="00B050"/>
                </a:solidFill>
                <a:latin typeface="Arial Narrow" pitchFamily="34" charset="0"/>
              </a:rPr>
              <a:t>solutions</a:t>
            </a:r>
            <a:r>
              <a:rPr lang="en-US" sz="2400" dirty="0" smtClean="0">
                <a:solidFill>
                  <a:srgbClr val="00B050"/>
                </a:solidFill>
                <a:latin typeface="Arial Narrow" pitchFamily="34" charset="0"/>
              </a:rPr>
              <a:t> </a:t>
            </a:r>
            <a:r>
              <a:rPr lang="en-US" sz="2400" dirty="0" smtClean="0">
                <a:latin typeface="Arial Narrow" pitchFamily="34" charset="0"/>
              </a:rPr>
              <a:t>to match energy supply to heating and cooling demand.</a:t>
            </a:r>
          </a:p>
          <a:p>
            <a:pPr marL="457200" indent="-284163" algn="just">
              <a:spcBef>
                <a:spcPts val="0"/>
              </a:spcBef>
              <a:buClr>
                <a:srgbClr val="C00000"/>
              </a:buClr>
              <a:buFont typeface="Courier New" panose="02070309020205020404" pitchFamily="49" charset="0"/>
              <a:buChar char="o"/>
              <a:defRPr/>
            </a:pPr>
            <a:r>
              <a:rPr lang="en-US" sz="2400" b="1" dirty="0" smtClean="0">
                <a:solidFill>
                  <a:srgbClr val="00B050"/>
                </a:solidFill>
                <a:latin typeface="Arial Narrow" pitchFamily="34" charset="0"/>
              </a:rPr>
              <a:t>Efficient transfer of heat</a:t>
            </a:r>
            <a:r>
              <a:rPr lang="en-US" sz="2400" dirty="0" smtClean="0">
                <a:solidFill>
                  <a:schemeClr val="bg1"/>
                </a:solidFill>
                <a:latin typeface="Arial Narrow" pitchFamily="34" charset="0"/>
              </a:rPr>
              <a:t> </a:t>
            </a:r>
            <a:r>
              <a:rPr lang="en-US" sz="2400" dirty="0" smtClean="0">
                <a:latin typeface="Arial Narrow" pitchFamily="34" charset="0"/>
              </a:rPr>
              <a:t>from point of production</a:t>
            </a:r>
            <a:r>
              <a:rPr lang="en-US" sz="2400" dirty="0" smtClean="0">
                <a:latin typeface="Arial Narrow" pitchFamily="34" charset="0"/>
              </a:rPr>
              <a:t>/ storage </a:t>
            </a:r>
            <a:r>
              <a:rPr lang="en-US" sz="2400" dirty="0" smtClean="0">
                <a:latin typeface="Arial Narrow" pitchFamily="34" charset="0"/>
              </a:rPr>
              <a:t>to point of use</a:t>
            </a:r>
            <a:endParaRPr lang="en-US" sz="2400" dirty="0">
              <a:latin typeface="Arial Narrow" pitchFamily="34" charset="0"/>
            </a:endParaRPr>
          </a:p>
        </p:txBody>
      </p:sp>
      <p:sp>
        <p:nvSpPr>
          <p:cNvPr id="7" name="Rectangle 6"/>
          <p:cNvSpPr/>
          <p:nvPr/>
        </p:nvSpPr>
        <p:spPr>
          <a:xfrm>
            <a:off x="592182" y="1044416"/>
            <a:ext cx="11599817" cy="1323439"/>
          </a:xfrm>
          <a:prstGeom prst="rect">
            <a:avLst/>
          </a:prstGeom>
        </p:spPr>
        <p:txBody>
          <a:bodyPr wrap="square">
            <a:spAutoFit/>
          </a:bodyPr>
          <a:lstStyle/>
          <a:p>
            <a:pPr lvl="0" algn="just">
              <a:spcBef>
                <a:spcPts val="0"/>
              </a:spcBef>
              <a:spcAft>
                <a:spcPts val="2400"/>
              </a:spcAft>
              <a:buClr>
                <a:schemeClr val="bg1"/>
              </a:buClr>
              <a:defRPr/>
            </a:pPr>
            <a:r>
              <a:rPr lang="en-US" sz="2000" dirty="0" smtClean="0">
                <a:latin typeface="Arial Narrow" pitchFamily="34" charset="0"/>
              </a:rPr>
              <a:t>Led by the </a:t>
            </a:r>
            <a:r>
              <a:rPr lang="en-US" sz="2000" b="1" dirty="0" smtClean="0">
                <a:latin typeface="Arial Narrow" pitchFamily="34" charset="0"/>
              </a:rPr>
              <a:t>UK, UAE and The European Commission</a:t>
            </a:r>
            <a:r>
              <a:rPr lang="en-US" sz="2000" dirty="0" smtClean="0">
                <a:latin typeface="Arial Narrow" pitchFamily="34" charset="0"/>
              </a:rPr>
              <a:t>. India is active Partner for this challenge.</a:t>
            </a:r>
          </a:p>
          <a:p>
            <a:pPr lvl="0" algn="just">
              <a:spcBef>
                <a:spcPts val="0"/>
              </a:spcBef>
              <a:spcAft>
                <a:spcPts val="2400"/>
              </a:spcAft>
              <a:buClr>
                <a:schemeClr val="bg1"/>
              </a:buClr>
              <a:defRPr/>
            </a:pPr>
            <a:r>
              <a:rPr lang="en-US" sz="2000" dirty="0" smtClean="0">
                <a:latin typeface="Arial Narrow" pitchFamily="34" charset="0"/>
              </a:rPr>
              <a:t>Other MI Member Countries Participating in IC7: </a:t>
            </a:r>
            <a:r>
              <a:rPr lang="en-US" sz="2000" b="1" dirty="0" smtClean="0">
                <a:latin typeface="Arial Narrow" pitchFamily="34" charset="0"/>
              </a:rPr>
              <a:t>Australia, Brazil, Canada, China, Denmark, Finland, France, Germany, Italy, Mexico, Norway, Saudi Arabia, Sweden, the Netherlands and USA</a:t>
            </a:r>
            <a:r>
              <a:rPr lang="en-US" sz="2000" dirty="0" smtClean="0">
                <a:latin typeface="Arial Narrow" pitchFamily="34" charset="0"/>
              </a:rPr>
              <a:t>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0476" y="284865"/>
            <a:ext cx="6440986" cy="707886"/>
          </a:xfrm>
          <a:prstGeom prst="rect">
            <a:avLst/>
          </a:prstGeom>
          <a:noFill/>
        </p:spPr>
        <p:txBody>
          <a:bodyPr wrap="square" rtlCol="0">
            <a:spAutoFit/>
          </a:bodyPr>
          <a:lstStyle/>
          <a:p>
            <a:r>
              <a:rPr lang="en-US" sz="4000" b="1" dirty="0" smtClean="0">
                <a:solidFill>
                  <a:schemeClr val="accent2"/>
                </a:solidFill>
                <a:latin typeface="Cambria" panose="02040503050406030204" pitchFamily="18" charset="0"/>
              </a:rPr>
              <a:t>India’s Contribution</a:t>
            </a:r>
            <a:endParaRPr lang="en-US" sz="4000" b="1" dirty="0">
              <a:solidFill>
                <a:schemeClr val="accent2"/>
              </a:solidFill>
              <a:latin typeface="Cambria" panose="02040503050406030204" pitchFamily="18" charset="0"/>
            </a:endParaRPr>
          </a:p>
        </p:txBody>
      </p:sp>
      <p:sp>
        <p:nvSpPr>
          <p:cNvPr id="9" name="Oval 8">
            <a:extLst>
              <a:ext uri="{FF2B5EF4-FFF2-40B4-BE49-F238E27FC236}">
                <a16:creationId xmlns:a16="http://schemas.microsoft.com/office/drawing/2014/main" xmlns="" id="{92E94BFD-D65A-4473-B7DA-A49BDDDBABC3}"/>
              </a:ext>
            </a:extLst>
          </p:cNvPr>
          <p:cNvSpPr/>
          <p:nvPr/>
        </p:nvSpPr>
        <p:spPr>
          <a:xfrm>
            <a:off x="77041" y="2782455"/>
            <a:ext cx="1490742" cy="1490742"/>
          </a:xfrm>
          <a:prstGeom prst="ellipse">
            <a:avLst/>
          </a:prstGeom>
          <a:solidFill>
            <a:sysClr val="window" lastClr="FFFFFF">
              <a:lumMod val="50000"/>
            </a:sys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19" name="Freeform: Shape 78">
            <a:extLst>
              <a:ext uri="{FF2B5EF4-FFF2-40B4-BE49-F238E27FC236}">
                <a16:creationId xmlns:a16="http://schemas.microsoft.com/office/drawing/2014/main" xmlns="" id="{A6C19420-5806-4E41-9BDF-921877F5BB41}"/>
              </a:ext>
            </a:extLst>
          </p:cNvPr>
          <p:cNvSpPr/>
          <p:nvPr/>
        </p:nvSpPr>
        <p:spPr>
          <a:xfrm>
            <a:off x="962111" y="2204079"/>
            <a:ext cx="703689" cy="653011"/>
          </a:xfrm>
          <a:custGeom>
            <a:avLst/>
            <a:gdLst>
              <a:gd name="connsiteX0" fmla="*/ 0 w 703689"/>
              <a:gd name="connsiteY0" fmla="*/ 0 h 653011"/>
              <a:gd name="connsiteX1" fmla="*/ 130327 w 703689"/>
              <a:gd name="connsiteY1" fmla="*/ 19891 h 653011"/>
              <a:gd name="connsiteX2" fmla="*/ 609423 w 703689"/>
              <a:gd name="connsiteY2" fmla="*/ 221495 h 653011"/>
              <a:gd name="connsiteX3" fmla="*/ 703689 w 703689"/>
              <a:gd name="connsiteY3" fmla="*/ 291986 h 653011"/>
              <a:gd name="connsiteX4" fmla="*/ 342815 w 703689"/>
              <a:gd name="connsiteY4" fmla="*/ 653011 h 653011"/>
              <a:gd name="connsiteX5" fmla="*/ 327171 w 703689"/>
              <a:gd name="connsiteY5" fmla="*/ 640103 h 653011"/>
              <a:gd name="connsiteX6" fmla="*/ 28587 w 703689"/>
              <a:gd name="connsiteY6" fmla="*/ 514459 h 653011"/>
              <a:gd name="connsiteX7" fmla="*/ 0 w 703689"/>
              <a:gd name="connsiteY7" fmla="*/ 510096 h 653011"/>
              <a:gd name="connsiteX8" fmla="*/ 0 w 703689"/>
              <a:gd name="connsiteY8" fmla="*/ 0 h 65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3689" h="653011">
                <a:moveTo>
                  <a:pt x="0" y="0"/>
                </a:moveTo>
                <a:lnTo>
                  <a:pt x="130327" y="19891"/>
                </a:lnTo>
                <a:cubicBezTo>
                  <a:pt x="304769" y="55587"/>
                  <a:pt x="466862" y="125183"/>
                  <a:pt x="609423" y="221495"/>
                </a:cubicBezTo>
                <a:lnTo>
                  <a:pt x="703689" y="291986"/>
                </a:lnTo>
                <a:lnTo>
                  <a:pt x="342815" y="653011"/>
                </a:lnTo>
                <a:lnTo>
                  <a:pt x="327171" y="640103"/>
                </a:lnTo>
                <a:cubicBezTo>
                  <a:pt x="238324" y="580079"/>
                  <a:pt x="137303" y="536705"/>
                  <a:pt x="28587" y="514459"/>
                </a:cubicBezTo>
                <a:lnTo>
                  <a:pt x="0" y="510096"/>
                </a:lnTo>
                <a:lnTo>
                  <a:pt x="0" y="0"/>
                </a:lnTo>
                <a:close/>
              </a:path>
            </a:pathLst>
          </a:custGeom>
          <a:gradFill flip="none" rotWithShape="1">
            <a:gsLst>
              <a:gs pos="20000">
                <a:srgbClr val="013D4D">
                  <a:lumMod val="90000"/>
                  <a:lumOff val="10000"/>
                </a:srgbClr>
              </a:gs>
              <a:gs pos="100000">
                <a:srgbClr val="013D4D">
                  <a:lumMod val="75000"/>
                  <a:lumOff val="25000"/>
                </a:srgbClr>
              </a:gs>
            </a:gsLst>
            <a:lin ang="17400000" scaled="0"/>
            <a:tileRect/>
          </a:gra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21" name="Freeform: Shape 83">
            <a:extLst>
              <a:ext uri="{FF2B5EF4-FFF2-40B4-BE49-F238E27FC236}">
                <a16:creationId xmlns:a16="http://schemas.microsoft.com/office/drawing/2014/main" xmlns="" id="{88DE2A02-AC37-4BE3-9E76-DC488867AD4D}"/>
              </a:ext>
            </a:extLst>
          </p:cNvPr>
          <p:cNvSpPr/>
          <p:nvPr/>
        </p:nvSpPr>
        <p:spPr>
          <a:xfrm>
            <a:off x="1501920" y="2693211"/>
            <a:ext cx="653011" cy="703687"/>
          </a:xfrm>
          <a:custGeom>
            <a:avLst/>
            <a:gdLst>
              <a:gd name="connsiteX0" fmla="*/ 361025 w 653011"/>
              <a:gd name="connsiteY0" fmla="*/ 0 h 703687"/>
              <a:gd name="connsiteX1" fmla="*/ 431516 w 653011"/>
              <a:gd name="connsiteY1" fmla="*/ 94265 h 703687"/>
              <a:gd name="connsiteX2" fmla="*/ 633120 w 653011"/>
              <a:gd name="connsiteY2" fmla="*/ 573361 h 703687"/>
              <a:gd name="connsiteX3" fmla="*/ 653011 w 653011"/>
              <a:gd name="connsiteY3" fmla="*/ 703687 h 703687"/>
              <a:gd name="connsiteX4" fmla="*/ 141433 w 653011"/>
              <a:gd name="connsiteY4" fmla="*/ 703687 h 703687"/>
              <a:gd name="connsiteX5" fmla="*/ 138552 w 653011"/>
              <a:gd name="connsiteY5" fmla="*/ 675100 h 703687"/>
              <a:gd name="connsiteX6" fmla="*/ 12907 w 653011"/>
              <a:gd name="connsiteY6" fmla="*/ 376517 h 703687"/>
              <a:gd name="connsiteX7" fmla="*/ 0 w 653011"/>
              <a:gd name="connsiteY7" fmla="*/ 360873 h 703687"/>
              <a:gd name="connsiteX8" fmla="*/ 361025 w 653011"/>
              <a:gd name="connsiteY8" fmla="*/ 0 h 70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011" h="703687">
                <a:moveTo>
                  <a:pt x="361025" y="0"/>
                </a:moveTo>
                <a:lnTo>
                  <a:pt x="431516" y="94265"/>
                </a:lnTo>
                <a:cubicBezTo>
                  <a:pt x="527828" y="236826"/>
                  <a:pt x="597424" y="398919"/>
                  <a:pt x="633120" y="573361"/>
                </a:cubicBezTo>
                <a:lnTo>
                  <a:pt x="653011" y="703687"/>
                </a:lnTo>
                <a:lnTo>
                  <a:pt x="141433" y="703687"/>
                </a:lnTo>
                <a:lnTo>
                  <a:pt x="138552" y="675100"/>
                </a:lnTo>
                <a:cubicBezTo>
                  <a:pt x="116305" y="566384"/>
                  <a:pt x="72931" y="465364"/>
                  <a:pt x="12907" y="376517"/>
                </a:cubicBezTo>
                <a:lnTo>
                  <a:pt x="0" y="360873"/>
                </a:lnTo>
                <a:lnTo>
                  <a:pt x="361025" y="0"/>
                </a:lnTo>
                <a:close/>
              </a:path>
            </a:pathLst>
          </a:custGeom>
          <a:gradFill flip="none" rotWithShape="1">
            <a:gsLst>
              <a:gs pos="30000">
                <a:srgbClr val="DE0000"/>
              </a:gs>
              <a:gs pos="100000">
                <a:srgbClr val="F60000"/>
              </a:gs>
            </a:gsLst>
            <a:lin ang="18000000" scaled="0"/>
            <a:tileRect/>
          </a:gra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23" name="Freeform: Shape 85">
            <a:extLst>
              <a:ext uri="{FF2B5EF4-FFF2-40B4-BE49-F238E27FC236}">
                <a16:creationId xmlns:a16="http://schemas.microsoft.com/office/drawing/2014/main" xmlns="" id="{7B2439AB-8221-4134-91F2-7042B176DD39}"/>
              </a:ext>
            </a:extLst>
          </p:cNvPr>
          <p:cNvSpPr/>
          <p:nvPr/>
        </p:nvSpPr>
        <p:spPr>
          <a:xfrm>
            <a:off x="1501863" y="3676297"/>
            <a:ext cx="653068" cy="703838"/>
          </a:xfrm>
          <a:custGeom>
            <a:avLst/>
            <a:gdLst>
              <a:gd name="connsiteX0" fmla="*/ 141490 w 653068"/>
              <a:gd name="connsiteY0" fmla="*/ 0 h 703838"/>
              <a:gd name="connsiteX1" fmla="*/ 653068 w 653068"/>
              <a:gd name="connsiteY1" fmla="*/ 0 h 703838"/>
              <a:gd name="connsiteX2" fmla="*/ 633177 w 653068"/>
              <a:gd name="connsiteY2" fmla="*/ 130328 h 703838"/>
              <a:gd name="connsiteX3" fmla="*/ 431573 w 653068"/>
              <a:gd name="connsiteY3" fmla="*/ 609424 h 703838"/>
              <a:gd name="connsiteX4" fmla="*/ 360971 w 653068"/>
              <a:gd name="connsiteY4" fmla="*/ 703838 h 703838"/>
              <a:gd name="connsiteX5" fmla="*/ 0 w 653068"/>
              <a:gd name="connsiteY5" fmla="*/ 342884 h 703838"/>
              <a:gd name="connsiteX6" fmla="*/ 12964 w 653068"/>
              <a:gd name="connsiteY6" fmla="*/ 327171 h 703838"/>
              <a:gd name="connsiteX7" fmla="*/ 138609 w 653068"/>
              <a:gd name="connsiteY7" fmla="*/ 28587 h 703838"/>
              <a:gd name="connsiteX8" fmla="*/ 141490 w 653068"/>
              <a:gd name="connsiteY8" fmla="*/ 0 h 70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068" h="703838">
                <a:moveTo>
                  <a:pt x="141490" y="0"/>
                </a:moveTo>
                <a:lnTo>
                  <a:pt x="653068" y="0"/>
                </a:lnTo>
                <a:lnTo>
                  <a:pt x="633177" y="130328"/>
                </a:lnTo>
                <a:cubicBezTo>
                  <a:pt x="597481" y="304770"/>
                  <a:pt x="527885" y="466863"/>
                  <a:pt x="431573" y="609424"/>
                </a:cubicBezTo>
                <a:lnTo>
                  <a:pt x="360971" y="703838"/>
                </a:lnTo>
                <a:lnTo>
                  <a:pt x="0" y="342884"/>
                </a:lnTo>
                <a:lnTo>
                  <a:pt x="12964" y="327171"/>
                </a:lnTo>
                <a:cubicBezTo>
                  <a:pt x="72988" y="238324"/>
                  <a:pt x="116362" y="137303"/>
                  <a:pt x="138609" y="28587"/>
                </a:cubicBezTo>
                <a:lnTo>
                  <a:pt x="141490" y="0"/>
                </a:lnTo>
                <a:close/>
              </a:path>
            </a:pathLst>
          </a:custGeom>
          <a:gradFill flip="none" rotWithShape="1">
            <a:gsLst>
              <a:gs pos="16000">
                <a:srgbClr val="B1DB15">
                  <a:lumMod val="75000"/>
                </a:srgbClr>
              </a:gs>
              <a:gs pos="100000">
                <a:srgbClr val="B1DB15"/>
              </a:gs>
            </a:gsLst>
            <a:lin ang="2100000" scaled="0"/>
            <a:tileRect/>
          </a:gra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25" name="Freeform: Shape 87">
            <a:extLst>
              <a:ext uri="{FF2B5EF4-FFF2-40B4-BE49-F238E27FC236}">
                <a16:creationId xmlns:a16="http://schemas.microsoft.com/office/drawing/2014/main" xmlns="" id="{D02F5085-E7D3-43F0-BE62-295692A54093}"/>
              </a:ext>
            </a:extLst>
          </p:cNvPr>
          <p:cNvSpPr/>
          <p:nvPr/>
        </p:nvSpPr>
        <p:spPr>
          <a:xfrm>
            <a:off x="962111" y="4216108"/>
            <a:ext cx="703689" cy="653011"/>
          </a:xfrm>
          <a:custGeom>
            <a:avLst/>
            <a:gdLst>
              <a:gd name="connsiteX0" fmla="*/ 342815 w 703689"/>
              <a:gd name="connsiteY0" fmla="*/ 0 h 653011"/>
              <a:gd name="connsiteX1" fmla="*/ 703689 w 703689"/>
              <a:gd name="connsiteY1" fmla="*/ 361025 h 653011"/>
              <a:gd name="connsiteX2" fmla="*/ 609423 w 703689"/>
              <a:gd name="connsiteY2" fmla="*/ 431516 h 653011"/>
              <a:gd name="connsiteX3" fmla="*/ 130327 w 703689"/>
              <a:gd name="connsiteY3" fmla="*/ 633120 h 653011"/>
              <a:gd name="connsiteX4" fmla="*/ 0 w 703689"/>
              <a:gd name="connsiteY4" fmla="*/ 653011 h 653011"/>
              <a:gd name="connsiteX5" fmla="*/ 0 w 703689"/>
              <a:gd name="connsiteY5" fmla="*/ 142914 h 653011"/>
              <a:gd name="connsiteX6" fmla="*/ 28587 w 703689"/>
              <a:gd name="connsiteY6" fmla="*/ 138551 h 653011"/>
              <a:gd name="connsiteX7" fmla="*/ 327171 w 703689"/>
              <a:gd name="connsiteY7" fmla="*/ 12907 h 653011"/>
              <a:gd name="connsiteX8" fmla="*/ 342815 w 703689"/>
              <a:gd name="connsiteY8" fmla="*/ 0 h 65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3689" h="653011">
                <a:moveTo>
                  <a:pt x="342815" y="0"/>
                </a:moveTo>
                <a:lnTo>
                  <a:pt x="703689" y="361025"/>
                </a:lnTo>
                <a:lnTo>
                  <a:pt x="609423" y="431516"/>
                </a:lnTo>
                <a:cubicBezTo>
                  <a:pt x="466862" y="527828"/>
                  <a:pt x="304769" y="597424"/>
                  <a:pt x="130327" y="633120"/>
                </a:cubicBezTo>
                <a:lnTo>
                  <a:pt x="0" y="653011"/>
                </a:lnTo>
                <a:lnTo>
                  <a:pt x="0" y="142914"/>
                </a:lnTo>
                <a:lnTo>
                  <a:pt x="28587" y="138551"/>
                </a:lnTo>
                <a:cubicBezTo>
                  <a:pt x="137303" y="116305"/>
                  <a:pt x="238324" y="72931"/>
                  <a:pt x="327171" y="12907"/>
                </a:cubicBezTo>
                <a:lnTo>
                  <a:pt x="342815" y="0"/>
                </a:lnTo>
                <a:close/>
              </a:path>
            </a:pathLst>
          </a:custGeom>
          <a:gradFill flip="none" rotWithShape="1">
            <a:gsLst>
              <a:gs pos="23000">
                <a:srgbClr val="FFE200">
                  <a:lumMod val="75000"/>
                </a:srgbClr>
              </a:gs>
              <a:gs pos="100000">
                <a:srgbClr val="FFE200"/>
              </a:gs>
            </a:gsLst>
            <a:lin ang="5400000" scaled="0"/>
            <a:tileRect/>
          </a:gra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26" name="Oval 25">
            <a:extLst>
              <a:ext uri="{FF2B5EF4-FFF2-40B4-BE49-F238E27FC236}">
                <a16:creationId xmlns:a16="http://schemas.microsoft.com/office/drawing/2014/main" xmlns="" id="{99C0C0EF-781C-4040-B548-43F8C3921919}"/>
              </a:ext>
            </a:extLst>
          </p:cNvPr>
          <p:cNvSpPr/>
          <p:nvPr/>
        </p:nvSpPr>
        <p:spPr>
          <a:xfrm>
            <a:off x="322418" y="3036606"/>
            <a:ext cx="999985" cy="999985"/>
          </a:xfrm>
          <a:prstGeom prst="ellipse">
            <a:avLst/>
          </a:prstGeom>
          <a:solidFill>
            <a:srgbClr val="D3D3D3"/>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ndParaRPr>
          </a:p>
        </p:txBody>
      </p:sp>
      <p:sp>
        <p:nvSpPr>
          <p:cNvPr id="27" name="TextBox 26">
            <a:extLst>
              <a:ext uri="{FF2B5EF4-FFF2-40B4-BE49-F238E27FC236}">
                <a16:creationId xmlns:a16="http://schemas.microsoft.com/office/drawing/2014/main" xmlns="" id="{DADF00ED-93F1-4B31-B79F-8F8C36F56D9D}"/>
              </a:ext>
            </a:extLst>
          </p:cNvPr>
          <p:cNvSpPr txBox="1"/>
          <p:nvPr/>
        </p:nvSpPr>
        <p:spPr>
          <a:xfrm>
            <a:off x="1218623" y="1502504"/>
            <a:ext cx="912429" cy="830997"/>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13D4D"/>
                </a:solidFill>
                <a:effectLst/>
                <a:uLnTx/>
                <a:uFillTx/>
                <a:latin typeface="Cambria" panose="02040503050406030204" pitchFamily="18" charset="0"/>
              </a:rPr>
              <a:t>01</a:t>
            </a:r>
          </a:p>
        </p:txBody>
      </p:sp>
      <p:sp>
        <p:nvSpPr>
          <p:cNvPr id="28" name="TextBox 27">
            <a:extLst>
              <a:ext uri="{FF2B5EF4-FFF2-40B4-BE49-F238E27FC236}">
                <a16:creationId xmlns:a16="http://schemas.microsoft.com/office/drawing/2014/main" xmlns="" id="{9FB94758-EF58-4A80-93B9-67707B99160D}"/>
              </a:ext>
            </a:extLst>
          </p:cNvPr>
          <p:cNvSpPr txBox="1"/>
          <p:nvPr/>
        </p:nvSpPr>
        <p:spPr>
          <a:xfrm>
            <a:off x="2159658" y="3800605"/>
            <a:ext cx="912429" cy="830997"/>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B1DB15">
                    <a:lumMod val="75000"/>
                  </a:srgbClr>
                </a:solidFill>
                <a:effectLst/>
                <a:uLnTx/>
                <a:uFillTx/>
                <a:latin typeface="Cambria" panose="02040503050406030204" pitchFamily="18" charset="0"/>
              </a:rPr>
              <a:t>03</a:t>
            </a:r>
          </a:p>
        </p:txBody>
      </p:sp>
      <p:sp>
        <p:nvSpPr>
          <p:cNvPr id="32" name="TextBox 31">
            <a:extLst>
              <a:ext uri="{FF2B5EF4-FFF2-40B4-BE49-F238E27FC236}">
                <a16:creationId xmlns:a16="http://schemas.microsoft.com/office/drawing/2014/main" xmlns="" id="{4487ABB6-E7A8-4D14-93C7-281ED1DC15F6}"/>
              </a:ext>
            </a:extLst>
          </p:cNvPr>
          <p:cNvSpPr txBox="1"/>
          <p:nvPr/>
        </p:nvSpPr>
        <p:spPr>
          <a:xfrm>
            <a:off x="2191939" y="2483575"/>
            <a:ext cx="912429" cy="830997"/>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C00000"/>
                </a:solidFill>
                <a:effectLst/>
                <a:uLnTx/>
                <a:uFillTx/>
                <a:latin typeface="Cambria" panose="02040503050406030204" pitchFamily="18" charset="0"/>
              </a:rPr>
              <a:t>02</a:t>
            </a:r>
          </a:p>
        </p:txBody>
      </p:sp>
      <p:sp>
        <p:nvSpPr>
          <p:cNvPr id="33" name="TextBox 32">
            <a:extLst>
              <a:ext uri="{FF2B5EF4-FFF2-40B4-BE49-F238E27FC236}">
                <a16:creationId xmlns:a16="http://schemas.microsoft.com/office/drawing/2014/main" xmlns="" id="{A8D72EE6-D903-4E00-8D16-A49C59E21A5F}"/>
              </a:ext>
            </a:extLst>
          </p:cNvPr>
          <p:cNvSpPr txBox="1"/>
          <p:nvPr/>
        </p:nvSpPr>
        <p:spPr>
          <a:xfrm>
            <a:off x="1167286" y="4903144"/>
            <a:ext cx="912429" cy="830997"/>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FFE200">
                    <a:lumMod val="75000"/>
                  </a:srgbClr>
                </a:solidFill>
                <a:effectLst/>
                <a:uLnTx/>
                <a:uFillTx/>
                <a:latin typeface="Cambria" panose="02040503050406030204" pitchFamily="18" charset="0"/>
              </a:rPr>
              <a:t>04</a:t>
            </a:r>
          </a:p>
        </p:txBody>
      </p:sp>
      <p:pic>
        <p:nvPicPr>
          <p:cNvPr id="35" name="Graphic 138" descr="Lightbulb">
            <a:extLst>
              <a:ext uri="{FF2B5EF4-FFF2-40B4-BE49-F238E27FC236}">
                <a16:creationId xmlns:a16="http://schemas.microsoft.com/office/drawing/2014/main" xmlns="" id="{DEDD4CAF-7E88-4A4D-8E1D-E6F4CB030A2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65211" y="3079397"/>
            <a:ext cx="914400" cy="914400"/>
          </a:xfrm>
          <a:prstGeom prst="rect">
            <a:avLst/>
          </a:prstGeom>
        </p:spPr>
      </p:pic>
      <p:sp>
        <p:nvSpPr>
          <p:cNvPr id="36" name="Rectangle 35"/>
          <p:cNvSpPr/>
          <p:nvPr/>
        </p:nvSpPr>
        <p:spPr>
          <a:xfrm>
            <a:off x="2394540" y="1532673"/>
            <a:ext cx="9634899" cy="954107"/>
          </a:xfrm>
          <a:prstGeom prst="rect">
            <a:avLst/>
          </a:prstGeom>
        </p:spPr>
        <p:txBody>
          <a:bodyPr wrap="square">
            <a:spAutoFit/>
          </a:bodyPr>
          <a:lstStyle/>
          <a:p>
            <a:pPr marL="2689225" indent="-2689225"/>
            <a:r>
              <a:rPr lang="en-US" sz="2400" b="1" kern="0" dirty="0">
                <a:solidFill>
                  <a:srgbClr val="013D4D"/>
                </a:solidFill>
                <a:latin typeface="Cambria" panose="02040503050406030204" pitchFamily="18" charset="0"/>
              </a:rPr>
              <a:t>Global cooling prize| </a:t>
            </a:r>
            <a:r>
              <a:rPr lang="en-US" sz="1600" dirty="0" smtClean="0">
                <a:latin typeface="Cambria" panose="02040503050406030204" pitchFamily="18" charset="0"/>
              </a:rPr>
              <a:t>Intended </a:t>
            </a:r>
            <a:r>
              <a:rPr lang="en-US" sz="1600" dirty="0">
                <a:latin typeface="Cambria" panose="02040503050406030204" pitchFamily="18" charset="0"/>
              </a:rPr>
              <a:t>to</a:t>
            </a:r>
            <a:r>
              <a:rPr lang="en-GB" sz="1600" dirty="0">
                <a:latin typeface="Cambria" panose="02040503050406030204" pitchFamily="18" charset="0"/>
              </a:rPr>
              <a:t> prevent up to 100 </a:t>
            </a:r>
            <a:r>
              <a:rPr lang="en-GB" sz="1600" dirty="0" err="1">
                <a:latin typeface="Cambria" panose="02040503050406030204" pitchFamily="18" charset="0"/>
              </a:rPr>
              <a:t>gigatons</a:t>
            </a:r>
            <a:r>
              <a:rPr lang="en-GB" sz="1600" dirty="0">
                <a:latin typeface="Cambria" panose="02040503050406030204" pitchFamily="18" charset="0"/>
              </a:rPr>
              <a:t> </a:t>
            </a:r>
            <a:r>
              <a:rPr lang="en-GB" sz="1600" dirty="0" smtClean="0">
                <a:latin typeface="Cambria" panose="02040503050406030204" pitchFamily="18" charset="0"/>
              </a:rPr>
              <a:t>of </a:t>
            </a:r>
            <a:r>
              <a:rPr lang="en-GB" sz="1600" dirty="0">
                <a:latin typeface="Cambria" panose="02040503050406030204" pitchFamily="18" charset="0"/>
              </a:rPr>
              <a:t>CO2-equivalent emissions by </a:t>
            </a:r>
            <a:endParaRPr lang="en-GB" sz="1600" dirty="0" smtClean="0">
              <a:latin typeface="Cambria" panose="02040503050406030204" pitchFamily="18" charset="0"/>
            </a:endParaRPr>
          </a:p>
          <a:p>
            <a:pPr marL="2689225" indent="-2689225"/>
            <a:r>
              <a:rPr lang="en-GB" sz="1600" dirty="0">
                <a:latin typeface="Cambria" panose="02040503050406030204" pitchFamily="18" charset="0"/>
              </a:rPr>
              <a:t>	</a:t>
            </a:r>
            <a:r>
              <a:rPr lang="en-GB" sz="1600" dirty="0" smtClean="0">
                <a:latin typeface="Cambria" panose="02040503050406030204" pitchFamily="18" charset="0"/>
              </a:rPr>
              <a:t>	     2050</a:t>
            </a:r>
            <a:r>
              <a:rPr lang="en-GB" sz="1600" dirty="0">
                <a:latin typeface="Cambria" panose="02040503050406030204" pitchFamily="18" charset="0"/>
              </a:rPr>
              <a:t>, and put the world on a pathway to mitigate up to 0.5˚C of global </a:t>
            </a:r>
            <a:r>
              <a:rPr lang="en-GB" sz="1600" dirty="0" smtClean="0">
                <a:latin typeface="Cambria" panose="02040503050406030204" pitchFamily="18" charset="0"/>
              </a:rPr>
              <a:t> </a:t>
            </a:r>
          </a:p>
          <a:p>
            <a:pPr marL="2689225" indent="-2689225"/>
            <a:r>
              <a:rPr lang="en-GB" sz="1600" dirty="0">
                <a:latin typeface="Cambria" panose="02040503050406030204" pitchFamily="18" charset="0"/>
              </a:rPr>
              <a:t>	</a:t>
            </a:r>
            <a:r>
              <a:rPr lang="en-GB" sz="1600" dirty="0" smtClean="0">
                <a:latin typeface="Cambria" panose="02040503050406030204" pitchFamily="18" charset="0"/>
              </a:rPr>
              <a:t>      warming </a:t>
            </a:r>
            <a:r>
              <a:rPr lang="en-GB" sz="1600" dirty="0">
                <a:latin typeface="Cambria" panose="02040503050406030204" pitchFamily="18" charset="0"/>
              </a:rPr>
              <a:t>by 2100</a:t>
            </a:r>
            <a:endParaRPr lang="en-US" sz="1600" dirty="0">
              <a:latin typeface="Cambria" panose="02040503050406030204" pitchFamily="18" charset="0"/>
            </a:endParaRPr>
          </a:p>
        </p:txBody>
      </p:sp>
      <p:sp>
        <p:nvSpPr>
          <p:cNvPr id="37" name="Rectangle 36"/>
          <p:cNvSpPr/>
          <p:nvPr/>
        </p:nvSpPr>
        <p:spPr>
          <a:xfrm>
            <a:off x="3264913" y="2606686"/>
            <a:ext cx="8927087" cy="707886"/>
          </a:xfrm>
          <a:prstGeom prst="rect">
            <a:avLst/>
          </a:prstGeom>
        </p:spPr>
        <p:txBody>
          <a:bodyPr wrap="square">
            <a:spAutoFit/>
          </a:bodyPr>
          <a:lstStyle/>
          <a:p>
            <a:pPr marL="2913063" indent="-2913063"/>
            <a:r>
              <a:rPr lang="en-US" sz="2400" b="1" kern="0" dirty="0" smtClean="0">
                <a:solidFill>
                  <a:srgbClr val="C00000"/>
                </a:solidFill>
                <a:latin typeface="Cambria" panose="02040503050406030204" pitchFamily="18" charset="0"/>
              </a:rPr>
              <a:t>IC 7 Resource Center| </a:t>
            </a:r>
            <a:r>
              <a:rPr lang="en-GB" sz="1600" dirty="0" smtClean="0">
                <a:latin typeface="Cambria" panose="02040503050406030204" pitchFamily="18" charset="0"/>
              </a:rPr>
              <a:t>Will leverage the Mission Innovation Challenge activities and </a:t>
            </a:r>
          </a:p>
          <a:p>
            <a:pPr marL="2913063" indent="-2913063"/>
            <a:r>
              <a:rPr lang="en-GB" sz="1600" dirty="0">
                <a:latin typeface="Cambria" panose="02040503050406030204" pitchFamily="18" charset="0"/>
              </a:rPr>
              <a:t>	 </a:t>
            </a:r>
            <a:r>
              <a:rPr lang="en-GB" sz="1600" dirty="0" smtClean="0">
                <a:latin typeface="Cambria" panose="02040503050406030204" pitchFamily="18" charset="0"/>
              </a:rPr>
              <a:t>      spearhead India’s contribution to IC#7</a:t>
            </a:r>
            <a:endParaRPr lang="en-US" sz="1600" dirty="0">
              <a:latin typeface="Cambria" panose="02040503050406030204" pitchFamily="18" charset="0"/>
            </a:endParaRPr>
          </a:p>
        </p:txBody>
      </p:sp>
      <p:sp>
        <p:nvSpPr>
          <p:cNvPr id="38" name="Rectangle 37"/>
          <p:cNvSpPr/>
          <p:nvPr/>
        </p:nvSpPr>
        <p:spPr>
          <a:xfrm>
            <a:off x="3264912" y="3734588"/>
            <a:ext cx="8764527" cy="1077218"/>
          </a:xfrm>
          <a:prstGeom prst="rect">
            <a:avLst/>
          </a:prstGeom>
        </p:spPr>
        <p:txBody>
          <a:bodyPr wrap="square">
            <a:spAutoFit/>
          </a:bodyPr>
          <a:lstStyle/>
          <a:p>
            <a:pPr marL="2743200" indent="-2743200">
              <a:tabLst>
                <a:tab pos="3089275" algn="l"/>
              </a:tabLst>
            </a:pPr>
            <a:r>
              <a:rPr lang="en-US" sz="2400" b="1" kern="0" dirty="0" smtClean="0">
                <a:solidFill>
                  <a:srgbClr val="85A410"/>
                </a:solidFill>
                <a:latin typeface="Cambria" panose="02040503050406030204" pitchFamily="18" charset="0"/>
              </a:rPr>
              <a:t>Action Plan on            	|</a:t>
            </a:r>
            <a:r>
              <a:rPr lang="en-GB" sz="1600" dirty="0" smtClean="0">
                <a:solidFill>
                  <a:prstClr val="black"/>
                </a:solidFill>
                <a:latin typeface="Cambria" panose="02040503050406030204" pitchFamily="18" charset="0"/>
              </a:rPr>
              <a:t> Present the status of technology readiness in this </a:t>
            </a:r>
            <a:r>
              <a:rPr lang="en-GB" sz="1600" dirty="0">
                <a:solidFill>
                  <a:prstClr val="black"/>
                </a:solidFill>
                <a:latin typeface="Cambria" panose="02040503050406030204" pitchFamily="18" charset="0"/>
              </a:rPr>
              <a:t>priority </a:t>
            </a:r>
            <a:endParaRPr lang="en-GB" sz="1600" dirty="0" smtClean="0">
              <a:solidFill>
                <a:prstClr val="black"/>
              </a:solidFill>
              <a:latin typeface="Cambria" panose="02040503050406030204" pitchFamily="18" charset="0"/>
            </a:endParaRPr>
          </a:p>
          <a:p>
            <a:pPr marL="2743200" indent="-2743200">
              <a:tabLst>
                <a:tab pos="3089275" algn="l"/>
              </a:tabLst>
            </a:pPr>
            <a:r>
              <a:rPr lang="en-GB" sz="2400" b="1" kern="0" dirty="0">
                <a:solidFill>
                  <a:srgbClr val="85A410"/>
                </a:solidFill>
                <a:latin typeface="Cambria" panose="02040503050406030204" pitchFamily="18" charset="0"/>
              </a:rPr>
              <a:t>Physiological studies</a:t>
            </a:r>
            <a:r>
              <a:rPr lang="en-GB" sz="1600" dirty="0">
                <a:solidFill>
                  <a:prstClr val="black"/>
                </a:solidFill>
                <a:latin typeface="Cambria" panose="02040503050406030204" pitchFamily="18" charset="0"/>
              </a:rPr>
              <a:t>	</a:t>
            </a:r>
            <a:r>
              <a:rPr lang="en-GB" sz="1600" dirty="0" smtClean="0">
                <a:solidFill>
                  <a:prstClr val="black"/>
                </a:solidFill>
                <a:latin typeface="Cambria" panose="02040503050406030204" pitchFamily="18" charset="0"/>
              </a:rPr>
              <a:t>   area of</a:t>
            </a:r>
            <a:r>
              <a:rPr lang="en-US" sz="2400" b="1" kern="0" dirty="0" smtClean="0">
                <a:solidFill>
                  <a:srgbClr val="C00000"/>
                </a:solidFill>
                <a:latin typeface="Cambria" panose="02040503050406030204" pitchFamily="18" charset="0"/>
              </a:rPr>
              <a:t> </a:t>
            </a:r>
            <a:r>
              <a:rPr lang="en-GB" sz="1600" dirty="0" smtClean="0">
                <a:latin typeface="Cambria" panose="02040503050406030204" pitchFamily="18" charset="0"/>
              </a:rPr>
              <a:t>IC 7 </a:t>
            </a:r>
            <a:r>
              <a:rPr lang="en-GB" sz="1600" dirty="0" smtClean="0">
                <a:latin typeface="Cambria" panose="02040503050406030204" pitchFamily="18" charset="0"/>
              </a:rPr>
              <a:t>and provide a road map for the MI member </a:t>
            </a:r>
          </a:p>
          <a:p>
            <a:pPr marL="2743200" indent="-2743200">
              <a:tabLst>
                <a:tab pos="3089275" algn="l"/>
              </a:tabLst>
            </a:pPr>
            <a:r>
              <a:rPr lang="en-GB" sz="1600" dirty="0" smtClean="0">
                <a:latin typeface="Cambria" panose="02040503050406030204" pitchFamily="18" charset="0"/>
              </a:rPr>
              <a:t>		   countries</a:t>
            </a:r>
            <a:endParaRPr lang="en-US" sz="1600" dirty="0">
              <a:latin typeface="Cambria" panose="02040503050406030204" pitchFamily="18" charset="0"/>
            </a:endParaRPr>
          </a:p>
        </p:txBody>
      </p:sp>
      <p:sp>
        <p:nvSpPr>
          <p:cNvPr id="39" name="Rectangle 38"/>
          <p:cNvSpPr/>
          <p:nvPr/>
        </p:nvSpPr>
        <p:spPr>
          <a:xfrm>
            <a:off x="2394540" y="5184280"/>
            <a:ext cx="9634900" cy="707886"/>
          </a:xfrm>
          <a:prstGeom prst="rect">
            <a:avLst/>
          </a:prstGeom>
        </p:spPr>
        <p:txBody>
          <a:bodyPr wrap="square">
            <a:spAutoFit/>
          </a:bodyPr>
          <a:lstStyle/>
          <a:p>
            <a:pPr marL="2289175" indent="-2289175"/>
            <a:r>
              <a:rPr lang="en-US" sz="2400" b="1" kern="0" dirty="0" smtClean="0">
                <a:solidFill>
                  <a:srgbClr val="BFA900"/>
                </a:solidFill>
                <a:latin typeface="Cambria" panose="02040503050406030204" pitchFamily="18" charset="0"/>
              </a:rPr>
              <a:t>Research Grants| </a:t>
            </a:r>
            <a:r>
              <a:rPr lang="en-GB" sz="1600" dirty="0" smtClean="0">
                <a:latin typeface="Cambria" panose="02040503050406030204" pitchFamily="18" charset="0"/>
              </a:rPr>
              <a:t>More than INR 40 Cr funding for international projects (Indo-US, Indo-UK) and </a:t>
            </a:r>
          </a:p>
          <a:p>
            <a:pPr marL="2289175" indent="-2289175"/>
            <a:r>
              <a:rPr lang="en-GB" sz="1600" dirty="0">
                <a:latin typeface="Cambria" panose="02040503050406030204" pitchFamily="18" charset="0"/>
              </a:rPr>
              <a:t>	 </a:t>
            </a:r>
            <a:r>
              <a:rPr lang="en-GB" sz="1600" dirty="0" smtClean="0">
                <a:latin typeface="Cambria" panose="02040503050406030204" pitchFamily="18" charset="0"/>
              </a:rPr>
              <a:t>   about INR 35 Cr funding for national projects in IC 7 priority area</a:t>
            </a:r>
            <a:endParaRPr lang="en-US" sz="1600" dirty="0">
              <a:latin typeface="Cambria" panose="02040503050406030204" pitchFamily="18" charset="0"/>
            </a:endParaRPr>
          </a:p>
        </p:txBody>
      </p:sp>
    </p:spTree>
    <p:extLst>
      <p:ext uri="{BB962C8B-B14F-4D97-AF65-F5344CB8AC3E}">
        <p14:creationId xmlns:p14="http://schemas.microsoft.com/office/powerpoint/2010/main" val="39788726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382713"/>
            <a:ext cx="10972800" cy="5122862"/>
          </a:xfrm>
          <a:prstGeom prst="rect">
            <a:avLst/>
          </a:prstGeom>
        </p:spPr>
        <p:txBody>
          <a:bodyPr>
            <a:normAutofit fontScale="92500" lnSpcReduction="10000"/>
          </a:bodyPr>
          <a:lstStyle/>
          <a:p>
            <a:pPr algn="just"/>
            <a:r>
              <a:rPr lang="en-IN" sz="2200" b="1" dirty="0" smtClean="0">
                <a:latin typeface="Arial Narrow" pitchFamily="34" charset="0"/>
                <a:cs typeface="Times New Roman" pitchFamily="18" charset="0"/>
              </a:rPr>
              <a:t>Aim</a:t>
            </a:r>
            <a:r>
              <a:rPr lang="en-IN" sz="2200" b="1" dirty="0">
                <a:latin typeface="Arial Narrow" pitchFamily="34" charset="0"/>
                <a:cs typeface="Times New Roman" pitchFamily="18" charset="0"/>
              </a:rPr>
              <a:t>: </a:t>
            </a:r>
            <a:r>
              <a:rPr lang="en-IN" sz="2200" dirty="0">
                <a:latin typeface="Arial Narrow" pitchFamily="34" charset="0"/>
                <a:cs typeface="Times New Roman" pitchFamily="18" charset="0"/>
              </a:rPr>
              <a:t>To accelerate the development of a global hydrogen market by identifying and overcoming key technology barriers to the production, distribution, storage, and use of hydrogen at </a:t>
            </a:r>
            <a:r>
              <a:rPr lang="en-IN" sz="2200" dirty="0" err="1">
                <a:latin typeface="Arial Narrow" pitchFamily="34" charset="0"/>
                <a:cs typeface="Times New Roman" pitchFamily="18" charset="0"/>
              </a:rPr>
              <a:t>gigawatt</a:t>
            </a:r>
            <a:r>
              <a:rPr lang="en-IN" sz="2200" dirty="0">
                <a:latin typeface="Arial Narrow" pitchFamily="34" charset="0"/>
                <a:cs typeface="Times New Roman" pitchFamily="18" charset="0"/>
              </a:rPr>
              <a:t> scale</a:t>
            </a:r>
            <a:r>
              <a:rPr lang="en-IN" sz="2200" dirty="0" smtClean="0">
                <a:latin typeface="Arial Narrow" pitchFamily="34" charset="0"/>
                <a:cs typeface="Times New Roman" pitchFamily="18" charset="0"/>
              </a:rPr>
              <a:t>.</a:t>
            </a:r>
          </a:p>
          <a:p>
            <a:pPr algn="just"/>
            <a:r>
              <a:rPr lang="en-IN" sz="2200" dirty="0" smtClean="0">
                <a:latin typeface="Arial Narrow" pitchFamily="34" charset="0"/>
                <a:cs typeface="Times New Roman" pitchFamily="18" charset="0"/>
              </a:rPr>
              <a:t>Focus on </a:t>
            </a:r>
            <a:r>
              <a:rPr lang="en-IN" sz="2200" dirty="0">
                <a:latin typeface="Arial Narrow" pitchFamily="34" charset="0"/>
                <a:cs typeface="Times New Roman" pitchFamily="18" charset="0"/>
              </a:rPr>
              <a:t>multinational research and large scale demonstration efforts from both public and private sectors on industry-directed </a:t>
            </a:r>
            <a:r>
              <a:rPr lang="en-IN" sz="2200" dirty="0" smtClean="0">
                <a:latin typeface="Arial Narrow" pitchFamily="34" charset="0"/>
                <a:cs typeface="Times New Roman" pitchFamily="18" charset="0"/>
              </a:rPr>
              <a:t>breakthroughs underpinning commercial renewable and clean hydrogen industries (and implied target prices) within the next 5 years</a:t>
            </a:r>
          </a:p>
          <a:p>
            <a:pPr algn="just"/>
            <a:r>
              <a:rPr lang="en-AU" sz="2200" dirty="0" smtClean="0">
                <a:latin typeface="Arial Narrow" pitchFamily="34" charset="0"/>
              </a:rPr>
              <a:t>Backed by Mission Innovation Governments’ commitment to double clean energy R&amp;D funding by 2020, the Challenge will provide a platform to understand and progress selected technical issues around how a global hydrogen market would function as a system</a:t>
            </a:r>
            <a:r>
              <a:rPr lang="en-AU" sz="2200" dirty="0" smtClean="0">
                <a:latin typeface="Arial Narrow" pitchFamily="34" charset="0"/>
              </a:rPr>
              <a:t>.</a:t>
            </a:r>
            <a:endParaRPr lang="en-US" b="1" dirty="0" smtClean="0">
              <a:latin typeface="Arial Narrow" pitchFamily="34" charset="0"/>
            </a:endParaRPr>
          </a:p>
          <a:p>
            <a:r>
              <a:rPr lang="en-US" sz="2600" b="1" dirty="0" smtClean="0">
                <a:latin typeface="Arial Narrow" pitchFamily="34" charset="0"/>
              </a:rPr>
              <a:t>Opportunities under IC8: </a:t>
            </a:r>
          </a:p>
          <a:p>
            <a:pPr lvl="1">
              <a:buClr>
                <a:srgbClr val="C00000"/>
              </a:buClr>
              <a:buFont typeface="Wingdings" pitchFamily="2" charset="2"/>
              <a:buChar char="ü"/>
            </a:pPr>
            <a:r>
              <a:rPr lang="en-AU" sz="2600" dirty="0" smtClean="0">
                <a:latin typeface="Arial Narrow" pitchFamily="34" charset="0"/>
              </a:rPr>
              <a:t>Public-private research collaborations</a:t>
            </a:r>
          </a:p>
          <a:p>
            <a:pPr lvl="1">
              <a:buClr>
                <a:srgbClr val="C00000"/>
              </a:buClr>
              <a:buFont typeface="Wingdings" pitchFamily="2" charset="2"/>
              <a:buChar char="ü"/>
            </a:pPr>
            <a:r>
              <a:rPr lang="en-AU" sz="2600" dirty="0" smtClean="0">
                <a:latin typeface="Arial Narrow" pitchFamily="34" charset="0"/>
              </a:rPr>
              <a:t>Technical knowledge exchanges with researchers</a:t>
            </a:r>
          </a:p>
          <a:p>
            <a:pPr lvl="1">
              <a:buClr>
                <a:srgbClr val="C00000"/>
              </a:buClr>
              <a:buFont typeface="Wingdings" pitchFamily="2" charset="2"/>
              <a:buChar char="ü"/>
            </a:pPr>
            <a:r>
              <a:rPr lang="en-AU" sz="2600" dirty="0" smtClean="0">
                <a:latin typeface="Arial Narrow" pitchFamily="34" charset="0"/>
              </a:rPr>
              <a:t>Field testing of new technologies</a:t>
            </a:r>
          </a:p>
          <a:p>
            <a:pPr lvl="1">
              <a:buClr>
                <a:srgbClr val="C00000"/>
              </a:buClr>
              <a:buFont typeface="Wingdings" pitchFamily="2" charset="2"/>
              <a:buChar char="ü"/>
            </a:pPr>
            <a:r>
              <a:rPr lang="en-AU" sz="2600" dirty="0" smtClean="0">
                <a:latin typeface="Arial Narrow" pitchFamily="34" charset="0"/>
              </a:rPr>
              <a:t>Innovation prizes to encourage greater efforts and collaborations by researchers to solve important problems</a:t>
            </a:r>
            <a:endParaRPr lang="en-US" sz="2600" dirty="0">
              <a:latin typeface="Arial Narrow" pitchFamily="34" charset="0"/>
            </a:endParaRPr>
          </a:p>
        </p:txBody>
      </p:sp>
      <p:sp>
        <p:nvSpPr>
          <p:cNvPr id="5" name="Rectangle 4"/>
          <p:cNvSpPr/>
          <p:nvPr/>
        </p:nvSpPr>
        <p:spPr>
          <a:xfrm>
            <a:off x="2298095" y="209006"/>
            <a:ext cx="10317238" cy="523220"/>
          </a:xfrm>
          <a:prstGeom prst="rect">
            <a:avLst/>
          </a:prstGeom>
        </p:spPr>
        <p:txBody>
          <a:bodyPr wrap="square">
            <a:spAutoFit/>
          </a:bodyPr>
          <a:lstStyle/>
          <a:p>
            <a:pPr algn="ctr"/>
            <a:r>
              <a:rPr lang="en-US" sz="2800" b="1" dirty="0" smtClean="0">
                <a:ln w="0"/>
                <a:solidFill>
                  <a:srgbClr val="C00000"/>
                </a:solidFill>
                <a:effectLst>
                  <a:outerShdw blurRad="38100" dist="19050" dir="2700000" algn="tl" rotWithShape="0">
                    <a:schemeClr val="dk1">
                      <a:alpha val="40000"/>
                    </a:schemeClr>
                  </a:outerShdw>
                </a:effectLst>
                <a:latin typeface="Cambria" panose="02040503050406030204" pitchFamily="18" charset="0"/>
              </a:rPr>
              <a:t>IC8- Renewable and Clean Hydrogen </a:t>
            </a:r>
            <a:r>
              <a:rPr lang="en-US" sz="2800" b="1" dirty="0" smtClean="0">
                <a:ln w="0"/>
                <a:solidFill>
                  <a:srgbClr val="C00000"/>
                </a:solidFill>
                <a:effectLst>
                  <a:outerShdw blurRad="38100" dist="19050" dir="2700000" algn="tl" rotWithShape="0">
                    <a:schemeClr val="dk1">
                      <a:alpha val="40000"/>
                    </a:schemeClr>
                  </a:outerShdw>
                </a:effectLst>
                <a:latin typeface="Cambria" panose="02040503050406030204" pitchFamily="18" charset="0"/>
              </a:rPr>
              <a:t>Innovation Challenge</a:t>
            </a:r>
            <a:endParaRPr lang="en-IN" sz="2800" b="1" dirty="0">
              <a:solidFill>
                <a:srgbClr val="C00000"/>
              </a:solidFill>
              <a:latin typeface="Cambria" panose="020405030504060302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 y="1310838"/>
            <a:ext cx="4537440" cy="1508105"/>
          </a:xfrm>
          <a:prstGeom prst="rect">
            <a:avLst/>
          </a:prstGeom>
        </p:spPr>
        <p:txBody>
          <a:bodyPr wrap="square">
            <a:spAutoFit/>
          </a:bodyPr>
          <a:lstStyle/>
          <a:p>
            <a:r>
              <a:rPr lang="en-US" sz="2400" b="1" dirty="0" smtClean="0">
                <a:solidFill>
                  <a:schemeClr val="accent6"/>
                </a:solidFill>
                <a:latin typeface="Arial Narrow" pitchFamily="34" charset="0"/>
              </a:rPr>
              <a:t>Clean Energy </a:t>
            </a:r>
          </a:p>
          <a:p>
            <a:r>
              <a:rPr lang="en-US" sz="2000" dirty="0">
                <a:solidFill>
                  <a:schemeClr val="accent6"/>
                </a:solidFill>
                <a:latin typeface="Arial Narrow" pitchFamily="34" charset="0"/>
              </a:rPr>
              <a:t>t</a:t>
            </a:r>
            <a:r>
              <a:rPr lang="en-US" sz="2000" dirty="0" smtClean="0">
                <a:solidFill>
                  <a:schemeClr val="accent6"/>
                </a:solidFill>
                <a:latin typeface="Arial Narrow" pitchFamily="34" charset="0"/>
              </a:rPr>
              <a:t>hrough </a:t>
            </a:r>
          </a:p>
          <a:p>
            <a:r>
              <a:rPr lang="en-US" sz="2400" b="1" dirty="0" smtClean="0">
                <a:solidFill>
                  <a:schemeClr val="accent6"/>
                </a:solidFill>
                <a:latin typeface="Arial Narrow" pitchFamily="34" charset="0"/>
              </a:rPr>
              <a:t>Innovative</a:t>
            </a:r>
            <a:r>
              <a:rPr lang="en-US" sz="2400" b="1" dirty="0">
                <a:solidFill>
                  <a:schemeClr val="accent6"/>
                </a:solidFill>
                <a:latin typeface="Arial Narrow" pitchFamily="34" charset="0"/>
              </a:rPr>
              <a:t>, </a:t>
            </a:r>
            <a:r>
              <a:rPr lang="en-US" sz="2400" b="1" dirty="0" smtClean="0">
                <a:solidFill>
                  <a:schemeClr val="accent6"/>
                </a:solidFill>
                <a:latin typeface="Arial Narrow" pitchFamily="34" charset="0"/>
              </a:rPr>
              <a:t>Collaborative </a:t>
            </a:r>
          </a:p>
          <a:p>
            <a:r>
              <a:rPr lang="en-US" sz="2400" b="1" dirty="0" smtClean="0">
                <a:solidFill>
                  <a:schemeClr val="accent6"/>
                </a:solidFill>
                <a:latin typeface="Arial Narrow" pitchFamily="34" charset="0"/>
              </a:rPr>
              <a:t>and Interdisciplinary </a:t>
            </a:r>
            <a:r>
              <a:rPr lang="en-US" sz="2000" dirty="0" smtClean="0">
                <a:solidFill>
                  <a:schemeClr val="accent6"/>
                </a:solidFill>
                <a:latin typeface="Arial Narrow" pitchFamily="34" charset="0"/>
              </a:rPr>
              <a:t>Research</a:t>
            </a:r>
            <a:endParaRPr lang="en-US" sz="2000" dirty="0">
              <a:solidFill>
                <a:schemeClr val="accent6"/>
              </a:solidFill>
              <a:latin typeface="Arial Narrow" pitchFamily="34" charset="0"/>
            </a:endParaRPr>
          </a:p>
        </p:txBody>
      </p:sp>
      <p:sp>
        <p:nvSpPr>
          <p:cNvPr id="5" name="TextBox 4"/>
          <p:cNvSpPr txBox="1"/>
          <p:nvPr/>
        </p:nvSpPr>
        <p:spPr>
          <a:xfrm>
            <a:off x="315731" y="3772072"/>
            <a:ext cx="2166555" cy="584775"/>
          </a:xfrm>
          <a:prstGeom prst="rect">
            <a:avLst/>
          </a:prstGeom>
          <a:noFill/>
        </p:spPr>
        <p:txBody>
          <a:bodyPr wrap="none" rtlCol="0">
            <a:spAutoFit/>
          </a:bodyPr>
          <a:lstStyle/>
          <a:p>
            <a:r>
              <a:rPr lang="en-US" sz="3200" b="1" dirty="0" smtClean="0"/>
              <a:t>Thank You !</a:t>
            </a:r>
            <a:endParaRPr lang="en-US" sz="3200" b="1" dirty="0"/>
          </a:p>
        </p:txBody>
      </p:sp>
      <p:pic>
        <p:nvPicPr>
          <p:cNvPr id="3" name="Picture 2"/>
          <p:cNvPicPr>
            <a:picLocks noChangeAspect="1"/>
          </p:cNvPicPr>
          <p:nvPr/>
        </p:nvPicPr>
        <p:blipFill>
          <a:blip r:embed="rId2" cstate="print"/>
          <a:stretch>
            <a:fillRect/>
          </a:stretch>
        </p:blipFill>
        <p:spPr>
          <a:xfrm>
            <a:off x="4770033" y="1069676"/>
            <a:ext cx="7238715" cy="5193102"/>
          </a:xfrm>
          <a:prstGeom prst="rect">
            <a:avLst/>
          </a:prstGeom>
        </p:spPr>
      </p:pic>
    </p:spTree>
    <p:extLst>
      <p:ext uri="{BB962C8B-B14F-4D97-AF65-F5344CB8AC3E}">
        <p14:creationId xmlns:p14="http://schemas.microsoft.com/office/powerpoint/2010/main" val="38194234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3407549" y="1"/>
            <a:ext cx="6997967" cy="1135999"/>
            <a:chOff x="3166006" y="448574"/>
            <a:chExt cx="6997966" cy="1135999"/>
          </a:xfrm>
        </p:grpSpPr>
        <p:sp>
          <p:nvSpPr>
            <p:cNvPr id="13" name="Text Placeholder 10"/>
            <p:cNvSpPr txBox="1">
              <a:spLocks/>
            </p:cNvSpPr>
            <p:nvPr/>
          </p:nvSpPr>
          <p:spPr>
            <a:xfrm>
              <a:off x="3166006" y="448574"/>
              <a:ext cx="6997966" cy="895703"/>
            </a:xfrm>
            <a:prstGeom prst="rect">
              <a:avLst/>
            </a:prstGeom>
          </p:spPr>
          <p:txBody>
            <a:bodyPr/>
            <a:lstStyle>
              <a:lvl1pPr marL="0" marR="0" indent="0" algn="ctr" defTabSz="914400" rtl="0" eaLnBrk="1" latinLnBrk="0" hangingPunct="1">
                <a:lnSpc>
                  <a:spcPct val="90000"/>
                </a:lnSpc>
                <a:spcBef>
                  <a:spcPts val="0"/>
                </a:spcBef>
                <a:spcAft>
                  <a:spcPts val="0"/>
                </a:spcAft>
                <a:buFont typeface="Arial" panose="020B0604020202020204" pitchFamily="34" charset="0"/>
                <a:buNone/>
                <a:defRPr sz="2400" b="0" kern="1200">
                  <a:solidFill>
                    <a:schemeClr val="bg1"/>
                  </a:solidFill>
                  <a:latin typeface="Yu Gothic UI" panose="020B0500000000000000" pitchFamily="34" charset="-128"/>
                  <a:ea typeface="Yu Gothic UI" panose="020B05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4000" b="1" dirty="0">
                  <a:solidFill>
                    <a:srgbClr val="C00000"/>
                  </a:solidFill>
                  <a:latin typeface="Dubai Light" panose="020B0303030403030204" pitchFamily="34" charset="-78"/>
                  <a:ea typeface="SimSun" panose="02010600030101010101" pitchFamily="2" charset="-122"/>
                  <a:cs typeface="Dubai Light" panose="020B0303030403030204" pitchFamily="34" charset="-78"/>
                </a:rPr>
                <a:t>MISSION INNOVATION </a:t>
              </a:r>
              <a:endParaRPr lang="en-US" sz="1600" dirty="0">
                <a:solidFill>
                  <a:srgbClr val="C00000"/>
                </a:solidFill>
                <a:latin typeface="Dubai Light" panose="020B0303030403030204" pitchFamily="34" charset="-78"/>
                <a:ea typeface="SimSun" panose="02010600030101010101" pitchFamily="2" charset="-122"/>
                <a:cs typeface="Dubai Light" panose="020B0303030403030204" pitchFamily="34" charset="-78"/>
              </a:endParaRPr>
            </a:p>
          </p:txBody>
        </p:sp>
        <p:sp>
          <p:nvSpPr>
            <p:cNvPr id="14" name="Text Placeholder 10"/>
            <p:cNvSpPr txBox="1">
              <a:spLocks/>
            </p:cNvSpPr>
            <p:nvPr/>
          </p:nvSpPr>
          <p:spPr>
            <a:xfrm>
              <a:off x="3486150" y="1064742"/>
              <a:ext cx="6245633" cy="519831"/>
            </a:xfrm>
            <a:prstGeom prst="rect">
              <a:avLst/>
            </a:prstGeom>
          </p:spPr>
          <p:txBody>
            <a:bodyPr/>
            <a:lstStyle>
              <a:lvl1pPr marL="0" marR="0" indent="0" algn="ctr" defTabSz="914400" rtl="0" eaLnBrk="1" latinLnBrk="0" hangingPunct="1">
                <a:lnSpc>
                  <a:spcPct val="90000"/>
                </a:lnSpc>
                <a:spcBef>
                  <a:spcPts val="0"/>
                </a:spcBef>
                <a:spcAft>
                  <a:spcPts val="0"/>
                </a:spcAft>
                <a:buFont typeface="Arial" panose="020B0604020202020204" pitchFamily="34" charset="0"/>
                <a:buNone/>
                <a:defRPr sz="2400" b="0" kern="1200">
                  <a:solidFill>
                    <a:schemeClr val="bg1"/>
                  </a:solidFill>
                  <a:latin typeface="Yu Gothic UI" panose="020B0500000000000000" pitchFamily="34" charset="-128"/>
                  <a:ea typeface="Yu Gothic UI" panose="020B05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2000" b="1" dirty="0">
                  <a:solidFill>
                    <a:srgbClr val="0070C0"/>
                  </a:solidFill>
                  <a:latin typeface="Dubai Light" panose="020B0303030403030204" pitchFamily="34" charset="-78"/>
                  <a:ea typeface="SimSun" panose="02010600030101010101" pitchFamily="2" charset="-122"/>
                  <a:cs typeface="Dubai Light" panose="020B0303030403030204" pitchFamily="34" charset="-78"/>
                </a:rPr>
                <a:t>Accelerating the Clean Energy Revolution</a:t>
              </a:r>
              <a:endParaRPr lang="en-US" sz="1000" dirty="0">
                <a:solidFill>
                  <a:srgbClr val="0070C0"/>
                </a:solidFill>
                <a:latin typeface="Dubai Light" panose="020B0303030403030204" pitchFamily="34" charset="-78"/>
                <a:ea typeface="SimSun" panose="02010600030101010101" pitchFamily="2" charset="-122"/>
                <a:cs typeface="Dubai Light" panose="020B0303030403030204" pitchFamily="34" charset="-78"/>
              </a:endParaRPr>
            </a:p>
          </p:txBody>
        </p:sp>
      </p:gr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b="16954"/>
          <a:stretch/>
        </p:blipFill>
        <p:spPr>
          <a:xfrm>
            <a:off x="3" y="1538974"/>
            <a:ext cx="5387735" cy="3345784"/>
          </a:xfrm>
          <a:prstGeom prst="rect">
            <a:avLst/>
          </a:prstGeom>
        </p:spPr>
      </p:pic>
      <p:sp>
        <p:nvSpPr>
          <p:cNvPr id="16" name="Text Placeholder 9">
            <a:extLst>
              <a:ext uri="{FF2B5EF4-FFF2-40B4-BE49-F238E27FC236}">
                <a16:creationId xmlns="" xmlns:a16="http://schemas.microsoft.com/office/drawing/2014/main" id="{CEA670B3-CF40-7841-B957-E7C75F1D3D6A}"/>
              </a:ext>
            </a:extLst>
          </p:cNvPr>
          <p:cNvSpPr txBox="1">
            <a:spLocks/>
          </p:cNvSpPr>
          <p:nvPr/>
        </p:nvSpPr>
        <p:spPr>
          <a:xfrm>
            <a:off x="5545405" y="1605894"/>
            <a:ext cx="6459361" cy="2724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9CDE"/>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576000" indent="-228600" algn="l" defTabSz="914400" rtl="0" eaLnBrk="1" latinLnBrk="0" hangingPunct="1">
              <a:lnSpc>
                <a:spcPct val="90000"/>
              </a:lnSpc>
              <a:spcBef>
                <a:spcPts val="500"/>
              </a:spcBef>
              <a:buClr>
                <a:srgbClr val="6CC24A"/>
              </a:buClr>
              <a:buFont typeface="Courier New" panose="02070309020205020404" pitchFamily="49" charset="0"/>
              <a:buChar char="o"/>
              <a:defRPr sz="2000" kern="1200">
                <a:solidFill>
                  <a:schemeClr val="tx1">
                    <a:lumMod val="65000"/>
                    <a:lumOff val="35000"/>
                  </a:schemeClr>
                </a:solidFill>
                <a:latin typeface="+mn-lt"/>
                <a:ea typeface="+mn-ea"/>
                <a:cs typeface="+mn-cs"/>
              </a:defRPr>
            </a:lvl2pPr>
            <a:lvl3pPr marL="892800" indent="-228600" algn="l" defTabSz="914400" rtl="0" eaLnBrk="1" latinLnBrk="0" hangingPunct="1">
              <a:lnSpc>
                <a:spcPct val="90000"/>
              </a:lnSpc>
              <a:spcBef>
                <a:spcPts val="500"/>
              </a:spcBef>
              <a:buClr>
                <a:srgbClr val="6CC24A"/>
              </a:buClr>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238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1699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20000"/>
              </a:lnSpc>
              <a:spcBef>
                <a:spcPts val="0"/>
              </a:spcBef>
              <a:spcAft>
                <a:spcPts val="1800"/>
              </a:spcAft>
              <a:buClrTx/>
              <a:defRPr/>
            </a:pPr>
            <a:r>
              <a:rPr lang="en-US" sz="2000" dirty="0">
                <a:solidFill>
                  <a:schemeClr val="tx1"/>
                </a:solidFill>
                <a:latin typeface="Arial Narrow" pitchFamily="34" charset="0"/>
              </a:rPr>
              <a:t>Mission Innovation (MI) </a:t>
            </a:r>
            <a:r>
              <a:rPr lang="en-US" sz="2000" dirty="0" smtClean="0">
                <a:solidFill>
                  <a:schemeClr val="tx1"/>
                </a:solidFill>
                <a:latin typeface="Arial Narrow" pitchFamily="34" charset="0"/>
              </a:rPr>
              <a:t>– A </a:t>
            </a:r>
            <a:r>
              <a:rPr lang="en-US" sz="2000" dirty="0">
                <a:solidFill>
                  <a:schemeClr val="tx1"/>
                </a:solidFill>
                <a:latin typeface="Arial Narrow" pitchFamily="34" charset="0"/>
              </a:rPr>
              <a:t>global initiative of </a:t>
            </a:r>
            <a:r>
              <a:rPr lang="en-US" sz="2000" dirty="0" smtClean="0">
                <a:solidFill>
                  <a:schemeClr val="tx1"/>
                </a:solidFill>
                <a:latin typeface="Arial Narrow" pitchFamily="34" charset="0"/>
              </a:rPr>
              <a:t>23 </a:t>
            </a:r>
            <a:r>
              <a:rPr lang="en-US" sz="2000" dirty="0">
                <a:solidFill>
                  <a:schemeClr val="tx1"/>
                </a:solidFill>
                <a:latin typeface="Arial Narrow" pitchFamily="34" charset="0"/>
              </a:rPr>
              <a:t>countries and the European Union to dramatically accelerate </a:t>
            </a:r>
            <a:r>
              <a:rPr lang="en-US" sz="2000" b="1" dirty="0">
                <a:solidFill>
                  <a:schemeClr val="tx1"/>
                </a:solidFill>
                <a:latin typeface="Arial Narrow" pitchFamily="34" charset="0"/>
              </a:rPr>
              <a:t>global clean energy innovation</a:t>
            </a:r>
            <a:r>
              <a:rPr lang="en-US" sz="2000" dirty="0">
                <a:solidFill>
                  <a:schemeClr val="tx1"/>
                </a:solidFill>
                <a:latin typeface="Arial Narrow" pitchFamily="34" charset="0"/>
              </a:rPr>
              <a:t>. </a:t>
            </a:r>
            <a:endParaRPr lang="en-US" sz="2000" dirty="0" smtClean="0">
              <a:solidFill>
                <a:schemeClr val="tx1"/>
              </a:solidFill>
              <a:latin typeface="Arial Narrow" pitchFamily="34" charset="0"/>
            </a:endParaRPr>
          </a:p>
          <a:p>
            <a:pPr lvl="0" algn="just">
              <a:lnSpc>
                <a:spcPct val="120000"/>
              </a:lnSpc>
              <a:spcBef>
                <a:spcPts val="0"/>
              </a:spcBef>
              <a:spcAft>
                <a:spcPts val="1800"/>
              </a:spcAft>
              <a:buClrTx/>
              <a:defRPr/>
            </a:pPr>
            <a:r>
              <a:rPr lang="en-US" sz="2000" dirty="0" smtClean="0">
                <a:solidFill>
                  <a:schemeClr val="tx1"/>
                </a:solidFill>
                <a:latin typeface="Arial Narrow" pitchFamily="34" charset="0"/>
              </a:rPr>
              <a:t>World </a:t>
            </a:r>
            <a:r>
              <a:rPr lang="en-US" sz="2000" dirty="0">
                <a:solidFill>
                  <a:schemeClr val="tx1"/>
                </a:solidFill>
                <a:latin typeface="Arial Narrow" pitchFamily="34" charset="0"/>
              </a:rPr>
              <a:t>leaders came together in Paris to undertake ambitious efforts to combat climate </a:t>
            </a:r>
            <a:r>
              <a:rPr lang="en-US" sz="2000" dirty="0" smtClean="0">
                <a:solidFill>
                  <a:schemeClr val="tx1"/>
                </a:solidFill>
                <a:latin typeface="Arial Narrow" pitchFamily="34" charset="0"/>
              </a:rPr>
              <a:t>changes in </a:t>
            </a:r>
            <a:r>
              <a:rPr lang="en-US" sz="2000" dirty="0">
                <a:solidFill>
                  <a:schemeClr val="tx1"/>
                </a:solidFill>
                <a:latin typeface="Arial Narrow" pitchFamily="34" charset="0"/>
              </a:rPr>
              <a:t>November, 2015. </a:t>
            </a:r>
          </a:p>
        </p:txBody>
      </p:sp>
      <p:sp>
        <p:nvSpPr>
          <p:cNvPr id="19" name="Rectangle 18">
            <a:extLst>
              <a:ext uri="{FF2B5EF4-FFF2-40B4-BE49-F238E27FC236}">
                <a16:creationId xmlns="" xmlns:a16="http://schemas.microsoft.com/office/drawing/2014/main" id="{E0E366FC-FA13-414D-B444-8CCE9941B6D6}"/>
              </a:ext>
            </a:extLst>
          </p:cNvPr>
          <p:cNvSpPr/>
          <p:nvPr/>
        </p:nvSpPr>
        <p:spPr>
          <a:xfrm>
            <a:off x="2705637" y="5691215"/>
            <a:ext cx="8584664" cy="707886"/>
          </a:xfrm>
          <a:prstGeom prst="rect">
            <a:avLst/>
          </a:prstGeom>
        </p:spPr>
        <p:txBody>
          <a:bodyPr wrap="square">
            <a:spAutoFit/>
          </a:bodyPr>
          <a:lstStyle/>
          <a:p>
            <a:pPr algn="ctr"/>
            <a:r>
              <a:rPr lang="en-US" sz="2000" i="1" dirty="0">
                <a:solidFill>
                  <a:srgbClr val="145499"/>
                </a:solidFill>
                <a:latin typeface="+mj-lt"/>
                <a:cs typeface="Times New Roman" panose="02020603050405020304" pitchFamily="18" charset="0"/>
              </a:rPr>
              <a:t>“Come together to reinvigorate and accelerate public and private global clean energy innovation to make clean energy widely affordable”</a:t>
            </a:r>
          </a:p>
        </p:txBody>
      </p:sp>
      <p:sp>
        <p:nvSpPr>
          <p:cNvPr id="20" name="TextBox 19">
            <a:extLst>
              <a:ext uri="{FF2B5EF4-FFF2-40B4-BE49-F238E27FC236}">
                <a16:creationId xmlns="" xmlns:a16="http://schemas.microsoft.com/office/drawing/2014/main" id="{8DCDE28A-C28B-42C6-89E1-239F6B885D51}"/>
              </a:ext>
            </a:extLst>
          </p:cNvPr>
          <p:cNvSpPr txBox="1"/>
          <p:nvPr/>
        </p:nvSpPr>
        <p:spPr>
          <a:xfrm>
            <a:off x="3822869" y="4816856"/>
            <a:ext cx="5841055" cy="501874"/>
          </a:xfrm>
          <a:prstGeom prst="rect">
            <a:avLst/>
          </a:prstGeom>
          <a:noFill/>
        </p:spPr>
        <p:txBody>
          <a:bodyPr wrap="square" lIns="70300" tIns="35150" rIns="70300" bIns="35150" rtlCol="0">
            <a:spAutoFit/>
          </a:bodyPr>
          <a:lstStyle/>
          <a:p>
            <a:pPr algn="ctr"/>
            <a:r>
              <a:rPr lang="en-US" sz="2800" b="1" dirty="0">
                <a:latin typeface="+mj-lt"/>
                <a:cs typeface="Times New Roman" panose="02020603050405020304" pitchFamily="18" charset="0"/>
              </a:rPr>
              <a:t>Joint Statement</a:t>
            </a:r>
          </a:p>
        </p:txBody>
      </p:sp>
    </p:spTree>
    <p:extLst>
      <p:ext uri="{BB962C8B-B14F-4D97-AF65-F5344CB8AC3E}">
        <p14:creationId xmlns:p14="http://schemas.microsoft.com/office/powerpoint/2010/main" val="41959313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9">
            <a:extLst>
              <a:ext uri="{FF2B5EF4-FFF2-40B4-BE49-F238E27FC236}">
                <a16:creationId xmlns="" xmlns:a16="http://schemas.microsoft.com/office/drawing/2014/main" id="{CEA670B3-CF40-7841-B957-E7C75F1D3D6A}"/>
              </a:ext>
            </a:extLst>
          </p:cNvPr>
          <p:cNvSpPr txBox="1">
            <a:spLocks/>
          </p:cNvSpPr>
          <p:nvPr/>
        </p:nvSpPr>
        <p:spPr>
          <a:xfrm>
            <a:off x="509450" y="1463041"/>
            <a:ext cx="11507147" cy="44936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9CDE"/>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576000" indent="-228600" algn="l" defTabSz="914400" rtl="0" eaLnBrk="1" latinLnBrk="0" hangingPunct="1">
              <a:lnSpc>
                <a:spcPct val="90000"/>
              </a:lnSpc>
              <a:spcBef>
                <a:spcPts val="500"/>
              </a:spcBef>
              <a:buClr>
                <a:srgbClr val="6CC24A"/>
              </a:buClr>
              <a:buFont typeface="Courier New" panose="02070309020205020404" pitchFamily="49" charset="0"/>
              <a:buChar char="o"/>
              <a:defRPr sz="2000" kern="1200">
                <a:solidFill>
                  <a:schemeClr val="tx1">
                    <a:lumMod val="65000"/>
                    <a:lumOff val="35000"/>
                  </a:schemeClr>
                </a:solidFill>
                <a:latin typeface="+mn-lt"/>
                <a:ea typeface="+mn-ea"/>
                <a:cs typeface="+mn-cs"/>
              </a:defRPr>
            </a:lvl2pPr>
            <a:lvl3pPr marL="892800" indent="-228600" algn="l" defTabSz="914400" rtl="0" eaLnBrk="1" latinLnBrk="0" hangingPunct="1">
              <a:lnSpc>
                <a:spcPct val="90000"/>
              </a:lnSpc>
              <a:spcBef>
                <a:spcPts val="500"/>
              </a:spcBef>
              <a:buClr>
                <a:srgbClr val="6CC24A"/>
              </a:buClr>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238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1699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96875" lvl="0" indent="-392113" algn="just">
              <a:lnSpc>
                <a:spcPct val="110000"/>
              </a:lnSpc>
              <a:spcBef>
                <a:spcPts val="0"/>
              </a:spcBef>
              <a:buClr>
                <a:srgbClr val="C00000"/>
              </a:buClr>
              <a:buSzPct val="120000"/>
              <a:buFont typeface="Wingdings" pitchFamily="2" charset="2"/>
              <a:buChar char="v"/>
              <a:defRPr/>
            </a:pPr>
            <a:r>
              <a:rPr lang="en-US" dirty="0" smtClean="0">
                <a:solidFill>
                  <a:schemeClr val="tx1"/>
                </a:solidFill>
                <a:latin typeface="Arial Narrow" pitchFamily="34" charset="0"/>
              </a:rPr>
              <a:t>Develop </a:t>
            </a:r>
            <a:r>
              <a:rPr lang="en-US" dirty="0">
                <a:solidFill>
                  <a:schemeClr val="tx1"/>
                </a:solidFill>
                <a:latin typeface="Arial Narrow" pitchFamily="34" charset="0"/>
              </a:rPr>
              <a:t>and </a:t>
            </a:r>
            <a:r>
              <a:rPr lang="en-US" dirty="0" smtClean="0">
                <a:solidFill>
                  <a:schemeClr val="tx1"/>
                </a:solidFill>
                <a:latin typeface="Arial Narrow" pitchFamily="34" charset="0"/>
              </a:rPr>
              <a:t>scale-up </a:t>
            </a:r>
            <a:r>
              <a:rPr lang="en-US" b="1" dirty="0" smtClean="0">
                <a:solidFill>
                  <a:srgbClr val="00B050"/>
                </a:solidFill>
                <a:latin typeface="Arial Narrow" pitchFamily="34" charset="0"/>
              </a:rPr>
              <a:t>breakthrough technologies </a:t>
            </a:r>
            <a:r>
              <a:rPr lang="en-US" dirty="0">
                <a:solidFill>
                  <a:schemeClr val="tx1"/>
                </a:solidFill>
                <a:latin typeface="Arial Narrow" pitchFamily="34" charset="0"/>
              </a:rPr>
              <a:t>and </a:t>
            </a:r>
            <a:r>
              <a:rPr lang="en-US" dirty="0" smtClean="0">
                <a:solidFill>
                  <a:schemeClr val="tx1"/>
                </a:solidFill>
                <a:latin typeface="Arial Narrow" pitchFamily="34" charset="0"/>
              </a:rPr>
              <a:t>achieve substantial </a:t>
            </a:r>
            <a:r>
              <a:rPr lang="en-US" dirty="0">
                <a:solidFill>
                  <a:schemeClr val="tx1"/>
                </a:solidFill>
                <a:latin typeface="Arial Narrow" pitchFamily="34" charset="0"/>
              </a:rPr>
              <a:t>cost reductions </a:t>
            </a:r>
            <a:r>
              <a:rPr lang="en-US" dirty="0" smtClean="0">
                <a:solidFill>
                  <a:schemeClr val="tx1"/>
                </a:solidFill>
                <a:latin typeface="Arial Narrow" pitchFamily="34" charset="0"/>
              </a:rPr>
              <a:t>to </a:t>
            </a:r>
            <a:r>
              <a:rPr lang="en-US" b="1" dirty="0" smtClean="0">
                <a:solidFill>
                  <a:srgbClr val="00B050"/>
                </a:solidFill>
                <a:latin typeface="Arial Narrow" pitchFamily="34" charset="0"/>
              </a:rPr>
              <a:t>strengthen </a:t>
            </a:r>
            <a:r>
              <a:rPr lang="en-US" b="1" dirty="0">
                <a:solidFill>
                  <a:srgbClr val="00B050"/>
                </a:solidFill>
                <a:latin typeface="Arial Narrow" pitchFamily="34" charset="0"/>
              </a:rPr>
              <a:t>global efforts</a:t>
            </a:r>
            <a:r>
              <a:rPr lang="en-US" b="1" dirty="0">
                <a:solidFill>
                  <a:schemeClr val="tx1"/>
                </a:solidFill>
                <a:latin typeface="Arial Narrow" pitchFamily="34" charset="0"/>
              </a:rPr>
              <a:t> </a:t>
            </a:r>
            <a:r>
              <a:rPr lang="en-US" dirty="0">
                <a:solidFill>
                  <a:schemeClr val="tx1"/>
                </a:solidFill>
                <a:latin typeface="Arial Narrow" pitchFamily="34" charset="0"/>
              </a:rPr>
              <a:t>in clean energy innovation. </a:t>
            </a:r>
            <a:endParaRPr lang="en-US" dirty="0" smtClean="0">
              <a:solidFill>
                <a:schemeClr val="tx1"/>
              </a:solidFill>
              <a:latin typeface="Arial Narrow" pitchFamily="34" charset="0"/>
            </a:endParaRPr>
          </a:p>
          <a:p>
            <a:pPr marL="396875" lvl="0" indent="-392113" algn="just">
              <a:lnSpc>
                <a:spcPct val="110000"/>
              </a:lnSpc>
              <a:spcBef>
                <a:spcPts val="0"/>
              </a:spcBef>
              <a:buClr>
                <a:srgbClr val="C00000"/>
              </a:buClr>
              <a:buSzPct val="120000"/>
              <a:buFont typeface="Wingdings" pitchFamily="2" charset="2"/>
              <a:buChar char="v"/>
              <a:defRPr/>
            </a:pPr>
            <a:endParaRPr lang="en-US" dirty="0" smtClean="0">
              <a:solidFill>
                <a:schemeClr val="tx1"/>
              </a:solidFill>
              <a:latin typeface="Arial Narrow" pitchFamily="34" charset="0"/>
            </a:endParaRPr>
          </a:p>
          <a:p>
            <a:pPr marL="396875" lvl="0" indent="-392113" algn="just">
              <a:lnSpc>
                <a:spcPct val="110000"/>
              </a:lnSpc>
              <a:spcBef>
                <a:spcPts val="0"/>
              </a:spcBef>
              <a:buClr>
                <a:srgbClr val="C00000"/>
              </a:buClr>
              <a:buSzPct val="120000"/>
              <a:buFont typeface="Wingdings" pitchFamily="2" charset="2"/>
              <a:buChar char="v"/>
              <a:defRPr/>
            </a:pPr>
            <a:r>
              <a:rPr lang="en-US" dirty="0" smtClean="0">
                <a:solidFill>
                  <a:schemeClr val="tx1"/>
                </a:solidFill>
                <a:latin typeface="Arial Narrow" pitchFamily="34" charset="0"/>
              </a:rPr>
              <a:t>Double </a:t>
            </a:r>
            <a:r>
              <a:rPr lang="en-US" dirty="0">
                <a:solidFill>
                  <a:schemeClr val="tx1"/>
                </a:solidFill>
                <a:latin typeface="Arial Narrow" pitchFamily="34" charset="0"/>
              </a:rPr>
              <a:t>public clean energy </a:t>
            </a:r>
            <a:r>
              <a:rPr lang="en-US" dirty="0" smtClean="0">
                <a:solidFill>
                  <a:schemeClr val="tx1"/>
                </a:solidFill>
                <a:latin typeface="Arial Narrow" pitchFamily="34" charset="0"/>
              </a:rPr>
              <a:t>R&amp;D investment over baseline in </a:t>
            </a:r>
            <a:r>
              <a:rPr lang="en-US" dirty="0">
                <a:solidFill>
                  <a:schemeClr val="tx1"/>
                </a:solidFill>
                <a:latin typeface="Arial Narrow" pitchFamily="34" charset="0"/>
              </a:rPr>
              <a:t>five years</a:t>
            </a:r>
            <a:r>
              <a:rPr lang="en-US" dirty="0" smtClean="0">
                <a:solidFill>
                  <a:schemeClr val="tx1"/>
                </a:solidFill>
                <a:latin typeface="Arial Narrow" pitchFamily="34" charset="0"/>
              </a:rPr>
              <a:t>.</a:t>
            </a:r>
          </a:p>
          <a:p>
            <a:pPr marL="396875" lvl="0" indent="-392113" algn="just">
              <a:lnSpc>
                <a:spcPct val="110000"/>
              </a:lnSpc>
              <a:spcBef>
                <a:spcPts val="0"/>
              </a:spcBef>
              <a:buClr>
                <a:srgbClr val="C00000"/>
              </a:buClr>
              <a:buSzPct val="120000"/>
              <a:buFont typeface="Wingdings" pitchFamily="2" charset="2"/>
              <a:buChar char="v"/>
              <a:defRPr/>
            </a:pPr>
            <a:endParaRPr lang="en-US" dirty="0" smtClean="0">
              <a:solidFill>
                <a:schemeClr val="tx1"/>
              </a:solidFill>
              <a:latin typeface="Arial Narrow" pitchFamily="34" charset="0"/>
            </a:endParaRPr>
          </a:p>
          <a:p>
            <a:pPr marL="396875" lvl="0" indent="-392113" algn="just">
              <a:lnSpc>
                <a:spcPct val="110000"/>
              </a:lnSpc>
              <a:spcBef>
                <a:spcPts val="0"/>
              </a:spcBef>
              <a:buClr>
                <a:srgbClr val="C00000"/>
              </a:buClr>
              <a:buSzPct val="120000"/>
              <a:buFont typeface="Wingdings" pitchFamily="2" charset="2"/>
              <a:buChar char="v"/>
              <a:defRPr/>
            </a:pPr>
            <a:r>
              <a:rPr lang="en-US" dirty="0" smtClean="0">
                <a:solidFill>
                  <a:schemeClr val="tx1"/>
                </a:solidFill>
                <a:latin typeface="Arial Narrow" pitchFamily="34" charset="0"/>
              </a:rPr>
              <a:t>Catalyzing global </a:t>
            </a:r>
            <a:r>
              <a:rPr lang="en-US" dirty="0">
                <a:solidFill>
                  <a:schemeClr val="tx1"/>
                </a:solidFill>
                <a:latin typeface="Arial Narrow" pitchFamily="34" charset="0"/>
              </a:rPr>
              <a:t>research efforts </a:t>
            </a:r>
            <a:r>
              <a:rPr lang="en-US" dirty="0" smtClean="0">
                <a:solidFill>
                  <a:schemeClr val="tx1"/>
                </a:solidFill>
                <a:latin typeface="Arial Narrow" pitchFamily="34" charset="0"/>
              </a:rPr>
              <a:t>to provide </a:t>
            </a:r>
            <a:r>
              <a:rPr lang="en-US" dirty="0">
                <a:solidFill>
                  <a:schemeClr val="tx1"/>
                </a:solidFill>
                <a:latin typeface="Arial Narrow" pitchFamily="34" charset="0"/>
              </a:rPr>
              <a:t>significant benefits in reducing greenhouse gas emissions, increasing energy security, and </a:t>
            </a:r>
            <a:r>
              <a:rPr lang="en-US" b="1" dirty="0">
                <a:solidFill>
                  <a:srgbClr val="00B050"/>
                </a:solidFill>
                <a:latin typeface="Arial Narrow" pitchFamily="34" charset="0"/>
              </a:rPr>
              <a:t>creating new opportunities for clean economic growth</a:t>
            </a:r>
            <a:r>
              <a:rPr lang="en-US" dirty="0">
                <a:solidFill>
                  <a:schemeClr val="tx1"/>
                </a:solidFill>
                <a:latin typeface="Arial Narrow" pitchFamily="34" charset="0"/>
              </a:rPr>
              <a:t>. </a:t>
            </a:r>
            <a:endParaRPr lang="en-US" dirty="0" smtClean="0">
              <a:solidFill>
                <a:schemeClr val="tx1"/>
              </a:solidFill>
              <a:latin typeface="Arial Narrow" pitchFamily="34" charset="0"/>
            </a:endParaRPr>
          </a:p>
          <a:p>
            <a:pPr marL="396875" lvl="0" indent="-392113" algn="just">
              <a:lnSpc>
                <a:spcPct val="110000"/>
              </a:lnSpc>
              <a:spcBef>
                <a:spcPts val="0"/>
              </a:spcBef>
              <a:buClr>
                <a:srgbClr val="C00000"/>
              </a:buClr>
              <a:buSzPct val="120000"/>
              <a:buFont typeface="Wingdings" pitchFamily="2" charset="2"/>
              <a:buChar char="v"/>
              <a:defRPr/>
            </a:pPr>
            <a:endParaRPr lang="en-US" dirty="0" smtClean="0">
              <a:solidFill>
                <a:schemeClr val="tx1"/>
              </a:solidFill>
              <a:latin typeface="Arial Narrow" pitchFamily="34" charset="0"/>
            </a:endParaRPr>
          </a:p>
          <a:p>
            <a:pPr marL="396875" indent="-392113" algn="just">
              <a:lnSpc>
                <a:spcPct val="100000"/>
              </a:lnSpc>
              <a:spcBef>
                <a:spcPts val="0"/>
              </a:spcBef>
              <a:buClr>
                <a:srgbClr val="C00000"/>
              </a:buClr>
              <a:buSzPct val="120000"/>
              <a:buFont typeface="Wingdings" pitchFamily="2" charset="2"/>
              <a:buChar char="v"/>
              <a:defRPr/>
            </a:pPr>
            <a:r>
              <a:rPr lang="en-US" dirty="0" smtClean="0">
                <a:solidFill>
                  <a:schemeClr val="tx1"/>
                </a:solidFill>
                <a:latin typeface="Arial Narrow" pitchFamily="34" charset="0"/>
              </a:rPr>
              <a:t>Enhance </a:t>
            </a:r>
            <a:r>
              <a:rPr lang="en-US" b="1" dirty="0">
                <a:solidFill>
                  <a:srgbClr val="00B050"/>
                </a:solidFill>
                <a:latin typeface="Arial Narrow" pitchFamily="34" charset="0"/>
              </a:rPr>
              <a:t>public and private partnerships </a:t>
            </a:r>
            <a:r>
              <a:rPr lang="en-US" dirty="0">
                <a:solidFill>
                  <a:schemeClr val="tx1"/>
                </a:solidFill>
                <a:latin typeface="Arial Narrow" pitchFamily="34" charset="0"/>
              </a:rPr>
              <a:t>via engagement, knowledge sharing, collaborative programmes and investments</a:t>
            </a:r>
            <a:r>
              <a:rPr lang="en-US" dirty="0" smtClean="0">
                <a:solidFill>
                  <a:schemeClr val="tx1"/>
                </a:solidFill>
                <a:latin typeface="Arial Narrow" pitchFamily="34" charset="0"/>
              </a:rPr>
              <a:t>.</a:t>
            </a:r>
            <a:endParaRPr lang="en-US" dirty="0">
              <a:solidFill>
                <a:schemeClr val="tx1"/>
              </a:solidFill>
              <a:latin typeface="Arial Narrow" pitchFamily="34" charset="0"/>
            </a:endParaRPr>
          </a:p>
        </p:txBody>
      </p:sp>
      <p:grpSp>
        <p:nvGrpSpPr>
          <p:cNvPr id="16" name="Group 7"/>
          <p:cNvGrpSpPr/>
          <p:nvPr/>
        </p:nvGrpSpPr>
        <p:grpSpPr>
          <a:xfrm>
            <a:off x="3407549" y="1"/>
            <a:ext cx="6997967" cy="1135999"/>
            <a:chOff x="3166006" y="448574"/>
            <a:chExt cx="6997966" cy="1135999"/>
          </a:xfrm>
        </p:grpSpPr>
        <p:sp>
          <p:nvSpPr>
            <p:cNvPr id="18" name="Text Placeholder 10"/>
            <p:cNvSpPr txBox="1">
              <a:spLocks/>
            </p:cNvSpPr>
            <p:nvPr/>
          </p:nvSpPr>
          <p:spPr>
            <a:xfrm>
              <a:off x="3166006" y="448574"/>
              <a:ext cx="6997966" cy="895703"/>
            </a:xfrm>
            <a:prstGeom prst="rect">
              <a:avLst/>
            </a:prstGeom>
          </p:spPr>
          <p:txBody>
            <a:bodyPr/>
            <a:lstStyle>
              <a:lvl1pPr marL="0" marR="0" indent="0" algn="ctr" defTabSz="914400" rtl="0" eaLnBrk="1" latinLnBrk="0" hangingPunct="1">
                <a:lnSpc>
                  <a:spcPct val="90000"/>
                </a:lnSpc>
                <a:spcBef>
                  <a:spcPts val="0"/>
                </a:spcBef>
                <a:spcAft>
                  <a:spcPts val="0"/>
                </a:spcAft>
                <a:buFont typeface="Arial" panose="020B0604020202020204" pitchFamily="34" charset="0"/>
                <a:buNone/>
                <a:defRPr sz="2400" b="0" kern="1200">
                  <a:solidFill>
                    <a:schemeClr val="bg1"/>
                  </a:solidFill>
                  <a:latin typeface="Yu Gothic UI" panose="020B0500000000000000" pitchFamily="34" charset="-128"/>
                  <a:ea typeface="Yu Gothic UI" panose="020B05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4000" b="1" dirty="0">
                  <a:solidFill>
                    <a:srgbClr val="C00000"/>
                  </a:solidFill>
                  <a:latin typeface="Dubai Light" panose="020B0303030403030204" pitchFamily="34" charset="-78"/>
                  <a:ea typeface="SimSun" panose="02010600030101010101" pitchFamily="2" charset="-122"/>
                  <a:cs typeface="Dubai Light" panose="020B0303030403030204" pitchFamily="34" charset="-78"/>
                </a:rPr>
                <a:t>MISSION INNOVATION </a:t>
              </a:r>
              <a:endParaRPr lang="en-US" sz="1600" dirty="0">
                <a:solidFill>
                  <a:srgbClr val="C00000"/>
                </a:solidFill>
                <a:latin typeface="Dubai Light" panose="020B0303030403030204" pitchFamily="34" charset="-78"/>
                <a:ea typeface="SimSun" panose="02010600030101010101" pitchFamily="2" charset="-122"/>
                <a:cs typeface="Dubai Light" panose="020B0303030403030204" pitchFamily="34" charset="-78"/>
              </a:endParaRPr>
            </a:p>
          </p:txBody>
        </p:sp>
        <p:sp>
          <p:nvSpPr>
            <p:cNvPr id="24" name="Text Placeholder 10"/>
            <p:cNvSpPr txBox="1">
              <a:spLocks/>
            </p:cNvSpPr>
            <p:nvPr/>
          </p:nvSpPr>
          <p:spPr>
            <a:xfrm>
              <a:off x="3486150" y="1064742"/>
              <a:ext cx="6245633" cy="519831"/>
            </a:xfrm>
            <a:prstGeom prst="rect">
              <a:avLst/>
            </a:prstGeom>
          </p:spPr>
          <p:txBody>
            <a:bodyPr/>
            <a:lstStyle>
              <a:lvl1pPr marL="0" marR="0" indent="0" algn="ctr" defTabSz="914400" rtl="0" eaLnBrk="1" latinLnBrk="0" hangingPunct="1">
                <a:lnSpc>
                  <a:spcPct val="90000"/>
                </a:lnSpc>
                <a:spcBef>
                  <a:spcPts val="0"/>
                </a:spcBef>
                <a:spcAft>
                  <a:spcPts val="0"/>
                </a:spcAft>
                <a:buFont typeface="Arial" panose="020B0604020202020204" pitchFamily="34" charset="0"/>
                <a:buNone/>
                <a:defRPr sz="2400" b="0" kern="1200">
                  <a:solidFill>
                    <a:schemeClr val="bg1"/>
                  </a:solidFill>
                  <a:latin typeface="Yu Gothic UI" panose="020B0500000000000000" pitchFamily="34" charset="-128"/>
                  <a:ea typeface="Yu Gothic UI" panose="020B05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sz="2000" b="1" dirty="0">
                  <a:solidFill>
                    <a:srgbClr val="0070C0"/>
                  </a:solidFill>
                  <a:latin typeface="Dubai Light" panose="020B0303030403030204" pitchFamily="34" charset="-78"/>
                  <a:ea typeface="SimSun" panose="02010600030101010101" pitchFamily="2" charset="-122"/>
                  <a:cs typeface="Dubai Light" panose="020B0303030403030204" pitchFamily="34" charset="-78"/>
                </a:rPr>
                <a:t>Accelerating the Clean Energy Revolution</a:t>
              </a:r>
              <a:endParaRPr lang="en-US" sz="1000" dirty="0">
                <a:solidFill>
                  <a:srgbClr val="0070C0"/>
                </a:solidFill>
                <a:latin typeface="Dubai Light" panose="020B0303030403030204" pitchFamily="34" charset="-78"/>
                <a:ea typeface="SimSun" panose="02010600030101010101" pitchFamily="2" charset="-122"/>
                <a:cs typeface="Dubai Light" panose="020B0303030403030204" pitchFamily="34" charset="-78"/>
              </a:endParaRPr>
            </a:p>
          </p:txBody>
        </p:sp>
      </p:grpSp>
    </p:spTree>
    <p:extLst>
      <p:ext uri="{BB962C8B-B14F-4D97-AF65-F5344CB8AC3E}">
        <p14:creationId xmlns:p14="http://schemas.microsoft.com/office/powerpoint/2010/main" val="8747980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 xmlns:a16="http://schemas.microsoft.com/office/drawing/2014/main" id="{8010E544-9751-3147-B31D-F731429C2353}"/>
              </a:ext>
            </a:extLst>
          </p:cNvPr>
          <p:cNvSpPr/>
          <p:nvPr/>
        </p:nvSpPr>
        <p:spPr>
          <a:xfrm>
            <a:off x="0" y="5387006"/>
            <a:ext cx="12192000" cy="1466850"/>
          </a:xfrm>
          <a:prstGeom prst="rect">
            <a:avLst/>
          </a:prstGeom>
          <a:gradFill>
            <a:gsLst>
              <a:gs pos="0">
                <a:srgbClr val="009CA6"/>
              </a:gs>
              <a:gs pos="100000">
                <a:srgbClr val="71B325">
                  <a:alpha val="80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3"/>
          <p:cNvSpPr>
            <a:spLocks noGrp="1"/>
          </p:cNvSpPr>
          <p:nvPr>
            <p:ph type="title" idx="4294967295"/>
          </p:nvPr>
        </p:nvSpPr>
        <p:spPr>
          <a:xfrm>
            <a:off x="2854181" y="240291"/>
            <a:ext cx="7869237" cy="728662"/>
          </a:xfrm>
          <a:prstGeom prst="rect">
            <a:avLst/>
          </a:prstGeom>
        </p:spPr>
        <p:txBody>
          <a:bodyPr>
            <a:noAutofit/>
          </a:bodyPr>
          <a:lstStyle/>
          <a:p>
            <a:r>
              <a:rPr lang="en-ZA" sz="3200" b="1" dirty="0">
                <a:solidFill>
                  <a:srgbClr val="C00000"/>
                </a:solidFill>
                <a:latin typeface="Cambria" panose="02040503050406030204" pitchFamily="18" charset="0"/>
              </a:rPr>
              <a:t>Mission Innovation: </a:t>
            </a:r>
            <a:r>
              <a:rPr lang="en-ZA" sz="3200" b="1" dirty="0" smtClean="0">
                <a:solidFill>
                  <a:srgbClr val="C00000"/>
                </a:solidFill>
                <a:latin typeface="Cambria" panose="02040503050406030204" pitchFamily="18" charset="0"/>
              </a:rPr>
              <a:t>Member </a:t>
            </a:r>
            <a:r>
              <a:rPr lang="en-ZA" sz="3200" b="1" dirty="0">
                <a:solidFill>
                  <a:srgbClr val="C00000"/>
                </a:solidFill>
                <a:latin typeface="Cambria" panose="02040503050406030204" pitchFamily="18" charset="0"/>
              </a:rPr>
              <a:t>Countries</a:t>
            </a:r>
            <a:endParaRPr lang="en-US" sz="3200" b="1" dirty="0">
              <a:solidFill>
                <a:srgbClr val="C00000"/>
              </a:solidFill>
              <a:latin typeface="Cambria" panose="020405030504060302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0939" y="1222902"/>
            <a:ext cx="7058799" cy="3831003"/>
          </a:xfrm>
          <a:prstGeom prst="round2DiagRect">
            <a:avLst>
              <a:gd name="adj1" fmla="val 16667"/>
              <a:gd name="adj2" fmla="val 0"/>
            </a:avLst>
          </a:prstGeom>
          <a:ln w="9525" cap="sq">
            <a:solidFill>
              <a:srgbClr val="FFFFFF"/>
            </a:solidFill>
            <a:miter lim="800000"/>
          </a:ln>
          <a:effectLst>
            <a:outerShdw blurRad="254000" algn="tl" rotWithShape="0">
              <a:srgbClr val="000000">
                <a:alpha val="43000"/>
              </a:srgbClr>
            </a:outerShdw>
          </a:effectLst>
        </p:spPr>
      </p:pic>
      <p:grpSp>
        <p:nvGrpSpPr>
          <p:cNvPr id="7" name="Group 6"/>
          <p:cNvGrpSpPr/>
          <p:nvPr/>
        </p:nvGrpSpPr>
        <p:grpSpPr>
          <a:xfrm>
            <a:off x="705745" y="5494942"/>
            <a:ext cx="10780515" cy="1168011"/>
            <a:chOff x="769751" y="5219370"/>
            <a:chExt cx="10780514" cy="1168011"/>
          </a:xfrm>
        </p:grpSpPr>
        <p:grpSp>
          <p:nvGrpSpPr>
            <p:cNvPr id="8" name="Group 7"/>
            <p:cNvGrpSpPr/>
            <p:nvPr/>
          </p:nvGrpSpPr>
          <p:grpSpPr>
            <a:xfrm>
              <a:off x="769751" y="5219370"/>
              <a:ext cx="10780514" cy="559269"/>
              <a:chOff x="1333726" y="5202725"/>
              <a:chExt cx="10780514" cy="559269"/>
            </a:xfrm>
          </p:grpSpPr>
          <p:pic>
            <p:nvPicPr>
              <p:cNvPr id="21" name="Picture 5" descr="Image result for Australia flag">
                <a:extLst>
                  <a:ext uri="{FF2B5EF4-FFF2-40B4-BE49-F238E27FC236}">
                    <a16:creationId xmlns="" xmlns:a16="http://schemas.microsoft.com/office/drawing/2014/main" id="{427703DD-6F61-4513-BC44-F8AEADCE0F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726" y="5210099"/>
                <a:ext cx="1097280"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2" name="Picture 7" descr="Image result for Canada flag">
                <a:extLst>
                  <a:ext uri="{FF2B5EF4-FFF2-40B4-BE49-F238E27FC236}">
                    <a16:creationId xmlns="" xmlns:a16="http://schemas.microsoft.com/office/drawing/2014/main" id="{B4050611-8C31-4AC4-BA4A-BF417B87DB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8362" y="5207002"/>
                <a:ext cx="1097280"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3" name="Picture 22" descr="Image result for China flag">
                <a:extLst>
                  <a:ext uri="{FF2B5EF4-FFF2-40B4-BE49-F238E27FC236}">
                    <a16:creationId xmlns="" xmlns:a16="http://schemas.microsoft.com/office/drawing/2014/main" id="{9A8787A8-E370-4864-8D18-0575EFACA6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5881" y="5210099"/>
                <a:ext cx="822960"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4" name="Picture 13" descr="Image result for denmark flag">
                <a:extLst>
                  <a:ext uri="{FF2B5EF4-FFF2-40B4-BE49-F238E27FC236}">
                    <a16:creationId xmlns="" xmlns:a16="http://schemas.microsoft.com/office/drawing/2014/main" id="{317A0B6A-DEF8-440E-8305-73BD3612CB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1799" y="5210099"/>
                <a:ext cx="725898"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5" name="Picture 24" descr="Image result for Finland flag">
                <a:extLst>
                  <a:ext uri="{FF2B5EF4-FFF2-40B4-BE49-F238E27FC236}">
                    <a16:creationId xmlns="" xmlns:a16="http://schemas.microsoft.com/office/drawing/2014/main" id="{EE0D1957-5997-4455-83FC-0D94C907CCE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61092" y="5213354"/>
                <a:ext cx="899772"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6" name="Picture 17" descr="Image result for Germany flag">
                <a:extLst>
                  <a:ext uri="{FF2B5EF4-FFF2-40B4-BE49-F238E27FC236}">
                    <a16:creationId xmlns="" xmlns:a16="http://schemas.microsoft.com/office/drawing/2014/main" id="{E600B30A-00B1-4CDC-807F-7D4F271A256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42553" y="5210912"/>
                <a:ext cx="914400"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7" name="Picture 19" descr="Image result for india flag">
                <a:extLst>
                  <a:ext uri="{FF2B5EF4-FFF2-40B4-BE49-F238E27FC236}">
                    <a16:creationId xmlns="" xmlns:a16="http://schemas.microsoft.com/office/drawing/2014/main" id="{F0807705-72E0-4F46-8C53-D81FE7EBCAE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89780" y="5202725"/>
                <a:ext cx="824460"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8" name="Picture 2" descr="Image result for France flag flag">
                <a:extLst>
                  <a:ext uri="{FF2B5EF4-FFF2-40B4-BE49-F238E27FC236}">
                    <a16:creationId xmlns="" xmlns:a16="http://schemas.microsoft.com/office/drawing/2014/main" id="{5619E6E4-CDCA-4B8F-8643-29353A9E603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93257" y="5213354"/>
                <a:ext cx="824460"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9" name="Picture 28">
                <a:extLst>
                  <a:ext uri="{FF2B5EF4-FFF2-40B4-BE49-F238E27FC236}">
                    <a16:creationId xmlns="" xmlns:a16="http://schemas.microsoft.com/office/drawing/2014/main" id="{B088EB15-854A-43BB-9642-26A8F655DD3C}"/>
                  </a:ext>
                </a:extLst>
              </p:cNvPr>
              <p:cNvPicPr>
                <a:picLocks noChangeAspect="1"/>
              </p:cNvPicPr>
              <p:nvPr/>
            </p:nvPicPr>
            <p:blipFill>
              <a:blip r:embed="rId11" cstate="print"/>
              <a:stretch>
                <a:fillRect/>
              </a:stretch>
            </p:blipFill>
            <p:spPr>
              <a:xfrm>
                <a:off x="7704117" y="5204019"/>
                <a:ext cx="822960"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Picture 29"/>
              <p:cNvPicPr>
                <a:picLocks noChangeAspect="1"/>
              </p:cNvPicPr>
              <p:nvPr/>
            </p:nvPicPr>
            <p:blipFill>
              <a:blip r:embed="rId12" cstate="print"/>
              <a:stretch>
                <a:fillRect/>
              </a:stretch>
            </p:blipFill>
            <p:spPr>
              <a:xfrm>
                <a:off x="2455842" y="5202750"/>
                <a:ext cx="822960"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 name="Picture 30"/>
              <p:cNvPicPr>
                <a:picLocks noChangeAspect="1"/>
              </p:cNvPicPr>
              <p:nvPr/>
            </p:nvPicPr>
            <p:blipFill>
              <a:blip r:embed="rId13" cstate="print"/>
              <a:stretch>
                <a:fillRect/>
              </a:stretch>
            </p:blipFill>
            <p:spPr>
              <a:xfrm>
                <a:off x="5238085" y="5204044"/>
                <a:ext cx="822960"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2" name="Picture 6" descr="Image result for brazil fla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04771" y="5210099"/>
                <a:ext cx="783774"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grpSp>
          <p:nvGrpSpPr>
            <p:cNvPr id="9" name="Group 8"/>
            <p:cNvGrpSpPr/>
            <p:nvPr/>
          </p:nvGrpSpPr>
          <p:grpSpPr>
            <a:xfrm>
              <a:off x="1066031" y="5821149"/>
              <a:ext cx="10174237" cy="566232"/>
              <a:chOff x="2014658" y="5201431"/>
              <a:chExt cx="10174237" cy="566232"/>
            </a:xfrm>
          </p:grpSpPr>
          <p:pic>
            <p:nvPicPr>
              <p:cNvPr id="10" name="Picture 9" descr="Image result for UK flag">
                <a:extLst>
                  <a:ext uri="{FF2B5EF4-FFF2-40B4-BE49-F238E27FC236}">
                    <a16:creationId xmlns="" xmlns:a16="http://schemas.microsoft.com/office/drawing/2014/main" id="{D5B196C9-D211-4B0F-B0B0-BBAFCB0BDC2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024464" y="5216992"/>
                <a:ext cx="1097280"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 name="Picture 21" descr="Image result for italyflag">
                <a:extLst>
                  <a:ext uri="{FF2B5EF4-FFF2-40B4-BE49-F238E27FC236}">
                    <a16:creationId xmlns="" xmlns:a16="http://schemas.microsoft.com/office/drawing/2014/main" id="{A5BC268A-4C6E-4F16-B191-3BA8330982C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870568" y="5201811"/>
                <a:ext cx="824460"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 name="Picture 23" descr="Image result for Norwayflag">
                <a:extLst>
                  <a:ext uri="{FF2B5EF4-FFF2-40B4-BE49-F238E27FC236}">
                    <a16:creationId xmlns="" xmlns:a16="http://schemas.microsoft.com/office/drawing/2014/main" id="{232A5A50-A11C-4293-B5E6-8A2DAA5AE5C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29923" y="5219023"/>
                <a:ext cx="755460"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3" name="Picture 25" descr="Image result for saudi arabia flag">
                <a:extLst>
                  <a:ext uri="{FF2B5EF4-FFF2-40B4-BE49-F238E27FC236}">
                    <a16:creationId xmlns="" xmlns:a16="http://schemas.microsoft.com/office/drawing/2014/main" id="{A6D0A0BD-F995-43A2-8AE5-F5E1DD3179FB}"/>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156925" y="5216179"/>
                <a:ext cx="824460"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4" name="Picture 27" descr="Image result for sweden flag">
                <a:extLst>
                  <a:ext uri="{FF2B5EF4-FFF2-40B4-BE49-F238E27FC236}">
                    <a16:creationId xmlns="" xmlns:a16="http://schemas.microsoft.com/office/drawing/2014/main" id="{75907888-9E1C-4641-8B00-318E63EC8736}"/>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006612" y="5216992"/>
                <a:ext cx="875358"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5" name="Picture 4" descr="Image result for Indonesia flag flag">
                <a:extLst>
                  <a:ext uri="{FF2B5EF4-FFF2-40B4-BE49-F238E27FC236}">
                    <a16:creationId xmlns="" xmlns:a16="http://schemas.microsoft.com/office/drawing/2014/main" id="{7F69C63C-8DC5-4EAF-9B09-2E404C7DE7A5}"/>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014658" y="5206869"/>
                <a:ext cx="824460"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6" name="Picture 6" descr="Image result for Mexico flag flag">
                <a:extLst>
                  <a:ext uri="{FF2B5EF4-FFF2-40B4-BE49-F238E27FC236}">
                    <a16:creationId xmlns="" xmlns:a16="http://schemas.microsoft.com/office/drawing/2014/main" id="{CF63C6C3-0F90-4E76-A8B1-FE3F53EFD51F}"/>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707641" y="5208805"/>
                <a:ext cx="959982"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7" name="Picture 8" descr="Image result for South Korea flag">
                <a:extLst>
                  <a:ext uri="{FF2B5EF4-FFF2-40B4-BE49-F238E27FC236}">
                    <a16:creationId xmlns="" xmlns:a16="http://schemas.microsoft.com/office/drawing/2014/main" id="{818FFB7E-F906-498E-BB98-DC79214C3E94}"/>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310610" y="5208805"/>
                <a:ext cx="821088"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8" name="Picture 10" descr="Image result for Netherland flag">
                <a:extLst>
                  <a:ext uri="{FF2B5EF4-FFF2-40B4-BE49-F238E27FC236}">
                    <a16:creationId xmlns="" xmlns:a16="http://schemas.microsoft.com/office/drawing/2014/main" id="{C50CD2EB-2C05-49A8-8A46-2AF89AB19EF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692850" y="5208805"/>
                <a:ext cx="824460"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9" name="Picture 12" descr="Image result for USA flag">
                <a:extLst>
                  <a:ext uri="{FF2B5EF4-FFF2-40B4-BE49-F238E27FC236}">
                    <a16:creationId xmlns="" xmlns:a16="http://schemas.microsoft.com/office/drawing/2014/main" id="{75028879-B056-4223-917A-DCAAA56A2EFB}"/>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1146971" y="5201431"/>
                <a:ext cx="1041924"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 name="Picture 19"/>
              <p:cNvPicPr>
                <a:picLocks noChangeAspect="1"/>
              </p:cNvPicPr>
              <p:nvPr/>
            </p:nvPicPr>
            <p:blipFill>
              <a:blip r:embed="rId25" cstate="print"/>
              <a:stretch>
                <a:fillRect/>
              </a:stretch>
            </p:blipFill>
            <p:spPr>
              <a:xfrm>
                <a:off x="8901957" y="5208805"/>
                <a:ext cx="1097280"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spTree>
    <p:extLst>
      <p:ext uri="{BB962C8B-B14F-4D97-AF65-F5344CB8AC3E}">
        <p14:creationId xmlns:p14="http://schemas.microsoft.com/office/powerpoint/2010/main" val="13192034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3">
            <a:extLst>
              <a:ext uri="{FF2B5EF4-FFF2-40B4-BE49-F238E27FC236}">
                <a16:creationId xmlns="" xmlns:a16="http://schemas.microsoft.com/office/drawing/2014/main" id="{92896B42-4638-40D0-8887-7AB8D1D86B3D}"/>
              </a:ext>
            </a:extLst>
          </p:cNvPr>
          <p:cNvSpPr>
            <a:spLocks noGrp="1"/>
          </p:cNvSpPr>
          <p:nvPr>
            <p:ph type="title" idx="4294967295"/>
          </p:nvPr>
        </p:nvSpPr>
        <p:spPr>
          <a:xfrm>
            <a:off x="2653868" y="235094"/>
            <a:ext cx="8332787" cy="633412"/>
          </a:xfrm>
          <a:prstGeom prst="rect">
            <a:avLst/>
          </a:prstGeom>
        </p:spPr>
        <p:txBody>
          <a:bodyPr>
            <a:normAutofit/>
          </a:bodyPr>
          <a:lstStyle/>
          <a:p>
            <a:pPr algn="l"/>
            <a:r>
              <a:rPr lang="en-ZA" sz="3200" b="1" dirty="0" smtClean="0">
                <a:solidFill>
                  <a:srgbClr val="C00000"/>
                </a:solidFill>
                <a:latin typeface="Cambria" panose="02040503050406030204" pitchFamily="18" charset="0"/>
              </a:rPr>
              <a:t>Mission Innovation: Portfolio of Activities</a:t>
            </a:r>
            <a:endParaRPr lang="en-IN" sz="3200" b="1" dirty="0">
              <a:solidFill>
                <a:srgbClr val="C00000"/>
              </a:solidFill>
              <a:latin typeface="Cambria" panose="02040503050406030204" pitchFamily="18" charset="0"/>
            </a:endParaRPr>
          </a:p>
        </p:txBody>
      </p:sp>
      <p:grpSp>
        <p:nvGrpSpPr>
          <p:cNvPr id="5" name="Group 4"/>
          <p:cNvGrpSpPr/>
          <p:nvPr/>
        </p:nvGrpSpPr>
        <p:grpSpPr>
          <a:xfrm>
            <a:off x="356612" y="1092026"/>
            <a:ext cx="10982805" cy="5203326"/>
            <a:chOff x="3201102" y="227074"/>
            <a:chExt cx="8994652" cy="6201500"/>
          </a:xfrm>
        </p:grpSpPr>
        <p:sp>
          <p:nvSpPr>
            <p:cNvPr id="6" name="Arc 5">
              <a:extLst>
                <a:ext uri="{FF2B5EF4-FFF2-40B4-BE49-F238E27FC236}">
                  <a16:creationId xmlns="" xmlns:a16="http://schemas.microsoft.com/office/drawing/2014/main" id="{B6F50356-5636-7D4B-83CC-6858317C65F5}"/>
                </a:ext>
              </a:extLst>
            </p:cNvPr>
            <p:cNvSpPr/>
            <p:nvPr/>
          </p:nvSpPr>
          <p:spPr>
            <a:xfrm>
              <a:off x="3201102" y="1929085"/>
              <a:ext cx="2502378" cy="2502378"/>
            </a:xfrm>
            <a:prstGeom prst="arc">
              <a:avLst>
                <a:gd name="adj1" fmla="val 16200000"/>
                <a:gd name="adj2" fmla="val 5376701"/>
              </a:avLst>
            </a:prstGeom>
            <a:no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cxnSp>
          <p:nvCxnSpPr>
            <p:cNvPr id="7" name="Straight Connector 6">
              <a:extLst>
                <a:ext uri="{FF2B5EF4-FFF2-40B4-BE49-F238E27FC236}">
                  <a16:creationId xmlns="" xmlns:a16="http://schemas.microsoft.com/office/drawing/2014/main" id="{C10FE90C-3C38-124F-86C0-0F1C26265CFF}"/>
                </a:ext>
              </a:extLst>
            </p:cNvPr>
            <p:cNvCxnSpPr>
              <a:cxnSpLocks/>
              <a:endCxn id="16" idx="3"/>
            </p:cNvCxnSpPr>
            <p:nvPr/>
          </p:nvCxnSpPr>
          <p:spPr>
            <a:xfrm flipV="1">
              <a:off x="5181136" y="1264872"/>
              <a:ext cx="1107163" cy="1150822"/>
            </a:xfrm>
            <a:prstGeom prst="line">
              <a:avLst/>
            </a:prstGeom>
            <a:ln w="44450">
              <a:solidFill>
                <a:srgbClr val="6A4A8A"/>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 xmlns:a16="http://schemas.microsoft.com/office/drawing/2014/main" id="{E5B9C7E1-433A-E141-B181-88BC4E79FCCA}"/>
                </a:ext>
              </a:extLst>
            </p:cNvPr>
            <p:cNvSpPr/>
            <p:nvPr/>
          </p:nvSpPr>
          <p:spPr>
            <a:xfrm>
              <a:off x="3482899" y="2210882"/>
              <a:ext cx="1938784" cy="1938784"/>
            </a:xfrm>
            <a:prstGeom prst="ellipse">
              <a:avLst/>
            </a:prstGeom>
            <a:no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9" name="Oval 8">
              <a:extLst>
                <a:ext uri="{FF2B5EF4-FFF2-40B4-BE49-F238E27FC236}">
                  <a16:creationId xmlns="" xmlns:a16="http://schemas.microsoft.com/office/drawing/2014/main" id="{FC5C4D24-B164-B442-BFEE-97AC7B1E0024}"/>
                </a:ext>
              </a:extLst>
            </p:cNvPr>
            <p:cNvSpPr/>
            <p:nvPr/>
          </p:nvSpPr>
          <p:spPr>
            <a:xfrm>
              <a:off x="3691459" y="2419442"/>
              <a:ext cx="1521664" cy="1521664"/>
            </a:xfrm>
            <a:prstGeom prst="ellipse">
              <a:avLst/>
            </a:prstGeom>
            <a:gradFill flip="none" rotWithShape="1">
              <a:gsLst>
                <a:gs pos="100000">
                  <a:schemeClr val="bg1"/>
                </a:gs>
                <a:gs pos="0">
                  <a:srgbClr val="E0E3E8"/>
                </a:gs>
              </a:gsLst>
              <a:path path="circle">
                <a:fillToRect l="100000" b="100000"/>
              </a:path>
              <a:tileRect t="-100000" r="-100000"/>
            </a:gradFill>
            <a:ln w="6350">
              <a:gradFill flip="none" rotWithShape="1">
                <a:gsLst>
                  <a:gs pos="0">
                    <a:schemeClr val="accent1">
                      <a:lumMod val="5000"/>
                      <a:lumOff val="95000"/>
                    </a:schemeClr>
                  </a:gs>
                  <a:gs pos="73000">
                    <a:schemeClr val="bg1">
                      <a:lumMod val="93000"/>
                    </a:schemeClr>
                  </a:gs>
                </a:gsLst>
                <a:lin ang="8100000" scaled="1"/>
                <a:tileRect/>
              </a:gradFill>
            </a:ln>
            <a:effectLst>
              <a:outerShdw blurRad="114300" dist="63500" dir="3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0" name="Rectangle 9">
              <a:extLst>
                <a:ext uri="{FF2B5EF4-FFF2-40B4-BE49-F238E27FC236}">
                  <a16:creationId xmlns="" xmlns:a16="http://schemas.microsoft.com/office/drawing/2014/main" id="{17CD02CD-017E-4841-BDBC-43D83CBBFF35}"/>
                </a:ext>
              </a:extLst>
            </p:cNvPr>
            <p:cNvSpPr>
              <a:spLocks/>
            </p:cNvSpPr>
            <p:nvPr/>
          </p:nvSpPr>
          <p:spPr>
            <a:xfrm>
              <a:off x="3760709" y="2851704"/>
              <a:ext cx="1465900" cy="990410"/>
            </a:xfrm>
            <a:prstGeom prst="rect">
              <a:avLst/>
            </a:prstGeom>
            <a:noFill/>
          </p:spPr>
          <p:txBody>
            <a:bodyPr wrap="square" lIns="91440" tIns="45720" rIns="91440" bIns="45720">
              <a:spAutoFit/>
            </a:bodyPr>
            <a:lstStyle/>
            <a:p>
              <a:pPr algn="ctr"/>
              <a:r>
                <a:rPr lang="en-US" b="1" dirty="0" smtClean="0">
                  <a:ln w="0"/>
                  <a:solidFill>
                    <a:srgbClr val="4FB0AD"/>
                  </a:solidFill>
                  <a:latin typeface="Cambria" panose="02040503050406030204" pitchFamily="18" charset="0"/>
                  <a:ea typeface="Apple Symbols" panose="02000000000000000000" pitchFamily="2" charset="-79"/>
                  <a:cs typeface="Apple Symbols" panose="02000000000000000000" pitchFamily="2" charset="-79"/>
                </a:rPr>
                <a:t>Mission Innovation</a:t>
              </a:r>
            </a:p>
            <a:p>
              <a:pPr algn="ctr"/>
              <a:r>
                <a:rPr lang="en-US" sz="1200" b="1" cap="none" spc="0" dirty="0" smtClean="0">
                  <a:ln w="0"/>
                  <a:solidFill>
                    <a:srgbClr val="4FB0AD"/>
                  </a:solidFill>
                  <a:latin typeface="Cambria" panose="02040503050406030204" pitchFamily="18" charset="0"/>
                  <a:ea typeface="Apple Symbols" panose="02000000000000000000" pitchFamily="2" charset="-79"/>
                  <a:cs typeface="Apple Symbols" panose="02000000000000000000" pitchFamily="2" charset="-79"/>
                </a:rPr>
                <a:t> Portfolio</a:t>
              </a:r>
              <a:endParaRPr lang="en-US" sz="1200" cap="none" spc="0" dirty="0">
                <a:ln w="0"/>
                <a:solidFill>
                  <a:srgbClr val="4FB0AD"/>
                </a:solidFill>
                <a:latin typeface="Cambria" panose="02040503050406030204" pitchFamily="18" charset="0"/>
                <a:ea typeface="Apple Symbols" panose="02000000000000000000" pitchFamily="2" charset="-79"/>
                <a:cs typeface="Apple Symbols" panose="02000000000000000000" pitchFamily="2" charset="-79"/>
              </a:endParaRPr>
            </a:p>
          </p:txBody>
        </p:sp>
        <p:cxnSp>
          <p:nvCxnSpPr>
            <p:cNvPr id="11" name="Straight Connector 10">
              <a:extLst>
                <a:ext uri="{FF2B5EF4-FFF2-40B4-BE49-F238E27FC236}">
                  <a16:creationId xmlns="" xmlns:a16="http://schemas.microsoft.com/office/drawing/2014/main" id="{064AE289-9B3A-B24B-90DB-CA25B8953A5D}"/>
                </a:ext>
              </a:extLst>
            </p:cNvPr>
            <p:cNvCxnSpPr>
              <a:cxnSpLocks/>
            </p:cNvCxnSpPr>
            <p:nvPr/>
          </p:nvCxnSpPr>
          <p:spPr>
            <a:xfrm>
              <a:off x="4458042" y="1929085"/>
              <a:ext cx="0" cy="281797"/>
            </a:xfrm>
            <a:prstGeom prst="line">
              <a:avLst/>
            </a:prstGeom>
            <a:no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a:extLst>
                <a:ext uri="{FF2B5EF4-FFF2-40B4-BE49-F238E27FC236}">
                  <a16:creationId xmlns="" xmlns:a16="http://schemas.microsoft.com/office/drawing/2014/main" id="{FFF9CCF1-8598-8B42-AF8D-3FFB9BDB6F80}"/>
                </a:ext>
              </a:extLst>
            </p:cNvPr>
            <p:cNvCxnSpPr>
              <a:cxnSpLocks/>
            </p:cNvCxnSpPr>
            <p:nvPr/>
          </p:nvCxnSpPr>
          <p:spPr>
            <a:xfrm>
              <a:off x="4463793" y="4149666"/>
              <a:ext cx="0" cy="281797"/>
            </a:xfrm>
            <a:prstGeom prst="line">
              <a:avLst/>
            </a:prstGeom>
            <a:no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13" name="Arc 12">
              <a:extLst>
                <a:ext uri="{FF2B5EF4-FFF2-40B4-BE49-F238E27FC236}">
                  <a16:creationId xmlns="" xmlns:a16="http://schemas.microsoft.com/office/drawing/2014/main" id="{13E7E5D9-4460-8546-A1BF-92E25A557ACC}"/>
                </a:ext>
              </a:extLst>
            </p:cNvPr>
            <p:cNvSpPr/>
            <p:nvPr/>
          </p:nvSpPr>
          <p:spPr>
            <a:xfrm rot="16766109">
              <a:off x="3418182" y="2146165"/>
              <a:ext cx="2068218" cy="2068218"/>
            </a:xfrm>
            <a:prstGeom prst="arc">
              <a:avLst>
                <a:gd name="adj1" fmla="val 12285253"/>
                <a:gd name="adj2" fmla="val 13790721"/>
              </a:avLst>
            </a:prstGeom>
            <a:noFill/>
            <a:ln w="142875">
              <a:solidFill>
                <a:srgbClr val="6A4A8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4" name="Arc 13">
              <a:extLst>
                <a:ext uri="{FF2B5EF4-FFF2-40B4-BE49-F238E27FC236}">
                  <a16:creationId xmlns="" xmlns:a16="http://schemas.microsoft.com/office/drawing/2014/main" id="{5ADB6D68-89CF-B648-9AC0-3B43ABFE1EDE}"/>
                </a:ext>
              </a:extLst>
            </p:cNvPr>
            <p:cNvSpPr/>
            <p:nvPr/>
          </p:nvSpPr>
          <p:spPr>
            <a:xfrm rot="16200000">
              <a:off x="3418182" y="2146165"/>
              <a:ext cx="2068218" cy="2068218"/>
            </a:xfrm>
            <a:prstGeom prst="arc">
              <a:avLst>
                <a:gd name="adj1" fmla="val 1921113"/>
                <a:gd name="adj2" fmla="val 3302972"/>
              </a:avLst>
            </a:prstGeom>
            <a:noFill/>
            <a:ln w="142875">
              <a:solidFill>
                <a:srgbClr val="6A4A8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5" name="Oval 14">
              <a:extLst>
                <a:ext uri="{FF2B5EF4-FFF2-40B4-BE49-F238E27FC236}">
                  <a16:creationId xmlns="" xmlns:a16="http://schemas.microsoft.com/office/drawing/2014/main" id="{523B8714-07D6-A94A-94D5-465532B445A8}"/>
                </a:ext>
              </a:extLst>
            </p:cNvPr>
            <p:cNvSpPr/>
            <p:nvPr/>
          </p:nvSpPr>
          <p:spPr>
            <a:xfrm>
              <a:off x="6128156" y="845580"/>
              <a:ext cx="579435" cy="579435"/>
            </a:xfrm>
            <a:prstGeom prst="ellipse">
              <a:avLst/>
            </a:prstGeom>
            <a:solidFill>
              <a:srgbClr val="6A4A8A"/>
            </a:solidFill>
            <a:ln>
              <a:noFill/>
            </a:ln>
            <a:effectLst>
              <a:outerShdw blurRad="114300" dist="63500" dir="3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6" name="Oval 15">
              <a:extLst>
                <a:ext uri="{FF2B5EF4-FFF2-40B4-BE49-F238E27FC236}">
                  <a16:creationId xmlns="" xmlns:a16="http://schemas.microsoft.com/office/drawing/2014/main" id="{F459CBF1-B060-A046-9EF7-FA04FE93251B}"/>
                </a:ext>
              </a:extLst>
            </p:cNvPr>
            <p:cNvSpPr/>
            <p:nvPr/>
          </p:nvSpPr>
          <p:spPr>
            <a:xfrm>
              <a:off x="6234627" y="952051"/>
              <a:ext cx="366493" cy="366493"/>
            </a:xfrm>
            <a:prstGeom prst="ellipse">
              <a:avLst/>
            </a:prstGeom>
            <a:gradFill flip="none" rotWithShape="1">
              <a:gsLst>
                <a:gs pos="100000">
                  <a:schemeClr val="bg1"/>
                </a:gs>
                <a:gs pos="0">
                  <a:srgbClr val="E0E3E8"/>
                </a:gs>
              </a:gsLst>
              <a:path path="circle">
                <a:fillToRect l="100000" b="100000"/>
              </a:path>
              <a:tileRect t="-100000" r="-100000"/>
            </a:gradFill>
            <a:ln w="6350">
              <a:gradFill flip="none" rotWithShape="1">
                <a:gsLst>
                  <a:gs pos="0">
                    <a:schemeClr val="accent1">
                      <a:lumMod val="5000"/>
                      <a:lumOff val="95000"/>
                    </a:schemeClr>
                  </a:gs>
                  <a:gs pos="73000">
                    <a:schemeClr val="bg1">
                      <a:lumMod val="93000"/>
                    </a:schemeClr>
                  </a:gs>
                </a:gsLst>
                <a:lin ang="8100000" scaled="1"/>
                <a:tileRect/>
              </a:gradFill>
            </a:ln>
            <a:effectLst>
              <a:outerShdw blurRad="114300" dist="63500" dir="3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pic>
          <p:nvPicPr>
            <p:cNvPr id="17" name="Picture 16">
              <a:extLst>
                <a:ext uri="{FF2B5EF4-FFF2-40B4-BE49-F238E27FC236}">
                  <a16:creationId xmlns="" xmlns:a16="http://schemas.microsoft.com/office/drawing/2014/main" id="{E243CE9F-A301-5B40-AAC9-A903CBC410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76" t="69098" r="67978" b="2819"/>
            <a:stretch/>
          </p:blipFill>
          <p:spPr>
            <a:xfrm>
              <a:off x="6885524" y="937163"/>
              <a:ext cx="453200" cy="398198"/>
            </a:xfrm>
            <a:prstGeom prst="rect">
              <a:avLst/>
            </a:prstGeom>
          </p:spPr>
        </p:pic>
        <p:sp>
          <p:nvSpPr>
            <p:cNvPr id="18" name="TextBox 17">
              <a:extLst>
                <a:ext uri="{FF2B5EF4-FFF2-40B4-BE49-F238E27FC236}">
                  <a16:creationId xmlns="" xmlns:a16="http://schemas.microsoft.com/office/drawing/2014/main" id="{DBF83D14-C0C9-B647-9CCA-3634A04152EC}"/>
                </a:ext>
              </a:extLst>
            </p:cNvPr>
            <p:cNvSpPr txBox="1"/>
            <p:nvPr/>
          </p:nvSpPr>
          <p:spPr>
            <a:xfrm>
              <a:off x="7284736" y="767892"/>
              <a:ext cx="1447493" cy="330137"/>
            </a:xfrm>
            <a:prstGeom prst="rect">
              <a:avLst/>
            </a:prstGeom>
            <a:noFill/>
          </p:spPr>
          <p:txBody>
            <a:bodyPr wrap="square" rtlCol="0">
              <a:spAutoFit/>
            </a:bodyPr>
            <a:lstStyle/>
            <a:p>
              <a:r>
                <a:rPr lang="en-US" sz="1200" dirty="0">
                  <a:solidFill>
                    <a:srgbClr val="6A4A8A"/>
                  </a:solidFill>
                  <a:latin typeface="Cambria" panose="02040503050406030204" pitchFamily="18" charset="0"/>
                </a:rPr>
                <a:t>  </a:t>
              </a:r>
            </a:p>
          </p:txBody>
        </p:sp>
        <p:sp>
          <p:nvSpPr>
            <p:cNvPr id="19" name="TextBox 18">
              <a:extLst>
                <a:ext uri="{FF2B5EF4-FFF2-40B4-BE49-F238E27FC236}">
                  <a16:creationId xmlns="" xmlns:a16="http://schemas.microsoft.com/office/drawing/2014/main" id="{46DDDEAF-EEB8-6647-AF58-6498359C483D}"/>
                </a:ext>
              </a:extLst>
            </p:cNvPr>
            <p:cNvSpPr txBox="1"/>
            <p:nvPr/>
          </p:nvSpPr>
          <p:spPr>
            <a:xfrm>
              <a:off x="7189349" y="227074"/>
              <a:ext cx="4828480" cy="1834093"/>
            </a:xfrm>
            <a:prstGeom prst="rect">
              <a:avLst/>
            </a:prstGeom>
            <a:noFill/>
          </p:spPr>
          <p:txBody>
            <a:bodyPr wrap="square" rtlCol="0">
              <a:spAutoFit/>
            </a:bodyPr>
            <a:lstStyle/>
            <a:p>
              <a:r>
                <a:rPr lang="en-US" sz="2400" b="1" dirty="0" smtClean="0">
                  <a:solidFill>
                    <a:srgbClr val="6A4A8A"/>
                  </a:solidFill>
                  <a:latin typeface="Cambria" panose="02040503050406030204" pitchFamily="18" charset="0"/>
                </a:rPr>
                <a:t>Information Sharing: </a:t>
              </a:r>
            </a:p>
            <a:p>
              <a:pPr marL="285750" indent="-285750">
                <a:buFont typeface="Arial" panose="020B0604020202020204" pitchFamily="34" charset="0"/>
                <a:buChar char="•"/>
              </a:pPr>
              <a:r>
                <a:rPr lang="en-US" sz="1400" b="1" dirty="0" smtClean="0">
                  <a:latin typeface="Cambria" panose="02040503050406030204" pitchFamily="18" charset="0"/>
                </a:rPr>
                <a:t>Sharing </a:t>
              </a:r>
              <a:r>
                <a:rPr lang="en-US" sz="1400" b="1" dirty="0">
                  <a:latin typeface="Cambria" panose="02040503050406030204" pitchFamily="18" charset="0"/>
                </a:rPr>
                <a:t>data, </a:t>
              </a:r>
              <a:r>
                <a:rPr lang="en-US" sz="1400" b="1" dirty="0" smtClean="0">
                  <a:latin typeface="Cambria" panose="02040503050406030204" pitchFamily="18" charset="0"/>
                </a:rPr>
                <a:t>priorities </a:t>
              </a:r>
              <a:r>
                <a:rPr lang="en-US" sz="1400" b="1" dirty="0">
                  <a:latin typeface="Cambria" panose="02040503050406030204" pitchFamily="18" charset="0"/>
                </a:rPr>
                <a:t>and plans promotes transparency and </a:t>
              </a:r>
              <a:r>
                <a:rPr lang="en-US" sz="1400" b="1" dirty="0" smtClean="0">
                  <a:latin typeface="Cambria" panose="02040503050406030204" pitchFamily="18" charset="0"/>
                </a:rPr>
                <a:t>integrity.</a:t>
              </a:r>
            </a:p>
            <a:p>
              <a:pPr marL="285750" indent="-285750">
                <a:buFont typeface="Arial" panose="020B0604020202020204" pitchFamily="34" charset="0"/>
                <a:buChar char="•"/>
              </a:pPr>
              <a:r>
                <a:rPr lang="en-US" sz="1400" b="1" dirty="0" smtClean="0">
                  <a:latin typeface="Cambria" panose="02040503050406030204" pitchFamily="18" charset="0"/>
                </a:rPr>
                <a:t>Facilitates </a:t>
              </a:r>
              <a:r>
                <a:rPr lang="en-US" sz="1400" b="1" dirty="0">
                  <a:latin typeface="Cambria" panose="02040503050406030204" pitchFamily="18" charset="0"/>
                </a:rPr>
                <a:t>stakeholder engagement, reveals collaboration opportunities, and can inspire and inform private sector investment </a:t>
              </a:r>
              <a:r>
                <a:rPr lang="en-US" sz="1400" b="1" dirty="0" smtClean="0">
                  <a:latin typeface="Cambria" panose="02040503050406030204" pitchFamily="18" charset="0"/>
                </a:rPr>
                <a:t>decisions.</a:t>
              </a:r>
              <a:endParaRPr lang="en-US" b="1" dirty="0">
                <a:solidFill>
                  <a:srgbClr val="6A4A8A"/>
                </a:solidFill>
                <a:latin typeface="Cambria" panose="02040503050406030204" pitchFamily="18" charset="0"/>
              </a:endParaRPr>
            </a:p>
          </p:txBody>
        </p:sp>
        <p:cxnSp>
          <p:nvCxnSpPr>
            <p:cNvPr id="20" name="Straight Connector 19">
              <a:extLst>
                <a:ext uri="{FF2B5EF4-FFF2-40B4-BE49-F238E27FC236}">
                  <a16:creationId xmlns="" xmlns:a16="http://schemas.microsoft.com/office/drawing/2014/main" id="{A5B123DA-5521-C145-9C0F-6272A67A41DF}"/>
                </a:ext>
              </a:extLst>
            </p:cNvPr>
            <p:cNvCxnSpPr>
              <a:cxnSpLocks/>
            </p:cNvCxnSpPr>
            <p:nvPr/>
          </p:nvCxnSpPr>
          <p:spPr>
            <a:xfrm flipV="1">
              <a:off x="5466556" y="2530395"/>
              <a:ext cx="1459917" cy="364029"/>
            </a:xfrm>
            <a:prstGeom prst="line">
              <a:avLst/>
            </a:prstGeom>
            <a:ln w="44450">
              <a:solidFill>
                <a:srgbClr val="4BA9CF"/>
              </a:solidFill>
            </a:ln>
          </p:spPr>
          <p:style>
            <a:lnRef idx="1">
              <a:schemeClr val="accent1"/>
            </a:lnRef>
            <a:fillRef idx="0">
              <a:schemeClr val="accent1"/>
            </a:fillRef>
            <a:effectRef idx="0">
              <a:schemeClr val="accent1"/>
            </a:effectRef>
            <a:fontRef idx="minor">
              <a:schemeClr val="tx1"/>
            </a:fontRef>
          </p:style>
        </p:cxnSp>
        <p:sp>
          <p:nvSpPr>
            <p:cNvPr id="21" name="Arc 20">
              <a:extLst>
                <a:ext uri="{FF2B5EF4-FFF2-40B4-BE49-F238E27FC236}">
                  <a16:creationId xmlns="" xmlns:a16="http://schemas.microsoft.com/office/drawing/2014/main" id="{4356EE4E-419D-AC43-8D8F-332513D57FEF}"/>
                </a:ext>
              </a:extLst>
            </p:cNvPr>
            <p:cNvSpPr/>
            <p:nvPr/>
          </p:nvSpPr>
          <p:spPr>
            <a:xfrm rot="18466003">
              <a:off x="3422918" y="2146055"/>
              <a:ext cx="2068218" cy="2068218"/>
            </a:xfrm>
            <a:prstGeom prst="arc">
              <a:avLst>
                <a:gd name="adj1" fmla="val 12285253"/>
                <a:gd name="adj2" fmla="val 13790721"/>
              </a:avLst>
            </a:prstGeom>
            <a:noFill/>
            <a:ln w="142875">
              <a:solidFill>
                <a:srgbClr val="4BA9C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22" name="Arc 21">
              <a:extLst>
                <a:ext uri="{FF2B5EF4-FFF2-40B4-BE49-F238E27FC236}">
                  <a16:creationId xmlns="" xmlns:a16="http://schemas.microsoft.com/office/drawing/2014/main" id="{39447A88-30AD-1346-B9BF-DE7F6F5A7EDE}"/>
                </a:ext>
              </a:extLst>
            </p:cNvPr>
            <p:cNvSpPr/>
            <p:nvPr/>
          </p:nvSpPr>
          <p:spPr>
            <a:xfrm rot="18020412">
              <a:off x="3426191" y="2146056"/>
              <a:ext cx="2068218" cy="2068218"/>
            </a:xfrm>
            <a:prstGeom prst="arc">
              <a:avLst>
                <a:gd name="adj1" fmla="val 1921113"/>
                <a:gd name="adj2" fmla="val 3302972"/>
              </a:avLst>
            </a:prstGeom>
            <a:noFill/>
            <a:ln w="142875">
              <a:solidFill>
                <a:srgbClr val="4BA9C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23" name="Oval 22">
              <a:extLst>
                <a:ext uri="{FF2B5EF4-FFF2-40B4-BE49-F238E27FC236}">
                  <a16:creationId xmlns="" xmlns:a16="http://schemas.microsoft.com/office/drawing/2014/main" id="{03ACAB3E-F71B-C64E-875C-12B9E03314C8}"/>
                </a:ext>
              </a:extLst>
            </p:cNvPr>
            <p:cNvSpPr/>
            <p:nvPr/>
          </p:nvSpPr>
          <p:spPr>
            <a:xfrm>
              <a:off x="6890545" y="2129013"/>
              <a:ext cx="579435" cy="579435"/>
            </a:xfrm>
            <a:prstGeom prst="ellipse">
              <a:avLst/>
            </a:prstGeom>
            <a:solidFill>
              <a:srgbClr val="4BA9CF"/>
            </a:solidFill>
            <a:ln>
              <a:noFill/>
            </a:ln>
            <a:effectLst>
              <a:outerShdw blurRad="114300" dist="63500" dir="3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24" name="Oval 23">
              <a:extLst>
                <a:ext uri="{FF2B5EF4-FFF2-40B4-BE49-F238E27FC236}">
                  <a16:creationId xmlns="" xmlns:a16="http://schemas.microsoft.com/office/drawing/2014/main" id="{B8C8D8BA-67BC-2840-8C9C-BCDE65D6B983}"/>
                </a:ext>
              </a:extLst>
            </p:cNvPr>
            <p:cNvSpPr/>
            <p:nvPr/>
          </p:nvSpPr>
          <p:spPr>
            <a:xfrm>
              <a:off x="6997016" y="2235484"/>
              <a:ext cx="366492" cy="366492"/>
            </a:xfrm>
            <a:prstGeom prst="ellipse">
              <a:avLst/>
            </a:prstGeom>
            <a:gradFill flip="none" rotWithShape="1">
              <a:gsLst>
                <a:gs pos="100000">
                  <a:schemeClr val="bg1"/>
                </a:gs>
                <a:gs pos="0">
                  <a:srgbClr val="E0E3E8"/>
                </a:gs>
              </a:gsLst>
              <a:path path="circle">
                <a:fillToRect l="100000" b="100000"/>
              </a:path>
              <a:tileRect t="-100000" r="-100000"/>
            </a:gradFill>
            <a:ln w="6350">
              <a:gradFill flip="none" rotWithShape="1">
                <a:gsLst>
                  <a:gs pos="0">
                    <a:schemeClr val="accent1">
                      <a:lumMod val="5000"/>
                      <a:lumOff val="95000"/>
                    </a:schemeClr>
                  </a:gs>
                  <a:gs pos="73000">
                    <a:schemeClr val="bg1">
                      <a:lumMod val="93000"/>
                    </a:schemeClr>
                  </a:gs>
                </a:gsLst>
                <a:lin ang="8100000" scaled="1"/>
                <a:tileRect/>
              </a:gradFill>
            </a:ln>
            <a:effectLst>
              <a:outerShdw blurRad="114300" dist="63500" dir="3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pic>
          <p:nvPicPr>
            <p:cNvPr id="25" name="Picture 24">
              <a:extLst>
                <a:ext uri="{FF2B5EF4-FFF2-40B4-BE49-F238E27FC236}">
                  <a16:creationId xmlns="" xmlns:a16="http://schemas.microsoft.com/office/drawing/2014/main" id="{22F7B73B-98E4-2F4D-A6B8-DE889E0DEC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970" t="35759" r="34984" b="36158"/>
            <a:stretch/>
          </p:blipFill>
          <p:spPr>
            <a:xfrm>
              <a:off x="7641995" y="2221699"/>
              <a:ext cx="453200" cy="398198"/>
            </a:xfrm>
            <a:prstGeom prst="rect">
              <a:avLst/>
            </a:prstGeom>
          </p:spPr>
        </p:pic>
        <p:sp>
          <p:nvSpPr>
            <p:cNvPr id="26" name="TextBox 25">
              <a:extLst>
                <a:ext uri="{FF2B5EF4-FFF2-40B4-BE49-F238E27FC236}">
                  <a16:creationId xmlns="" xmlns:a16="http://schemas.microsoft.com/office/drawing/2014/main" id="{14EF7DCB-502C-DE4B-BC28-15FD21369701}"/>
                </a:ext>
              </a:extLst>
            </p:cNvPr>
            <p:cNvSpPr txBox="1"/>
            <p:nvPr/>
          </p:nvSpPr>
          <p:spPr>
            <a:xfrm>
              <a:off x="8041207" y="2052428"/>
              <a:ext cx="4150793" cy="1320547"/>
            </a:xfrm>
            <a:prstGeom prst="rect">
              <a:avLst/>
            </a:prstGeom>
            <a:noFill/>
          </p:spPr>
          <p:txBody>
            <a:bodyPr wrap="square" rtlCol="0">
              <a:spAutoFit/>
            </a:bodyPr>
            <a:lstStyle/>
            <a:p>
              <a:r>
                <a:rPr lang="en-US" sz="2400" b="1" dirty="0" smtClean="0">
                  <a:solidFill>
                    <a:srgbClr val="4BA9CF"/>
                  </a:solidFill>
                  <a:latin typeface="Cambria" panose="02040503050406030204" pitchFamily="18" charset="0"/>
                </a:rPr>
                <a:t>Analysis and Joint Research</a:t>
              </a:r>
            </a:p>
            <a:p>
              <a:r>
                <a:rPr lang="en-US" sz="1400" b="1" dirty="0">
                  <a:latin typeface="Cambria" panose="02040503050406030204" pitchFamily="18" charset="0"/>
                </a:rPr>
                <a:t>Leveraging the combined knowledge, capabilities, and resources of members helps accelerate progress and </a:t>
              </a:r>
              <a:r>
                <a:rPr lang="en-US" sz="1400" b="1" dirty="0" smtClean="0">
                  <a:latin typeface="Cambria" panose="02040503050406030204" pitchFamily="18" charset="0"/>
                </a:rPr>
                <a:t>amplify outcomes</a:t>
              </a:r>
              <a:r>
                <a:rPr lang="en-US" sz="1400" b="1" dirty="0" smtClean="0">
                  <a:solidFill>
                    <a:srgbClr val="4BA9CF"/>
                  </a:solidFill>
                  <a:latin typeface="Cambria" panose="02040503050406030204" pitchFamily="18" charset="0"/>
                </a:rPr>
                <a:t> .</a:t>
              </a:r>
              <a:endParaRPr lang="en-US" sz="1400" b="1" dirty="0">
                <a:solidFill>
                  <a:srgbClr val="4BA9CF"/>
                </a:solidFill>
                <a:latin typeface="Cambria" panose="02040503050406030204" pitchFamily="18" charset="0"/>
              </a:endParaRPr>
            </a:p>
          </p:txBody>
        </p:sp>
        <p:cxnSp>
          <p:nvCxnSpPr>
            <p:cNvPr id="27" name="Straight Connector 26">
              <a:extLst>
                <a:ext uri="{FF2B5EF4-FFF2-40B4-BE49-F238E27FC236}">
                  <a16:creationId xmlns="" xmlns:a16="http://schemas.microsoft.com/office/drawing/2014/main" id="{3BA02D3A-B1D2-A64C-9B1F-3D19019E5C33}"/>
                </a:ext>
              </a:extLst>
            </p:cNvPr>
            <p:cNvCxnSpPr>
              <a:cxnSpLocks/>
              <a:endCxn id="30" idx="2"/>
            </p:cNvCxnSpPr>
            <p:nvPr/>
          </p:nvCxnSpPr>
          <p:spPr>
            <a:xfrm>
              <a:off x="5503762" y="3466617"/>
              <a:ext cx="1369173" cy="453991"/>
            </a:xfrm>
            <a:prstGeom prst="line">
              <a:avLst/>
            </a:prstGeom>
            <a:ln w="44450">
              <a:solidFill>
                <a:srgbClr val="F2B543"/>
              </a:solidFill>
            </a:ln>
          </p:spPr>
          <p:style>
            <a:lnRef idx="1">
              <a:schemeClr val="accent1"/>
            </a:lnRef>
            <a:fillRef idx="0">
              <a:schemeClr val="accent1"/>
            </a:fillRef>
            <a:effectRef idx="0">
              <a:schemeClr val="accent1"/>
            </a:effectRef>
            <a:fontRef idx="minor">
              <a:schemeClr val="tx1"/>
            </a:fontRef>
          </p:style>
        </p:cxnSp>
        <p:sp>
          <p:nvSpPr>
            <p:cNvPr id="28" name="Arc 27">
              <a:extLst>
                <a:ext uri="{FF2B5EF4-FFF2-40B4-BE49-F238E27FC236}">
                  <a16:creationId xmlns="" xmlns:a16="http://schemas.microsoft.com/office/drawing/2014/main" id="{9723B84D-0F4B-F945-A27B-369BAFEBA7D9}"/>
                </a:ext>
              </a:extLst>
            </p:cNvPr>
            <p:cNvSpPr/>
            <p:nvPr/>
          </p:nvSpPr>
          <p:spPr>
            <a:xfrm rot="20156214">
              <a:off x="3415576" y="2146167"/>
              <a:ext cx="2068218" cy="2068218"/>
            </a:xfrm>
            <a:prstGeom prst="arc">
              <a:avLst>
                <a:gd name="adj1" fmla="val 12285253"/>
                <a:gd name="adj2" fmla="val 13790721"/>
              </a:avLst>
            </a:prstGeom>
            <a:noFill/>
            <a:ln w="142875">
              <a:solidFill>
                <a:srgbClr val="F2B54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2B543"/>
                  </a:solidFill>
                </a:ln>
                <a:latin typeface="Cambria" panose="02040503050406030204" pitchFamily="18" charset="0"/>
              </a:endParaRPr>
            </a:p>
          </p:txBody>
        </p:sp>
        <p:sp>
          <p:nvSpPr>
            <p:cNvPr id="29" name="Arc 28">
              <a:extLst>
                <a:ext uri="{FF2B5EF4-FFF2-40B4-BE49-F238E27FC236}">
                  <a16:creationId xmlns="" xmlns:a16="http://schemas.microsoft.com/office/drawing/2014/main" id="{8F09F0C8-EBF2-8444-97B7-6766EB4DB7C5}"/>
                </a:ext>
              </a:extLst>
            </p:cNvPr>
            <p:cNvSpPr/>
            <p:nvPr/>
          </p:nvSpPr>
          <p:spPr>
            <a:xfrm rot="19920505">
              <a:off x="3415576" y="2146167"/>
              <a:ext cx="2068218" cy="2068218"/>
            </a:xfrm>
            <a:prstGeom prst="arc">
              <a:avLst>
                <a:gd name="adj1" fmla="val 1921113"/>
                <a:gd name="adj2" fmla="val 3302972"/>
              </a:avLst>
            </a:prstGeom>
            <a:noFill/>
            <a:ln w="142875">
              <a:solidFill>
                <a:srgbClr val="F2B54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2B543"/>
                  </a:solidFill>
                </a:ln>
                <a:latin typeface="Cambria" panose="02040503050406030204" pitchFamily="18" charset="0"/>
              </a:endParaRPr>
            </a:p>
          </p:txBody>
        </p:sp>
        <p:sp>
          <p:nvSpPr>
            <p:cNvPr id="30" name="Oval 29">
              <a:extLst>
                <a:ext uri="{FF2B5EF4-FFF2-40B4-BE49-F238E27FC236}">
                  <a16:creationId xmlns="" xmlns:a16="http://schemas.microsoft.com/office/drawing/2014/main" id="{09121E6C-6EAC-9244-8114-6656A7FE0CD7}"/>
                </a:ext>
              </a:extLst>
            </p:cNvPr>
            <p:cNvSpPr/>
            <p:nvPr/>
          </p:nvSpPr>
          <p:spPr>
            <a:xfrm>
              <a:off x="6872935" y="3601918"/>
              <a:ext cx="637379" cy="637379"/>
            </a:xfrm>
            <a:prstGeom prst="ellipse">
              <a:avLst/>
            </a:prstGeom>
            <a:solidFill>
              <a:srgbClr val="F2B543"/>
            </a:solidFill>
            <a:ln>
              <a:noFill/>
            </a:ln>
            <a:effectLst>
              <a:outerShdw blurRad="114300" dist="63500" dir="3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1" name="Oval 30">
              <a:extLst>
                <a:ext uri="{FF2B5EF4-FFF2-40B4-BE49-F238E27FC236}">
                  <a16:creationId xmlns="" xmlns:a16="http://schemas.microsoft.com/office/drawing/2014/main" id="{66EFDD6F-52E9-F14B-BF2A-8015941D38ED}"/>
                </a:ext>
              </a:extLst>
            </p:cNvPr>
            <p:cNvSpPr/>
            <p:nvPr/>
          </p:nvSpPr>
          <p:spPr>
            <a:xfrm>
              <a:off x="6990054" y="3719037"/>
              <a:ext cx="403141" cy="403141"/>
            </a:xfrm>
            <a:prstGeom prst="ellipse">
              <a:avLst/>
            </a:prstGeom>
            <a:gradFill flip="none" rotWithShape="1">
              <a:gsLst>
                <a:gs pos="100000">
                  <a:schemeClr val="bg1"/>
                </a:gs>
                <a:gs pos="0">
                  <a:srgbClr val="E0E3E8"/>
                </a:gs>
              </a:gsLst>
              <a:path path="circle">
                <a:fillToRect l="100000" b="100000"/>
              </a:path>
              <a:tileRect t="-100000" r="-100000"/>
            </a:gradFill>
            <a:ln w="6350">
              <a:gradFill flip="none" rotWithShape="1">
                <a:gsLst>
                  <a:gs pos="0">
                    <a:schemeClr val="accent1">
                      <a:lumMod val="5000"/>
                      <a:lumOff val="95000"/>
                    </a:schemeClr>
                  </a:gs>
                  <a:gs pos="73000">
                    <a:schemeClr val="bg1">
                      <a:lumMod val="93000"/>
                    </a:schemeClr>
                  </a:gs>
                </a:gsLst>
                <a:lin ang="8100000" scaled="1"/>
                <a:tileRect/>
              </a:gradFill>
            </a:ln>
            <a:effectLst>
              <a:outerShdw blurRad="114300" dist="63500" dir="3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pic>
          <p:nvPicPr>
            <p:cNvPr id="32" name="Picture 31">
              <a:extLst>
                <a:ext uri="{FF2B5EF4-FFF2-40B4-BE49-F238E27FC236}">
                  <a16:creationId xmlns="" xmlns:a16="http://schemas.microsoft.com/office/drawing/2014/main" id="{3A0D9E79-58F7-D344-849A-40D3DF57FB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86" t="35667" r="67468" b="36250"/>
            <a:stretch/>
          </p:blipFill>
          <p:spPr>
            <a:xfrm>
              <a:off x="7661274" y="3751468"/>
              <a:ext cx="453200" cy="398198"/>
            </a:xfrm>
            <a:prstGeom prst="rect">
              <a:avLst/>
            </a:prstGeom>
          </p:spPr>
        </p:pic>
        <p:sp>
          <p:nvSpPr>
            <p:cNvPr id="33" name="TextBox 32">
              <a:extLst>
                <a:ext uri="{FF2B5EF4-FFF2-40B4-BE49-F238E27FC236}">
                  <a16:creationId xmlns="" xmlns:a16="http://schemas.microsoft.com/office/drawing/2014/main" id="{37B46055-3A7F-1E4A-8589-02EF3AB7DFBE}"/>
                </a:ext>
              </a:extLst>
            </p:cNvPr>
            <p:cNvSpPr txBox="1"/>
            <p:nvPr/>
          </p:nvSpPr>
          <p:spPr>
            <a:xfrm>
              <a:off x="8023093" y="3367997"/>
              <a:ext cx="4131514" cy="1577319"/>
            </a:xfrm>
            <a:prstGeom prst="rect">
              <a:avLst/>
            </a:prstGeom>
            <a:noFill/>
          </p:spPr>
          <p:txBody>
            <a:bodyPr wrap="square" rtlCol="0">
              <a:spAutoFit/>
            </a:bodyPr>
            <a:lstStyle/>
            <a:p>
              <a:r>
                <a:rPr lang="en-US" sz="2400" b="1" dirty="0" smtClean="0">
                  <a:solidFill>
                    <a:srgbClr val="F2B543"/>
                  </a:solidFill>
                  <a:latin typeface="Cambria" panose="02040503050406030204" pitchFamily="18" charset="0"/>
                </a:rPr>
                <a:t>Business and Investor Engagement </a:t>
              </a:r>
            </a:p>
            <a:p>
              <a:r>
                <a:rPr lang="en-US" sz="1400" b="1" dirty="0">
                  <a:latin typeface="Cambria" panose="02040503050406030204" pitchFamily="18" charset="0"/>
                </a:rPr>
                <a:t>A</a:t>
              </a:r>
              <a:r>
                <a:rPr lang="en-US" sz="1400" b="1" dirty="0" smtClean="0">
                  <a:latin typeface="Cambria" panose="02040503050406030204" pitchFamily="18" charset="0"/>
                </a:rPr>
                <a:t>ssists </a:t>
              </a:r>
              <a:r>
                <a:rPr lang="en-US" sz="1400" b="1" dirty="0">
                  <a:latin typeface="Cambria" panose="02040503050406030204" pitchFamily="18" charset="0"/>
                </a:rPr>
                <a:t>MI countries in identifying opportunities and engaging the private sector by exchanging information to improve understanding of clean energy innovation needs and </a:t>
              </a:r>
              <a:r>
                <a:rPr lang="en-US" sz="1400" b="1" dirty="0" smtClean="0">
                  <a:latin typeface="Cambria" panose="02040503050406030204" pitchFamily="18" charset="0"/>
                </a:rPr>
                <a:t>perspectives.</a:t>
              </a:r>
              <a:endParaRPr lang="en-US" b="1" dirty="0">
                <a:solidFill>
                  <a:srgbClr val="F2B543"/>
                </a:solidFill>
                <a:latin typeface="Cambria" panose="02040503050406030204" pitchFamily="18" charset="0"/>
              </a:endParaRPr>
            </a:p>
          </p:txBody>
        </p:sp>
        <p:cxnSp>
          <p:nvCxnSpPr>
            <p:cNvPr id="34" name="Straight Connector 33">
              <a:extLst>
                <a:ext uri="{FF2B5EF4-FFF2-40B4-BE49-F238E27FC236}">
                  <a16:creationId xmlns="" xmlns:a16="http://schemas.microsoft.com/office/drawing/2014/main" id="{58F942C7-C78B-D74E-9389-DFF5541C7BF5}"/>
                </a:ext>
              </a:extLst>
            </p:cNvPr>
            <p:cNvCxnSpPr>
              <a:cxnSpLocks/>
              <a:endCxn id="38" idx="1"/>
            </p:cNvCxnSpPr>
            <p:nvPr/>
          </p:nvCxnSpPr>
          <p:spPr>
            <a:xfrm>
              <a:off x="5181136" y="3963668"/>
              <a:ext cx="1111548" cy="1078614"/>
            </a:xfrm>
            <a:prstGeom prst="line">
              <a:avLst/>
            </a:prstGeom>
            <a:ln w="44450">
              <a:solidFill>
                <a:srgbClr val="C3549B"/>
              </a:solidFill>
            </a:ln>
          </p:spPr>
          <p:style>
            <a:lnRef idx="1">
              <a:schemeClr val="accent1"/>
            </a:lnRef>
            <a:fillRef idx="0">
              <a:schemeClr val="accent1"/>
            </a:fillRef>
            <a:effectRef idx="0">
              <a:schemeClr val="accent1"/>
            </a:effectRef>
            <a:fontRef idx="minor">
              <a:schemeClr val="tx1"/>
            </a:fontRef>
          </p:style>
        </p:cxnSp>
        <p:sp>
          <p:nvSpPr>
            <p:cNvPr id="35" name="Arc 34">
              <a:extLst>
                <a:ext uri="{FF2B5EF4-FFF2-40B4-BE49-F238E27FC236}">
                  <a16:creationId xmlns="" xmlns:a16="http://schemas.microsoft.com/office/drawing/2014/main" id="{C1BD177F-8627-9B4B-9349-C892A1F5BD44}"/>
                </a:ext>
              </a:extLst>
            </p:cNvPr>
            <p:cNvSpPr/>
            <p:nvPr/>
          </p:nvSpPr>
          <p:spPr>
            <a:xfrm rot="236021">
              <a:off x="3418182" y="2142238"/>
              <a:ext cx="2068218" cy="2068218"/>
            </a:xfrm>
            <a:prstGeom prst="arc">
              <a:avLst>
                <a:gd name="adj1" fmla="val 12285253"/>
                <a:gd name="adj2" fmla="val 13790721"/>
              </a:avLst>
            </a:prstGeom>
            <a:noFill/>
            <a:ln w="142875">
              <a:solidFill>
                <a:srgbClr val="C3549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4BA9CF"/>
                  </a:solidFill>
                </a:ln>
                <a:latin typeface="Cambria" panose="02040503050406030204" pitchFamily="18" charset="0"/>
              </a:endParaRPr>
            </a:p>
          </p:txBody>
        </p:sp>
        <p:sp>
          <p:nvSpPr>
            <p:cNvPr id="36" name="Arc 35">
              <a:extLst>
                <a:ext uri="{FF2B5EF4-FFF2-40B4-BE49-F238E27FC236}">
                  <a16:creationId xmlns="" xmlns:a16="http://schemas.microsoft.com/office/drawing/2014/main" id="{8ACF8964-72AE-C04E-937B-CEA428EB6EB2}"/>
                </a:ext>
              </a:extLst>
            </p:cNvPr>
            <p:cNvSpPr/>
            <p:nvPr/>
          </p:nvSpPr>
          <p:spPr>
            <a:xfrm rot="167877">
              <a:off x="3418182" y="2142238"/>
              <a:ext cx="2068218" cy="2068218"/>
            </a:xfrm>
            <a:prstGeom prst="arc">
              <a:avLst>
                <a:gd name="adj1" fmla="val 1921113"/>
                <a:gd name="adj2" fmla="val 3302972"/>
              </a:avLst>
            </a:prstGeom>
            <a:noFill/>
            <a:ln w="142875">
              <a:solidFill>
                <a:srgbClr val="C3549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4BA9CF"/>
                  </a:solidFill>
                </a:ln>
                <a:latin typeface="Cambria" panose="02040503050406030204" pitchFamily="18" charset="0"/>
              </a:endParaRPr>
            </a:p>
          </p:txBody>
        </p:sp>
        <p:sp>
          <p:nvSpPr>
            <p:cNvPr id="37" name="Oval 36">
              <a:extLst>
                <a:ext uri="{FF2B5EF4-FFF2-40B4-BE49-F238E27FC236}">
                  <a16:creationId xmlns="" xmlns:a16="http://schemas.microsoft.com/office/drawing/2014/main" id="{5146CFB5-AC68-CD44-820C-8ED1C5E3ABA9}"/>
                </a:ext>
              </a:extLst>
            </p:cNvPr>
            <p:cNvSpPr/>
            <p:nvPr/>
          </p:nvSpPr>
          <p:spPr>
            <a:xfrm>
              <a:off x="6116526" y="4866124"/>
              <a:ext cx="637379" cy="637379"/>
            </a:xfrm>
            <a:prstGeom prst="ellipse">
              <a:avLst/>
            </a:prstGeom>
            <a:solidFill>
              <a:srgbClr val="C3549B"/>
            </a:solidFill>
            <a:ln>
              <a:noFill/>
            </a:ln>
            <a:effectLst>
              <a:outerShdw blurRad="114300" dist="63500" dir="3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8" name="Oval 37">
              <a:extLst>
                <a:ext uri="{FF2B5EF4-FFF2-40B4-BE49-F238E27FC236}">
                  <a16:creationId xmlns="" xmlns:a16="http://schemas.microsoft.com/office/drawing/2014/main" id="{4CF56E32-3610-8C48-BAFA-CA967B3958BE}"/>
                </a:ext>
              </a:extLst>
            </p:cNvPr>
            <p:cNvSpPr/>
            <p:nvPr/>
          </p:nvSpPr>
          <p:spPr>
            <a:xfrm>
              <a:off x="6233645" y="4983243"/>
              <a:ext cx="403141" cy="403141"/>
            </a:xfrm>
            <a:prstGeom prst="ellipse">
              <a:avLst/>
            </a:prstGeom>
            <a:gradFill flip="none" rotWithShape="1">
              <a:gsLst>
                <a:gs pos="100000">
                  <a:schemeClr val="bg1"/>
                </a:gs>
                <a:gs pos="0">
                  <a:srgbClr val="E0E3E8"/>
                </a:gs>
              </a:gsLst>
              <a:path path="circle">
                <a:fillToRect l="100000" b="100000"/>
              </a:path>
              <a:tileRect t="-100000" r="-100000"/>
            </a:gradFill>
            <a:ln w="6350">
              <a:gradFill flip="none" rotWithShape="1">
                <a:gsLst>
                  <a:gs pos="0">
                    <a:schemeClr val="accent1">
                      <a:lumMod val="5000"/>
                      <a:lumOff val="95000"/>
                    </a:schemeClr>
                  </a:gs>
                  <a:gs pos="73000">
                    <a:schemeClr val="bg1">
                      <a:lumMod val="93000"/>
                    </a:schemeClr>
                  </a:gs>
                </a:gsLst>
                <a:lin ang="8100000" scaled="1"/>
                <a:tileRect/>
              </a:gradFill>
            </a:ln>
            <a:effectLst>
              <a:outerShdw blurRad="114300" dist="63500" dir="3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pic>
          <p:nvPicPr>
            <p:cNvPr id="39" name="Picture 38">
              <a:extLst>
                <a:ext uri="{FF2B5EF4-FFF2-40B4-BE49-F238E27FC236}">
                  <a16:creationId xmlns="" xmlns:a16="http://schemas.microsoft.com/office/drawing/2014/main" id="{0F69E442-B155-7B48-90D7-6BD17E275B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5" t="2170" r="69349" b="69747"/>
            <a:stretch/>
          </p:blipFill>
          <p:spPr>
            <a:xfrm>
              <a:off x="6926473" y="5034989"/>
              <a:ext cx="453200" cy="398198"/>
            </a:xfrm>
            <a:prstGeom prst="rect">
              <a:avLst/>
            </a:prstGeom>
          </p:spPr>
        </p:pic>
        <p:sp>
          <p:nvSpPr>
            <p:cNvPr id="40" name="TextBox 39">
              <a:extLst>
                <a:ext uri="{FF2B5EF4-FFF2-40B4-BE49-F238E27FC236}">
                  <a16:creationId xmlns="" xmlns:a16="http://schemas.microsoft.com/office/drawing/2014/main" id="{06AE91EF-BF63-7A4A-9A02-1F5B2170790C}"/>
                </a:ext>
              </a:extLst>
            </p:cNvPr>
            <p:cNvSpPr txBox="1"/>
            <p:nvPr/>
          </p:nvSpPr>
          <p:spPr>
            <a:xfrm>
              <a:off x="7403554" y="5291437"/>
              <a:ext cx="4792200" cy="1137137"/>
            </a:xfrm>
            <a:prstGeom prst="rect">
              <a:avLst/>
            </a:prstGeom>
            <a:noFill/>
          </p:spPr>
          <p:txBody>
            <a:bodyPr wrap="square" rtlCol="0">
              <a:spAutoFit/>
            </a:bodyPr>
            <a:lstStyle/>
            <a:p>
              <a:r>
                <a:rPr lang="en-US" sz="2000" b="1" dirty="0" smtClean="0">
                  <a:solidFill>
                    <a:srgbClr val="C3549B"/>
                  </a:solidFill>
                  <a:latin typeface="Cambria" panose="02040503050406030204" pitchFamily="18" charset="0"/>
                </a:rPr>
                <a:t>Ministerial </a:t>
              </a:r>
              <a:r>
                <a:rPr lang="en-US" sz="2000" b="1" dirty="0">
                  <a:solidFill>
                    <a:srgbClr val="C3549B"/>
                  </a:solidFill>
                  <a:latin typeface="Cambria" panose="02040503050406030204" pitchFamily="18" charset="0"/>
                </a:rPr>
                <a:t>Planning </a:t>
              </a:r>
              <a:r>
                <a:rPr lang="en-US" sz="2000" b="1" dirty="0" smtClean="0">
                  <a:solidFill>
                    <a:srgbClr val="C3549B"/>
                  </a:solidFill>
                  <a:latin typeface="Cambria" panose="02040503050406030204" pitchFamily="18" charset="0"/>
                </a:rPr>
                <a:t>Team</a:t>
              </a:r>
              <a:endParaRPr lang="en-US" sz="2000" b="1" dirty="0">
                <a:solidFill>
                  <a:srgbClr val="C3549B"/>
                </a:solidFill>
                <a:latin typeface="Cambria" panose="02040503050406030204" pitchFamily="18" charset="0"/>
              </a:endParaRPr>
            </a:p>
            <a:p>
              <a:r>
                <a:rPr lang="en-US" sz="1200" b="1" dirty="0">
                  <a:latin typeface="Cambria" panose="02040503050406030204" pitchFamily="18" charset="0"/>
                </a:rPr>
                <a:t>R</a:t>
              </a:r>
              <a:r>
                <a:rPr lang="en-US" sz="1200" b="1" dirty="0" smtClean="0">
                  <a:latin typeface="Cambria" panose="02040503050406030204" pitchFamily="18" charset="0"/>
                </a:rPr>
                <a:t>eview </a:t>
              </a:r>
              <a:r>
                <a:rPr lang="en-US" sz="1200" b="1" dirty="0">
                  <a:latin typeface="Cambria" panose="02040503050406030204" pitchFamily="18" charset="0"/>
                </a:rPr>
                <a:t>progress, encourage further collaboration in both the public and private sectors, report on impact and update the MI Action Plan, and commit to concrete deliverables to accelerate the pace of clean energy innovation.</a:t>
              </a:r>
              <a:endParaRPr lang="en-US" sz="1600" b="1" dirty="0">
                <a:solidFill>
                  <a:srgbClr val="C3549B"/>
                </a:solidFill>
                <a:latin typeface="Cambria" panose="02040503050406030204" pitchFamily="18" charset="0"/>
              </a:endParaRPr>
            </a:p>
          </p:txBody>
        </p:sp>
      </p:grpSp>
    </p:spTree>
    <p:extLst>
      <p:ext uri="{BB962C8B-B14F-4D97-AF65-F5344CB8AC3E}">
        <p14:creationId xmlns:p14="http://schemas.microsoft.com/office/powerpoint/2010/main" val="24130347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66630" y="259630"/>
            <a:ext cx="7972425" cy="541337"/>
          </a:xfrm>
        </p:spPr>
        <p:txBody>
          <a:bodyPr/>
          <a:lstStyle/>
          <a:p>
            <a:pPr lvl="0" algn="l"/>
            <a:r>
              <a:rPr lang="it-IT" sz="3600" b="1" dirty="0">
                <a:solidFill>
                  <a:srgbClr val="C00000"/>
                </a:solidFill>
                <a:latin typeface="Cambria" panose="02040503050406030204" pitchFamily="18" charset="0"/>
                <a:cs typeface="Times New Roman" panose="02020603050405020304" pitchFamily="18" charset="0"/>
              </a:rPr>
              <a:t>Mission </a:t>
            </a:r>
            <a:r>
              <a:rPr lang="it-IT" sz="3600" b="1" dirty="0" smtClean="0">
                <a:solidFill>
                  <a:srgbClr val="C00000"/>
                </a:solidFill>
                <a:latin typeface="Cambria" panose="02040503050406030204" pitchFamily="18" charset="0"/>
                <a:cs typeface="Times New Roman" panose="02020603050405020304" pitchFamily="18" charset="0"/>
              </a:rPr>
              <a:t>Innovation </a:t>
            </a:r>
            <a:r>
              <a:rPr lang="it-IT" sz="3600" b="1" dirty="0">
                <a:solidFill>
                  <a:srgbClr val="C00000"/>
                </a:solidFill>
                <a:latin typeface="Cambria" panose="02040503050406030204" pitchFamily="18" charset="0"/>
                <a:cs typeface="Times New Roman" panose="02020603050405020304" pitchFamily="18" charset="0"/>
              </a:rPr>
              <a:t>Challenges</a:t>
            </a:r>
            <a:r>
              <a:rPr lang="en-US" b="1" dirty="0">
                <a:latin typeface="Cambria" panose="02040503050406030204" pitchFamily="18" charset="0"/>
                <a:cs typeface="Times New Roman" panose="02020603050405020304" pitchFamily="18" charset="0"/>
              </a:rPr>
              <a:t/>
            </a:r>
            <a:br>
              <a:rPr lang="en-US" b="1" dirty="0">
                <a:latin typeface="Cambria" panose="02040503050406030204" pitchFamily="18" charset="0"/>
                <a:cs typeface="Times New Roman" panose="02020603050405020304" pitchFamily="18" charset="0"/>
              </a:rPr>
            </a:br>
            <a:endParaRPr lang="en-US" dirty="0"/>
          </a:p>
        </p:txBody>
      </p:sp>
      <p:sp>
        <p:nvSpPr>
          <p:cNvPr id="3" name="Content Placeholder 2"/>
          <p:cNvSpPr>
            <a:spLocks noGrp="1"/>
          </p:cNvSpPr>
          <p:nvPr>
            <p:ph sz="quarter" idx="4294967295"/>
          </p:nvPr>
        </p:nvSpPr>
        <p:spPr>
          <a:xfrm>
            <a:off x="401782" y="1186584"/>
            <a:ext cx="11145693" cy="4862513"/>
          </a:xfrm>
        </p:spPr>
        <p:txBody>
          <a:bodyPr/>
          <a:lstStyle/>
          <a:p>
            <a:pPr lvl="0" algn="just">
              <a:lnSpc>
                <a:spcPct val="110000"/>
              </a:lnSpc>
              <a:spcBef>
                <a:spcPts val="0"/>
              </a:spcBef>
              <a:defRPr/>
            </a:pPr>
            <a:r>
              <a:rPr lang="en-US" sz="2400" dirty="0">
                <a:latin typeface="Arial Narrow" pitchFamily="34" charset="0"/>
              </a:rPr>
              <a:t>Global calls to action aimed at accelerating research, development and demonstration (RD&amp;D) in technology areas that could provide significant </a:t>
            </a:r>
            <a:r>
              <a:rPr lang="en-US" sz="2400" dirty="0" smtClean="0">
                <a:latin typeface="Arial Narrow" pitchFamily="34" charset="0"/>
              </a:rPr>
              <a:t>benefits  </a:t>
            </a:r>
            <a:endParaRPr lang="en-US" sz="2400" dirty="0">
              <a:latin typeface="Arial Narrow" pitchFamily="34" charset="0"/>
            </a:endParaRPr>
          </a:p>
          <a:p>
            <a:pPr lvl="0" algn="just">
              <a:lnSpc>
                <a:spcPct val="110000"/>
              </a:lnSpc>
              <a:spcBef>
                <a:spcPts val="0"/>
              </a:spcBef>
              <a:defRPr/>
            </a:pPr>
            <a:r>
              <a:rPr lang="en-US" sz="2400" dirty="0">
                <a:latin typeface="Arial Narrow" pitchFamily="34" charset="0"/>
              </a:rPr>
              <a:t>Mounting global collaborative research efforts to provide significant benefits in reducing greenhouse gas emissions, increasing energy security, and creating new opportunities for clean </a:t>
            </a:r>
            <a:r>
              <a:rPr lang="en-US" sz="2400" dirty="0" smtClean="0">
                <a:latin typeface="Arial Narrow" pitchFamily="34" charset="0"/>
              </a:rPr>
              <a:t>economic </a:t>
            </a:r>
            <a:r>
              <a:rPr lang="en-US" sz="2400" dirty="0">
                <a:latin typeface="Arial Narrow" pitchFamily="34" charset="0"/>
              </a:rPr>
              <a:t>growth. </a:t>
            </a:r>
          </a:p>
          <a:p>
            <a:r>
              <a:rPr lang="en-US" sz="2400" dirty="0">
                <a:latin typeface="Arial Narrow" pitchFamily="34" charset="0"/>
              </a:rPr>
              <a:t>Launched at the United Nations Conference of Parties in Morocco (COP22)</a:t>
            </a:r>
          </a:p>
          <a:p>
            <a:r>
              <a:rPr lang="en-US" sz="2400" dirty="0">
                <a:latin typeface="Arial Narrow" pitchFamily="34" charset="0"/>
              </a:rPr>
              <a:t>Cover the entire spectrum </a:t>
            </a:r>
            <a:r>
              <a:rPr lang="en-US" sz="2400" dirty="0" smtClean="0">
                <a:latin typeface="Arial Narrow" pitchFamily="34" charset="0"/>
              </a:rPr>
              <a:t>from </a:t>
            </a:r>
            <a:r>
              <a:rPr lang="en-US" sz="2400" dirty="0">
                <a:latin typeface="Arial Narrow" pitchFamily="34" charset="0"/>
              </a:rPr>
              <a:t>early-stage research needs assessments to technology demonstration projects. </a:t>
            </a:r>
          </a:p>
          <a:p>
            <a:r>
              <a:rPr lang="en-US" sz="2400" dirty="0">
                <a:latin typeface="Arial Narrow" pitchFamily="34" charset="0"/>
              </a:rPr>
              <a:t>Global network of policymakers, scientists and innovators working towards a common objective and built around a coalition of interested MI members. </a:t>
            </a:r>
          </a:p>
          <a:p>
            <a:r>
              <a:rPr lang="en-US" sz="2400" dirty="0">
                <a:latin typeface="Arial Narrow" pitchFamily="34" charset="0"/>
              </a:rPr>
              <a:t>Aim to encourage increased engagement from the global research community, </a:t>
            </a:r>
            <a:r>
              <a:rPr lang="en-US" sz="2400" dirty="0" smtClean="0">
                <a:latin typeface="Arial Narrow" pitchFamily="34" charset="0"/>
              </a:rPr>
              <a:t>industry </a:t>
            </a:r>
            <a:r>
              <a:rPr lang="en-US" sz="2400" dirty="0">
                <a:latin typeface="Arial Narrow" pitchFamily="34" charset="0"/>
              </a:rPr>
              <a:t>and investors, while also providing opportunities for new collaborations between MI members.</a:t>
            </a:r>
          </a:p>
          <a:p>
            <a:pPr lvl="0" algn="just">
              <a:lnSpc>
                <a:spcPct val="110000"/>
              </a:lnSpc>
              <a:spcBef>
                <a:spcPts val="0"/>
              </a:spcBef>
              <a:defRPr/>
            </a:pPr>
            <a:endParaRPr lang="en-US" dirty="0">
              <a:latin typeface="Cambria" panose="02040503050406030204" pitchFamily="18" charset="0"/>
            </a:endParaRPr>
          </a:p>
          <a:p>
            <a:pPr lvl="0" algn="just">
              <a:lnSpc>
                <a:spcPct val="100000"/>
              </a:lnSpc>
              <a:spcBef>
                <a:spcPts val="0"/>
              </a:spcBef>
              <a:defRPr/>
            </a:pPr>
            <a:endParaRPr lang="it-IT" sz="1600" dirty="0">
              <a:latin typeface="Cambria" panose="02040503050406030204" pitchFamily="18" charset="0"/>
            </a:endParaRPr>
          </a:p>
          <a:p>
            <a:endParaRPr lang="en-US" dirty="0"/>
          </a:p>
        </p:txBody>
      </p:sp>
    </p:spTree>
    <p:extLst>
      <p:ext uri="{BB962C8B-B14F-4D97-AF65-F5344CB8AC3E}">
        <p14:creationId xmlns:p14="http://schemas.microsoft.com/office/powerpoint/2010/main" val="22072727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00B7D8-66B1-4F7C-9F37-B9699E2D3471}"/>
              </a:ext>
            </a:extLst>
          </p:cNvPr>
          <p:cNvSpPr>
            <a:spLocks noGrp="1"/>
          </p:cNvSpPr>
          <p:nvPr>
            <p:ph type="title" idx="4294967295"/>
          </p:nvPr>
        </p:nvSpPr>
        <p:spPr>
          <a:xfrm>
            <a:off x="2996046" y="234806"/>
            <a:ext cx="8724900" cy="541337"/>
          </a:xfrm>
        </p:spPr>
        <p:txBody>
          <a:bodyPr/>
          <a:lstStyle/>
          <a:p>
            <a:pPr algn="l"/>
            <a:r>
              <a:rPr lang="en-US" sz="3200" b="1" dirty="0" smtClean="0">
                <a:solidFill>
                  <a:srgbClr val="C00000"/>
                </a:solidFill>
                <a:latin typeface="Cambria" panose="02040503050406030204" pitchFamily="18" charset="0"/>
                <a:ea typeface="+mn-ea"/>
                <a:cs typeface="Times New Roman" panose="02020603050405020304" pitchFamily="18" charset="0"/>
              </a:rPr>
              <a:t>Eight Mission </a:t>
            </a:r>
            <a:r>
              <a:rPr lang="en-US" sz="3200" b="1" dirty="0">
                <a:solidFill>
                  <a:srgbClr val="C00000"/>
                </a:solidFill>
                <a:latin typeface="Cambria" panose="02040503050406030204" pitchFamily="18" charset="0"/>
                <a:ea typeface="+mn-ea"/>
                <a:cs typeface="Times New Roman" panose="02020603050405020304" pitchFamily="18" charset="0"/>
              </a:rPr>
              <a:t>Innovation Challenges</a:t>
            </a:r>
          </a:p>
        </p:txBody>
      </p:sp>
      <p:grpSp>
        <p:nvGrpSpPr>
          <p:cNvPr id="166" name="Group 165"/>
          <p:cNvGrpSpPr/>
          <p:nvPr/>
        </p:nvGrpSpPr>
        <p:grpSpPr>
          <a:xfrm>
            <a:off x="604298" y="1016404"/>
            <a:ext cx="9252877" cy="5317216"/>
            <a:chOff x="537895" y="829170"/>
            <a:chExt cx="9252877" cy="5317216"/>
          </a:xfrm>
        </p:grpSpPr>
        <p:sp>
          <p:nvSpPr>
            <p:cNvPr id="167" name="Freeform 166">
              <a:extLst>
                <a:ext uri="{FF2B5EF4-FFF2-40B4-BE49-F238E27FC236}">
                  <a16:creationId xmlns="" xmlns:a16="http://schemas.microsoft.com/office/drawing/2014/main" id="{16349249-2B80-6E43-BBED-994E40A04CCD}"/>
                </a:ext>
              </a:extLst>
            </p:cNvPr>
            <p:cNvSpPr/>
            <p:nvPr/>
          </p:nvSpPr>
          <p:spPr>
            <a:xfrm>
              <a:off x="5931881" y="1639539"/>
              <a:ext cx="3786687" cy="1900788"/>
            </a:xfrm>
            <a:custGeom>
              <a:avLst/>
              <a:gdLst>
                <a:gd name="connsiteX0" fmla="*/ 4436886 w 4436892"/>
                <a:gd name="connsiteY0" fmla="*/ 883533 h 2227169"/>
                <a:gd name="connsiteX1" fmla="*/ 3956987 w 4436892"/>
                <a:gd name="connsiteY1" fmla="*/ 2185486 h 2227169"/>
                <a:gd name="connsiteX2" fmla="*/ 2967400 w 4436892"/>
                <a:gd name="connsiteY2" fmla="*/ 2067133 h 2227169"/>
                <a:gd name="connsiteX3" fmla="*/ 2723041 w 4436892"/>
                <a:gd name="connsiteY3" fmla="*/ 1953262 h 2227169"/>
                <a:gd name="connsiteX4" fmla="*/ 2716911 w 4436892"/>
                <a:gd name="connsiteY4" fmla="*/ 1862378 h 2227169"/>
                <a:gd name="connsiteX5" fmla="*/ 3081795 w 4436892"/>
                <a:gd name="connsiteY5" fmla="*/ 1003155 h 2227169"/>
                <a:gd name="connsiteX6" fmla="*/ 3104934 w 4436892"/>
                <a:gd name="connsiteY6" fmla="*/ 980335 h 2227169"/>
                <a:gd name="connsiteX7" fmla="*/ 3183538 w 4436892"/>
                <a:gd name="connsiteY7" fmla="*/ 1000670 h 2227169"/>
                <a:gd name="connsiteX8" fmla="*/ 4436886 w 4436892"/>
                <a:gd name="connsiteY8" fmla="*/ 883533 h 2227169"/>
                <a:gd name="connsiteX9" fmla="*/ 610078 w 4436892"/>
                <a:gd name="connsiteY9" fmla="*/ 799 h 2227169"/>
                <a:gd name="connsiteX10" fmla="*/ 2628112 w 4436892"/>
                <a:gd name="connsiteY10" fmla="*/ 810424 h 2227169"/>
                <a:gd name="connsiteX11" fmla="*/ 2872117 w 4436892"/>
                <a:gd name="connsiteY11" fmla="*/ 907556 h 2227169"/>
                <a:gd name="connsiteX12" fmla="*/ 2864118 w 4436892"/>
                <a:gd name="connsiteY12" fmla="*/ 913686 h 2227169"/>
                <a:gd name="connsiteX13" fmla="*/ 2414679 w 4436892"/>
                <a:gd name="connsiteY13" fmla="*/ 1721849 h 2227169"/>
                <a:gd name="connsiteX14" fmla="*/ 2408842 w 4436892"/>
                <a:gd name="connsiteY14" fmla="*/ 1779680 h 2227169"/>
                <a:gd name="connsiteX15" fmla="*/ 2189501 w 4436892"/>
                <a:gd name="connsiteY15" fmla="*/ 1646145 h 2227169"/>
                <a:gd name="connsiteX16" fmla="*/ 312359 w 4436892"/>
                <a:gd name="connsiteY16" fmla="*/ 797672 h 2227169"/>
                <a:gd name="connsiteX17" fmla="*/ 98350 w 4436892"/>
                <a:gd name="connsiteY17" fmla="*/ 131261 h 2227169"/>
                <a:gd name="connsiteX18" fmla="*/ 610078 w 4436892"/>
                <a:gd name="connsiteY18" fmla="*/ 799 h 222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36892" h="2227169">
                  <a:moveTo>
                    <a:pt x="4436886" y="883533"/>
                  </a:moveTo>
                  <a:cubicBezTo>
                    <a:pt x="4439048" y="1311032"/>
                    <a:pt x="3935370" y="1719077"/>
                    <a:pt x="3956987" y="2185486"/>
                  </a:cubicBezTo>
                  <a:cubicBezTo>
                    <a:pt x="3650025" y="2276278"/>
                    <a:pt x="3312259" y="2210616"/>
                    <a:pt x="2967400" y="2067133"/>
                  </a:cubicBezTo>
                  <a:lnTo>
                    <a:pt x="2723041" y="1953262"/>
                  </a:lnTo>
                  <a:lnTo>
                    <a:pt x="2716911" y="1862378"/>
                  </a:lnTo>
                  <a:cubicBezTo>
                    <a:pt x="2698337" y="1330616"/>
                    <a:pt x="2921222" y="1151794"/>
                    <a:pt x="3081795" y="1003155"/>
                  </a:cubicBezTo>
                  <a:lnTo>
                    <a:pt x="3104934" y="980335"/>
                  </a:lnTo>
                  <a:lnTo>
                    <a:pt x="3183538" y="1000670"/>
                  </a:lnTo>
                  <a:cubicBezTo>
                    <a:pt x="3567071" y="1087544"/>
                    <a:pt x="3979686" y="1079167"/>
                    <a:pt x="4436886" y="883533"/>
                  </a:cubicBezTo>
                  <a:close/>
                  <a:moveTo>
                    <a:pt x="610078" y="799"/>
                  </a:moveTo>
                  <a:cubicBezTo>
                    <a:pt x="1280122" y="-23047"/>
                    <a:pt x="1911457" y="492181"/>
                    <a:pt x="2628112" y="810424"/>
                  </a:cubicBezTo>
                  <a:lnTo>
                    <a:pt x="2872117" y="907556"/>
                  </a:lnTo>
                  <a:lnTo>
                    <a:pt x="2864118" y="913686"/>
                  </a:lnTo>
                  <a:cubicBezTo>
                    <a:pt x="2725015" y="1013420"/>
                    <a:pt x="2486602" y="1172058"/>
                    <a:pt x="2414679" y="1721849"/>
                  </a:cubicBezTo>
                  <a:lnTo>
                    <a:pt x="2408842" y="1779680"/>
                  </a:lnTo>
                  <a:lnTo>
                    <a:pt x="2189501" y="1646145"/>
                  </a:lnTo>
                  <a:cubicBezTo>
                    <a:pt x="1419639" y="1160180"/>
                    <a:pt x="703897" y="578799"/>
                    <a:pt x="312359" y="797672"/>
                  </a:cubicBezTo>
                  <a:cubicBezTo>
                    <a:pt x="-135113" y="378820"/>
                    <a:pt x="1072" y="264768"/>
                    <a:pt x="98350" y="131261"/>
                  </a:cubicBezTo>
                  <a:cubicBezTo>
                    <a:pt x="272637" y="46414"/>
                    <a:pt x="442567" y="6761"/>
                    <a:pt x="610078" y="799"/>
                  </a:cubicBezTo>
                  <a:close/>
                </a:path>
              </a:pathLst>
            </a:custGeom>
            <a:gradFill flip="none" rotWithShape="1">
              <a:gsLst>
                <a:gs pos="55000">
                  <a:srgbClr val="F7D32E"/>
                </a:gs>
                <a:gs pos="19000">
                  <a:srgbClr val="FFC000">
                    <a:lumMod val="73000"/>
                  </a:srgbClr>
                </a:gs>
                <a:gs pos="83000">
                  <a:srgbClr val="F7D32E"/>
                </a:gs>
                <a:gs pos="98000">
                  <a:srgbClr val="F7D32E"/>
                </a:gs>
              </a:gsLst>
              <a:lin ang="3000000" scaled="0"/>
              <a:tileRect/>
            </a:gradFill>
            <a:ln>
              <a:no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68" name="Freeform 167">
              <a:extLst>
                <a:ext uri="{FF2B5EF4-FFF2-40B4-BE49-F238E27FC236}">
                  <a16:creationId xmlns="" xmlns:a16="http://schemas.microsoft.com/office/drawing/2014/main" id="{A58E656B-7794-0947-8697-7B9F9975B716}"/>
                </a:ext>
              </a:extLst>
            </p:cNvPr>
            <p:cNvSpPr/>
            <p:nvPr/>
          </p:nvSpPr>
          <p:spPr>
            <a:xfrm>
              <a:off x="5652134" y="2331894"/>
              <a:ext cx="4078705" cy="2381894"/>
            </a:xfrm>
            <a:custGeom>
              <a:avLst/>
              <a:gdLst>
                <a:gd name="connsiteX0" fmla="*/ 4779046 w 4779052"/>
                <a:gd name="connsiteY0" fmla="*/ 1458528 h 2790885"/>
                <a:gd name="connsiteX1" fmla="*/ 4299147 w 4779052"/>
                <a:gd name="connsiteY1" fmla="*/ 2760481 h 2790885"/>
                <a:gd name="connsiteX2" fmla="*/ 3008921 w 4779052"/>
                <a:gd name="connsiteY2" fmla="*/ 2465591 h 2790885"/>
                <a:gd name="connsiteX3" fmla="*/ 2984678 w 4779052"/>
                <a:gd name="connsiteY3" fmla="*/ 2449716 h 2790885"/>
                <a:gd name="connsiteX4" fmla="*/ 2976625 w 4779052"/>
                <a:gd name="connsiteY4" fmla="*/ 2330335 h 2790885"/>
                <a:gd name="connsiteX5" fmla="*/ 3264080 w 4779052"/>
                <a:gd name="connsiteY5" fmla="*/ 1543033 h 2790885"/>
                <a:gd name="connsiteX6" fmla="*/ 3335229 w 4779052"/>
                <a:gd name="connsiteY6" fmla="*/ 1476945 h 2790885"/>
                <a:gd name="connsiteX7" fmla="*/ 3341784 w 4779052"/>
                <a:gd name="connsiteY7" fmla="*/ 1479605 h 2790885"/>
                <a:gd name="connsiteX8" fmla="*/ 4779046 w 4779052"/>
                <a:gd name="connsiteY8" fmla="*/ 1458528 h 2790885"/>
                <a:gd name="connsiteX9" fmla="*/ 652999 w 4779052"/>
                <a:gd name="connsiteY9" fmla="*/ 190 h 2790885"/>
                <a:gd name="connsiteX10" fmla="*/ 3040417 w 4779052"/>
                <a:gd name="connsiteY10" fmla="*/ 1345799 h 2790885"/>
                <a:gd name="connsiteX11" fmla="*/ 3120147 w 4779052"/>
                <a:gd name="connsiteY11" fmla="*/ 1384339 h 2790885"/>
                <a:gd name="connsiteX12" fmla="*/ 3053547 w 4779052"/>
                <a:gd name="connsiteY12" fmla="*/ 1433067 h 2790885"/>
                <a:gd name="connsiteX13" fmla="*/ 2674393 w 4779052"/>
                <a:gd name="connsiteY13" fmla="*/ 2189806 h 2790885"/>
                <a:gd name="connsiteX14" fmla="*/ 2670719 w 4779052"/>
                <a:gd name="connsiteY14" fmla="*/ 2226209 h 2790885"/>
                <a:gd name="connsiteX15" fmla="*/ 2618580 w 4779052"/>
                <a:gd name="connsiteY15" fmla="*/ 2187537 h 2790885"/>
                <a:gd name="connsiteX16" fmla="*/ 258928 w 4779052"/>
                <a:gd name="connsiteY16" fmla="*/ 769552 h 2790885"/>
                <a:gd name="connsiteX17" fmla="*/ 51404 w 4779052"/>
                <a:gd name="connsiteY17" fmla="*/ 161507 h 2790885"/>
                <a:gd name="connsiteX18" fmla="*/ 652999 w 4779052"/>
                <a:gd name="connsiteY18" fmla="*/ 190 h 2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79052" h="2790885">
                  <a:moveTo>
                    <a:pt x="4779046" y="1458528"/>
                  </a:moveTo>
                  <a:cubicBezTo>
                    <a:pt x="4781208" y="1886027"/>
                    <a:pt x="4277530" y="2294072"/>
                    <a:pt x="4299147" y="2760481"/>
                  </a:cubicBezTo>
                  <a:cubicBezTo>
                    <a:pt x="3833435" y="2857150"/>
                    <a:pt x="3407736" y="2713743"/>
                    <a:pt x="3008921" y="2465591"/>
                  </a:cubicBezTo>
                  <a:lnTo>
                    <a:pt x="2984678" y="2449716"/>
                  </a:lnTo>
                  <a:lnTo>
                    <a:pt x="2976625" y="2330335"/>
                  </a:lnTo>
                  <a:cubicBezTo>
                    <a:pt x="2960908" y="1880383"/>
                    <a:pt x="3118071" y="1683127"/>
                    <a:pt x="3264080" y="1543033"/>
                  </a:cubicBezTo>
                  <a:lnTo>
                    <a:pt x="3335229" y="1476945"/>
                  </a:lnTo>
                  <a:lnTo>
                    <a:pt x="3341784" y="1479605"/>
                  </a:lnTo>
                  <a:cubicBezTo>
                    <a:pt x="3756021" y="1630924"/>
                    <a:pt x="4222948" y="1663890"/>
                    <a:pt x="4779046" y="1458528"/>
                  </a:cubicBezTo>
                  <a:close/>
                  <a:moveTo>
                    <a:pt x="652999" y="190"/>
                  </a:moveTo>
                  <a:cubicBezTo>
                    <a:pt x="1505233" y="-15009"/>
                    <a:pt x="2162534" y="889055"/>
                    <a:pt x="3040417" y="1345799"/>
                  </a:cubicBezTo>
                  <a:lnTo>
                    <a:pt x="3120147" y="1384339"/>
                  </a:lnTo>
                  <a:lnTo>
                    <a:pt x="3053547" y="1433067"/>
                  </a:lnTo>
                  <a:cubicBezTo>
                    <a:pt x="2915312" y="1539447"/>
                    <a:pt x="2735251" y="1724599"/>
                    <a:pt x="2674393" y="2189806"/>
                  </a:cubicBezTo>
                  <a:lnTo>
                    <a:pt x="2670719" y="2226209"/>
                  </a:lnTo>
                  <a:lnTo>
                    <a:pt x="2618580" y="2187537"/>
                  </a:lnTo>
                  <a:cubicBezTo>
                    <a:pt x="1768909" y="1514327"/>
                    <a:pt x="1030385" y="546627"/>
                    <a:pt x="258928" y="769552"/>
                  </a:cubicBezTo>
                  <a:cubicBezTo>
                    <a:pt x="-19931" y="441491"/>
                    <a:pt x="-45874" y="295014"/>
                    <a:pt x="51404" y="161507"/>
                  </a:cubicBezTo>
                  <a:cubicBezTo>
                    <a:pt x="264602" y="52341"/>
                    <a:pt x="463614" y="3568"/>
                    <a:pt x="652999" y="190"/>
                  </a:cubicBezTo>
                  <a:close/>
                </a:path>
              </a:pathLst>
            </a:custGeom>
            <a:gradFill flip="none" rotWithShape="1">
              <a:gsLst>
                <a:gs pos="55000">
                  <a:srgbClr val="FF0000">
                    <a:lumMod val="53000"/>
                    <a:lumOff val="47000"/>
                  </a:srgbClr>
                </a:gs>
                <a:gs pos="21000">
                  <a:srgbClr val="C34044">
                    <a:lumMod val="66000"/>
                  </a:srgbClr>
                </a:gs>
                <a:gs pos="83000">
                  <a:srgbClr val="C34044"/>
                </a:gs>
              </a:gsLst>
              <a:lin ang="3000000" scaled="0"/>
              <a:tileRect/>
            </a:gradFill>
            <a:ln>
              <a:noFill/>
            </a:ln>
            <a:scene3d>
              <a:camera prst="orthographicFront"/>
              <a:lightRig rig="threePt" dir="t"/>
            </a:scene3d>
            <a:sp3d>
              <a:bevelT w="12700" h="1270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69" name="Freeform 168">
              <a:extLst>
                <a:ext uri="{FF2B5EF4-FFF2-40B4-BE49-F238E27FC236}">
                  <a16:creationId xmlns="" xmlns:a16="http://schemas.microsoft.com/office/drawing/2014/main" id="{D37DAD6D-252E-664F-9613-B4904E7704E7}"/>
                </a:ext>
              </a:extLst>
            </p:cNvPr>
            <p:cNvSpPr/>
            <p:nvPr/>
          </p:nvSpPr>
          <p:spPr>
            <a:xfrm>
              <a:off x="5422800" y="3034077"/>
              <a:ext cx="4367972" cy="2888408"/>
            </a:xfrm>
            <a:custGeom>
              <a:avLst/>
              <a:gdLst>
                <a:gd name="connsiteX0" fmla="*/ 5117983 w 5117989"/>
                <a:gd name="connsiteY0" fmla="*/ 2053806 h 3384372"/>
                <a:gd name="connsiteX1" fmla="*/ 4638084 w 5117989"/>
                <a:gd name="connsiteY1" fmla="*/ 3355759 h 3384372"/>
                <a:gd name="connsiteX2" fmla="*/ 3401962 w 5117989"/>
                <a:gd name="connsiteY2" fmla="*/ 3052580 h 3384372"/>
                <a:gd name="connsiteX3" fmla="*/ 3273278 w 5117989"/>
                <a:gd name="connsiteY3" fmla="*/ 2956925 h 3384372"/>
                <a:gd name="connsiteX4" fmla="*/ 3268816 w 5117989"/>
                <a:gd name="connsiteY4" fmla="*/ 2890773 h 3384372"/>
                <a:gd name="connsiteX5" fmla="*/ 3556271 w 5117989"/>
                <a:gd name="connsiteY5" fmla="*/ 2103471 h 3384372"/>
                <a:gd name="connsiteX6" fmla="*/ 3608538 w 5117989"/>
                <a:gd name="connsiteY6" fmla="*/ 2054922 h 3384372"/>
                <a:gd name="connsiteX7" fmla="*/ 3640696 w 5117989"/>
                <a:gd name="connsiteY7" fmla="*/ 2071134 h 3384372"/>
                <a:gd name="connsiteX8" fmla="*/ 5117983 w 5117989"/>
                <a:gd name="connsiteY8" fmla="*/ 2053806 h 3384372"/>
                <a:gd name="connsiteX9" fmla="*/ 565649 w 5117989"/>
                <a:gd name="connsiteY9" fmla="*/ 43 h 3384372"/>
                <a:gd name="connsiteX10" fmla="*/ 3326544 w 5117989"/>
                <a:gd name="connsiteY10" fmla="*/ 1898036 h 3384372"/>
                <a:gd name="connsiteX11" fmla="*/ 3408836 w 5117989"/>
                <a:gd name="connsiteY11" fmla="*/ 1947340 h 3384372"/>
                <a:gd name="connsiteX12" fmla="*/ 3345738 w 5117989"/>
                <a:gd name="connsiteY12" fmla="*/ 1993505 h 3384372"/>
                <a:gd name="connsiteX13" fmla="*/ 2986016 w 5117989"/>
                <a:gd name="connsiteY13" fmla="*/ 2630162 h 3384372"/>
                <a:gd name="connsiteX14" fmla="*/ 2975436 w 5117989"/>
                <a:gd name="connsiteY14" fmla="*/ 2695542 h 3384372"/>
                <a:gd name="connsiteX15" fmla="*/ 2873160 w 5117989"/>
                <a:gd name="connsiteY15" fmla="*/ 2595177 h 3384372"/>
                <a:gd name="connsiteX16" fmla="*/ 273610 w 5117989"/>
                <a:gd name="connsiteY16" fmla="*/ 703349 h 3384372"/>
                <a:gd name="connsiteX17" fmla="*/ 46630 w 5117989"/>
                <a:gd name="connsiteY17" fmla="*/ 108274 h 3384372"/>
                <a:gd name="connsiteX18" fmla="*/ 565649 w 5117989"/>
                <a:gd name="connsiteY18" fmla="*/ 43 h 338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17989" h="3384372">
                  <a:moveTo>
                    <a:pt x="5117983" y="2053806"/>
                  </a:moveTo>
                  <a:cubicBezTo>
                    <a:pt x="5120145" y="2481305"/>
                    <a:pt x="4616467" y="2889350"/>
                    <a:pt x="4638084" y="3355759"/>
                  </a:cubicBezTo>
                  <a:cubicBezTo>
                    <a:pt x="4172237" y="3448172"/>
                    <a:pt x="3769620" y="3308742"/>
                    <a:pt x="3401962" y="3052580"/>
                  </a:cubicBezTo>
                  <a:lnTo>
                    <a:pt x="3273278" y="2956925"/>
                  </a:lnTo>
                  <a:lnTo>
                    <a:pt x="3268816" y="2890773"/>
                  </a:lnTo>
                  <a:cubicBezTo>
                    <a:pt x="3253099" y="2440821"/>
                    <a:pt x="3410262" y="2243565"/>
                    <a:pt x="3556271" y="2103471"/>
                  </a:cubicBezTo>
                  <a:lnTo>
                    <a:pt x="3608538" y="2054922"/>
                  </a:lnTo>
                  <a:lnTo>
                    <a:pt x="3640696" y="2071134"/>
                  </a:lnTo>
                  <a:cubicBezTo>
                    <a:pt x="4071044" y="2266734"/>
                    <a:pt x="4550536" y="2309428"/>
                    <a:pt x="5117983" y="2053806"/>
                  </a:cubicBezTo>
                  <a:close/>
                  <a:moveTo>
                    <a:pt x="565649" y="43"/>
                  </a:moveTo>
                  <a:cubicBezTo>
                    <a:pt x="1610072" y="-8492"/>
                    <a:pt x="2357067" y="1273493"/>
                    <a:pt x="3326544" y="1898036"/>
                  </a:cubicBezTo>
                  <a:lnTo>
                    <a:pt x="3408836" y="1947340"/>
                  </a:lnTo>
                  <a:lnTo>
                    <a:pt x="3345738" y="1993505"/>
                  </a:lnTo>
                  <a:cubicBezTo>
                    <a:pt x="3220069" y="2090214"/>
                    <a:pt x="3059835" y="2252024"/>
                    <a:pt x="2986016" y="2630162"/>
                  </a:cubicBezTo>
                  <a:lnTo>
                    <a:pt x="2975436" y="2695542"/>
                  </a:lnTo>
                  <a:lnTo>
                    <a:pt x="2873160" y="2595177"/>
                  </a:lnTo>
                  <a:cubicBezTo>
                    <a:pt x="2023743" y="1734887"/>
                    <a:pt x="1304471" y="504743"/>
                    <a:pt x="273610" y="703349"/>
                  </a:cubicBezTo>
                  <a:cubicBezTo>
                    <a:pt x="-5249" y="375288"/>
                    <a:pt x="-50648" y="241781"/>
                    <a:pt x="46630" y="108274"/>
                  </a:cubicBezTo>
                  <a:cubicBezTo>
                    <a:pt x="228416" y="34911"/>
                    <a:pt x="400740" y="1390"/>
                    <a:pt x="565649" y="43"/>
                  </a:cubicBezTo>
                  <a:close/>
                </a:path>
              </a:pathLst>
            </a:custGeom>
            <a:gradFill flip="none" rotWithShape="1">
              <a:gsLst>
                <a:gs pos="54000">
                  <a:srgbClr val="D0569F">
                    <a:lumMod val="76000"/>
                    <a:lumOff val="24000"/>
                  </a:srgbClr>
                </a:gs>
                <a:gs pos="20000">
                  <a:srgbClr val="D0569F">
                    <a:lumMod val="72000"/>
                  </a:srgbClr>
                </a:gs>
                <a:gs pos="76000">
                  <a:srgbClr val="D0569F"/>
                </a:gs>
              </a:gsLst>
              <a:lin ang="3000000" scaled="0"/>
              <a:tileRect/>
            </a:gradFill>
            <a:ln>
              <a:no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70" name="Freeform 169">
              <a:extLst>
                <a:ext uri="{FF2B5EF4-FFF2-40B4-BE49-F238E27FC236}">
                  <a16:creationId xmlns="" xmlns:a16="http://schemas.microsoft.com/office/drawing/2014/main" id="{900B6F11-4E7A-3049-9406-C363FEC7D3B7}"/>
                </a:ext>
              </a:extLst>
            </p:cNvPr>
            <p:cNvSpPr/>
            <p:nvPr/>
          </p:nvSpPr>
          <p:spPr>
            <a:xfrm flipH="1">
              <a:off x="2562544" y="1578281"/>
              <a:ext cx="3786687" cy="1900788"/>
            </a:xfrm>
            <a:custGeom>
              <a:avLst/>
              <a:gdLst>
                <a:gd name="connsiteX0" fmla="*/ 4436886 w 4436892"/>
                <a:gd name="connsiteY0" fmla="*/ 883533 h 2227169"/>
                <a:gd name="connsiteX1" fmla="*/ 3956987 w 4436892"/>
                <a:gd name="connsiteY1" fmla="*/ 2185486 h 2227169"/>
                <a:gd name="connsiteX2" fmla="*/ 2967400 w 4436892"/>
                <a:gd name="connsiteY2" fmla="*/ 2067133 h 2227169"/>
                <a:gd name="connsiteX3" fmla="*/ 2723041 w 4436892"/>
                <a:gd name="connsiteY3" fmla="*/ 1953262 h 2227169"/>
                <a:gd name="connsiteX4" fmla="*/ 2716911 w 4436892"/>
                <a:gd name="connsiteY4" fmla="*/ 1862378 h 2227169"/>
                <a:gd name="connsiteX5" fmla="*/ 3081795 w 4436892"/>
                <a:gd name="connsiteY5" fmla="*/ 1003155 h 2227169"/>
                <a:gd name="connsiteX6" fmla="*/ 3104934 w 4436892"/>
                <a:gd name="connsiteY6" fmla="*/ 980335 h 2227169"/>
                <a:gd name="connsiteX7" fmla="*/ 3183538 w 4436892"/>
                <a:gd name="connsiteY7" fmla="*/ 1000670 h 2227169"/>
                <a:gd name="connsiteX8" fmla="*/ 4436886 w 4436892"/>
                <a:gd name="connsiteY8" fmla="*/ 883533 h 2227169"/>
                <a:gd name="connsiteX9" fmla="*/ 610078 w 4436892"/>
                <a:gd name="connsiteY9" fmla="*/ 799 h 2227169"/>
                <a:gd name="connsiteX10" fmla="*/ 2628112 w 4436892"/>
                <a:gd name="connsiteY10" fmla="*/ 810424 h 2227169"/>
                <a:gd name="connsiteX11" fmla="*/ 2872117 w 4436892"/>
                <a:gd name="connsiteY11" fmla="*/ 907556 h 2227169"/>
                <a:gd name="connsiteX12" fmla="*/ 2864118 w 4436892"/>
                <a:gd name="connsiteY12" fmla="*/ 913686 h 2227169"/>
                <a:gd name="connsiteX13" fmla="*/ 2414679 w 4436892"/>
                <a:gd name="connsiteY13" fmla="*/ 1721849 h 2227169"/>
                <a:gd name="connsiteX14" fmla="*/ 2408842 w 4436892"/>
                <a:gd name="connsiteY14" fmla="*/ 1779680 h 2227169"/>
                <a:gd name="connsiteX15" fmla="*/ 2189501 w 4436892"/>
                <a:gd name="connsiteY15" fmla="*/ 1646145 h 2227169"/>
                <a:gd name="connsiteX16" fmla="*/ 312359 w 4436892"/>
                <a:gd name="connsiteY16" fmla="*/ 797672 h 2227169"/>
                <a:gd name="connsiteX17" fmla="*/ 98350 w 4436892"/>
                <a:gd name="connsiteY17" fmla="*/ 131261 h 2227169"/>
                <a:gd name="connsiteX18" fmla="*/ 610078 w 4436892"/>
                <a:gd name="connsiteY18" fmla="*/ 799 h 222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36892" h="2227169">
                  <a:moveTo>
                    <a:pt x="4436886" y="883533"/>
                  </a:moveTo>
                  <a:cubicBezTo>
                    <a:pt x="4439048" y="1311032"/>
                    <a:pt x="3935370" y="1719077"/>
                    <a:pt x="3956987" y="2185486"/>
                  </a:cubicBezTo>
                  <a:cubicBezTo>
                    <a:pt x="3650025" y="2276278"/>
                    <a:pt x="3312259" y="2210616"/>
                    <a:pt x="2967400" y="2067133"/>
                  </a:cubicBezTo>
                  <a:lnTo>
                    <a:pt x="2723041" y="1953262"/>
                  </a:lnTo>
                  <a:lnTo>
                    <a:pt x="2716911" y="1862378"/>
                  </a:lnTo>
                  <a:cubicBezTo>
                    <a:pt x="2698337" y="1330616"/>
                    <a:pt x="2921222" y="1151794"/>
                    <a:pt x="3081795" y="1003155"/>
                  </a:cubicBezTo>
                  <a:lnTo>
                    <a:pt x="3104934" y="980335"/>
                  </a:lnTo>
                  <a:lnTo>
                    <a:pt x="3183538" y="1000670"/>
                  </a:lnTo>
                  <a:cubicBezTo>
                    <a:pt x="3567071" y="1087544"/>
                    <a:pt x="3979686" y="1079167"/>
                    <a:pt x="4436886" y="883533"/>
                  </a:cubicBezTo>
                  <a:close/>
                  <a:moveTo>
                    <a:pt x="610078" y="799"/>
                  </a:moveTo>
                  <a:cubicBezTo>
                    <a:pt x="1280122" y="-23047"/>
                    <a:pt x="1911457" y="492181"/>
                    <a:pt x="2628112" y="810424"/>
                  </a:cubicBezTo>
                  <a:lnTo>
                    <a:pt x="2872117" y="907556"/>
                  </a:lnTo>
                  <a:lnTo>
                    <a:pt x="2864118" y="913686"/>
                  </a:lnTo>
                  <a:cubicBezTo>
                    <a:pt x="2725015" y="1013420"/>
                    <a:pt x="2486602" y="1172058"/>
                    <a:pt x="2414679" y="1721849"/>
                  </a:cubicBezTo>
                  <a:lnTo>
                    <a:pt x="2408842" y="1779680"/>
                  </a:lnTo>
                  <a:lnTo>
                    <a:pt x="2189501" y="1646145"/>
                  </a:lnTo>
                  <a:cubicBezTo>
                    <a:pt x="1419639" y="1160180"/>
                    <a:pt x="703897" y="578799"/>
                    <a:pt x="312359" y="797672"/>
                  </a:cubicBezTo>
                  <a:cubicBezTo>
                    <a:pt x="-135113" y="378820"/>
                    <a:pt x="1072" y="264768"/>
                    <a:pt x="98350" y="131261"/>
                  </a:cubicBezTo>
                  <a:cubicBezTo>
                    <a:pt x="272637" y="46414"/>
                    <a:pt x="442567" y="6761"/>
                    <a:pt x="610078" y="799"/>
                  </a:cubicBezTo>
                  <a:close/>
                </a:path>
              </a:pathLst>
            </a:custGeom>
            <a:gradFill flip="none" rotWithShape="1">
              <a:gsLst>
                <a:gs pos="55000">
                  <a:srgbClr val="00B0F0"/>
                </a:gs>
                <a:gs pos="20000">
                  <a:srgbClr val="1090A4">
                    <a:lumMod val="65000"/>
                  </a:srgbClr>
                </a:gs>
                <a:gs pos="83000">
                  <a:srgbClr val="1090A4"/>
                </a:gs>
                <a:gs pos="99000">
                  <a:srgbClr val="1090A4"/>
                </a:gs>
              </a:gsLst>
              <a:lin ang="3000000" scaled="0"/>
              <a:tileRect/>
            </a:gradFill>
            <a:ln>
              <a:no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71" name="Freeform 170">
              <a:extLst>
                <a:ext uri="{FF2B5EF4-FFF2-40B4-BE49-F238E27FC236}">
                  <a16:creationId xmlns="" xmlns:a16="http://schemas.microsoft.com/office/drawing/2014/main" id="{F7D0FCFD-29B6-8844-BBA8-CBE203F94EE9}"/>
                </a:ext>
              </a:extLst>
            </p:cNvPr>
            <p:cNvSpPr/>
            <p:nvPr/>
          </p:nvSpPr>
          <p:spPr>
            <a:xfrm flipH="1">
              <a:off x="2568029" y="2270636"/>
              <a:ext cx="4078705" cy="2381894"/>
            </a:xfrm>
            <a:custGeom>
              <a:avLst/>
              <a:gdLst>
                <a:gd name="connsiteX0" fmla="*/ 4779046 w 4779052"/>
                <a:gd name="connsiteY0" fmla="*/ 1458528 h 2790885"/>
                <a:gd name="connsiteX1" fmla="*/ 4299147 w 4779052"/>
                <a:gd name="connsiteY1" fmla="*/ 2760481 h 2790885"/>
                <a:gd name="connsiteX2" fmla="*/ 3008921 w 4779052"/>
                <a:gd name="connsiteY2" fmla="*/ 2465591 h 2790885"/>
                <a:gd name="connsiteX3" fmla="*/ 2984678 w 4779052"/>
                <a:gd name="connsiteY3" fmla="*/ 2449716 h 2790885"/>
                <a:gd name="connsiteX4" fmla="*/ 2976625 w 4779052"/>
                <a:gd name="connsiteY4" fmla="*/ 2330335 h 2790885"/>
                <a:gd name="connsiteX5" fmla="*/ 3264080 w 4779052"/>
                <a:gd name="connsiteY5" fmla="*/ 1543033 h 2790885"/>
                <a:gd name="connsiteX6" fmla="*/ 3335229 w 4779052"/>
                <a:gd name="connsiteY6" fmla="*/ 1476945 h 2790885"/>
                <a:gd name="connsiteX7" fmla="*/ 3341784 w 4779052"/>
                <a:gd name="connsiteY7" fmla="*/ 1479605 h 2790885"/>
                <a:gd name="connsiteX8" fmla="*/ 4779046 w 4779052"/>
                <a:gd name="connsiteY8" fmla="*/ 1458528 h 2790885"/>
                <a:gd name="connsiteX9" fmla="*/ 652999 w 4779052"/>
                <a:gd name="connsiteY9" fmla="*/ 190 h 2790885"/>
                <a:gd name="connsiteX10" fmla="*/ 3040417 w 4779052"/>
                <a:gd name="connsiteY10" fmla="*/ 1345799 h 2790885"/>
                <a:gd name="connsiteX11" fmla="*/ 3120147 w 4779052"/>
                <a:gd name="connsiteY11" fmla="*/ 1384339 h 2790885"/>
                <a:gd name="connsiteX12" fmla="*/ 3053547 w 4779052"/>
                <a:gd name="connsiteY12" fmla="*/ 1433067 h 2790885"/>
                <a:gd name="connsiteX13" fmla="*/ 2674393 w 4779052"/>
                <a:gd name="connsiteY13" fmla="*/ 2189806 h 2790885"/>
                <a:gd name="connsiteX14" fmla="*/ 2670719 w 4779052"/>
                <a:gd name="connsiteY14" fmla="*/ 2226209 h 2790885"/>
                <a:gd name="connsiteX15" fmla="*/ 2618580 w 4779052"/>
                <a:gd name="connsiteY15" fmla="*/ 2187537 h 2790885"/>
                <a:gd name="connsiteX16" fmla="*/ 258928 w 4779052"/>
                <a:gd name="connsiteY16" fmla="*/ 769552 h 2790885"/>
                <a:gd name="connsiteX17" fmla="*/ 51404 w 4779052"/>
                <a:gd name="connsiteY17" fmla="*/ 161507 h 2790885"/>
                <a:gd name="connsiteX18" fmla="*/ 652999 w 4779052"/>
                <a:gd name="connsiteY18" fmla="*/ 190 h 2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79052" h="2790885">
                  <a:moveTo>
                    <a:pt x="4779046" y="1458528"/>
                  </a:moveTo>
                  <a:cubicBezTo>
                    <a:pt x="4781208" y="1886027"/>
                    <a:pt x="4277530" y="2294072"/>
                    <a:pt x="4299147" y="2760481"/>
                  </a:cubicBezTo>
                  <a:cubicBezTo>
                    <a:pt x="3833435" y="2857150"/>
                    <a:pt x="3407736" y="2713743"/>
                    <a:pt x="3008921" y="2465591"/>
                  </a:cubicBezTo>
                  <a:lnTo>
                    <a:pt x="2984678" y="2449716"/>
                  </a:lnTo>
                  <a:lnTo>
                    <a:pt x="2976625" y="2330335"/>
                  </a:lnTo>
                  <a:cubicBezTo>
                    <a:pt x="2960908" y="1880383"/>
                    <a:pt x="3118071" y="1683127"/>
                    <a:pt x="3264080" y="1543033"/>
                  </a:cubicBezTo>
                  <a:lnTo>
                    <a:pt x="3335229" y="1476945"/>
                  </a:lnTo>
                  <a:lnTo>
                    <a:pt x="3341784" y="1479605"/>
                  </a:lnTo>
                  <a:cubicBezTo>
                    <a:pt x="3756021" y="1630924"/>
                    <a:pt x="4222948" y="1663890"/>
                    <a:pt x="4779046" y="1458528"/>
                  </a:cubicBezTo>
                  <a:close/>
                  <a:moveTo>
                    <a:pt x="652999" y="190"/>
                  </a:moveTo>
                  <a:cubicBezTo>
                    <a:pt x="1505233" y="-15009"/>
                    <a:pt x="2162534" y="889055"/>
                    <a:pt x="3040417" y="1345799"/>
                  </a:cubicBezTo>
                  <a:lnTo>
                    <a:pt x="3120147" y="1384339"/>
                  </a:lnTo>
                  <a:lnTo>
                    <a:pt x="3053547" y="1433067"/>
                  </a:lnTo>
                  <a:cubicBezTo>
                    <a:pt x="2915312" y="1539447"/>
                    <a:pt x="2735251" y="1724599"/>
                    <a:pt x="2674393" y="2189806"/>
                  </a:cubicBezTo>
                  <a:lnTo>
                    <a:pt x="2670719" y="2226209"/>
                  </a:lnTo>
                  <a:lnTo>
                    <a:pt x="2618580" y="2187537"/>
                  </a:lnTo>
                  <a:cubicBezTo>
                    <a:pt x="1768909" y="1514327"/>
                    <a:pt x="1030385" y="546627"/>
                    <a:pt x="258928" y="769552"/>
                  </a:cubicBezTo>
                  <a:cubicBezTo>
                    <a:pt x="-19931" y="441491"/>
                    <a:pt x="-45874" y="295014"/>
                    <a:pt x="51404" y="161507"/>
                  </a:cubicBezTo>
                  <a:cubicBezTo>
                    <a:pt x="264602" y="52341"/>
                    <a:pt x="463614" y="3568"/>
                    <a:pt x="652999" y="190"/>
                  </a:cubicBezTo>
                  <a:close/>
                </a:path>
              </a:pathLst>
            </a:custGeom>
            <a:gradFill flip="none" rotWithShape="1">
              <a:gsLst>
                <a:gs pos="55000">
                  <a:srgbClr val="92D050"/>
                </a:gs>
                <a:gs pos="21000">
                  <a:srgbClr val="879307">
                    <a:lumMod val="74000"/>
                  </a:srgbClr>
                </a:gs>
                <a:gs pos="83000">
                  <a:srgbClr val="879307"/>
                </a:gs>
                <a:gs pos="100000">
                  <a:srgbClr val="879307"/>
                </a:gs>
              </a:gsLst>
              <a:lin ang="3000000" scaled="0"/>
              <a:tileRect/>
            </a:gradFill>
            <a:ln>
              <a:no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72" name="Freeform 171">
              <a:extLst>
                <a:ext uri="{FF2B5EF4-FFF2-40B4-BE49-F238E27FC236}">
                  <a16:creationId xmlns="" xmlns:a16="http://schemas.microsoft.com/office/drawing/2014/main" id="{F5E793EF-EB10-1949-BEC9-FB1B34DAF781}"/>
                </a:ext>
              </a:extLst>
            </p:cNvPr>
            <p:cNvSpPr/>
            <p:nvPr/>
          </p:nvSpPr>
          <p:spPr>
            <a:xfrm flipH="1">
              <a:off x="2508096" y="2972819"/>
              <a:ext cx="4367972" cy="2888408"/>
            </a:xfrm>
            <a:custGeom>
              <a:avLst/>
              <a:gdLst>
                <a:gd name="connsiteX0" fmla="*/ 5117983 w 5117989"/>
                <a:gd name="connsiteY0" fmla="*/ 2053806 h 3384372"/>
                <a:gd name="connsiteX1" fmla="*/ 4638084 w 5117989"/>
                <a:gd name="connsiteY1" fmla="*/ 3355759 h 3384372"/>
                <a:gd name="connsiteX2" fmla="*/ 3401962 w 5117989"/>
                <a:gd name="connsiteY2" fmla="*/ 3052580 h 3384372"/>
                <a:gd name="connsiteX3" fmla="*/ 3273278 w 5117989"/>
                <a:gd name="connsiteY3" fmla="*/ 2956925 h 3384372"/>
                <a:gd name="connsiteX4" fmla="*/ 3268816 w 5117989"/>
                <a:gd name="connsiteY4" fmla="*/ 2890773 h 3384372"/>
                <a:gd name="connsiteX5" fmla="*/ 3556271 w 5117989"/>
                <a:gd name="connsiteY5" fmla="*/ 2103471 h 3384372"/>
                <a:gd name="connsiteX6" fmla="*/ 3608538 w 5117989"/>
                <a:gd name="connsiteY6" fmla="*/ 2054922 h 3384372"/>
                <a:gd name="connsiteX7" fmla="*/ 3640696 w 5117989"/>
                <a:gd name="connsiteY7" fmla="*/ 2071134 h 3384372"/>
                <a:gd name="connsiteX8" fmla="*/ 5117983 w 5117989"/>
                <a:gd name="connsiteY8" fmla="*/ 2053806 h 3384372"/>
                <a:gd name="connsiteX9" fmla="*/ 565649 w 5117989"/>
                <a:gd name="connsiteY9" fmla="*/ 43 h 3384372"/>
                <a:gd name="connsiteX10" fmla="*/ 3326544 w 5117989"/>
                <a:gd name="connsiteY10" fmla="*/ 1898036 h 3384372"/>
                <a:gd name="connsiteX11" fmla="*/ 3408836 w 5117989"/>
                <a:gd name="connsiteY11" fmla="*/ 1947340 h 3384372"/>
                <a:gd name="connsiteX12" fmla="*/ 3345738 w 5117989"/>
                <a:gd name="connsiteY12" fmla="*/ 1993505 h 3384372"/>
                <a:gd name="connsiteX13" fmla="*/ 2986016 w 5117989"/>
                <a:gd name="connsiteY13" fmla="*/ 2630162 h 3384372"/>
                <a:gd name="connsiteX14" fmla="*/ 2975436 w 5117989"/>
                <a:gd name="connsiteY14" fmla="*/ 2695542 h 3384372"/>
                <a:gd name="connsiteX15" fmla="*/ 2873160 w 5117989"/>
                <a:gd name="connsiteY15" fmla="*/ 2595177 h 3384372"/>
                <a:gd name="connsiteX16" fmla="*/ 273610 w 5117989"/>
                <a:gd name="connsiteY16" fmla="*/ 703349 h 3384372"/>
                <a:gd name="connsiteX17" fmla="*/ 46630 w 5117989"/>
                <a:gd name="connsiteY17" fmla="*/ 108274 h 3384372"/>
                <a:gd name="connsiteX18" fmla="*/ 565649 w 5117989"/>
                <a:gd name="connsiteY18" fmla="*/ 43 h 338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117989" h="3384372">
                  <a:moveTo>
                    <a:pt x="5117983" y="2053806"/>
                  </a:moveTo>
                  <a:cubicBezTo>
                    <a:pt x="5120145" y="2481305"/>
                    <a:pt x="4616467" y="2889350"/>
                    <a:pt x="4638084" y="3355759"/>
                  </a:cubicBezTo>
                  <a:cubicBezTo>
                    <a:pt x="4172237" y="3448172"/>
                    <a:pt x="3769620" y="3308742"/>
                    <a:pt x="3401962" y="3052580"/>
                  </a:cubicBezTo>
                  <a:lnTo>
                    <a:pt x="3273278" y="2956925"/>
                  </a:lnTo>
                  <a:lnTo>
                    <a:pt x="3268816" y="2890773"/>
                  </a:lnTo>
                  <a:cubicBezTo>
                    <a:pt x="3253099" y="2440821"/>
                    <a:pt x="3410262" y="2243565"/>
                    <a:pt x="3556271" y="2103471"/>
                  </a:cubicBezTo>
                  <a:lnTo>
                    <a:pt x="3608538" y="2054922"/>
                  </a:lnTo>
                  <a:lnTo>
                    <a:pt x="3640696" y="2071134"/>
                  </a:lnTo>
                  <a:cubicBezTo>
                    <a:pt x="4071044" y="2266734"/>
                    <a:pt x="4550536" y="2309428"/>
                    <a:pt x="5117983" y="2053806"/>
                  </a:cubicBezTo>
                  <a:close/>
                  <a:moveTo>
                    <a:pt x="565649" y="43"/>
                  </a:moveTo>
                  <a:cubicBezTo>
                    <a:pt x="1610072" y="-8492"/>
                    <a:pt x="2357067" y="1273493"/>
                    <a:pt x="3326544" y="1898036"/>
                  </a:cubicBezTo>
                  <a:lnTo>
                    <a:pt x="3408836" y="1947340"/>
                  </a:lnTo>
                  <a:lnTo>
                    <a:pt x="3345738" y="1993505"/>
                  </a:lnTo>
                  <a:cubicBezTo>
                    <a:pt x="3220069" y="2090214"/>
                    <a:pt x="3059835" y="2252024"/>
                    <a:pt x="2986016" y="2630162"/>
                  </a:cubicBezTo>
                  <a:lnTo>
                    <a:pt x="2975436" y="2695542"/>
                  </a:lnTo>
                  <a:lnTo>
                    <a:pt x="2873160" y="2595177"/>
                  </a:lnTo>
                  <a:cubicBezTo>
                    <a:pt x="2023743" y="1734887"/>
                    <a:pt x="1304471" y="504743"/>
                    <a:pt x="273610" y="703349"/>
                  </a:cubicBezTo>
                  <a:cubicBezTo>
                    <a:pt x="-5249" y="375288"/>
                    <a:pt x="-50648" y="241781"/>
                    <a:pt x="46630" y="108274"/>
                  </a:cubicBezTo>
                  <a:cubicBezTo>
                    <a:pt x="228416" y="34911"/>
                    <a:pt x="400740" y="1390"/>
                    <a:pt x="565649" y="43"/>
                  </a:cubicBezTo>
                  <a:close/>
                </a:path>
              </a:pathLst>
            </a:custGeom>
            <a:gradFill flip="none" rotWithShape="1">
              <a:gsLst>
                <a:gs pos="55000">
                  <a:srgbClr val="FEC161"/>
                </a:gs>
                <a:gs pos="21000">
                  <a:srgbClr val="FFAA29">
                    <a:lumMod val="51000"/>
                  </a:srgbClr>
                </a:gs>
                <a:gs pos="83000">
                  <a:srgbClr val="D9780E"/>
                </a:gs>
                <a:gs pos="100000">
                  <a:srgbClr val="D9780E"/>
                </a:gs>
              </a:gsLst>
              <a:lin ang="3000000" scaled="0"/>
              <a:tileRect/>
            </a:gradFill>
            <a:ln>
              <a:noFill/>
            </a:ln>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73" name="Freeform 172">
              <a:extLst>
                <a:ext uri="{FF2B5EF4-FFF2-40B4-BE49-F238E27FC236}">
                  <a16:creationId xmlns="" xmlns:a16="http://schemas.microsoft.com/office/drawing/2014/main" id="{9FC00CD1-781F-9F41-BC70-A9815846B7AF}"/>
                </a:ext>
              </a:extLst>
            </p:cNvPr>
            <p:cNvSpPr/>
            <p:nvPr/>
          </p:nvSpPr>
          <p:spPr>
            <a:xfrm>
              <a:off x="5625094" y="1734484"/>
              <a:ext cx="949679" cy="2875012"/>
            </a:xfrm>
            <a:custGeom>
              <a:avLst/>
              <a:gdLst>
                <a:gd name="connsiteX0" fmla="*/ 476102 w 1112747"/>
                <a:gd name="connsiteY0" fmla="*/ 0 h 3368676"/>
                <a:gd name="connsiteX1" fmla="*/ 1098402 w 1112747"/>
                <a:gd name="connsiteY1" fmla="*/ 3368676 h 3368676"/>
                <a:gd name="connsiteX2" fmla="*/ 660252 w 1112747"/>
                <a:gd name="connsiteY2" fmla="*/ 3317876 h 3368676"/>
                <a:gd name="connsiteX3" fmla="*/ 137053 w 1112747"/>
                <a:gd name="connsiteY3" fmla="*/ 879723 h 3368676"/>
                <a:gd name="connsiteX4" fmla="*/ 89957 w 1112747"/>
                <a:gd name="connsiteY4" fmla="*/ 814541 h 3368676"/>
                <a:gd name="connsiteX5" fmla="*/ 87588 w 1112747"/>
                <a:gd name="connsiteY5" fmla="*/ 813039 h 3368676"/>
                <a:gd name="connsiteX6" fmla="*/ 57611 w 1112747"/>
                <a:gd name="connsiteY6" fmla="*/ 771239 h 3368676"/>
                <a:gd name="connsiteX7" fmla="*/ 47041 w 1112747"/>
                <a:gd name="connsiteY7" fmla="*/ 762541 h 3368676"/>
                <a:gd name="connsiteX8" fmla="*/ 1491 w 1112747"/>
                <a:gd name="connsiteY8" fmla="*/ 610709 h 3368676"/>
                <a:gd name="connsiteX9" fmla="*/ 10985 w 1112747"/>
                <a:gd name="connsiteY9" fmla="*/ 570225 h 3368676"/>
                <a:gd name="connsiteX10" fmla="*/ 18467 w 1112747"/>
                <a:gd name="connsiteY10" fmla="*/ 554434 h 3368676"/>
                <a:gd name="connsiteX11" fmla="*/ 17876 w 1112747"/>
                <a:gd name="connsiteY11" fmla="*/ 555257 h 3368676"/>
                <a:gd name="connsiteX12" fmla="*/ 19027 w 1112747"/>
                <a:gd name="connsiteY12" fmla="*/ 553251 h 3368676"/>
                <a:gd name="connsiteX13" fmla="*/ 28348 w 1112747"/>
                <a:gd name="connsiteY13" fmla="*/ 533577 h 3368676"/>
                <a:gd name="connsiteX14" fmla="*/ 33536 w 1112747"/>
                <a:gd name="connsiteY14" fmla="*/ 527959 h 3368676"/>
                <a:gd name="connsiteX15" fmla="*/ 34054 w 1112747"/>
                <a:gd name="connsiteY15" fmla="*/ 527056 h 3368676"/>
                <a:gd name="connsiteX16" fmla="*/ 35021 w 1112747"/>
                <a:gd name="connsiteY16" fmla="*/ 524128 h 3368676"/>
                <a:gd name="connsiteX17" fmla="*/ 38585 w 1112747"/>
                <a:gd name="connsiteY17" fmla="*/ 519158 h 3368676"/>
                <a:gd name="connsiteX18" fmla="*/ 38696 w 1112747"/>
                <a:gd name="connsiteY18" fmla="*/ 518964 h 3368676"/>
                <a:gd name="connsiteX19" fmla="*/ 476102 w 1112747"/>
                <a:gd name="connsiteY19" fmla="*/ 0 h 336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747" h="3368676">
                  <a:moveTo>
                    <a:pt x="476102" y="0"/>
                  </a:moveTo>
                  <a:cubicBezTo>
                    <a:pt x="235860" y="498475"/>
                    <a:pt x="1243394" y="447676"/>
                    <a:pt x="1098402" y="3368676"/>
                  </a:cubicBezTo>
                  <a:lnTo>
                    <a:pt x="660252" y="3317876"/>
                  </a:lnTo>
                  <a:cubicBezTo>
                    <a:pt x="758412" y="2390908"/>
                    <a:pt x="513822" y="1442062"/>
                    <a:pt x="137053" y="879723"/>
                  </a:cubicBezTo>
                  <a:lnTo>
                    <a:pt x="89957" y="814541"/>
                  </a:lnTo>
                  <a:lnTo>
                    <a:pt x="87588" y="813039"/>
                  </a:lnTo>
                  <a:lnTo>
                    <a:pt x="57611" y="771239"/>
                  </a:lnTo>
                  <a:lnTo>
                    <a:pt x="47041" y="762541"/>
                  </a:lnTo>
                  <a:cubicBezTo>
                    <a:pt x="12428" y="720834"/>
                    <a:pt x="-5489" y="666927"/>
                    <a:pt x="1491" y="610709"/>
                  </a:cubicBezTo>
                  <a:cubicBezTo>
                    <a:pt x="3236" y="596654"/>
                    <a:pt x="6455" y="583120"/>
                    <a:pt x="10985" y="570225"/>
                  </a:cubicBezTo>
                  <a:lnTo>
                    <a:pt x="18467" y="554434"/>
                  </a:lnTo>
                  <a:lnTo>
                    <a:pt x="17876" y="555257"/>
                  </a:lnTo>
                  <a:lnTo>
                    <a:pt x="19027" y="553251"/>
                  </a:lnTo>
                  <a:lnTo>
                    <a:pt x="28348" y="533577"/>
                  </a:lnTo>
                  <a:lnTo>
                    <a:pt x="33536" y="527959"/>
                  </a:lnTo>
                  <a:lnTo>
                    <a:pt x="34054" y="527056"/>
                  </a:lnTo>
                  <a:lnTo>
                    <a:pt x="35021" y="524128"/>
                  </a:lnTo>
                  <a:lnTo>
                    <a:pt x="38585" y="519158"/>
                  </a:lnTo>
                  <a:lnTo>
                    <a:pt x="38696" y="518964"/>
                  </a:lnTo>
                  <a:cubicBezTo>
                    <a:pt x="158602" y="329010"/>
                    <a:pt x="395933" y="41275"/>
                    <a:pt x="476102" y="0"/>
                  </a:cubicBezTo>
                  <a:close/>
                </a:path>
              </a:pathLst>
            </a:custGeom>
            <a:gradFill flip="none" rotWithShape="1">
              <a:gsLst>
                <a:gs pos="35000">
                  <a:schemeClr val="bg1"/>
                </a:gs>
                <a:gs pos="21000">
                  <a:srgbClr val="F7D32E"/>
                </a:gs>
                <a:gs pos="49000">
                  <a:srgbClr val="F7D32E"/>
                </a:gs>
                <a:gs pos="98000">
                  <a:srgbClr val="F7D32E"/>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74" name="Freeform 173">
              <a:extLst>
                <a:ext uri="{FF2B5EF4-FFF2-40B4-BE49-F238E27FC236}">
                  <a16:creationId xmlns="" xmlns:a16="http://schemas.microsoft.com/office/drawing/2014/main" id="{8606641F-F5DC-4E44-98D1-A08EC22CD599}"/>
                </a:ext>
              </a:extLst>
            </p:cNvPr>
            <p:cNvSpPr/>
            <p:nvPr/>
          </p:nvSpPr>
          <p:spPr>
            <a:xfrm flipH="1">
              <a:off x="5695590" y="1669452"/>
              <a:ext cx="949679" cy="2875012"/>
            </a:xfrm>
            <a:custGeom>
              <a:avLst/>
              <a:gdLst>
                <a:gd name="connsiteX0" fmla="*/ 476102 w 1112747"/>
                <a:gd name="connsiteY0" fmla="*/ 0 h 3368676"/>
                <a:gd name="connsiteX1" fmla="*/ 1098402 w 1112747"/>
                <a:gd name="connsiteY1" fmla="*/ 3368676 h 3368676"/>
                <a:gd name="connsiteX2" fmla="*/ 660252 w 1112747"/>
                <a:gd name="connsiteY2" fmla="*/ 3317876 h 3368676"/>
                <a:gd name="connsiteX3" fmla="*/ 137053 w 1112747"/>
                <a:gd name="connsiteY3" fmla="*/ 879723 h 3368676"/>
                <a:gd name="connsiteX4" fmla="*/ 89957 w 1112747"/>
                <a:gd name="connsiteY4" fmla="*/ 814541 h 3368676"/>
                <a:gd name="connsiteX5" fmla="*/ 87588 w 1112747"/>
                <a:gd name="connsiteY5" fmla="*/ 813039 h 3368676"/>
                <a:gd name="connsiteX6" fmla="*/ 57611 w 1112747"/>
                <a:gd name="connsiteY6" fmla="*/ 771239 h 3368676"/>
                <a:gd name="connsiteX7" fmla="*/ 47041 w 1112747"/>
                <a:gd name="connsiteY7" fmla="*/ 762541 h 3368676"/>
                <a:gd name="connsiteX8" fmla="*/ 1491 w 1112747"/>
                <a:gd name="connsiteY8" fmla="*/ 610709 h 3368676"/>
                <a:gd name="connsiteX9" fmla="*/ 10985 w 1112747"/>
                <a:gd name="connsiteY9" fmla="*/ 570225 h 3368676"/>
                <a:gd name="connsiteX10" fmla="*/ 18467 w 1112747"/>
                <a:gd name="connsiteY10" fmla="*/ 554434 h 3368676"/>
                <a:gd name="connsiteX11" fmla="*/ 17876 w 1112747"/>
                <a:gd name="connsiteY11" fmla="*/ 555257 h 3368676"/>
                <a:gd name="connsiteX12" fmla="*/ 19027 w 1112747"/>
                <a:gd name="connsiteY12" fmla="*/ 553251 h 3368676"/>
                <a:gd name="connsiteX13" fmla="*/ 28348 w 1112747"/>
                <a:gd name="connsiteY13" fmla="*/ 533577 h 3368676"/>
                <a:gd name="connsiteX14" fmla="*/ 33536 w 1112747"/>
                <a:gd name="connsiteY14" fmla="*/ 527959 h 3368676"/>
                <a:gd name="connsiteX15" fmla="*/ 34054 w 1112747"/>
                <a:gd name="connsiteY15" fmla="*/ 527056 h 3368676"/>
                <a:gd name="connsiteX16" fmla="*/ 35021 w 1112747"/>
                <a:gd name="connsiteY16" fmla="*/ 524128 h 3368676"/>
                <a:gd name="connsiteX17" fmla="*/ 38585 w 1112747"/>
                <a:gd name="connsiteY17" fmla="*/ 519158 h 3368676"/>
                <a:gd name="connsiteX18" fmla="*/ 38696 w 1112747"/>
                <a:gd name="connsiteY18" fmla="*/ 518964 h 3368676"/>
                <a:gd name="connsiteX19" fmla="*/ 476102 w 1112747"/>
                <a:gd name="connsiteY19" fmla="*/ 0 h 336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12747" h="3368676">
                  <a:moveTo>
                    <a:pt x="476102" y="0"/>
                  </a:moveTo>
                  <a:cubicBezTo>
                    <a:pt x="235860" y="498475"/>
                    <a:pt x="1243394" y="447676"/>
                    <a:pt x="1098402" y="3368676"/>
                  </a:cubicBezTo>
                  <a:lnTo>
                    <a:pt x="660252" y="3317876"/>
                  </a:lnTo>
                  <a:cubicBezTo>
                    <a:pt x="758412" y="2390908"/>
                    <a:pt x="513822" y="1442062"/>
                    <a:pt x="137053" y="879723"/>
                  </a:cubicBezTo>
                  <a:lnTo>
                    <a:pt x="89957" y="814541"/>
                  </a:lnTo>
                  <a:lnTo>
                    <a:pt x="87588" y="813039"/>
                  </a:lnTo>
                  <a:lnTo>
                    <a:pt x="57611" y="771239"/>
                  </a:lnTo>
                  <a:lnTo>
                    <a:pt x="47041" y="762541"/>
                  </a:lnTo>
                  <a:cubicBezTo>
                    <a:pt x="12428" y="720834"/>
                    <a:pt x="-5489" y="666927"/>
                    <a:pt x="1491" y="610709"/>
                  </a:cubicBezTo>
                  <a:cubicBezTo>
                    <a:pt x="3236" y="596654"/>
                    <a:pt x="6455" y="583120"/>
                    <a:pt x="10985" y="570225"/>
                  </a:cubicBezTo>
                  <a:lnTo>
                    <a:pt x="18467" y="554434"/>
                  </a:lnTo>
                  <a:lnTo>
                    <a:pt x="17876" y="555257"/>
                  </a:lnTo>
                  <a:lnTo>
                    <a:pt x="19027" y="553251"/>
                  </a:lnTo>
                  <a:lnTo>
                    <a:pt x="28348" y="533577"/>
                  </a:lnTo>
                  <a:lnTo>
                    <a:pt x="33536" y="527959"/>
                  </a:lnTo>
                  <a:lnTo>
                    <a:pt x="34054" y="527056"/>
                  </a:lnTo>
                  <a:lnTo>
                    <a:pt x="35021" y="524128"/>
                  </a:lnTo>
                  <a:lnTo>
                    <a:pt x="38585" y="519158"/>
                  </a:lnTo>
                  <a:lnTo>
                    <a:pt x="38696" y="518964"/>
                  </a:lnTo>
                  <a:cubicBezTo>
                    <a:pt x="158602" y="329010"/>
                    <a:pt x="395933" y="41275"/>
                    <a:pt x="476102" y="0"/>
                  </a:cubicBezTo>
                  <a:close/>
                </a:path>
              </a:pathLst>
            </a:custGeom>
            <a:gradFill flip="none" rotWithShape="1">
              <a:gsLst>
                <a:gs pos="35000">
                  <a:schemeClr val="bg1"/>
                </a:gs>
                <a:gs pos="21000">
                  <a:srgbClr val="3CB3C6"/>
                </a:gs>
                <a:gs pos="49000">
                  <a:srgbClr val="3CB3C6"/>
                </a:gs>
                <a:gs pos="99000">
                  <a:srgbClr val="3CB3C6"/>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75" name="Freeform 174">
              <a:extLst>
                <a:ext uri="{FF2B5EF4-FFF2-40B4-BE49-F238E27FC236}">
                  <a16:creationId xmlns="" xmlns:a16="http://schemas.microsoft.com/office/drawing/2014/main" id="{925B1DCB-257E-B940-826D-721939F38D65}"/>
                </a:ext>
              </a:extLst>
            </p:cNvPr>
            <p:cNvSpPr/>
            <p:nvPr/>
          </p:nvSpPr>
          <p:spPr>
            <a:xfrm>
              <a:off x="5531362" y="2174371"/>
              <a:ext cx="865" cy="1510"/>
            </a:xfrm>
            <a:custGeom>
              <a:avLst/>
              <a:gdLst>
                <a:gd name="connsiteX0" fmla="*/ 1014 w 1014"/>
                <a:gd name="connsiteY0" fmla="*/ 0 h 1769"/>
                <a:gd name="connsiteX1" fmla="*/ 0 w 1014"/>
                <a:gd name="connsiteY1" fmla="*/ 1769 h 1769"/>
                <a:gd name="connsiteX2" fmla="*/ 216 w 1014"/>
                <a:gd name="connsiteY2" fmla="*/ 1113 h 1769"/>
                <a:gd name="connsiteX3" fmla="*/ 1014 w 1014"/>
                <a:gd name="connsiteY3" fmla="*/ 0 h 1769"/>
              </a:gdLst>
              <a:ahLst/>
              <a:cxnLst>
                <a:cxn ang="0">
                  <a:pos x="connsiteX0" y="connsiteY0"/>
                </a:cxn>
                <a:cxn ang="0">
                  <a:pos x="connsiteX1" y="connsiteY1"/>
                </a:cxn>
                <a:cxn ang="0">
                  <a:pos x="connsiteX2" y="connsiteY2"/>
                </a:cxn>
                <a:cxn ang="0">
                  <a:pos x="connsiteX3" y="connsiteY3"/>
                </a:cxn>
              </a:cxnLst>
              <a:rect l="l" t="t" r="r" b="b"/>
              <a:pathLst>
                <a:path w="1014" h="1769">
                  <a:moveTo>
                    <a:pt x="1014" y="0"/>
                  </a:moveTo>
                  <a:lnTo>
                    <a:pt x="0" y="1769"/>
                  </a:lnTo>
                  <a:lnTo>
                    <a:pt x="216" y="1113"/>
                  </a:lnTo>
                  <a:lnTo>
                    <a:pt x="1014" y="0"/>
                  </a:lnTo>
                  <a:close/>
                </a:path>
              </a:pathLst>
            </a:cu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Freeform 175">
              <a:extLst>
                <a:ext uri="{FF2B5EF4-FFF2-40B4-BE49-F238E27FC236}">
                  <a16:creationId xmlns="" xmlns:a16="http://schemas.microsoft.com/office/drawing/2014/main" id="{6430EA5E-B789-7F42-BD22-71D7132EFCBE}"/>
                </a:ext>
              </a:extLst>
            </p:cNvPr>
            <p:cNvSpPr/>
            <p:nvPr/>
          </p:nvSpPr>
          <p:spPr>
            <a:xfrm>
              <a:off x="5552310" y="2340578"/>
              <a:ext cx="22435" cy="28782"/>
            </a:xfrm>
            <a:custGeom>
              <a:avLst/>
              <a:gdLst>
                <a:gd name="connsiteX0" fmla="*/ 0 w 26287"/>
                <a:gd name="connsiteY0" fmla="*/ 0 h 33724"/>
                <a:gd name="connsiteX1" fmla="*/ 12962 w 26287"/>
                <a:gd name="connsiteY1" fmla="*/ 15282 h 33724"/>
                <a:gd name="connsiteX2" fmla="*/ 26287 w 26287"/>
                <a:gd name="connsiteY2" fmla="*/ 33724 h 33724"/>
                <a:gd name="connsiteX3" fmla="*/ 22434 w 26287"/>
                <a:gd name="connsiteY3" fmla="*/ 31282 h 33724"/>
                <a:gd name="connsiteX4" fmla="*/ 0 w 26287"/>
                <a:gd name="connsiteY4" fmla="*/ 0 h 33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7" h="33724">
                  <a:moveTo>
                    <a:pt x="0" y="0"/>
                  </a:moveTo>
                  <a:lnTo>
                    <a:pt x="12962" y="15282"/>
                  </a:lnTo>
                  <a:lnTo>
                    <a:pt x="26287" y="33724"/>
                  </a:lnTo>
                  <a:lnTo>
                    <a:pt x="22434" y="31282"/>
                  </a:lnTo>
                  <a:lnTo>
                    <a:pt x="0" y="0"/>
                  </a:lnTo>
                  <a:close/>
                </a:path>
              </a:pathLst>
            </a:cu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Freeform 176">
              <a:extLst>
                <a:ext uri="{FF2B5EF4-FFF2-40B4-BE49-F238E27FC236}">
                  <a16:creationId xmlns="" xmlns:a16="http://schemas.microsoft.com/office/drawing/2014/main" id="{99BFD95B-1345-B24E-8B5B-70B8C1B6C697}"/>
                </a:ext>
              </a:extLst>
            </p:cNvPr>
            <p:cNvSpPr/>
            <p:nvPr/>
          </p:nvSpPr>
          <p:spPr>
            <a:xfrm>
              <a:off x="6242410" y="829170"/>
              <a:ext cx="3371993" cy="1498223"/>
            </a:xfrm>
            <a:custGeom>
              <a:avLst/>
              <a:gdLst>
                <a:gd name="connsiteX0" fmla="*/ 3950986 w 3950992"/>
                <a:gd name="connsiteY0" fmla="*/ 429487 h 1755481"/>
                <a:gd name="connsiteX1" fmla="*/ 3471087 w 3950992"/>
                <a:gd name="connsiteY1" fmla="*/ 1731440 h 1755481"/>
                <a:gd name="connsiteX2" fmla="*/ 2326559 w 3950992"/>
                <a:gd name="connsiteY2" fmla="*/ 1599561 h 1755481"/>
                <a:gd name="connsiteX3" fmla="*/ 2282949 w 3950992"/>
                <a:gd name="connsiteY3" fmla="*/ 1583777 h 1755481"/>
                <a:gd name="connsiteX4" fmla="*/ 2276184 w 3950992"/>
                <a:gd name="connsiteY4" fmla="*/ 1483485 h 1755481"/>
                <a:gd name="connsiteX5" fmla="*/ 2641068 w 3950992"/>
                <a:gd name="connsiteY5" fmla="*/ 624262 h 1755481"/>
                <a:gd name="connsiteX6" fmla="*/ 2700920 w 3950992"/>
                <a:gd name="connsiteY6" fmla="*/ 565235 h 1755481"/>
                <a:gd name="connsiteX7" fmla="*/ 2814978 w 3950992"/>
                <a:gd name="connsiteY7" fmla="*/ 581887 h 1755481"/>
                <a:gd name="connsiteX8" fmla="*/ 3950986 w 3950992"/>
                <a:gd name="connsiteY8" fmla="*/ 429487 h 1755481"/>
                <a:gd name="connsiteX9" fmla="*/ 553487 w 3950992"/>
                <a:gd name="connsiteY9" fmla="*/ 1 h 1755481"/>
                <a:gd name="connsiteX10" fmla="*/ 2317081 w 3950992"/>
                <a:gd name="connsiteY10" fmla="*/ 488613 h 1755481"/>
                <a:gd name="connsiteX11" fmla="*/ 2445161 w 3950992"/>
                <a:gd name="connsiteY11" fmla="*/ 518109 h 1755481"/>
                <a:gd name="connsiteX12" fmla="*/ 2423391 w 3950992"/>
                <a:gd name="connsiteY12" fmla="*/ 534793 h 1755481"/>
                <a:gd name="connsiteX13" fmla="*/ 1973952 w 3950992"/>
                <a:gd name="connsiteY13" fmla="*/ 1342956 h 1755481"/>
                <a:gd name="connsiteX14" fmla="*/ 1962225 w 3950992"/>
                <a:gd name="connsiteY14" fmla="*/ 1459146 h 1755481"/>
                <a:gd name="connsiteX15" fmla="*/ 1690115 w 3950992"/>
                <a:gd name="connsiteY15" fmla="*/ 1344765 h 1755481"/>
                <a:gd name="connsiteX16" fmla="*/ 371207 w 3950992"/>
                <a:gd name="connsiteY16" fmla="*/ 1031048 h 1755481"/>
                <a:gd name="connsiteX17" fmla="*/ 118288 w 3950992"/>
                <a:gd name="connsiteY17" fmla="*/ 66321 h 1755481"/>
                <a:gd name="connsiteX18" fmla="*/ 553487 w 3950992"/>
                <a:gd name="connsiteY18" fmla="*/ 1 h 175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50992" h="1755481">
                  <a:moveTo>
                    <a:pt x="3950986" y="429487"/>
                  </a:moveTo>
                  <a:cubicBezTo>
                    <a:pt x="3953148" y="856986"/>
                    <a:pt x="3449470" y="1265031"/>
                    <a:pt x="3471087" y="1731440"/>
                  </a:cubicBezTo>
                  <a:cubicBezTo>
                    <a:pt x="3081305" y="1796291"/>
                    <a:pt x="2694056" y="1722447"/>
                    <a:pt x="2326559" y="1599561"/>
                  </a:cubicBezTo>
                  <a:lnTo>
                    <a:pt x="2282949" y="1583777"/>
                  </a:lnTo>
                  <a:lnTo>
                    <a:pt x="2276184" y="1483485"/>
                  </a:lnTo>
                  <a:cubicBezTo>
                    <a:pt x="2257610" y="951723"/>
                    <a:pt x="2480495" y="772901"/>
                    <a:pt x="2641068" y="624262"/>
                  </a:cubicBezTo>
                  <a:lnTo>
                    <a:pt x="2700920" y="565235"/>
                  </a:lnTo>
                  <a:lnTo>
                    <a:pt x="2814978" y="581887"/>
                  </a:lnTo>
                  <a:cubicBezTo>
                    <a:pt x="3160209" y="616069"/>
                    <a:pt x="3534318" y="584589"/>
                    <a:pt x="3950986" y="429487"/>
                  </a:cubicBezTo>
                  <a:close/>
                  <a:moveTo>
                    <a:pt x="553487" y="1"/>
                  </a:moveTo>
                  <a:cubicBezTo>
                    <a:pt x="1126152" y="474"/>
                    <a:pt x="1677538" y="317906"/>
                    <a:pt x="2317081" y="488613"/>
                  </a:cubicBezTo>
                  <a:lnTo>
                    <a:pt x="2445161" y="518109"/>
                  </a:lnTo>
                  <a:lnTo>
                    <a:pt x="2423391" y="534793"/>
                  </a:lnTo>
                  <a:cubicBezTo>
                    <a:pt x="2284288" y="634527"/>
                    <a:pt x="2045875" y="793165"/>
                    <a:pt x="1973952" y="1342956"/>
                  </a:cubicBezTo>
                  <a:lnTo>
                    <a:pt x="1962225" y="1459146"/>
                  </a:lnTo>
                  <a:lnTo>
                    <a:pt x="1690115" y="1344765"/>
                  </a:lnTo>
                  <a:cubicBezTo>
                    <a:pt x="1149959" y="1105627"/>
                    <a:pt x="686815" y="878648"/>
                    <a:pt x="371207" y="1031048"/>
                  </a:cubicBezTo>
                  <a:cubicBezTo>
                    <a:pt x="-76265" y="612196"/>
                    <a:pt x="-63296" y="374926"/>
                    <a:pt x="118288" y="66321"/>
                  </a:cubicBezTo>
                  <a:cubicBezTo>
                    <a:pt x="265824" y="19574"/>
                    <a:pt x="410321" y="-117"/>
                    <a:pt x="553487" y="1"/>
                  </a:cubicBezTo>
                  <a:close/>
                </a:path>
              </a:pathLst>
            </a:custGeom>
            <a:gradFill flip="none" rotWithShape="1">
              <a:gsLst>
                <a:gs pos="55000">
                  <a:srgbClr val="7030A0">
                    <a:lumMod val="50000"/>
                    <a:lumOff val="50000"/>
                  </a:srgbClr>
                </a:gs>
                <a:gs pos="21000">
                  <a:srgbClr val="7030A0">
                    <a:lumMod val="72000"/>
                  </a:srgbClr>
                </a:gs>
                <a:gs pos="83000">
                  <a:srgbClr val="7030A0"/>
                </a:gs>
              </a:gsLst>
              <a:lin ang="3000000" scaled="0"/>
              <a:tileRect/>
            </a:gradFill>
            <a:ln>
              <a:noFill/>
            </a:ln>
            <a:scene3d>
              <a:camera prst="orthographicFront"/>
              <a:lightRig rig="threePt" dir="t"/>
            </a:scene3d>
            <a:sp3d>
              <a:bevelT w="12700" h="1270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78" name="Oval 177">
              <a:extLst>
                <a:ext uri="{FF2B5EF4-FFF2-40B4-BE49-F238E27FC236}">
                  <a16:creationId xmlns="" xmlns:a16="http://schemas.microsoft.com/office/drawing/2014/main" id="{62708B9A-4262-D044-A821-3FA1B08E1834}"/>
                </a:ext>
              </a:extLst>
            </p:cNvPr>
            <p:cNvSpPr/>
            <p:nvPr/>
          </p:nvSpPr>
          <p:spPr>
            <a:xfrm>
              <a:off x="3797704" y="5770463"/>
              <a:ext cx="4675686" cy="375923"/>
            </a:xfrm>
            <a:prstGeom prst="ellipse">
              <a:avLst/>
            </a:prstGeom>
            <a:gradFill flip="none" rotWithShape="1">
              <a:gsLst>
                <a:gs pos="2000">
                  <a:schemeClr val="tx1">
                    <a:alpha val="36000"/>
                  </a:schemeClr>
                </a:gs>
                <a:gs pos="100000">
                  <a:schemeClr val="bg1">
                    <a:alpha val="0"/>
                  </a:schemeClr>
                </a:gs>
              </a:gsLst>
              <a:path path="circle">
                <a:fillToRect l="50000" t="50000" r="50000" b="50000"/>
              </a:path>
              <a:tileRect/>
            </a:gradFill>
            <a:ln>
              <a:noFill/>
            </a:ln>
            <a:effectLst>
              <a:glow>
                <a:schemeClr val="accent1">
                  <a:alpha val="0"/>
                </a:schemeClr>
              </a:glow>
              <a:outerShdw blurRad="50800" dist="50800" dir="5400000" sx="1000" sy="1000" algn="ctr" rotWithShape="0">
                <a:srgbClr val="000000">
                  <a:alpha val="43137"/>
                </a:srgbClr>
              </a:outerShdw>
              <a:reflection endPos="0" dist="50800" dir="5400000" sy="-100000" algn="bl" rotWithShape="0"/>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defRPr/>
              </a:pPr>
              <a:endParaRPr lang="en-US" sz="1800">
                <a:solidFill>
                  <a:schemeClr val="tx1"/>
                </a:solidFill>
                <a:latin typeface="Calibri" panose="020F0502020204030204"/>
              </a:endParaRPr>
            </a:p>
          </p:txBody>
        </p:sp>
        <p:sp>
          <p:nvSpPr>
            <p:cNvPr id="179" name="Freeform 178">
              <a:extLst>
                <a:ext uri="{FF2B5EF4-FFF2-40B4-BE49-F238E27FC236}">
                  <a16:creationId xmlns="" xmlns:a16="http://schemas.microsoft.com/office/drawing/2014/main" id="{F8720D27-14B2-5444-9156-589C534DCAFF}"/>
                </a:ext>
              </a:extLst>
            </p:cNvPr>
            <p:cNvSpPr/>
            <p:nvPr/>
          </p:nvSpPr>
          <p:spPr>
            <a:xfrm flipH="1">
              <a:off x="2559888" y="829170"/>
              <a:ext cx="3371993" cy="1498223"/>
            </a:xfrm>
            <a:custGeom>
              <a:avLst/>
              <a:gdLst>
                <a:gd name="connsiteX0" fmla="*/ 3950986 w 3950992"/>
                <a:gd name="connsiteY0" fmla="*/ 429487 h 1755481"/>
                <a:gd name="connsiteX1" fmla="*/ 3471087 w 3950992"/>
                <a:gd name="connsiteY1" fmla="*/ 1731440 h 1755481"/>
                <a:gd name="connsiteX2" fmla="*/ 2326559 w 3950992"/>
                <a:gd name="connsiteY2" fmla="*/ 1599561 h 1755481"/>
                <a:gd name="connsiteX3" fmla="*/ 2282949 w 3950992"/>
                <a:gd name="connsiteY3" fmla="*/ 1583777 h 1755481"/>
                <a:gd name="connsiteX4" fmla="*/ 2276184 w 3950992"/>
                <a:gd name="connsiteY4" fmla="*/ 1483485 h 1755481"/>
                <a:gd name="connsiteX5" fmla="*/ 2641068 w 3950992"/>
                <a:gd name="connsiteY5" fmla="*/ 624262 h 1755481"/>
                <a:gd name="connsiteX6" fmla="*/ 2700920 w 3950992"/>
                <a:gd name="connsiteY6" fmla="*/ 565235 h 1755481"/>
                <a:gd name="connsiteX7" fmla="*/ 2814978 w 3950992"/>
                <a:gd name="connsiteY7" fmla="*/ 581887 h 1755481"/>
                <a:gd name="connsiteX8" fmla="*/ 3950986 w 3950992"/>
                <a:gd name="connsiteY8" fmla="*/ 429487 h 1755481"/>
                <a:gd name="connsiteX9" fmla="*/ 553487 w 3950992"/>
                <a:gd name="connsiteY9" fmla="*/ 1 h 1755481"/>
                <a:gd name="connsiteX10" fmla="*/ 2317081 w 3950992"/>
                <a:gd name="connsiteY10" fmla="*/ 488613 h 1755481"/>
                <a:gd name="connsiteX11" fmla="*/ 2445161 w 3950992"/>
                <a:gd name="connsiteY11" fmla="*/ 518109 h 1755481"/>
                <a:gd name="connsiteX12" fmla="*/ 2423391 w 3950992"/>
                <a:gd name="connsiteY12" fmla="*/ 534793 h 1755481"/>
                <a:gd name="connsiteX13" fmla="*/ 1973952 w 3950992"/>
                <a:gd name="connsiteY13" fmla="*/ 1342956 h 1755481"/>
                <a:gd name="connsiteX14" fmla="*/ 1962225 w 3950992"/>
                <a:gd name="connsiteY14" fmla="*/ 1459146 h 1755481"/>
                <a:gd name="connsiteX15" fmla="*/ 1690115 w 3950992"/>
                <a:gd name="connsiteY15" fmla="*/ 1344765 h 1755481"/>
                <a:gd name="connsiteX16" fmla="*/ 371207 w 3950992"/>
                <a:gd name="connsiteY16" fmla="*/ 1031048 h 1755481"/>
                <a:gd name="connsiteX17" fmla="*/ 118288 w 3950992"/>
                <a:gd name="connsiteY17" fmla="*/ 66321 h 1755481"/>
                <a:gd name="connsiteX18" fmla="*/ 553487 w 3950992"/>
                <a:gd name="connsiteY18" fmla="*/ 1 h 175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50992" h="1755481">
                  <a:moveTo>
                    <a:pt x="3950986" y="429487"/>
                  </a:moveTo>
                  <a:cubicBezTo>
                    <a:pt x="3953148" y="856986"/>
                    <a:pt x="3449470" y="1265031"/>
                    <a:pt x="3471087" y="1731440"/>
                  </a:cubicBezTo>
                  <a:cubicBezTo>
                    <a:pt x="3081305" y="1796291"/>
                    <a:pt x="2694056" y="1722447"/>
                    <a:pt x="2326559" y="1599561"/>
                  </a:cubicBezTo>
                  <a:lnTo>
                    <a:pt x="2282949" y="1583777"/>
                  </a:lnTo>
                  <a:lnTo>
                    <a:pt x="2276184" y="1483485"/>
                  </a:lnTo>
                  <a:cubicBezTo>
                    <a:pt x="2257610" y="951723"/>
                    <a:pt x="2480495" y="772901"/>
                    <a:pt x="2641068" y="624262"/>
                  </a:cubicBezTo>
                  <a:lnTo>
                    <a:pt x="2700920" y="565235"/>
                  </a:lnTo>
                  <a:lnTo>
                    <a:pt x="2814978" y="581887"/>
                  </a:lnTo>
                  <a:cubicBezTo>
                    <a:pt x="3160209" y="616069"/>
                    <a:pt x="3534318" y="584589"/>
                    <a:pt x="3950986" y="429487"/>
                  </a:cubicBezTo>
                  <a:close/>
                  <a:moveTo>
                    <a:pt x="553487" y="1"/>
                  </a:moveTo>
                  <a:cubicBezTo>
                    <a:pt x="1126152" y="474"/>
                    <a:pt x="1677538" y="317906"/>
                    <a:pt x="2317081" y="488613"/>
                  </a:cubicBezTo>
                  <a:lnTo>
                    <a:pt x="2445161" y="518109"/>
                  </a:lnTo>
                  <a:lnTo>
                    <a:pt x="2423391" y="534793"/>
                  </a:lnTo>
                  <a:cubicBezTo>
                    <a:pt x="2284288" y="634527"/>
                    <a:pt x="2045875" y="793165"/>
                    <a:pt x="1973952" y="1342956"/>
                  </a:cubicBezTo>
                  <a:lnTo>
                    <a:pt x="1962225" y="1459146"/>
                  </a:lnTo>
                  <a:lnTo>
                    <a:pt x="1690115" y="1344765"/>
                  </a:lnTo>
                  <a:cubicBezTo>
                    <a:pt x="1149959" y="1105627"/>
                    <a:pt x="686815" y="878648"/>
                    <a:pt x="371207" y="1031048"/>
                  </a:cubicBezTo>
                  <a:cubicBezTo>
                    <a:pt x="-76265" y="612196"/>
                    <a:pt x="-63296" y="374926"/>
                    <a:pt x="118288" y="66321"/>
                  </a:cubicBezTo>
                  <a:cubicBezTo>
                    <a:pt x="265824" y="19574"/>
                    <a:pt x="410321" y="-117"/>
                    <a:pt x="553487" y="1"/>
                  </a:cubicBezTo>
                  <a:close/>
                </a:path>
              </a:pathLst>
            </a:custGeom>
            <a:gradFill flip="none" rotWithShape="1">
              <a:gsLst>
                <a:gs pos="55000">
                  <a:srgbClr val="FF0000">
                    <a:lumMod val="53000"/>
                    <a:lumOff val="47000"/>
                  </a:srgbClr>
                </a:gs>
                <a:gs pos="21000">
                  <a:srgbClr val="C34044">
                    <a:lumMod val="66000"/>
                  </a:srgbClr>
                </a:gs>
                <a:gs pos="83000">
                  <a:srgbClr val="C34044"/>
                </a:gs>
              </a:gsLst>
              <a:lin ang="3000000" scaled="0"/>
              <a:tileRect/>
            </a:gradFill>
            <a:ln>
              <a:noFill/>
            </a:ln>
            <a:scene3d>
              <a:camera prst="orthographicFront"/>
              <a:lightRig rig="threePt" dir="t"/>
            </a:scene3d>
            <a:sp3d>
              <a:bevelT w="12700" h="1270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87" name="INF">
              <a:extLst>
                <a:ext uri="{FF2B5EF4-FFF2-40B4-BE49-F238E27FC236}">
                  <a16:creationId xmlns="" xmlns:a16="http://schemas.microsoft.com/office/drawing/2014/main" id="{E1262F2E-129C-1248-9700-9A9DC5331E02}"/>
                </a:ext>
              </a:extLst>
            </p:cNvPr>
            <p:cNvSpPr txBox="1"/>
            <p:nvPr/>
          </p:nvSpPr>
          <p:spPr>
            <a:xfrm>
              <a:off x="537895" y="1400702"/>
              <a:ext cx="2198711" cy="584775"/>
            </a:xfrm>
            <a:prstGeom prst="rect">
              <a:avLst/>
            </a:prstGeom>
            <a:noFill/>
          </p:spPr>
          <p:txBody>
            <a:bodyPr wrap="square" rtlCol="0">
              <a:spAutoFit/>
            </a:bodyPr>
            <a:lstStyle/>
            <a:p>
              <a:r>
                <a:rPr lang="en-US" sz="1600" b="1" dirty="0">
                  <a:solidFill>
                    <a:schemeClr val="accent6"/>
                  </a:solidFill>
                  <a:latin typeface="Cambria" panose="02040503050406030204" pitchFamily="18" charset="0"/>
                </a:rPr>
                <a:t>Smart Grids Innovation Challenge</a:t>
              </a:r>
            </a:p>
          </p:txBody>
        </p:sp>
        <p:sp>
          <p:nvSpPr>
            <p:cNvPr id="188" name="C1">
              <a:extLst>
                <a:ext uri="{FF2B5EF4-FFF2-40B4-BE49-F238E27FC236}">
                  <a16:creationId xmlns="" xmlns:a16="http://schemas.microsoft.com/office/drawing/2014/main" id="{52C1CAB0-5F95-6A46-9C80-67B2FCBB3507}"/>
                </a:ext>
              </a:extLst>
            </p:cNvPr>
            <p:cNvSpPr/>
            <p:nvPr/>
          </p:nvSpPr>
          <p:spPr>
            <a:xfrm>
              <a:off x="3047134" y="1438386"/>
              <a:ext cx="687572" cy="687572"/>
            </a:xfrm>
            <a:prstGeom prst="ellipse">
              <a:avLst/>
            </a:prstGeom>
            <a:solidFill>
              <a:srgbClr val="B53A39"/>
            </a:solidFill>
            <a:ln>
              <a:noFill/>
            </a:ln>
            <a:effectLst>
              <a:innerShdw blurRad="63500" dist="50800" dir="108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1">
              <a:extLst>
                <a:ext uri="{FF2B5EF4-FFF2-40B4-BE49-F238E27FC236}">
                  <a16:creationId xmlns="" xmlns:a16="http://schemas.microsoft.com/office/drawing/2014/main" id="{FD22C22B-082C-A44A-85E5-D3DECDFCBAAA}"/>
                </a:ext>
              </a:extLst>
            </p:cNvPr>
            <p:cNvSpPr txBox="1"/>
            <p:nvPr/>
          </p:nvSpPr>
          <p:spPr>
            <a:xfrm>
              <a:off x="3068790" y="1484516"/>
              <a:ext cx="644263" cy="523220"/>
            </a:xfrm>
            <a:prstGeom prst="rect">
              <a:avLst/>
            </a:prstGeom>
            <a:noFill/>
          </p:spPr>
          <p:txBody>
            <a:bodyPr wrap="square" rtlCol="0">
              <a:spAutoFit/>
            </a:bodyPr>
            <a:lstStyle/>
            <a:p>
              <a:pPr algn="ctr"/>
              <a:r>
                <a:rPr lang="en-US" sz="2800" dirty="0" smtClean="0">
                  <a:solidFill>
                    <a:schemeClr val="bg1"/>
                  </a:solidFill>
                  <a:latin typeface="Impact" panose="020B0806030902050204" pitchFamily="34" charset="0"/>
                </a:rPr>
                <a:t>IC1</a:t>
              </a:r>
              <a:endParaRPr lang="en-US" sz="2800" dirty="0">
                <a:solidFill>
                  <a:schemeClr val="bg1"/>
                </a:solidFill>
                <a:latin typeface="Impact" panose="020B0806030902050204" pitchFamily="34" charset="0"/>
              </a:endParaRPr>
            </a:p>
          </p:txBody>
        </p:sp>
        <p:sp>
          <p:nvSpPr>
            <p:cNvPr id="190" name="C2">
              <a:extLst>
                <a:ext uri="{FF2B5EF4-FFF2-40B4-BE49-F238E27FC236}">
                  <a16:creationId xmlns="" xmlns:a16="http://schemas.microsoft.com/office/drawing/2014/main" id="{0C0EBBE3-A2D6-7641-9546-AE427D664098}"/>
                </a:ext>
              </a:extLst>
            </p:cNvPr>
            <p:cNvSpPr/>
            <p:nvPr/>
          </p:nvSpPr>
          <p:spPr>
            <a:xfrm>
              <a:off x="3047134" y="2608301"/>
              <a:ext cx="687572" cy="687572"/>
            </a:xfrm>
            <a:prstGeom prst="ellipse">
              <a:avLst/>
            </a:prstGeom>
            <a:solidFill>
              <a:srgbClr val="1D7E94"/>
            </a:solidFill>
            <a:ln>
              <a:noFill/>
            </a:ln>
            <a:effectLst>
              <a:innerShdw blurRad="63500" dist="50800" dir="108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2">
              <a:extLst>
                <a:ext uri="{FF2B5EF4-FFF2-40B4-BE49-F238E27FC236}">
                  <a16:creationId xmlns="" xmlns:a16="http://schemas.microsoft.com/office/drawing/2014/main" id="{5CE297BE-95C5-4344-8C44-ADE3E918FFBA}"/>
                </a:ext>
              </a:extLst>
            </p:cNvPr>
            <p:cNvSpPr txBox="1"/>
            <p:nvPr/>
          </p:nvSpPr>
          <p:spPr>
            <a:xfrm>
              <a:off x="2998336" y="2638338"/>
              <a:ext cx="731689" cy="523220"/>
            </a:xfrm>
            <a:prstGeom prst="rect">
              <a:avLst/>
            </a:prstGeom>
            <a:noFill/>
          </p:spPr>
          <p:txBody>
            <a:bodyPr wrap="square" rtlCol="0">
              <a:spAutoFit/>
            </a:bodyPr>
            <a:lstStyle/>
            <a:p>
              <a:pPr algn="ctr"/>
              <a:r>
                <a:rPr lang="en-US" sz="2800" dirty="0" smtClean="0">
                  <a:solidFill>
                    <a:schemeClr val="bg1"/>
                  </a:solidFill>
                  <a:latin typeface="Impact" panose="020B0806030902050204" pitchFamily="34" charset="0"/>
                </a:rPr>
                <a:t>IC3</a:t>
              </a:r>
              <a:endParaRPr lang="en-US" sz="2800" dirty="0">
                <a:solidFill>
                  <a:schemeClr val="bg1"/>
                </a:solidFill>
                <a:latin typeface="Impact" panose="020B0806030902050204" pitchFamily="34" charset="0"/>
              </a:endParaRPr>
            </a:p>
          </p:txBody>
        </p:sp>
        <p:sp>
          <p:nvSpPr>
            <p:cNvPr id="192" name="C3">
              <a:extLst>
                <a:ext uri="{FF2B5EF4-FFF2-40B4-BE49-F238E27FC236}">
                  <a16:creationId xmlns="" xmlns:a16="http://schemas.microsoft.com/office/drawing/2014/main" id="{FC5FA840-FC41-4343-B70F-FBB79A8CC5DB}"/>
                </a:ext>
              </a:extLst>
            </p:cNvPr>
            <p:cNvSpPr/>
            <p:nvPr/>
          </p:nvSpPr>
          <p:spPr>
            <a:xfrm>
              <a:off x="3047134" y="3742957"/>
              <a:ext cx="687572" cy="687572"/>
            </a:xfrm>
            <a:prstGeom prst="ellipse">
              <a:avLst/>
            </a:prstGeom>
            <a:solidFill>
              <a:srgbClr val="899426"/>
            </a:solidFill>
            <a:ln>
              <a:noFill/>
            </a:ln>
            <a:effectLst>
              <a:innerShdw blurRad="63500" dist="50800" dir="108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3">
              <a:extLst>
                <a:ext uri="{FF2B5EF4-FFF2-40B4-BE49-F238E27FC236}">
                  <a16:creationId xmlns="" xmlns:a16="http://schemas.microsoft.com/office/drawing/2014/main" id="{E83E382C-B8CB-AB44-A402-CF3E66AC27B3}"/>
                </a:ext>
              </a:extLst>
            </p:cNvPr>
            <p:cNvSpPr txBox="1"/>
            <p:nvPr/>
          </p:nvSpPr>
          <p:spPr>
            <a:xfrm>
              <a:off x="3068788" y="3783722"/>
              <a:ext cx="735735" cy="523220"/>
            </a:xfrm>
            <a:prstGeom prst="rect">
              <a:avLst/>
            </a:prstGeom>
            <a:noFill/>
          </p:spPr>
          <p:txBody>
            <a:bodyPr wrap="square" rtlCol="0">
              <a:spAutoFit/>
            </a:bodyPr>
            <a:lstStyle/>
            <a:p>
              <a:pPr algn="ctr"/>
              <a:r>
                <a:rPr lang="en-US" sz="2800" dirty="0" smtClean="0">
                  <a:solidFill>
                    <a:schemeClr val="bg1"/>
                  </a:solidFill>
                  <a:latin typeface="Impact" panose="020B0806030902050204" pitchFamily="34" charset="0"/>
                </a:rPr>
                <a:t>IC5</a:t>
              </a:r>
              <a:endParaRPr lang="en-US" sz="2800" dirty="0">
                <a:solidFill>
                  <a:schemeClr val="bg1"/>
                </a:solidFill>
                <a:latin typeface="Impact" panose="020B0806030902050204" pitchFamily="34" charset="0"/>
              </a:endParaRPr>
            </a:p>
          </p:txBody>
        </p:sp>
        <p:sp>
          <p:nvSpPr>
            <p:cNvPr id="194" name="C4">
              <a:extLst>
                <a:ext uri="{FF2B5EF4-FFF2-40B4-BE49-F238E27FC236}">
                  <a16:creationId xmlns="" xmlns:a16="http://schemas.microsoft.com/office/drawing/2014/main" id="{F646B763-7365-5A41-8D7C-BD5073346005}"/>
                </a:ext>
              </a:extLst>
            </p:cNvPr>
            <p:cNvSpPr/>
            <p:nvPr/>
          </p:nvSpPr>
          <p:spPr>
            <a:xfrm>
              <a:off x="3047134" y="4982185"/>
              <a:ext cx="687572" cy="687572"/>
            </a:xfrm>
            <a:prstGeom prst="ellipse">
              <a:avLst/>
            </a:prstGeom>
            <a:solidFill>
              <a:srgbClr val="AC7322"/>
            </a:solidFill>
            <a:ln>
              <a:noFill/>
            </a:ln>
            <a:effectLst>
              <a:innerShdw blurRad="63500" dist="50800" dir="108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4">
              <a:extLst>
                <a:ext uri="{FF2B5EF4-FFF2-40B4-BE49-F238E27FC236}">
                  <a16:creationId xmlns="" xmlns:a16="http://schemas.microsoft.com/office/drawing/2014/main" id="{A05AF1F6-9BF6-4C4B-9748-442379D371C2}"/>
                </a:ext>
              </a:extLst>
            </p:cNvPr>
            <p:cNvSpPr txBox="1"/>
            <p:nvPr/>
          </p:nvSpPr>
          <p:spPr>
            <a:xfrm>
              <a:off x="3068790" y="5026563"/>
              <a:ext cx="644263" cy="523220"/>
            </a:xfrm>
            <a:prstGeom prst="rect">
              <a:avLst/>
            </a:prstGeom>
            <a:noFill/>
          </p:spPr>
          <p:txBody>
            <a:bodyPr wrap="square" rtlCol="0">
              <a:spAutoFit/>
            </a:bodyPr>
            <a:lstStyle/>
            <a:p>
              <a:pPr algn="ctr"/>
              <a:r>
                <a:rPr lang="en-US" sz="2800" dirty="0" smtClean="0">
                  <a:solidFill>
                    <a:schemeClr val="bg1"/>
                  </a:solidFill>
                  <a:latin typeface="Impact" panose="020B0806030902050204" pitchFamily="34" charset="0"/>
                </a:rPr>
                <a:t>IC7</a:t>
              </a:r>
              <a:endParaRPr lang="en-US" sz="2800" dirty="0">
                <a:solidFill>
                  <a:schemeClr val="bg1"/>
                </a:solidFill>
                <a:latin typeface="Impact" panose="020B0806030902050204" pitchFamily="34" charset="0"/>
              </a:endParaRPr>
            </a:p>
          </p:txBody>
        </p:sp>
        <p:sp>
          <p:nvSpPr>
            <p:cNvPr id="196" name="C5">
              <a:extLst>
                <a:ext uri="{FF2B5EF4-FFF2-40B4-BE49-F238E27FC236}">
                  <a16:creationId xmlns="" xmlns:a16="http://schemas.microsoft.com/office/drawing/2014/main" id="{B5CF74BE-8928-E84A-964D-30AFE4DA1EBB}"/>
                </a:ext>
              </a:extLst>
            </p:cNvPr>
            <p:cNvSpPr/>
            <p:nvPr/>
          </p:nvSpPr>
          <p:spPr>
            <a:xfrm>
              <a:off x="8517237" y="1458340"/>
              <a:ext cx="687572" cy="687572"/>
            </a:xfrm>
            <a:prstGeom prst="ellipse">
              <a:avLst/>
            </a:prstGeom>
            <a:solidFill>
              <a:srgbClr val="7030A0"/>
            </a:solidFill>
            <a:ln>
              <a:noFill/>
            </a:ln>
            <a:effectLst>
              <a:innerShdw blurRad="63500" dist="50800" dir="108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5">
              <a:extLst>
                <a:ext uri="{FF2B5EF4-FFF2-40B4-BE49-F238E27FC236}">
                  <a16:creationId xmlns="" xmlns:a16="http://schemas.microsoft.com/office/drawing/2014/main" id="{92744AC5-9CEF-6A47-AD9D-33ED21B99FD0}"/>
                </a:ext>
              </a:extLst>
            </p:cNvPr>
            <p:cNvSpPr txBox="1"/>
            <p:nvPr/>
          </p:nvSpPr>
          <p:spPr>
            <a:xfrm>
              <a:off x="8538891" y="1504470"/>
              <a:ext cx="692957" cy="523220"/>
            </a:xfrm>
            <a:prstGeom prst="rect">
              <a:avLst/>
            </a:prstGeom>
            <a:noFill/>
          </p:spPr>
          <p:txBody>
            <a:bodyPr wrap="square" rtlCol="0">
              <a:spAutoFit/>
            </a:bodyPr>
            <a:lstStyle/>
            <a:p>
              <a:pPr algn="ctr"/>
              <a:r>
                <a:rPr lang="en-US" sz="2800" dirty="0" smtClean="0">
                  <a:solidFill>
                    <a:schemeClr val="bg1"/>
                  </a:solidFill>
                  <a:latin typeface="Impact" panose="020B0806030902050204" pitchFamily="34" charset="0"/>
                </a:rPr>
                <a:t>IC2</a:t>
              </a:r>
              <a:endParaRPr lang="en-US" sz="2800" dirty="0">
                <a:solidFill>
                  <a:schemeClr val="bg1"/>
                </a:solidFill>
                <a:latin typeface="Impact" panose="020B0806030902050204" pitchFamily="34" charset="0"/>
              </a:endParaRPr>
            </a:p>
          </p:txBody>
        </p:sp>
        <p:sp>
          <p:nvSpPr>
            <p:cNvPr id="214" name="C5">
              <a:extLst>
                <a:ext uri="{FF2B5EF4-FFF2-40B4-BE49-F238E27FC236}">
                  <a16:creationId xmlns="" xmlns:a16="http://schemas.microsoft.com/office/drawing/2014/main" id="{BA2A3C21-CB54-3C4B-BCFA-60B1D1D09CF0}"/>
                </a:ext>
              </a:extLst>
            </p:cNvPr>
            <p:cNvSpPr/>
            <p:nvPr/>
          </p:nvSpPr>
          <p:spPr>
            <a:xfrm>
              <a:off x="8517237" y="2657240"/>
              <a:ext cx="687572" cy="687572"/>
            </a:xfrm>
            <a:prstGeom prst="ellipse">
              <a:avLst/>
            </a:prstGeom>
            <a:solidFill>
              <a:srgbClr val="FFC000"/>
            </a:solidFill>
            <a:ln>
              <a:noFill/>
            </a:ln>
            <a:effectLst>
              <a:innerShdw blurRad="63500" dist="50800" dir="108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5">
              <a:extLst>
                <a:ext uri="{FF2B5EF4-FFF2-40B4-BE49-F238E27FC236}">
                  <a16:creationId xmlns="" xmlns:a16="http://schemas.microsoft.com/office/drawing/2014/main" id="{21A007FB-3755-B347-891E-E7DFCA501683}"/>
                </a:ext>
              </a:extLst>
            </p:cNvPr>
            <p:cNvSpPr txBox="1"/>
            <p:nvPr/>
          </p:nvSpPr>
          <p:spPr>
            <a:xfrm>
              <a:off x="8538892" y="2703370"/>
              <a:ext cx="761371" cy="523220"/>
            </a:xfrm>
            <a:prstGeom prst="rect">
              <a:avLst/>
            </a:prstGeom>
            <a:noFill/>
          </p:spPr>
          <p:txBody>
            <a:bodyPr wrap="square" rtlCol="0">
              <a:spAutoFit/>
            </a:bodyPr>
            <a:lstStyle/>
            <a:p>
              <a:pPr algn="ctr"/>
              <a:r>
                <a:rPr lang="en-US" sz="2800" dirty="0" smtClean="0">
                  <a:solidFill>
                    <a:schemeClr val="bg1"/>
                  </a:solidFill>
                  <a:latin typeface="Impact" panose="020B0806030902050204" pitchFamily="34" charset="0"/>
                </a:rPr>
                <a:t>IC4</a:t>
              </a:r>
              <a:endParaRPr lang="en-US" sz="2800" dirty="0">
                <a:solidFill>
                  <a:schemeClr val="bg1"/>
                </a:solidFill>
                <a:latin typeface="Impact" panose="020B0806030902050204" pitchFamily="34" charset="0"/>
              </a:endParaRPr>
            </a:p>
          </p:txBody>
        </p:sp>
        <p:sp>
          <p:nvSpPr>
            <p:cNvPr id="220" name="C5">
              <a:extLst>
                <a:ext uri="{FF2B5EF4-FFF2-40B4-BE49-F238E27FC236}">
                  <a16:creationId xmlns="" xmlns:a16="http://schemas.microsoft.com/office/drawing/2014/main" id="{9846C757-67CA-4345-AC8F-5294FF5AA230}"/>
                </a:ext>
              </a:extLst>
            </p:cNvPr>
            <p:cNvSpPr/>
            <p:nvPr/>
          </p:nvSpPr>
          <p:spPr>
            <a:xfrm>
              <a:off x="8517237" y="3823984"/>
              <a:ext cx="687572" cy="687572"/>
            </a:xfrm>
            <a:prstGeom prst="ellipse">
              <a:avLst/>
            </a:prstGeom>
            <a:solidFill>
              <a:srgbClr val="B53A39"/>
            </a:solidFill>
            <a:ln>
              <a:noFill/>
            </a:ln>
            <a:effectLst>
              <a:innerShdw blurRad="63500" dist="50800" dir="108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5">
              <a:extLst>
                <a:ext uri="{FF2B5EF4-FFF2-40B4-BE49-F238E27FC236}">
                  <a16:creationId xmlns="" xmlns:a16="http://schemas.microsoft.com/office/drawing/2014/main" id="{955A605E-F1D0-4B4B-82E5-3CBBDC9EB135}"/>
                </a:ext>
              </a:extLst>
            </p:cNvPr>
            <p:cNvSpPr txBox="1"/>
            <p:nvPr/>
          </p:nvSpPr>
          <p:spPr>
            <a:xfrm>
              <a:off x="8485551" y="3870114"/>
              <a:ext cx="718927" cy="523220"/>
            </a:xfrm>
            <a:prstGeom prst="rect">
              <a:avLst/>
            </a:prstGeom>
            <a:noFill/>
          </p:spPr>
          <p:txBody>
            <a:bodyPr wrap="square" rtlCol="0">
              <a:spAutoFit/>
            </a:bodyPr>
            <a:lstStyle/>
            <a:p>
              <a:pPr algn="ctr"/>
              <a:r>
                <a:rPr lang="en-US" sz="2800" dirty="0" smtClean="0">
                  <a:solidFill>
                    <a:schemeClr val="bg1"/>
                  </a:solidFill>
                  <a:latin typeface="Impact" panose="020B0806030902050204" pitchFamily="34" charset="0"/>
                </a:rPr>
                <a:t>IC6</a:t>
              </a:r>
              <a:endParaRPr lang="en-US" sz="2800" dirty="0">
                <a:solidFill>
                  <a:schemeClr val="bg1"/>
                </a:solidFill>
                <a:latin typeface="Impact" panose="020B0806030902050204" pitchFamily="34" charset="0"/>
              </a:endParaRPr>
            </a:p>
          </p:txBody>
        </p:sp>
        <p:sp>
          <p:nvSpPr>
            <p:cNvPr id="226" name="C5">
              <a:extLst>
                <a:ext uri="{FF2B5EF4-FFF2-40B4-BE49-F238E27FC236}">
                  <a16:creationId xmlns="" xmlns:a16="http://schemas.microsoft.com/office/drawing/2014/main" id="{4374E16D-3558-F144-A5DA-7DEA0CDBF182}"/>
                </a:ext>
              </a:extLst>
            </p:cNvPr>
            <p:cNvSpPr/>
            <p:nvPr/>
          </p:nvSpPr>
          <p:spPr>
            <a:xfrm>
              <a:off x="8517237" y="5045254"/>
              <a:ext cx="687572" cy="687572"/>
            </a:xfrm>
            <a:prstGeom prst="ellipse">
              <a:avLst/>
            </a:prstGeom>
            <a:solidFill>
              <a:srgbClr val="D0569F"/>
            </a:solidFill>
            <a:ln>
              <a:noFill/>
            </a:ln>
            <a:effectLst>
              <a:innerShdw blurRad="63500" dist="50800" dir="108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7" name="5">
              <a:extLst>
                <a:ext uri="{FF2B5EF4-FFF2-40B4-BE49-F238E27FC236}">
                  <a16:creationId xmlns="" xmlns:a16="http://schemas.microsoft.com/office/drawing/2014/main" id="{E4B79350-ADBA-714B-911E-6FFB76F24DF4}"/>
                </a:ext>
              </a:extLst>
            </p:cNvPr>
            <p:cNvSpPr txBox="1"/>
            <p:nvPr/>
          </p:nvSpPr>
          <p:spPr>
            <a:xfrm>
              <a:off x="8538892" y="5091384"/>
              <a:ext cx="709811" cy="523220"/>
            </a:xfrm>
            <a:prstGeom prst="rect">
              <a:avLst/>
            </a:prstGeom>
            <a:noFill/>
          </p:spPr>
          <p:txBody>
            <a:bodyPr wrap="square" rtlCol="0">
              <a:spAutoFit/>
            </a:bodyPr>
            <a:lstStyle/>
            <a:p>
              <a:pPr algn="ctr"/>
              <a:r>
                <a:rPr lang="en-US" sz="2800" dirty="0" smtClean="0">
                  <a:solidFill>
                    <a:schemeClr val="bg1"/>
                  </a:solidFill>
                  <a:latin typeface="Impact" panose="020B0806030902050204" pitchFamily="34" charset="0"/>
                </a:rPr>
                <a:t>IC8</a:t>
              </a:r>
              <a:endParaRPr lang="en-US" sz="2800" dirty="0">
                <a:solidFill>
                  <a:schemeClr val="bg1"/>
                </a:solidFill>
                <a:latin typeface="Impact" panose="020B0806030902050204" pitchFamily="34" charset="0"/>
              </a:endParaRPr>
            </a:p>
          </p:txBody>
        </p:sp>
        <p:sp>
          <p:nvSpPr>
            <p:cNvPr id="228" name="Rectangle 3">
              <a:extLst>
                <a:ext uri="{FF2B5EF4-FFF2-40B4-BE49-F238E27FC236}">
                  <a16:creationId xmlns="" xmlns:a16="http://schemas.microsoft.com/office/drawing/2014/main" id="{34411DFE-0A92-924D-98C2-BB80FCB59385}"/>
                </a:ext>
              </a:extLst>
            </p:cNvPr>
            <p:cNvSpPr/>
            <p:nvPr/>
          </p:nvSpPr>
          <p:spPr>
            <a:xfrm flipH="1">
              <a:off x="6372991" y="3050308"/>
              <a:ext cx="824205" cy="1638301"/>
            </a:xfrm>
            <a:custGeom>
              <a:avLst/>
              <a:gdLst>
                <a:gd name="connsiteX0" fmla="*/ 0 w 841375"/>
                <a:gd name="connsiteY0" fmla="*/ 0 h 1631951"/>
                <a:gd name="connsiteX1" fmla="*/ 841375 w 841375"/>
                <a:gd name="connsiteY1" fmla="*/ 0 h 1631951"/>
                <a:gd name="connsiteX2" fmla="*/ 841375 w 841375"/>
                <a:gd name="connsiteY2" fmla="*/ 1631951 h 1631951"/>
                <a:gd name="connsiteX3" fmla="*/ 0 w 841375"/>
                <a:gd name="connsiteY3" fmla="*/ 1631951 h 1631951"/>
                <a:gd name="connsiteX4" fmla="*/ 0 w 841375"/>
                <a:gd name="connsiteY4" fmla="*/ 0 h 1631951"/>
                <a:gd name="connsiteX0" fmla="*/ 0 w 841375"/>
                <a:gd name="connsiteY0" fmla="*/ 0 h 1631951"/>
                <a:gd name="connsiteX1" fmla="*/ 419100 w 841375"/>
                <a:gd name="connsiteY1" fmla="*/ 12700 h 1631951"/>
                <a:gd name="connsiteX2" fmla="*/ 841375 w 841375"/>
                <a:gd name="connsiteY2" fmla="*/ 1631951 h 1631951"/>
                <a:gd name="connsiteX3" fmla="*/ 0 w 841375"/>
                <a:gd name="connsiteY3" fmla="*/ 1631951 h 1631951"/>
                <a:gd name="connsiteX4" fmla="*/ 0 w 841375"/>
                <a:gd name="connsiteY4" fmla="*/ 0 h 1631951"/>
                <a:gd name="connsiteX0" fmla="*/ 41275 w 841375"/>
                <a:gd name="connsiteY0" fmla="*/ 431800 h 1619251"/>
                <a:gd name="connsiteX1" fmla="*/ 419100 w 841375"/>
                <a:gd name="connsiteY1" fmla="*/ 0 h 1619251"/>
                <a:gd name="connsiteX2" fmla="*/ 841375 w 841375"/>
                <a:gd name="connsiteY2" fmla="*/ 1619251 h 1619251"/>
                <a:gd name="connsiteX3" fmla="*/ 0 w 841375"/>
                <a:gd name="connsiteY3" fmla="*/ 1619251 h 1619251"/>
                <a:gd name="connsiteX4" fmla="*/ 41275 w 841375"/>
                <a:gd name="connsiteY4" fmla="*/ 431800 h 1619251"/>
                <a:gd name="connsiteX0" fmla="*/ 41275 w 841375"/>
                <a:gd name="connsiteY0" fmla="*/ 431800 h 1619251"/>
                <a:gd name="connsiteX1" fmla="*/ 419100 w 841375"/>
                <a:gd name="connsiteY1" fmla="*/ 0 h 1619251"/>
                <a:gd name="connsiteX2" fmla="*/ 841375 w 841375"/>
                <a:gd name="connsiteY2" fmla="*/ 1619251 h 1619251"/>
                <a:gd name="connsiteX3" fmla="*/ 0 w 841375"/>
                <a:gd name="connsiteY3" fmla="*/ 1619251 h 1619251"/>
                <a:gd name="connsiteX4" fmla="*/ 41275 w 841375"/>
                <a:gd name="connsiteY4" fmla="*/ 431800 h 1619251"/>
                <a:gd name="connsiteX0" fmla="*/ 41275 w 841375"/>
                <a:gd name="connsiteY0" fmla="*/ 431800 h 1619251"/>
                <a:gd name="connsiteX1" fmla="*/ 419100 w 841375"/>
                <a:gd name="connsiteY1" fmla="*/ 0 h 1619251"/>
                <a:gd name="connsiteX2" fmla="*/ 841375 w 841375"/>
                <a:gd name="connsiteY2" fmla="*/ 1619251 h 1619251"/>
                <a:gd name="connsiteX3" fmla="*/ 0 w 841375"/>
                <a:gd name="connsiteY3" fmla="*/ 1619251 h 1619251"/>
                <a:gd name="connsiteX4" fmla="*/ 41275 w 841375"/>
                <a:gd name="connsiteY4" fmla="*/ 431800 h 1619251"/>
                <a:gd name="connsiteX0" fmla="*/ 41275 w 844349"/>
                <a:gd name="connsiteY0" fmla="*/ 431800 h 1619251"/>
                <a:gd name="connsiteX1" fmla="*/ 419100 w 844349"/>
                <a:gd name="connsiteY1" fmla="*/ 0 h 1619251"/>
                <a:gd name="connsiteX2" fmla="*/ 841375 w 844349"/>
                <a:gd name="connsiteY2" fmla="*/ 1619251 h 1619251"/>
                <a:gd name="connsiteX3" fmla="*/ 0 w 844349"/>
                <a:gd name="connsiteY3" fmla="*/ 1619251 h 1619251"/>
                <a:gd name="connsiteX4" fmla="*/ 41275 w 844349"/>
                <a:gd name="connsiteY4" fmla="*/ 431800 h 1619251"/>
                <a:gd name="connsiteX0" fmla="*/ 41275 w 843101"/>
                <a:gd name="connsiteY0" fmla="*/ 431800 h 1619251"/>
                <a:gd name="connsiteX1" fmla="*/ 419100 w 843101"/>
                <a:gd name="connsiteY1" fmla="*/ 0 h 1619251"/>
                <a:gd name="connsiteX2" fmla="*/ 841375 w 843101"/>
                <a:gd name="connsiteY2" fmla="*/ 1619251 h 1619251"/>
                <a:gd name="connsiteX3" fmla="*/ 0 w 843101"/>
                <a:gd name="connsiteY3" fmla="*/ 1619251 h 1619251"/>
                <a:gd name="connsiteX4" fmla="*/ 41275 w 843101"/>
                <a:gd name="connsiteY4" fmla="*/ 431800 h 1619251"/>
                <a:gd name="connsiteX0" fmla="*/ 41275 w 848818"/>
                <a:gd name="connsiteY0" fmla="*/ 431800 h 1619251"/>
                <a:gd name="connsiteX1" fmla="*/ 419100 w 848818"/>
                <a:gd name="connsiteY1" fmla="*/ 0 h 1619251"/>
                <a:gd name="connsiteX2" fmla="*/ 841375 w 848818"/>
                <a:gd name="connsiteY2" fmla="*/ 1619251 h 1619251"/>
                <a:gd name="connsiteX3" fmla="*/ 0 w 848818"/>
                <a:gd name="connsiteY3" fmla="*/ 1619251 h 1619251"/>
                <a:gd name="connsiteX4" fmla="*/ 41275 w 848818"/>
                <a:gd name="connsiteY4" fmla="*/ 431800 h 1619251"/>
                <a:gd name="connsiteX0" fmla="*/ 0 w 807543"/>
                <a:gd name="connsiteY0" fmla="*/ 431800 h 1638301"/>
                <a:gd name="connsiteX1" fmla="*/ 377825 w 807543"/>
                <a:gd name="connsiteY1" fmla="*/ 0 h 1638301"/>
                <a:gd name="connsiteX2" fmla="*/ 800100 w 807543"/>
                <a:gd name="connsiteY2" fmla="*/ 1619251 h 1638301"/>
                <a:gd name="connsiteX3" fmla="*/ 473075 w 807543"/>
                <a:gd name="connsiteY3" fmla="*/ 1638301 h 1638301"/>
                <a:gd name="connsiteX4" fmla="*/ 0 w 807543"/>
                <a:gd name="connsiteY4" fmla="*/ 431800 h 1638301"/>
                <a:gd name="connsiteX0" fmla="*/ 0 w 807543"/>
                <a:gd name="connsiteY0" fmla="*/ 431800 h 1638301"/>
                <a:gd name="connsiteX1" fmla="*/ 377825 w 807543"/>
                <a:gd name="connsiteY1" fmla="*/ 0 h 1638301"/>
                <a:gd name="connsiteX2" fmla="*/ 800100 w 807543"/>
                <a:gd name="connsiteY2" fmla="*/ 1619251 h 1638301"/>
                <a:gd name="connsiteX3" fmla="*/ 473075 w 807543"/>
                <a:gd name="connsiteY3" fmla="*/ 1638301 h 1638301"/>
                <a:gd name="connsiteX4" fmla="*/ 0 w 807543"/>
                <a:gd name="connsiteY4" fmla="*/ 431800 h 1638301"/>
                <a:gd name="connsiteX0" fmla="*/ 15529 w 823072"/>
                <a:gd name="connsiteY0" fmla="*/ 431800 h 1638301"/>
                <a:gd name="connsiteX1" fmla="*/ 393354 w 823072"/>
                <a:gd name="connsiteY1" fmla="*/ 0 h 1638301"/>
                <a:gd name="connsiteX2" fmla="*/ 815629 w 823072"/>
                <a:gd name="connsiteY2" fmla="*/ 1619251 h 1638301"/>
                <a:gd name="connsiteX3" fmla="*/ 488604 w 823072"/>
                <a:gd name="connsiteY3" fmla="*/ 1638301 h 1638301"/>
                <a:gd name="connsiteX4" fmla="*/ 15529 w 823072"/>
                <a:gd name="connsiteY4" fmla="*/ 431800 h 1638301"/>
                <a:gd name="connsiteX0" fmla="*/ 19391 w 826934"/>
                <a:gd name="connsiteY0" fmla="*/ 431800 h 1638301"/>
                <a:gd name="connsiteX1" fmla="*/ 397216 w 826934"/>
                <a:gd name="connsiteY1" fmla="*/ 0 h 1638301"/>
                <a:gd name="connsiteX2" fmla="*/ 819491 w 826934"/>
                <a:gd name="connsiteY2" fmla="*/ 1619251 h 1638301"/>
                <a:gd name="connsiteX3" fmla="*/ 492466 w 826934"/>
                <a:gd name="connsiteY3" fmla="*/ 1638301 h 1638301"/>
                <a:gd name="connsiteX4" fmla="*/ 19391 w 826934"/>
                <a:gd name="connsiteY4" fmla="*/ 431800 h 1638301"/>
                <a:gd name="connsiteX0" fmla="*/ 17156 w 824699"/>
                <a:gd name="connsiteY0" fmla="*/ 431800 h 1638301"/>
                <a:gd name="connsiteX1" fmla="*/ 394981 w 824699"/>
                <a:gd name="connsiteY1" fmla="*/ 0 h 1638301"/>
                <a:gd name="connsiteX2" fmla="*/ 817256 w 824699"/>
                <a:gd name="connsiteY2" fmla="*/ 1619251 h 1638301"/>
                <a:gd name="connsiteX3" fmla="*/ 490231 w 824699"/>
                <a:gd name="connsiteY3" fmla="*/ 1638301 h 1638301"/>
                <a:gd name="connsiteX4" fmla="*/ 17156 w 824699"/>
                <a:gd name="connsiteY4" fmla="*/ 431800 h 1638301"/>
                <a:gd name="connsiteX0" fmla="*/ 17604 w 825147"/>
                <a:gd name="connsiteY0" fmla="*/ 431800 h 1638301"/>
                <a:gd name="connsiteX1" fmla="*/ 395429 w 825147"/>
                <a:gd name="connsiteY1" fmla="*/ 0 h 1638301"/>
                <a:gd name="connsiteX2" fmla="*/ 817704 w 825147"/>
                <a:gd name="connsiteY2" fmla="*/ 1619251 h 1638301"/>
                <a:gd name="connsiteX3" fmla="*/ 477979 w 825147"/>
                <a:gd name="connsiteY3" fmla="*/ 1638301 h 1638301"/>
                <a:gd name="connsiteX4" fmla="*/ 17604 w 825147"/>
                <a:gd name="connsiteY4" fmla="*/ 431800 h 1638301"/>
                <a:gd name="connsiteX0" fmla="*/ 16662 w 824205"/>
                <a:gd name="connsiteY0" fmla="*/ 431800 h 1638301"/>
                <a:gd name="connsiteX1" fmla="*/ 394487 w 824205"/>
                <a:gd name="connsiteY1" fmla="*/ 0 h 1638301"/>
                <a:gd name="connsiteX2" fmla="*/ 816762 w 824205"/>
                <a:gd name="connsiteY2" fmla="*/ 1619251 h 1638301"/>
                <a:gd name="connsiteX3" fmla="*/ 477037 w 824205"/>
                <a:gd name="connsiteY3" fmla="*/ 1638301 h 1638301"/>
                <a:gd name="connsiteX4" fmla="*/ 16662 w 824205"/>
                <a:gd name="connsiteY4" fmla="*/ 431800 h 1638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05" h="1638301">
                  <a:moveTo>
                    <a:pt x="16662" y="431800"/>
                  </a:moveTo>
                  <a:cubicBezTo>
                    <a:pt x="212454" y="141817"/>
                    <a:pt x="287595" y="55033"/>
                    <a:pt x="394487" y="0"/>
                  </a:cubicBezTo>
                  <a:cubicBezTo>
                    <a:pt x="281245" y="238125"/>
                    <a:pt x="898254" y="539751"/>
                    <a:pt x="816762" y="1619251"/>
                  </a:cubicBezTo>
                  <a:lnTo>
                    <a:pt x="477037" y="1638301"/>
                  </a:lnTo>
                  <a:cubicBezTo>
                    <a:pt x="338395" y="791634"/>
                    <a:pt x="-89171" y="627592"/>
                    <a:pt x="16662" y="431800"/>
                  </a:cubicBezTo>
                  <a:close/>
                </a:path>
              </a:pathLst>
            </a:custGeom>
            <a:gradFill flip="none" rotWithShape="1">
              <a:gsLst>
                <a:gs pos="35000">
                  <a:schemeClr val="bg1"/>
                </a:gs>
                <a:gs pos="22000">
                  <a:srgbClr val="FFAA29"/>
                </a:gs>
                <a:gs pos="48000">
                  <a:srgbClr val="FFAA29"/>
                </a:gs>
                <a:gs pos="100000">
                  <a:srgbClr val="FFAA29"/>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9" name="Freeform 228">
              <a:extLst>
                <a:ext uri="{FF2B5EF4-FFF2-40B4-BE49-F238E27FC236}">
                  <a16:creationId xmlns="" xmlns:a16="http://schemas.microsoft.com/office/drawing/2014/main" id="{0DD26518-2D6A-4A41-A402-07275F97423F}"/>
                </a:ext>
              </a:extLst>
            </p:cNvPr>
            <p:cNvSpPr/>
            <p:nvPr/>
          </p:nvSpPr>
          <p:spPr>
            <a:xfrm flipH="1">
              <a:off x="5995111" y="2382752"/>
              <a:ext cx="970011" cy="2419351"/>
            </a:xfrm>
            <a:custGeom>
              <a:avLst/>
              <a:gdLst>
                <a:gd name="connsiteX0" fmla="*/ 398507 w 970011"/>
                <a:gd name="connsiteY0" fmla="*/ 0 h 2419351"/>
                <a:gd name="connsiteX1" fmla="*/ 970007 w 970011"/>
                <a:gd name="connsiteY1" fmla="*/ 2403476 h 2419351"/>
                <a:gd name="connsiteX2" fmla="*/ 528682 w 970011"/>
                <a:gd name="connsiteY2" fmla="*/ 2419351 h 2419351"/>
                <a:gd name="connsiteX3" fmla="*/ 43205 w 970011"/>
                <a:gd name="connsiteY3" fmla="*/ 647340 h 2419351"/>
                <a:gd name="connsiteX4" fmla="*/ 34849 w 970011"/>
                <a:gd name="connsiteY4" fmla="*/ 631585 h 2419351"/>
                <a:gd name="connsiteX5" fmla="*/ 63912 w 970011"/>
                <a:gd name="connsiteY5" fmla="*/ 672112 h 2419351"/>
                <a:gd name="connsiteX6" fmla="*/ 133272 w 970011"/>
                <a:gd name="connsiteY6" fmla="*/ 716078 h 2419351"/>
                <a:gd name="connsiteX7" fmla="*/ 186609 w 970011"/>
                <a:gd name="connsiteY7" fmla="*/ 726201 h 2419351"/>
                <a:gd name="connsiteX8" fmla="*/ 186608 w 970011"/>
                <a:gd name="connsiteY8" fmla="*/ 726200 h 2419351"/>
                <a:gd name="connsiteX9" fmla="*/ 133272 w 970011"/>
                <a:gd name="connsiteY9" fmla="*/ 716077 h 2419351"/>
                <a:gd name="connsiteX10" fmla="*/ 63912 w 970011"/>
                <a:gd name="connsiteY10" fmla="*/ 672111 h 2419351"/>
                <a:gd name="connsiteX11" fmla="*/ 34849 w 970011"/>
                <a:gd name="connsiteY11" fmla="*/ 631584 h 2419351"/>
                <a:gd name="connsiteX12" fmla="*/ 9830 w 970011"/>
                <a:gd name="connsiteY12" fmla="*/ 584415 h 2419351"/>
                <a:gd name="connsiteX13" fmla="*/ 9414 w 970011"/>
                <a:gd name="connsiteY13" fmla="*/ 583478 h 2419351"/>
                <a:gd name="connsiteX14" fmla="*/ 4433 w 970011"/>
                <a:gd name="connsiteY14" fmla="*/ 568393 h 2419351"/>
                <a:gd name="connsiteX15" fmla="*/ 0 w 970011"/>
                <a:gd name="connsiteY15" fmla="*/ 527048 h 2419351"/>
                <a:gd name="connsiteX16" fmla="*/ 4433 w 970011"/>
                <a:gd name="connsiteY16" fmla="*/ 485703 h 2419351"/>
                <a:gd name="connsiteX17" fmla="*/ 13771 w 970011"/>
                <a:gd name="connsiteY17" fmla="*/ 457422 h 2419351"/>
                <a:gd name="connsiteX18" fmla="*/ 26147 w 970011"/>
                <a:gd name="connsiteY18" fmla="*/ 434647 h 2419351"/>
                <a:gd name="connsiteX19" fmla="*/ 26149 w 970011"/>
                <a:gd name="connsiteY19" fmla="*/ 434644 h 2419351"/>
                <a:gd name="connsiteX20" fmla="*/ 41468 w 970011"/>
                <a:gd name="connsiteY20" fmla="*/ 406450 h 2419351"/>
                <a:gd name="connsiteX21" fmla="*/ 398507 w 970011"/>
                <a:gd name="connsiteY21" fmla="*/ 0 h 241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0011" h="2419351">
                  <a:moveTo>
                    <a:pt x="398507" y="0"/>
                  </a:moveTo>
                  <a:cubicBezTo>
                    <a:pt x="275740" y="492125"/>
                    <a:pt x="972124" y="314326"/>
                    <a:pt x="970007" y="2403476"/>
                  </a:cubicBezTo>
                  <a:lnTo>
                    <a:pt x="528682" y="2419351"/>
                  </a:lnTo>
                  <a:cubicBezTo>
                    <a:pt x="640733" y="1559058"/>
                    <a:pt x="217995" y="961298"/>
                    <a:pt x="43205" y="647340"/>
                  </a:cubicBezTo>
                  <a:lnTo>
                    <a:pt x="34849" y="631585"/>
                  </a:lnTo>
                  <a:lnTo>
                    <a:pt x="63912" y="672112"/>
                  </a:lnTo>
                  <a:cubicBezTo>
                    <a:pt x="83656" y="690675"/>
                    <a:pt x="107166" y="705696"/>
                    <a:pt x="133272" y="716078"/>
                  </a:cubicBezTo>
                  <a:lnTo>
                    <a:pt x="186609" y="726201"/>
                  </a:lnTo>
                  <a:lnTo>
                    <a:pt x="186608" y="726200"/>
                  </a:lnTo>
                  <a:lnTo>
                    <a:pt x="133272" y="716077"/>
                  </a:lnTo>
                  <a:cubicBezTo>
                    <a:pt x="107166" y="705695"/>
                    <a:pt x="83656" y="690674"/>
                    <a:pt x="63912" y="672111"/>
                  </a:cubicBezTo>
                  <a:lnTo>
                    <a:pt x="34849" y="631584"/>
                  </a:lnTo>
                  <a:lnTo>
                    <a:pt x="9830" y="584415"/>
                  </a:lnTo>
                  <a:lnTo>
                    <a:pt x="9414" y="583478"/>
                  </a:lnTo>
                  <a:lnTo>
                    <a:pt x="4433" y="568393"/>
                  </a:lnTo>
                  <a:cubicBezTo>
                    <a:pt x="1527" y="555038"/>
                    <a:pt x="0" y="541211"/>
                    <a:pt x="0" y="527048"/>
                  </a:cubicBezTo>
                  <a:cubicBezTo>
                    <a:pt x="0" y="512886"/>
                    <a:pt x="1527" y="499058"/>
                    <a:pt x="4433" y="485703"/>
                  </a:cubicBezTo>
                  <a:lnTo>
                    <a:pt x="13771" y="457422"/>
                  </a:lnTo>
                  <a:lnTo>
                    <a:pt x="26147" y="434647"/>
                  </a:lnTo>
                  <a:lnTo>
                    <a:pt x="26149" y="434644"/>
                  </a:lnTo>
                  <a:lnTo>
                    <a:pt x="41468" y="406450"/>
                  </a:lnTo>
                  <a:cubicBezTo>
                    <a:pt x="134585" y="254000"/>
                    <a:pt x="318338" y="41275"/>
                    <a:pt x="398507" y="0"/>
                  </a:cubicBezTo>
                  <a:close/>
                </a:path>
              </a:pathLst>
            </a:custGeom>
            <a:gradFill flip="none" rotWithShape="1">
              <a:gsLst>
                <a:gs pos="35000">
                  <a:schemeClr val="bg1"/>
                </a:gs>
                <a:gs pos="21000">
                  <a:srgbClr val="8A9B10"/>
                </a:gs>
                <a:gs pos="49000">
                  <a:srgbClr val="8A9B10"/>
                </a:gs>
                <a:gs pos="100000">
                  <a:srgbClr val="8A9B10"/>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30" name="Freeform 229">
              <a:extLst>
                <a:ext uri="{FF2B5EF4-FFF2-40B4-BE49-F238E27FC236}">
                  <a16:creationId xmlns="" xmlns:a16="http://schemas.microsoft.com/office/drawing/2014/main" id="{67172683-E94A-3E41-A213-6647D6A2764C}"/>
                </a:ext>
              </a:extLst>
            </p:cNvPr>
            <p:cNvSpPr/>
            <p:nvPr/>
          </p:nvSpPr>
          <p:spPr>
            <a:xfrm>
              <a:off x="5850098" y="883460"/>
              <a:ext cx="1060807" cy="3713054"/>
            </a:xfrm>
            <a:custGeom>
              <a:avLst/>
              <a:gdLst>
                <a:gd name="connsiteX0" fmla="*/ 581007 w 1242956"/>
                <a:gd name="connsiteY0" fmla="*/ 0 h 4350617"/>
                <a:gd name="connsiteX1" fmla="*/ 995489 w 1242956"/>
                <a:gd name="connsiteY1" fmla="*/ 4350617 h 4350617"/>
                <a:gd name="connsiteX2" fmla="*/ 656052 w 1242956"/>
                <a:gd name="connsiteY2" fmla="*/ 4310208 h 4350617"/>
                <a:gd name="connsiteX3" fmla="*/ 45342 w 1242956"/>
                <a:gd name="connsiteY3" fmla="*/ 930035 h 4350617"/>
                <a:gd name="connsiteX4" fmla="*/ 24032 w 1242956"/>
                <a:gd name="connsiteY4" fmla="*/ 890782 h 4350617"/>
                <a:gd name="connsiteX5" fmla="*/ 63912 w 1242956"/>
                <a:gd name="connsiteY5" fmla="*/ 946391 h 4350617"/>
                <a:gd name="connsiteX6" fmla="*/ 133272 w 1242956"/>
                <a:gd name="connsiteY6" fmla="*/ 990357 h 4350617"/>
                <a:gd name="connsiteX7" fmla="*/ 156845 w 1242956"/>
                <a:gd name="connsiteY7" fmla="*/ 994831 h 4350617"/>
                <a:gd name="connsiteX8" fmla="*/ 156845 w 1242956"/>
                <a:gd name="connsiteY8" fmla="*/ 994830 h 4350617"/>
                <a:gd name="connsiteX9" fmla="*/ 133272 w 1242956"/>
                <a:gd name="connsiteY9" fmla="*/ 990356 h 4350617"/>
                <a:gd name="connsiteX10" fmla="*/ 63912 w 1242956"/>
                <a:gd name="connsiteY10" fmla="*/ 946390 h 4350617"/>
                <a:gd name="connsiteX11" fmla="*/ 24032 w 1242956"/>
                <a:gd name="connsiteY11" fmla="*/ 890781 h 4350617"/>
                <a:gd name="connsiteX12" fmla="*/ 14551 w 1242956"/>
                <a:gd name="connsiteY12" fmla="*/ 873316 h 4350617"/>
                <a:gd name="connsiteX13" fmla="*/ 4433 w 1242956"/>
                <a:gd name="connsiteY13" fmla="*/ 842672 h 4350617"/>
                <a:gd name="connsiteX14" fmla="*/ 0 w 1242956"/>
                <a:gd name="connsiteY14" fmla="*/ 801327 h 4350617"/>
                <a:gd name="connsiteX15" fmla="*/ 4433 w 1242956"/>
                <a:gd name="connsiteY15" fmla="*/ 759982 h 4350617"/>
                <a:gd name="connsiteX16" fmla="*/ 13578 w 1242956"/>
                <a:gd name="connsiteY16" fmla="*/ 732284 h 4350617"/>
                <a:gd name="connsiteX17" fmla="*/ 27542 w 1242956"/>
                <a:gd name="connsiteY17" fmla="*/ 706979 h 4350617"/>
                <a:gd name="connsiteX18" fmla="*/ 27544 w 1242956"/>
                <a:gd name="connsiteY18" fmla="*/ 706976 h 4350617"/>
                <a:gd name="connsiteX19" fmla="*/ 36058 w 1242956"/>
                <a:gd name="connsiteY19" fmla="*/ 691548 h 4350617"/>
                <a:gd name="connsiteX20" fmla="*/ 581007 w 1242956"/>
                <a:gd name="connsiteY20" fmla="*/ 0 h 435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2956" h="4350617">
                  <a:moveTo>
                    <a:pt x="581007" y="0"/>
                  </a:moveTo>
                  <a:cubicBezTo>
                    <a:pt x="273224" y="529648"/>
                    <a:pt x="1826281" y="1330904"/>
                    <a:pt x="995489" y="4350617"/>
                  </a:cubicBezTo>
                  <a:lnTo>
                    <a:pt x="656052" y="4310208"/>
                  </a:lnTo>
                  <a:cubicBezTo>
                    <a:pt x="1040612" y="2464943"/>
                    <a:pt x="274934" y="1329712"/>
                    <a:pt x="45342" y="930035"/>
                  </a:cubicBezTo>
                  <a:lnTo>
                    <a:pt x="24032" y="890782"/>
                  </a:lnTo>
                  <a:lnTo>
                    <a:pt x="63912" y="946391"/>
                  </a:lnTo>
                  <a:cubicBezTo>
                    <a:pt x="83656" y="964954"/>
                    <a:pt x="107166" y="979975"/>
                    <a:pt x="133272" y="990357"/>
                  </a:cubicBezTo>
                  <a:lnTo>
                    <a:pt x="156845" y="994831"/>
                  </a:lnTo>
                  <a:lnTo>
                    <a:pt x="156845" y="994830"/>
                  </a:lnTo>
                  <a:lnTo>
                    <a:pt x="133272" y="990356"/>
                  </a:lnTo>
                  <a:cubicBezTo>
                    <a:pt x="107166" y="979974"/>
                    <a:pt x="83656" y="964953"/>
                    <a:pt x="63912" y="946390"/>
                  </a:cubicBezTo>
                  <a:lnTo>
                    <a:pt x="24032" y="890781"/>
                  </a:lnTo>
                  <a:lnTo>
                    <a:pt x="14551" y="873316"/>
                  </a:lnTo>
                  <a:lnTo>
                    <a:pt x="4433" y="842672"/>
                  </a:lnTo>
                  <a:cubicBezTo>
                    <a:pt x="1526" y="829317"/>
                    <a:pt x="0" y="815490"/>
                    <a:pt x="0" y="801327"/>
                  </a:cubicBezTo>
                  <a:cubicBezTo>
                    <a:pt x="0" y="787164"/>
                    <a:pt x="1526" y="773337"/>
                    <a:pt x="4433" y="759982"/>
                  </a:cubicBezTo>
                  <a:lnTo>
                    <a:pt x="13578" y="732284"/>
                  </a:lnTo>
                  <a:lnTo>
                    <a:pt x="27542" y="706979"/>
                  </a:lnTo>
                  <a:lnTo>
                    <a:pt x="27544" y="706976"/>
                  </a:lnTo>
                  <a:lnTo>
                    <a:pt x="36058" y="691548"/>
                  </a:lnTo>
                  <a:cubicBezTo>
                    <a:pt x="164554" y="471282"/>
                    <a:pt x="494157" y="44714"/>
                    <a:pt x="581007" y="0"/>
                  </a:cubicBezTo>
                  <a:close/>
                </a:path>
              </a:pathLst>
            </a:custGeom>
            <a:gradFill flip="none" rotWithShape="1">
              <a:gsLst>
                <a:gs pos="35000">
                  <a:schemeClr val="bg1"/>
                </a:gs>
                <a:gs pos="20000">
                  <a:srgbClr val="7030A0"/>
                </a:gs>
                <a:gs pos="49000">
                  <a:srgbClr val="7030A0"/>
                </a:gs>
                <a:gs pos="100000">
                  <a:srgbClr val="7030A0"/>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31" name="Rectangle 3">
              <a:extLst>
                <a:ext uri="{FF2B5EF4-FFF2-40B4-BE49-F238E27FC236}">
                  <a16:creationId xmlns="" xmlns:a16="http://schemas.microsoft.com/office/drawing/2014/main" id="{13E0D44D-0DC8-2A47-AFBE-02672C49DBC0}"/>
                </a:ext>
              </a:extLst>
            </p:cNvPr>
            <p:cNvSpPr/>
            <p:nvPr/>
          </p:nvSpPr>
          <p:spPr>
            <a:xfrm>
              <a:off x="5101088" y="3101059"/>
              <a:ext cx="824205" cy="1638301"/>
            </a:xfrm>
            <a:custGeom>
              <a:avLst/>
              <a:gdLst>
                <a:gd name="connsiteX0" fmla="*/ 0 w 841375"/>
                <a:gd name="connsiteY0" fmla="*/ 0 h 1631951"/>
                <a:gd name="connsiteX1" fmla="*/ 841375 w 841375"/>
                <a:gd name="connsiteY1" fmla="*/ 0 h 1631951"/>
                <a:gd name="connsiteX2" fmla="*/ 841375 w 841375"/>
                <a:gd name="connsiteY2" fmla="*/ 1631951 h 1631951"/>
                <a:gd name="connsiteX3" fmla="*/ 0 w 841375"/>
                <a:gd name="connsiteY3" fmla="*/ 1631951 h 1631951"/>
                <a:gd name="connsiteX4" fmla="*/ 0 w 841375"/>
                <a:gd name="connsiteY4" fmla="*/ 0 h 1631951"/>
                <a:gd name="connsiteX0" fmla="*/ 0 w 841375"/>
                <a:gd name="connsiteY0" fmla="*/ 0 h 1631951"/>
                <a:gd name="connsiteX1" fmla="*/ 419100 w 841375"/>
                <a:gd name="connsiteY1" fmla="*/ 12700 h 1631951"/>
                <a:gd name="connsiteX2" fmla="*/ 841375 w 841375"/>
                <a:gd name="connsiteY2" fmla="*/ 1631951 h 1631951"/>
                <a:gd name="connsiteX3" fmla="*/ 0 w 841375"/>
                <a:gd name="connsiteY3" fmla="*/ 1631951 h 1631951"/>
                <a:gd name="connsiteX4" fmla="*/ 0 w 841375"/>
                <a:gd name="connsiteY4" fmla="*/ 0 h 1631951"/>
                <a:gd name="connsiteX0" fmla="*/ 41275 w 841375"/>
                <a:gd name="connsiteY0" fmla="*/ 431800 h 1619251"/>
                <a:gd name="connsiteX1" fmla="*/ 419100 w 841375"/>
                <a:gd name="connsiteY1" fmla="*/ 0 h 1619251"/>
                <a:gd name="connsiteX2" fmla="*/ 841375 w 841375"/>
                <a:gd name="connsiteY2" fmla="*/ 1619251 h 1619251"/>
                <a:gd name="connsiteX3" fmla="*/ 0 w 841375"/>
                <a:gd name="connsiteY3" fmla="*/ 1619251 h 1619251"/>
                <a:gd name="connsiteX4" fmla="*/ 41275 w 841375"/>
                <a:gd name="connsiteY4" fmla="*/ 431800 h 1619251"/>
                <a:gd name="connsiteX0" fmla="*/ 41275 w 841375"/>
                <a:gd name="connsiteY0" fmla="*/ 431800 h 1619251"/>
                <a:gd name="connsiteX1" fmla="*/ 419100 w 841375"/>
                <a:gd name="connsiteY1" fmla="*/ 0 h 1619251"/>
                <a:gd name="connsiteX2" fmla="*/ 841375 w 841375"/>
                <a:gd name="connsiteY2" fmla="*/ 1619251 h 1619251"/>
                <a:gd name="connsiteX3" fmla="*/ 0 w 841375"/>
                <a:gd name="connsiteY3" fmla="*/ 1619251 h 1619251"/>
                <a:gd name="connsiteX4" fmla="*/ 41275 w 841375"/>
                <a:gd name="connsiteY4" fmla="*/ 431800 h 1619251"/>
                <a:gd name="connsiteX0" fmla="*/ 41275 w 841375"/>
                <a:gd name="connsiteY0" fmla="*/ 431800 h 1619251"/>
                <a:gd name="connsiteX1" fmla="*/ 419100 w 841375"/>
                <a:gd name="connsiteY1" fmla="*/ 0 h 1619251"/>
                <a:gd name="connsiteX2" fmla="*/ 841375 w 841375"/>
                <a:gd name="connsiteY2" fmla="*/ 1619251 h 1619251"/>
                <a:gd name="connsiteX3" fmla="*/ 0 w 841375"/>
                <a:gd name="connsiteY3" fmla="*/ 1619251 h 1619251"/>
                <a:gd name="connsiteX4" fmla="*/ 41275 w 841375"/>
                <a:gd name="connsiteY4" fmla="*/ 431800 h 1619251"/>
                <a:gd name="connsiteX0" fmla="*/ 41275 w 844349"/>
                <a:gd name="connsiteY0" fmla="*/ 431800 h 1619251"/>
                <a:gd name="connsiteX1" fmla="*/ 419100 w 844349"/>
                <a:gd name="connsiteY1" fmla="*/ 0 h 1619251"/>
                <a:gd name="connsiteX2" fmla="*/ 841375 w 844349"/>
                <a:gd name="connsiteY2" fmla="*/ 1619251 h 1619251"/>
                <a:gd name="connsiteX3" fmla="*/ 0 w 844349"/>
                <a:gd name="connsiteY3" fmla="*/ 1619251 h 1619251"/>
                <a:gd name="connsiteX4" fmla="*/ 41275 w 844349"/>
                <a:gd name="connsiteY4" fmla="*/ 431800 h 1619251"/>
                <a:gd name="connsiteX0" fmla="*/ 41275 w 843101"/>
                <a:gd name="connsiteY0" fmla="*/ 431800 h 1619251"/>
                <a:gd name="connsiteX1" fmla="*/ 419100 w 843101"/>
                <a:gd name="connsiteY1" fmla="*/ 0 h 1619251"/>
                <a:gd name="connsiteX2" fmla="*/ 841375 w 843101"/>
                <a:gd name="connsiteY2" fmla="*/ 1619251 h 1619251"/>
                <a:gd name="connsiteX3" fmla="*/ 0 w 843101"/>
                <a:gd name="connsiteY3" fmla="*/ 1619251 h 1619251"/>
                <a:gd name="connsiteX4" fmla="*/ 41275 w 843101"/>
                <a:gd name="connsiteY4" fmla="*/ 431800 h 1619251"/>
                <a:gd name="connsiteX0" fmla="*/ 41275 w 848818"/>
                <a:gd name="connsiteY0" fmla="*/ 431800 h 1619251"/>
                <a:gd name="connsiteX1" fmla="*/ 419100 w 848818"/>
                <a:gd name="connsiteY1" fmla="*/ 0 h 1619251"/>
                <a:gd name="connsiteX2" fmla="*/ 841375 w 848818"/>
                <a:gd name="connsiteY2" fmla="*/ 1619251 h 1619251"/>
                <a:gd name="connsiteX3" fmla="*/ 0 w 848818"/>
                <a:gd name="connsiteY3" fmla="*/ 1619251 h 1619251"/>
                <a:gd name="connsiteX4" fmla="*/ 41275 w 848818"/>
                <a:gd name="connsiteY4" fmla="*/ 431800 h 1619251"/>
                <a:gd name="connsiteX0" fmla="*/ 0 w 807543"/>
                <a:gd name="connsiteY0" fmla="*/ 431800 h 1638301"/>
                <a:gd name="connsiteX1" fmla="*/ 377825 w 807543"/>
                <a:gd name="connsiteY1" fmla="*/ 0 h 1638301"/>
                <a:gd name="connsiteX2" fmla="*/ 800100 w 807543"/>
                <a:gd name="connsiteY2" fmla="*/ 1619251 h 1638301"/>
                <a:gd name="connsiteX3" fmla="*/ 473075 w 807543"/>
                <a:gd name="connsiteY3" fmla="*/ 1638301 h 1638301"/>
                <a:gd name="connsiteX4" fmla="*/ 0 w 807543"/>
                <a:gd name="connsiteY4" fmla="*/ 431800 h 1638301"/>
                <a:gd name="connsiteX0" fmla="*/ 0 w 807543"/>
                <a:gd name="connsiteY0" fmla="*/ 431800 h 1638301"/>
                <a:gd name="connsiteX1" fmla="*/ 377825 w 807543"/>
                <a:gd name="connsiteY1" fmla="*/ 0 h 1638301"/>
                <a:gd name="connsiteX2" fmla="*/ 800100 w 807543"/>
                <a:gd name="connsiteY2" fmla="*/ 1619251 h 1638301"/>
                <a:gd name="connsiteX3" fmla="*/ 473075 w 807543"/>
                <a:gd name="connsiteY3" fmla="*/ 1638301 h 1638301"/>
                <a:gd name="connsiteX4" fmla="*/ 0 w 807543"/>
                <a:gd name="connsiteY4" fmla="*/ 431800 h 1638301"/>
                <a:gd name="connsiteX0" fmla="*/ 15529 w 823072"/>
                <a:gd name="connsiteY0" fmla="*/ 431800 h 1638301"/>
                <a:gd name="connsiteX1" fmla="*/ 393354 w 823072"/>
                <a:gd name="connsiteY1" fmla="*/ 0 h 1638301"/>
                <a:gd name="connsiteX2" fmla="*/ 815629 w 823072"/>
                <a:gd name="connsiteY2" fmla="*/ 1619251 h 1638301"/>
                <a:gd name="connsiteX3" fmla="*/ 488604 w 823072"/>
                <a:gd name="connsiteY3" fmla="*/ 1638301 h 1638301"/>
                <a:gd name="connsiteX4" fmla="*/ 15529 w 823072"/>
                <a:gd name="connsiteY4" fmla="*/ 431800 h 1638301"/>
                <a:gd name="connsiteX0" fmla="*/ 19391 w 826934"/>
                <a:gd name="connsiteY0" fmla="*/ 431800 h 1638301"/>
                <a:gd name="connsiteX1" fmla="*/ 397216 w 826934"/>
                <a:gd name="connsiteY1" fmla="*/ 0 h 1638301"/>
                <a:gd name="connsiteX2" fmla="*/ 819491 w 826934"/>
                <a:gd name="connsiteY2" fmla="*/ 1619251 h 1638301"/>
                <a:gd name="connsiteX3" fmla="*/ 492466 w 826934"/>
                <a:gd name="connsiteY3" fmla="*/ 1638301 h 1638301"/>
                <a:gd name="connsiteX4" fmla="*/ 19391 w 826934"/>
                <a:gd name="connsiteY4" fmla="*/ 431800 h 1638301"/>
                <a:gd name="connsiteX0" fmla="*/ 17156 w 824699"/>
                <a:gd name="connsiteY0" fmla="*/ 431800 h 1638301"/>
                <a:gd name="connsiteX1" fmla="*/ 394981 w 824699"/>
                <a:gd name="connsiteY1" fmla="*/ 0 h 1638301"/>
                <a:gd name="connsiteX2" fmla="*/ 817256 w 824699"/>
                <a:gd name="connsiteY2" fmla="*/ 1619251 h 1638301"/>
                <a:gd name="connsiteX3" fmla="*/ 490231 w 824699"/>
                <a:gd name="connsiteY3" fmla="*/ 1638301 h 1638301"/>
                <a:gd name="connsiteX4" fmla="*/ 17156 w 824699"/>
                <a:gd name="connsiteY4" fmla="*/ 431800 h 1638301"/>
                <a:gd name="connsiteX0" fmla="*/ 17604 w 825147"/>
                <a:gd name="connsiteY0" fmla="*/ 431800 h 1638301"/>
                <a:gd name="connsiteX1" fmla="*/ 395429 w 825147"/>
                <a:gd name="connsiteY1" fmla="*/ 0 h 1638301"/>
                <a:gd name="connsiteX2" fmla="*/ 817704 w 825147"/>
                <a:gd name="connsiteY2" fmla="*/ 1619251 h 1638301"/>
                <a:gd name="connsiteX3" fmla="*/ 477979 w 825147"/>
                <a:gd name="connsiteY3" fmla="*/ 1638301 h 1638301"/>
                <a:gd name="connsiteX4" fmla="*/ 17604 w 825147"/>
                <a:gd name="connsiteY4" fmla="*/ 431800 h 1638301"/>
                <a:gd name="connsiteX0" fmla="*/ 16662 w 824205"/>
                <a:gd name="connsiteY0" fmla="*/ 431800 h 1638301"/>
                <a:gd name="connsiteX1" fmla="*/ 394487 w 824205"/>
                <a:gd name="connsiteY1" fmla="*/ 0 h 1638301"/>
                <a:gd name="connsiteX2" fmla="*/ 816762 w 824205"/>
                <a:gd name="connsiteY2" fmla="*/ 1619251 h 1638301"/>
                <a:gd name="connsiteX3" fmla="*/ 477037 w 824205"/>
                <a:gd name="connsiteY3" fmla="*/ 1638301 h 1638301"/>
                <a:gd name="connsiteX4" fmla="*/ 16662 w 824205"/>
                <a:gd name="connsiteY4" fmla="*/ 431800 h 1638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205" h="1638301">
                  <a:moveTo>
                    <a:pt x="16662" y="431800"/>
                  </a:moveTo>
                  <a:cubicBezTo>
                    <a:pt x="212454" y="141817"/>
                    <a:pt x="287595" y="55033"/>
                    <a:pt x="394487" y="0"/>
                  </a:cubicBezTo>
                  <a:cubicBezTo>
                    <a:pt x="281245" y="238125"/>
                    <a:pt x="898254" y="539751"/>
                    <a:pt x="816762" y="1619251"/>
                  </a:cubicBezTo>
                  <a:lnTo>
                    <a:pt x="477037" y="1638301"/>
                  </a:lnTo>
                  <a:cubicBezTo>
                    <a:pt x="338395" y="791634"/>
                    <a:pt x="-89171" y="627592"/>
                    <a:pt x="16662" y="431800"/>
                  </a:cubicBezTo>
                  <a:close/>
                </a:path>
              </a:pathLst>
            </a:custGeom>
            <a:gradFill flip="none" rotWithShape="1">
              <a:gsLst>
                <a:gs pos="35000">
                  <a:schemeClr val="bg1"/>
                </a:gs>
                <a:gs pos="21000">
                  <a:srgbClr val="DE5DAB"/>
                </a:gs>
                <a:gs pos="48000">
                  <a:srgbClr val="DE5DAB"/>
                </a:gs>
                <a:gs pos="99000">
                  <a:srgbClr val="DE5DAB"/>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Freeform 231">
              <a:extLst>
                <a:ext uri="{FF2B5EF4-FFF2-40B4-BE49-F238E27FC236}">
                  <a16:creationId xmlns="" xmlns:a16="http://schemas.microsoft.com/office/drawing/2014/main" id="{C0133756-F391-A94C-8B96-80042B1E8DBA}"/>
                </a:ext>
              </a:extLst>
            </p:cNvPr>
            <p:cNvSpPr/>
            <p:nvPr/>
          </p:nvSpPr>
          <p:spPr>
            <a:xfrm>
              <a:off x="5327347" y="2448501"/>
              <a:ext cx="970011" cy="2419351"/>
            </a:xfrm>
            <a:custGeom>
              <a:avLst/>
              <a:gdLst>
                <a:gd name="connsiteX0" fmla="*/ 398507 w 970011"/>
                <a:gd name="connsiteY0" fmla="*/ 0 h 2419351"/>
                <a:gd name="connsiteX1" fmla="*/ 970007 w 970011"/>
                <a:gd name="connsiteY1" fmla="*/ 2403476 h 2419351"/>
                <a:gd name="connsiteX2" fmla="*/ 528682 w 970011"/>
                <a:gd name="connsiteY2" fmla="*/ 2419351 h 2419351"/>
                <a:gd name="connsiteX3" fmla="*/ 43205 w 970011"/>
                <a:gd name="connsiteY3" fmla="*/ 647340 h 2419351"/>
                <a:gd name="connsiteX4" fmla="*/ 34849 w 970011"/>
                <a:gd name="connsiteY4" fmla="*/ 631585 h 2419351"/>
                <a:gd name="connsiteX5" fmla="*/ 63912 w 970011"/>
                <a:gd name="connsiteY5" fmla="*/ 672112 h 2419351"/>
                <a:gd name="connsiteX6" fmla="*/ 133272 w 970011"/>
                <a:gd name="connsiteY6" fmla="*/ 716078 h 2419351"/>
                <a:gd name="connsiteX7" fmla="*/ 186609 w 970011"/>
                <a:gd name="connsiteY7" fmla="*/ 726201 h 2419351"/>
                <a:gd name="connsiteX8" fmla="*/ 186608 w 970011"/>
                <a:gd name="connsiteY8" fmla="*/ 726200 h 2419351"/>
                <a:gd name="connsiteX9" fmla="*/ 133272 w 970011"/>
                <a:gd name="connsiteY9" fmla="*/ 716077 h 2419351"/>
                <a:gd name="connsiteX10" fmla="*/ 63912 w 970011"/>
                <a:gd name="connsiteY10" fmla="*/ 672111 h 2419351"/>
                <a:gd name="connsiteX11" fmla="*/ 34849 w 970011"/>
                <a:gd name="connsiteY11" fmla="*/ 631584 h 2419351"/>
                <a:gd name="connsiteX12" fmla="*/ 9830 w 970011"/>
                <a:gd name="connsiteY12" fmla="*/ 584415 h 2419351"/>
                <a:gd name="connsiteX13" fmla="*/ 9414 w 970011"/>
                <a:gd name="connsiteY13" fmla="*/ 583478 h 2419351"/>
                <a:gd name="connsiteX14" fmla="*/ 4433 w 970011"/>
                <a:gd name="connsiteY14" fmla="*/ 568393 h 2419351"/>
                <a:gd name="connsiteX15" fmla="*/ 0 w 970011"/>
                <a:gd name="connsiteY15" fmla="*/ 527048 h 2419351"/>
                <a:gd name="connsiteX16" fmla="*/ 4433 w 970011"/>
                <a:gd name="connsiteY16" fmla="*/ 485703 h 2419351"/>
                <a:gd name="connsiteX17" fmla="*/ 13771 w 970011"/>
                <a:gd name="connsiteY17" fmla="*/ 457422 h 2419351"/>
                <a:gd name="connsiteX18" fmla="*/ 26147 w 970011"/>
                <a:gd name="connsiteY18" fmla="*/ 434647 h 2419351"/>
                <a:gd name="connsiteX19" fmla="*/ 26149 w 970011"/>
                <a:gd name="connsiteY19" fmla="*/ 434644 h 2419351"/>
                <a:gd name="connsiteX20" fmla="*/ 41468 w 970011"/>
                <a:gd name="connsiteY20" fmla="*/ 406450 h 2419351"/>
                <a:gd name="connsiteX21" fmla="*/ 398507 w 970011"/>
                <a:gd name="connsiteY21" fmla="*/ 0 h 241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0011" h="2419351">
                  <a:moveTo>
                    <a:pt x="398507" y="0"/>
                  </a:moveTo>
                  <a:cubicBezTo>
                    <a:pt x="275740" y="492125"/>
                    <a:pt x="972124" y="314326"/>
                    <a:pt x="970007" y="2403476"/>
                  </a:cubicBezTo>
                  <a:lnTo>
                    <a:pt x="528682" y="2419351"/>
                  </a:lnTo>
                  <a:cubicBezTo>
                    <a:pt x="640733" y="1559058"/>
                    <a:pt x="217995" y="961298"/>
                    <a:pt x="43205" y="647340"/>
                  </a:cubicBezTo>
                  <a:lnTo>
                    <a:pt x="34849" y="631585"/>
                  </a:lnTo>
                  <a:lnTo>
                    <a:pt x="63912" y="672112"/>
                  </a:lnTo>
                  <a:cubicBezTo>
                    <a:pt x="83656" y="690675"/>
                    <a:pt x="107166" y="705696"/>
                    <a:pt x="133272" y="716078"/>
                  </a:cubicBezTo>
                  <a:lnTo>
                    <a:pt x="186609" y="726201"/>
                  </a:lnTo>
                  <a:lnTo>
                    <a:pt x="186608" y="726200"/>
                  </a:lnTo>
                  <a:lnTo>
                    <a:pt x="133272" y="716077"/>
                  </a:lnTo>
                  <a:cubicBezTo>
                    <a:pt x="107166" y="705695"/>
                    <a:pt x="83656" y="690674"/>
                    <a:pt x="63912" y="672111"/>
                  </a:cubicBezTo>
                  <a:lnTo>
                    <a:pt x="34849" y="631584"/>
                  </a:lnTo>
                  <a:lnTo>
                    <a:pt x="9830" y="584415"/>
                  </a:lnTo>
                  <a:lnTo>
                    <a:pt x="9414" y="583478"/>
                  </a:lnTo>
                  <a:lnTo>
                    <a:pt x="4433" y="568393"/>
                  </a:lnTo>
                  <a:cubicBezTo>
                    <a:pt x="1527" y="555038"/>
                    <a:pt x="0" y="541211"/>
                    <a:pt x="0" y="527048"/>
                  </a:cubicBezTo>
                  <a:cubicBezTo>
                    <a:pt x="0" y="512886"/>
                    <a:pt x="1527" y="499058"/>
                    <a:pt x="4433" y="485703"/>
                  </a:cubicBezTo>
                  <a:lnTo>
                    <a:pt x="13771" y="457422"/>
                  </a:lnTo>
                  <a:lnTo>
                    <a:pt x="26147" y="434647"/>
                  </a:lnTo>
                  <a:lnTo>
                    <a:pt x="26149" y="434644"/>
                  </a:lnTo>
                  <a:lnTo>
                    <a:pt x="41468" y="406450"/>
                  </a:lnTo>
                  <a:cubicBezTo>
                    <a:pt x="134585" y="254000"/>
                    <a:pt x="318338" y="41275"/>
                    <a:pt x="398507" y="0"/>
                  </a:cubicBezTo>
                  <a:close/>
                </a:path>
              </a:pathLst>
            </a:custGeom>
            <a:gradFill flip="none" rotWithShape="1">
              <a:gsLst>
                <a:gs pos="35000">
                  <a:schemeClr val="bg1"/>
                </a:gs>
                <a:gs pos="20000">
                  <a:srgbClr val="DD5557"/>
                </a:gs>
                <a:gs pos="48000">
                  <a:srgbClr val="DD5557"/>
                </a:gs>
                <a:gs pos="99000">
                  <a:srgbClr val="DD5557"/>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33" name="Freeform 232">
              <a:extLst>
                <a:ext uri="{FF2B5EF4-FFF2-40B4-BE49-F238E27FC236}">
                  <a16:creationId xmlns="" xmlns:a16="http://schemas.microsoft.com/office/drawing/2014/main" id="{BB240D42-E938-E648-AFDA-16863F6B20EF}"/>
                </a:ext>
              </a:extLst>
            </p:cNvPr>
            <p:cNvSpPr/>
            <p:nvPr/>
          </p:nvSpPr>
          <p:spPr>
            <a:xfrm flipH="1">
              <a:off x="5263386" y="883460"/>
              <a:ext cx="1060807" cy="3713054"/>
            </a:xfrm>
            <a:custGeom>
              <a:avLst/>
              <a:gdLst>
                <a:gd name="connsiteX0" fmla="*/ 581007 w 1242956"/>
                <a:gd name="connsiteY0" fmla="*/ 0 h 4350617"/>
                <a:gd name="connsiteX1" fmla="*/ 995489 w 1242956"/>
                <a:gd name="connsiteY1" fmla="*/ 4350617 h 4350617"/>
                <a:gd name="connsiteX2" fmla="*/ 656052 w 1242956"/>
                <a:gd name="connsiteY2" fmla="*/ 4310208 h 4350617"/>
                <a:gd name="connsiteX3" fmla="*/ 45342 w 1242956"/>
                <a:gd name="connsiteY3" fmla="*/ 930035 h 4350617"/>
                <a:gd name="connsiteX4" fmla="*/ 24032 w 1242956"/>
                <a:gd name="connsiteY4" fmla="*/ 890782 h 4350617"/>
                <a:gd name="connsiteX5" fmla="*/ 63912 w 1242956"/>
                <a:gd name="connsiteY5" fmla="*/ 946391 h 4350617"/>
                <a:gd name="connsiteX6" fmla="*/ 133272 w 1242956"/>
                <a:gd name="connsiteY6" fmla="*/ 990357 h 4350617"/>
                <a:gd name="connsiteX7" fmla="*/ 156845 w 1242956"/>
                <a:gd name="connsiteY7" fmla="*/ 994831 h 4350617"/>
                <a:gd name="connsiteX8" fmla="*/ 156845 w 1242956"/>
                <a:gd name="connsiteY8" fmla="*/ 994830 h 4350617"/>
                <a:gd name="connsiteX9" fmla="*/ 133272 w 1242956"/>
                <a:gd name="connsiteY9" fmla="*/ 990356 h 4350617"/>
                <a:gd name="connsiteX10" fmla="*/ 63912 w 1242956"/>
                <a:gd name="connsiteY10" fmla="*/ 946390 h 4350617"/>
                <a:gd name="connsiteX11" fmla="*/ 24032 w 1242956"/>
                <a:gd name="connsiteY11" fmla="*/ 890781 h 4350617"/>
                <a:gd name="connsiteX12" fmla="*/ 14551 w 1242956"/>
                <a:gd name="connsiteY12" fmla="*/ 873316 h 4350617"/>
                <a:gd name="connsiteX13" fmla="*/ 4433 w 1242956"/>
                <a:gd name="connsiteY13" fmla="*/ 842672 h 4350617"/>
                <a:gd name="connsiteX14" fmla="*/ 0 w 1242956"/>
                <a:gd name="connsiteY14" fmla="*/ 801327 h 4350617"/>
                <a:gd name="connsiteX15" fmla="*/ 4433 w 1242956"/>
                <a:gd name="connsiteY15" fmla="*/ 759982 h 4350617"/>
                <a:gd name="connsiteX16" fmla="*/ 13578 w 1242956"/>
                <a:gd name="connsiteY16" fmla="*/ 732284 h 4350617"/>
                <a:gd name="connsiteX17" fmla="*/ 27542 w 1242956"/>
                <a:gd name="connsiteY17" fmla="*/ 706979 h 4350617"/>
                <a:gd name="connsiteX18" fmla="*/ 27544 w 1242956"/>
                <a:gd name="connsiteY18" fmla="*/ 706976 h 4350617"/>
                <a:gd name="connsiteX19" fmla="*/ 36058 w 1242956"/>
                <a:gd name="connsiteY19" fmla="*/ 691548 h 4350617"/>
                <a:gd name="connsiteX20" fmla="*/ 581007 w 1242956"/>
                <a:gd name="connsiteY20" fmla="*/ 0 h 435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2956" h="4350617">
                  <a:moveTo>
                    <a:pt x="581007" y="0"/>
                  </a:moveTo>
                  <a:cubicBezTo>
                    <a:pt x="273224" y="529648"/>
                    <a:pt x="1826281" y="1330904"/>
                    <a:pt x="995489" y="4350617"/>
                  </a:cubicBezTo>
                  <a:lnTo>
                    <a:pt x="656052" y="4310208"/>
                  </a:lnTo>
                  <a:cubicBezTo>
                    <a:pt x="1040612" y="2464943"/>
                    <a:pt x="274934" y="1329712"/>
                    <a:pt x="45342" y="930035"/>
                  </a:cubicBezTo>
                  <a:lnTo>
                    <a:pt x="24032" y="890782"/>
                  </a:lnTo>
                  <a:lnTo>
                    <a:pt x="63912" y="946391"/>
                  </a:lnTo>
                  <a:cubicBezTo>
                    <a:pt x="83656" y="964954"/>
                    <a:pt x="107166" y="979975"/>
                    <a:pt x="133272" y="990357"/>
                  </a:cubicBezTo>
                  <a:lnTo>
                    <a:pt x="156845" y="994831"/>
                  </a:lnTo>
                  <a:lnTo>
                    <a:pt x="156845" y="994830"/>
                  </a:lnTo>
                  <a:lnTo>
                    <a:pt x="133272" y="990356"/>
                  </a:lnTo>
                  <a:cubicBezTo>
                    <a:pt x="107166" y="979974"/>
                    <a:pt x="83656" y="964953"/>
                    <a:pt x="63912" y="946390"/>
                  </a:cubicBezTo>
                  <a:lnTo>
                    <a:pt x="24032" y="890781"/>
                  </a:lnTo>
                  <a:lnTo>
                    <a:pt x="14551" y="873316"/>
                  </a:lnTo>
                  <a:lnTo>
                    <a:pt x="4433" y="842672"/>
                  </a:lnTo>
                  <a:cubicBezTo>
                    <a:pt x="1526" y="829317"/>
                    <a:pt x="0" y="815490"/>
                    <a:pt x="0" y="801327"/>
                  </a:cubicBezTo>
                  <a:cubicBezTo>
                    <a:pt x="0" y="787164"/>
                    <a:pt x="1526" y="773337"/>
                    <a:pt x="4433" y="759982"/>
                  </a:cubicBezTo>
                  <a:lnTo>
                    <a:pt x="13578" y="732284"/>
                  </a:lnTo>
                  <a:lnTo>
                    <a:pt x="27542" y="706979"/>
                  </a:lnTo>
                  <a:lnTo>
                    <a:pt x="27544" y="706976"/>
                  </a:lnTo>
                  <a:lnTo>
                    <a:pt x="36058" y="691548"/>
                  </a:lnTo>
                  <a:cubicBezTo>
                    <a:pt x="164554" y="471282"/>
                    <a:pt x="494157" y="44714"/>
                    <a:pt x="581007" y="0"/>
                  </a:cubicBezTo>
                  <a:close/>
                </a:path>
              </a:pathLst>
            </a:custGeom>
            <a:gradFill flip="none" rotWithShape="1">
              <a:gsLst>
                <a:gs pos="35000">
                  <a:schemeClr val="bg1"/>
                </a:gs>
                <a:gs pos="21000">
                  <a:srgbClr val="DF4A4F"/>
                </a:gs>
                <a:gs pos="49000">
                  <a:srgbClr val="DF4A4F"/>
                </a:gs>
                <a:gs pos="100000">
                  <a:srgbClr val="DF4A4F"/>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234" name="Group 233">
              <a:extLst>
                <a:ext uri="{FF2B5EF4-FFF2-40B4-BE49-F238E27FC236}">
                  <a16:creationId xmlns="" xmlns:a16="http://schemas.microsoft.com/office/drawing/2014/main" id="{21B7CE08-2E40-9447-A446-F118E782210E}"/>
                </a:ext>
              </a:extLst>
            </p:cNvPr>
            <p:cNvGrpSpPr/>
            <p:nvPr/>
          </p:nvGrpSpPr>
          <p:grpSpPr>
            <a:xfrm>
              <a:off x="5348087" y="4175542"/>
              <a:ext cx="1487484" cy="1687097"/>
              <a:chOff x="5336289" y="4175542"/>
              <a:chExt cx="1487484" cy="1687097"/>
            </a:xfrm>
          </p:grpSpPr>
          <p:sp>
            <p:nvSpPr>
              <p:cNvPr id="235" name="Freeform 234">
                <a:extLst>
                  <a:ext uri="{FF2B5EF4-FFF2-40B4-BE49-F238E27FC236}">
                    <a16:creationId xmlns="" xmlns:a16="http://schemas.microsoft.com/office/drawing/2014/main" id="{AE924F06-9825-AF4D-8238-DABF6EA42A2A}"/>
                  </a:ext>
                </a:extLst>
              </p:cNvPr>
              <p:cNvSpPr/>
              <p:nvPr/>
            </p:nvSpPr>
            <p:spPr>
              <a:xfrm rot="10800000" flipH="1">
                <a:off x="5336289" y="4175542"/>
                <a:ext cx="1487484" cy="1661656"/>
              </a:xfrm>
              <a:custGeom>
                <a:avLst/>
                <a:gdLst>
                  <a:gd name="connsiteX0" fmla="*/ 1499590 w 1742897"/>
                  <a:gd name="connsiteY0" fmla="*/ 1946976 h 1946976"/>
                  <a:gd name="connsiteX1" fmla="*/ 1619373 w 1742897"/>
                  <a:gd name="connsiteY1" fmla="*/ 1772238 h 1946976"/>
                  <a:gd name="connsiteX2" fmla="*/ 1618855 w 1742897"/>
                  <a:gd name="connsiteY2" fmla="*/ 1767236 h 1946976"/>
                  <a:gd name="connsiteX3" fmla="*/ 1621305 w 1742897"/>
                  <a:gd name="connsiteY3" fmla="*/ 1647293 h 1946976"/>
                  <a:gd name="connsiteX4" fmla="*/ 1740932 w 1742897"/>
                  <a:gd name="connsiteY4" fmla="*/ 1935505 h 1946976"/>
                  <a:gd name="connsiteX5" fmla="*/ 1730647 w 1742897"/>
                  <a:gd name="connsiteY5" fmla="*/ 1603743 h 1946976"/>
                  <a:gd name="connsiteX6" fmla="*/ 902569 w 1742897"/>
                  <a:gd name="connsiteY6" fmla="*/ 0 h 1946976"/>
                  <a:gd name="connsiteX7" fmla="*/ 73589 w 1742897"/>
                  <a:gd name="connsiteY7" fmla="*/ 1605488 h 1946976"/>
                  <a:gd name="connsiteX8" fmla="*/ 79928 w 1742897"/>
                  <a:gd name="connsiteY8" fmla="*/ 1607355 h 1946976"/>
                  <a:gd name="connsiteX9" fmla="*/ 79245 w 1742897"/>
                  <a:gd name="connsiteY9" fmla="*/ 1608679 h 1946976"/>
                  <a:gd name="connsiteX10" fmla="*/ 74832 w 1742897"/>
                  <a:gd name="connsiteY10" fmla="*/ 1607379 h 1946976"/>
                  <a:gd name="connsiteX11" fmla="*/ 2680 w 1742897"/>
                  <a:gd name="connsiteY11" fmla="*/ 1946146 h 1946976"/>
                  <a:gd name="connsiteX12" fmla="*/ 189779 w 1742897"/>
                  <a:gd name="connsiteY12" fmla="*/ 1777018 h 1946976"/>
                  <a:gd name="connsiteX13" fmla="*/ 186652 w 1742897"/>
                  <a:gd name="connsiteY13" fmla="*/ 1746847 h 1946976"/>
                  <a:gd name="connsiteX14" fmla="*/ 191890 w 1742897"/>
                  <a:gd name="connsiteY14" fmla="*/ 1709001 h 1946976"/>
                  <a:gd name="connsiteX15" fmla="*/ 302260 w 1742897"/>
                  <a:gd name="connsiteY15" fmla="*/ 1602279 h 1946976"/>
                  <a:gd name="connsiteX16" fmla="*/ 412630 w 1742897"/>
                  <a:gd name="connsiteY16" fmla="*/ 1709001 h 1946976"/>
                  <a:gd name="connsiteX17" fmla="*/ 420449 w 1742897"/>
                  <a:gd name="connsiteY17" fmla="*/ 1765496 h 1946976"/>
                  <a:gd name="connsiteX18" fmla="*/ 419950 w 1742897"/>
                  <a:gd name="connsiteY18" fmla="*/ 1769097 h 1946976"/>
                  <a:gd name="connsiteX19" fmla="*/ 428852 w 1742897"/>
                  <a:gd name="connsiteY19" fmla="*/ 1833414 h 1946976"/>
                  <a:gd name="connsiteX20" fmla="*/ 430449 w 1742897"/>
                  <a:gd name="connsiteY20" fmla="*/ 1830322 h 1946976"/>
                  <a:gd name="connsiteX21" fmla="*/ 430944 w 1742897"/>
                  <a:gd name="connsiteY21" fmla="*/ 1833904 h 1946976"/>
                  <a:gd name="connsiteX22" fmla="*/ 541314 w 1742897"/>
                  <a:gd name="connsiteY22" fmla="*/ 1940626 h 1946976"/>
                  <a:gd name="connsiteX23" fmla="*/ 651684 w 1742897"/>
                  <a:gd name="connsiteY23" fmla="*/ 1833904 h 1946976"/>
                  <a:gd name="connsiteX24" fmla="*/ 660187 w 1742897"/>
                  <a:gd name="connsiteY24" fmla="*/ 1772458 h 1946976"/>
                  <a:gd name="connsiteX25" fmla="*/ 660819 w 1742897"/>
                  <a:gd name="connsiteY25" fmla="*/ 1777017 h 1946976"/>
                  <a:gd name="connsiteX26" fmla="*/ 780601 w 1742897"/>
                  <a:gd name="connsiteY26" fmla="*/ 1602279 h 1946976"/>
                  <a:gd name="connsiteX27" fmla="*/ 890971 w 1742897"/>
                  <a:gd name="connsiteY27" fmla="*/ 1709001 h 1946976"/>
                  <a:gd name="connsiteX28" fmla="*/ 899409 w 1742897"/>
                  <a:gd name="connsiteY28" fmla="*/ 1769962 h 1946976"/>
                  <a:gd name="connsiteX29" fmla="*/ 899089 w 1742897"/>
                  <a:gd name="connsiteY29" fmla="*/ 1772272 h 1946976"/>
                  <a:gd name="connsiteX30" fmla="*/ 907990 w 1742897"/>
                  <a:gd name="connsiteY30" fmla="*/ 1836589 h 1946976"/>
                  <a:gd name="connsiteX31" fmla="*/ 909587 w 1742897"/>
                  <a:gd name="connsiteY31" fmla="*/ 1833497 h 1946976"/>
                  <a:gd name="connsiteX32" fmla="*/ 910083 w 1742897"/>
                  <a:gd name="connsiteY32" fmla="*/ 1837079 h 1946976"/>
                  <a:gd name="connsiteX33" fmla="*/ 1020452 w 1742897"/>
                  <a:gd name="connsiteY33" fmla="*/ 1943801 h 1946976"/>
                  <a:gd name="connsiteX34" fmla="*/ 1130822 w 1742897"/>
                  <a:gd name="connsiteY34" fmla="*/ 1837079 h 1946976"/>
                  <a:gd name="connsiteX35" fmla="*/ 1139147 w 1742897"/>
                  <a:gd name="connsiteY35" fmla="*/ 1776925 h 1946976"/>
                  <a:gd name="connsiteX36" fmla="*/ 1139160 w 1742897"/>
                  <a:gd name="connsiteY36" fmla="*/ 1777017 h 1946976"/>
                  <a:gd name="connsiteX37" fmla="*/ 1258943 w 1742897"/>
                  <a:gd name="connsiteY37" fmla="*/ 1602279 h 1946976"/>
                  <a:gd name="connsiteX38" fmla="*/ 1369312 w 1742897"/>
                  <a:gd name="connsiteY38" fmla="*/ 1709001 h 1946976"/>
                  <a:gd name="connsiteX39" fmla="*/ 1378331 w 1742897"/>
                  <a:gd name="connsiteY39" fmla="*/ 1774162 h 1946976"/>
                  <a:gd name="connsiteX40" fmla="*/ 1380948 w 1742897"/>
                  <a:gd name="connsiteY40" fmla="*/ 1755254 h 1946976"/>
                  <a:gd name="connsiteX41" fmla="*/ 1380993 w 1742897"/>
                  <a:gd name="connsiteY41" fmla="*/ 1755460 h 1946976"/>
                  <a:gd name="connsiteX42" fmla="*/ 1378227 w 1742897"/>
                  <a:gd name="connsiteY42" fmla="*/ 1775447 h 1946976"/>
                  <a:gd name="connsiteX43" fmla="*/ 1387128 w 1742897"/>
                  <a:gd name="connsiteY43" fmla="*/ 1839764 h 1946976"/>
                  <a:gd name="connsiteX44" fmla="*/ 1388725 w 1742897"/>
                  <a:gd name="connsiteY44" fmla="*/ 1836672 h 1946976"/>
                  <a:gd name="connsiteX45" fmla="*/ 1389221 w 1742897"/>
                  <a:gd name="connsiteY45" fmla="*/ 1840254 h 1946976"/>
                  <a:gd name="connsiteX46" fmla="*/ 1499590 w 1742897"/>
                  <a:gd name="connsiteY46" fmla="*/ 1946976 h 194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42897" h="1946976">
                    <a:moveTo>
                      <a:pt x="1499590" y="1946976"/>
                    </a:moveTo>
                    <a:cubicBezTo>
                      <a:pt x="1565745" y="1946976"/>
                      <a:pt x="1619373" y="1868743"/>
                      <a:pt x="1619373" y="1772238"/>
                    </a:cubicBezTo>
                    <a:cubicBezTo>
                      <a:pt x="1619200" y="1770571"/>
                      <a:pt x="1619028" y="1768903"/>
                      <a:pt x="1618855" y="1767236"/>
                    </a:cubicBezTo>
                    <a:lnTo>
                      <a:pt x="1621305" y="1647293"/>
                    </a:lnTo>
                    <a:cubicBezTo>
                      <a:pt x="1634943" y="1600256"/>
                      <a:pt x="1707176" y="1950822"/>
                      <a:pt x="1740932" y="1935505"/>
                    </a:cubicBezTo>
                    <a:cubicBezTo>
                      <a:pt x="1750593" y="1933374"/>
                      <a:pt x="1720986" y="1605874"/>
                      <a:pt x="1730647" y="1603743"/>
                    </a:cubicBezTo>
                    <a:lnTo>
                      <a:pt x="902569" y="0"/>
                    </a:lnTo>
                    <a:lnTo>
                      <a:pt x="73589" y="1605488"/>
                    </a:lnTo>
                    <a:lnTo>
                      <a:pt x="79928" y="1607355"/>
                    </a:lnTo>
                    <a:lnTo>
                      <a:pt x="79245" y="1608679"/>
                    </a:lnTo>
                    <a:lnTo>
                      <a:pt x="74832" y="1607379"/>
                    </a:lnTo>
                    <a:cubicBezTo>
                      <a:pt x="73291" y="1664559"/>
                      <a:pt x="-16477" y="1917873"/>
                      <a:pt x="2680" y="1946146"/>
                    </a:cubicBezTo>
                    <a:cubicBezTo>
                      <a:pt x="68835" y="1946146"/>
                      <a:pt x="189779" y="1873523"/>
                      <a:pt x="189779" y="1777018"/>
                    </a:cubicBezTo>
                    <a:lnTo>
                      <a:pt x="186652" y="1746847"/>
                    </a:lnTo>
                    <a:lnTo>
                      <a:pt x="191890" y="1709001"/>
                    </a:lnTo>
                    <a:cubicBezTo>
                      <a:pt x="210074" y="1646285"/>
                      <a:pt x="252644" y="1602279"/>
                      <a:pt x="302260" y="1602279"/>
                    </a:cubicBezTo>
                    <a:cubicBezTo>
                      <a:pt x="351876" y="1602279"/>
                      <a:pt x="394446" y="1646285"/>
                      <a:pt x="412630" y="1709001"/>
                    </a:cubicBezTo>
                    <a:lnTo>
                      <a:pt x="420449" y="1765496"/>
                    </a:lnTo>
                    <a:cubicBezTo>
                      <a:pt x="420283" y="1766696"/>
                      <a:pt x="420117" y="1767897"/>
                      <a:pt x="419950" y="1769097"/>
                    </a:cubicBezTo>
                    <a:lnTo>
                      <a:pt x="428852" y="1833414"/>
                    </a:lnTo>
                    <a:lnTo>
                      <a:pt x="430449" y="1830322"/>
                    </a:lnTo>
                    <a:cubicBezTo>
                      <a:pt x="430614" y="1831516"/>
                      <a:pt x="430779" y="1832710"/>
                      <a:pt x="430944" y="1833904"/>
                    </a:cubicBezTo>
                    <a:cubicBezTo>
                      <a:pt x="449128" y="1896620"/>
                      <a:pt x="491698" y="1940626"/>
                      <a:pt x="541314" y="1940626"/>
                    </a:cubicBezTo>
                    <a:cubicBezTo>
                      <a:pt x="590930" y="1940626"/>
                      <a:pt x="633500" y="1896620"/>
                      <a:pt x="651684" y="1833904"/>
                    </a:cubicBezTo>
                    <a:lnTo>
                      <a:pt x="660187" y="1772458"/>
                    </a:lnTo>
                    <a:lnTo>
                      <a:pt x="660819" y="1777017"/>
                    </a:lnTo>
                    <a:cubicBezTo>
                      <a:pt x="660819" y="1680512"/>
                      <a:pt x="714447" y="1602279"/>
                      <a:pt x="780601" y="1602279"/>
                    </a:cubicBezTo>
                    <a:cubicBezTo>
                      <a:pt x="830217" y="1602279"/>
                      <a:pt x="872787" y="1646285"/>
                      <a:pt x="890971" y="1709001"/>
                    </a:cubicBezTo>
                    <a:lnTo>
                      <a:pt x="899409" y="1769962"/>
                    </a:lnTo>
                    <a:cubicBezTo>
                      <a:pt x="899302" y="1770732"/>
                      <a:pt x="899195" y="1771502"/>
                      <a:pt x="899089" y="1772272"/>
                    </a:cubicBezTo>
                    <a:lnTo>
                      <a:pt x="907990" y="1836589"/>
                    </a:lnTo>
                    <a:lnTo>
                      <a:pt x="909587" y="1833497"/>
                    </a:lnTo>
                    <a:cubicBezTo>
                      <a:pt x="909753" y="1834691"/>
                      <a:pt x="909917" y="1835885"/>
                      <a:pt x="910083" y="1837079"/>
                    </a:cubicBezTo>
                    <a:cubicBezTo>
                      <a:pt x="928267" y="1899795"/>
                      <a:pt x="970837" y="1943801"/>
                      <a:pt x="1020452" y="1943801"/>
                    </a:cubicBezTo>
                    <a:cubicBezTo>
                      <a:pt x="1070068" y="1943801"/>
                      <a:pt x="1112638" y="1899795"/>
                      <a:pt x="1130822" y="1837079"/>
                    </a:cubicBezTo>
                    <a:lnTo>
                      <a:pt x="1139147" y="1776925"/>
                    </a:lnTo>
                    <a:cubicBezTo>
                      <a:pt x="1139151" y="1776956"/>
                      <a:pt x="1139156" y="1776986"/>
                      <a:pt x="1139160" y="1777017"/>
                    </a:cubicBezTo>
                    <a:cubicBezTo>
                      <a:pt x="1139160" y="1680512"/>
                      <a:pt x="1192788" y="1602279"/>
                      <a:pt x="1258943" y="1602279"/>
                    </a:cubicBezTo>
                    <a:cubicBezTo>
                      <a:pt x="1308558" y="1602279"/>
                      <a:pt x="1351128" y="1646285"/>
                      <a:pt x="1369312" y="1709001"/>
                    </a:cubicBezTo>
                    <a:lnTo>
                      <a:pt x="1378331" y="1774162"/>
                    </a:lnTo>
                    <a:lnTo>
                      <a:pt x="1380948" y="1755254"/>
                    </a:lnTo>
                    <a:lnTo>
                      <a:pt x="1380993" y="1755460"/>
                    </a:lnTo>
                    <a:lnTo>
                      <a:pt x="1378227" y="1775447"/>
                    </a:lnTo>
                    <a:lnTo>
                      <a:pt x="1387128" y="1839764"/>
                    </a:lnTo>
                    <a:lnTo>
                      <a:pt x="1388725" y="1836672"/>
                    </a:lnTo>
                    <a:cubicBezTo>
                      <a:pt x="1388891" y="1837866"/>
                      <a:pt x="1389055" y="1839060"/>
                      <a:pt x="1389221" y="1840254"/>
                    </a:cubicBezTo>
                    <a:cubicBezTo>
                      <a:pt x="1407405" y="1902970"/>
                      <a:pt x="1449975" y="1946976"/>
                      <a:pt x="1499590" y="1946976"/>
                    </a:cubicBezTo>
                    <a:close/>
                  </a:path>
                </a:pathLst>
              </a:custGeom>
              <a:gradFill flip="none" rotWithShape="1">
                <a:gsLst>
                  <a:gs pos="22000">
                    <a:srgbClr val="D9AF80"/>
                  </a:gs>
                  <a:gs pos="38000">
                    <a:schemeClr val="bg1"/>
                  </a:gs>
                  <a:gs pos="59000">
                    <a:srgbClr val="AB7133"/>
                  </a:gs>
                  <a:gs pos="99000">
                    <a:srgbClr val="C28D56"/>
                  </a:gs>
                </a:gsLst>
                <a:lin ang="10200000" scaled="0"/>
                <a:tileRect/>
              </a:gradFill>
              <a:ln>
                <a:solidFill>
                  <a:srgbClr val="FEF8EF"/>
                </a:solidFill>
              </a:ln>
              <a:effectLst>
                <a:outerShdw blurRad="165100" dist="241300" dir="16200000" sx="85000" sy="85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36" name="Triangle 5">
                <a:extLst>
                  <a:ext uri="{FF2B5EF4-FFF2-40B4-BE49-F238E27FC236}">
                    <a16:creationId xmlns="" xmlns:a16="http://schemas.microsoft.com/office/drawing/2014/main" id="{18D7CF6F-7D4F-044B-89F9-22C4E9DA9A29}"/>
                  </a:ext>
                </a:extLst>
              </p:cNvPr>
              <p:cNvSpPr/>
              <p:nvPr/>
            </p:nvSpPr>
            <p:spPr>
              <a:xfrm rot="10800000">
                <a:off x="5834991" y="5318709"/>
                <a:ext cx="542123" cy="543930"/>
              </a:xfrm>
              <a:prstGeom prst="triangle">
                <a:avLst/>
              </a:prstGeom>
              <a:gradFill flip="none" rotWithShape="1">
                <a:gsLst>
                  <a:gs pos="0">
                    <a:srgbClr val="FF0000"/>
                  </a:gs>
                  <a:gs pos="31000">
                    <a:srgbClr val="00B0F0"/>
                  </a:gs>
                  <a:gs pos="87000">
                    <a:srgbClr val="FFC000"/>
                  </a:gs>
                  <a:gs pos="60000">
                    <a:srgbClr val="92D050"/>
                  </a:gs>
                </a:gsLst>
                <a:lin ang="0" scaled="1"/>
                <a:tileRect/>
              </a:gradFill>
              <a:ln>
                <a:noFill/>
              </a:ln>
              <a:effectLst>
                <a:outerShdw blurRad="50800" dist="114300" dir="16200000" sx="85000" sy="85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37" name="INF">
            <a:extLst>
              <a:ext uri="{FF2B5EF4-FFF2-40B4-BE49-F238E27FC236}">
                <a16:creationId xmlns="" xmlns:a16="http://schemas.microsoft.com/office/drawing/2014/main" id="{E1262F2E-129C-1248-9700-9A9DC5331E02}"/>
              </a:ext>
            </a:extLst>
          </p:cNvPr>
          <p:cNvSpPr txBox="1"/>
          <p:nvPr/>
        </p:nvSpPr>
        <p:spPr>
          <a:xfrm>
            <a:off x="9838397" y="1532395"/>
            <a:ext cx="2353603" cy="830997"/>
          </a:xfrm>
          <a:prstGeom prst="rect">
            <a:avLst/>
          </a:prstGeom>
          <a:noFill/>
        </p:spPr>
        <p:txBody>
          <a:bodyPr wrap="square" rtlCol="0">
            <a:spAutoFit/>
          </a:bodyPr>
          <a:lstStyle/>
          <a:p>
            <a:r>
              <a:rPr lang="en-US" sz="1600" b="1" dirty="0">
                <a:solidFill>
                  <a:schemeClr val="accent6"/>
                </a:solidFill>
                <a:latin typeface="Cambria" panose="02040503050406030204" pitchFamily="18" charset="0"/>
              </a:rPr>
              <a:t>Off-Grid </a:t>
            </a:r>
            <a:endParaRPr lang="en-US" sz="1600" b="1" dirty="0" smtClean="0">
              <a:solidFill>
                <a:schemeClr val="accent6"/>
              </a:solidFill>
              <a:latin typeface="Cambria" panose="02040503050406030204" pitchFamily="18" charset="0"/>
            </a:endParaRPr>
          </a:p>
          <a:p>
            <a:r>
              <a:rPr lang="en-US" sz="1600" b="1" dirty="0" smtClean="0">
                <a:solidFill>
                  <a:schemeClr val="accent6"/>
                </a:solidFill>
                <a:latin typeface="Cambria" panose="02040503050406030204" pitchFamily="18" charset="0"/>
              </a:rPr>
              <a:t>Access </a:t>
            </a:r>
            <a:r>
              <a:rPr lang="en-US" sz="1600" b="1" dirty="0">
                <a:solidFill>
                  <a:schemeClr val="accent6"/>
                </a:solidFill>
                <a:latin typeface="Cambria" panose="02040503050406030204" pitchFamily="18" charset="0"/>
              </a:rPr>
              <a:t>to Electricity Innovation Challenge</a:t>
            </a:r>
          </a:p>
        </p:txBody>
      </p:sp>
      <p:sp>
        <p:nvSpPr>
          <p:cNvPr id="239" name="INF">
            <a:extLst>
              <a:ext uri="{FF2B5EF4-FFF2-40B4-BE49-F238E27FC236}">
                <a16:creationId xmlns="" xmlns:a16="http://schemas.microsoft.com/office/drawing/2014/main" id="{E1262F2E-129C-1248-9700-9A9DC5331E02}"/>
              </a:ext>
            </a:extLst>
          </p:cNvPr>
          <p:cNvSpPr txBox="1"/>
          <p:nvPr/>
        </p:nvSpPr>
        <p:spPr>
          <a:xfrm>
            <a:off x="9897849" y="5140659"/>
            <a:ext cx="2294151" cy="830997"/>
          </a:xfrm>
          <a:prstGeom prst="rect">
            <a:avLst/>
          </a:prstGeom>
          <a:noFill/>
        </p:spPr>
        <p:txBody>
          <a:bodyPr wrap="square" rtlCol="0">
            <a:spAutoFit/>
          </a:bodyPr>
          <a:lstStyle/>
          <a:p>
            <a:r>
              <a:rPr lang="en-US" sz="1600" b="1" dirty="0">
                <a:solidFill>
                  <a:schemeClr val="accent6"/>
                </a:solidFill>
                <a:latin typeface="Cambria" panose="02040503050406030204" pitchFamily="18" charset="0"/>
              </a:rPr>
              <a:t>Renewable and Clean Hydrogen </a:t>
            </a:r>
            <a:endParaRPr lang="en-US" sz="1600" b="1" dirty="0" smtClean="0">
              <a:solidFill>
                <a:schemeClr val="accent6"/>
              </a:solidFill>
              <a:latin typeface="Cambria" panose="02040503050406030204" pitchFamily="18" charset="0"/>
            </a:endParaRPr>
          </a:p>
          <a:p>
            <a:r>
              <a:rPr lang="en-US" sz="1600" b="1" dirty="0" smtClean="0">
                <a:solidFill>
                  <a:schemeClr val="accent6"/>
                </a:solidFill>
                <a:latin typeface="Cambria" panose="02040503050406030204" pitchFamily="18" charset="0"/>
              </a:rPr>
              <a:t>Innovation </a:t>
            </a:r>
            <a:r>
              <a:rPr lang="en-US" sz="1600" b="1" dirty="0">
                <a:solidFill>
                  <a:schemeClr val="accent6"/>
                </a:solidFill>
                <a:latin typeface="Cambria" panose="02040503050406030204" pitchFamily="18" charset="0"/>
              </a:rPr>
              <a:t>Challenge </a:t>
            </a:r>
          </a:p>
        </p:txBody>
      </p:sp>
      <p:sp>
        <p:nvSpPr>
          <p:cNvPr id="240" name="INF">
            <a:extLst>
              <a:ext uri="{FF2B5EF4-FFF2-40B4-BE49-F238E27FC236}">
                <a16:creationId xmlns="" xmlns:a16="http://schemas.microsoft.com/office/drawing/2014/main" id="{E1262F2E-129C-1248-9700-9A9DC5331E02}"/>
              </a:ext>
            </a:extLst>
          </p:cNvPr>
          <p:cNvSpPr txBox="1"/>
          <p:nvPr/>
        </p:nvSpPr>
        <p:spPr>
          <a:xfrm>
            <a:off x="9888581" y="3777650"/>
            <a:ext cx="2303419" cy="830997"/>
          </a:xfrm>
          <a:prstGeom prst="rect">
            <a:avLst/>
          </a:prstGeom>
          <a:noFill/>
        </p:spPr>
        <p:txBody>
          <a:bodyPr wrap="square" rtlCol="0">
            <a:spAutoFit/>
          </a:bodyPr>
          <a:lstStyle/>
          <a:p>
            <a:r>
              <a:rPr lang="en-US" sz="1600" b="1" dirty="0">
                <a:solidFill>
                  <a:srgbClr val="002060"/>
                </a:solidFill>
                <a:latin typeface="Cambria" panose="02040503050406030204" pitchFamily="18" charset="0"/>
              </a:rPr>
              <a:t>Clean Energy Materials </a:t>
            </a:r>
            <a:endParaRPr lang="en-US" sz="1600" b="1" dirty="0" smtClean="0">
              <a:solidFill>
                <a:srgbClr val="002060"/>
              </a:solidFill>
              <a:latin typeface="Cambria" panose="02040503050406030204" pitchFamily="18" charset="0"/>
            </a:endParaRPr>
          </a:p>
          <a:p>
            <a:r>
              <a:rPr lang="en-US" sz="1600" b="1" dirty="0" smtClean="0">
                <a:solidFill>
                  <a:srgbClr val="002060"/>
                </a:solidFill>
                <a:latin typeface="Cambria" panose="02040503050406030204" pitchFamily="18" charset="0"/>
              </a:rPr>
              <a:t>Innovation </a:t>
            </a:r>
            <a:r>
              <a:rPr lang="en-US" sz="1600" b="1" dirty="0">
                <a:solidFill>
                  <a:srgbClr val="002060"/>
                </a:solidFill>
                <a:latin typeface="Cambria" panose="02040503050406030204" pitchFamily="18" charset="0"/>
              </a:rPr>
              <a:t>Challenge</a:t>
            </a:r>
          </a:p>
        </p:txBody>
      </p:sp>
      <p:sp>
        <p:nvSpPr>
          <p:cNvPr id="241" name="INF">
            <a:extLst>
              <a:ext uri="{FF2B5EF4-FFF2-40B4-BE49-F238E27FC236}">
                <a16:creationId xmlns="" xmlns:a16="http://schemas.microsoft.com/office/drawing/2014/main" id="{E1262F2E-129C-1248-9700-9A9DC5331E02}"/>
              </a:ext>
            </a:extLst>
          </p:cNvPr>
          <p:cNvSpPr txBox="1"/>
          <p:nvPr/>
        </p:nvSpPr>
        <p:spPr>
          <a:xfrm>
            <a:off x="9796128" y="2815629"/>
            <a:ext cx="2395872" cy="584775"/>
          </a:xfrm>
          <a:prstGeom prst="rect">
            <a:avLst/>
          </a:prstGeom>
          <a:noFill/>
        </p:spPr>
        <p:txBody>
          <a:bodyPr wrap="square" rtlCol="0">
            <a:spAutoFit/>
          </a:bodyPr>
          <a:lstStyle/>
          <a:p>
            <a:r>
              <a:rPr lang="en-US" sz="1600" b="1" dirty="0">
                <a:solidFill>
                  <a:schemeClr val="accent6"/>
                </a:solidFill>
                <a:latin typeface="Cambria" panose="02040503050406030204" pitchFamily="18" charset="0"/>
              </a:rPr>
              <a:t>Sustainable Biofuels Innovation Challenge</a:t>
            </a:r>
          </a:p>
        </p:txBody>
      </p:sp>
      <p:sp>
        <p:nvSpPr>
          <p:cNvPr id="242" name="INF">
            <a:extLst>
              <a:ext uri="{FF2B5EF4-FFF2-40B4-BE49-F238E27FC236}">
                <a16:creationId xmlns="" xmlns:a16="http://schemas.microsoft.com/office/drawing/2014/main" id="{E1262F2E-129C-1248-9700-9A9DC5331E02}"/>
              </a:ext>
            </a:extLst>
          </p:cNvPr>
          <p:cNvSpPr txBox="1"/>
          <p:nvPr/>
        </p:nvSpPr>
        <p:spPr>
          <a:xfrm>
            <a:off x="487664" y="2861815"/>
            <a:ext cx="2259047" cy="584775"/>
          </a:xfrm>
          <a:prstGeom prst="rect">
            <a:avLst/>
          </a:prstGeom>
          <a:noFill/>
        </p:spPr>
        <p:txBody>
          <a:bodyPr wrap="square" rtlCol="0">
            <a:spAutoFit/>
          </a:bodyPr>
          <a:lstStyle/>
          <a:p>
            <a:r>
              <a:rPr lang="en-US" sz="1600" b="1" dirty="0">
                <a:solidFill>
                  <a:schemeClr val="accent6"/>
                </a:solidFill>
                <a:latin typeface="Cambria" panose="02040503050406030204" pitchFamily="18" charset="0"/>
              </a:rPr>
              <a:t>Carbon Capture Innovation Challenge</a:t>
            </a:r>
          </a:p>
        </p:txBody>
      </p:sp>
      <p:sp>
        <p:nvSpPr>
          <p:cNvPr id="243" name="INF">
            <a:extLst>
              <a:ext uri="{FF2B5EF4-FFF2-40B4-BE49-F238E27FC236}">
                <a16:creationId xmlns="" xmlns:a16="http://schemas.microsoft.com/office/drawing/2014/main" id="{E1262F2E-129C-1248-9700-9A9DC5331E02}"/>
              </a:ext>
            </a:extLst>
          </p:cNvPr>
          <p:cNvSpPr txBox="1"/>
          <p:nvPr/>
        </p:nvSpPr>
        <p:spPr>
          <a:xfrm>
            <a:off x="483012" y="4028664"/>
            <a:ext cx="2348831" cy="584775"/>
          </a:xfrm>
          <a:prstGeom prst="rect">
            <a:avLst/>
          </a:prstGeom>
          <a:noFill/>
        </p:spPr>
        <p:txBody>
          <a:bodyPr wrap="square" rtlCol="0">
            <a:spAutoFit/>
          </a:bodyPr>
          <a:lstStyle/>
          <a:p>
            <a:r>
              <a:rPr lang="en-US" sz="1600" b="1" dirty="0">
                <a:solidFill>
                  <a:schemeClr val="accent6"/>
                </a:solidFill>
                <a:latin typeface="Cambria" panose="02040503050406030204" pitchFamily="18" charset="0"/>
              </a:rPr>
              <a:t>Converting Sunlight Innovation Challenge</a:t>
            </a:r>
          </a:p>
        </p:txBody>
      </p:sp>
      <p:sp>
        <p:nvSpPr>
          <p:cNvPr id="244" name="INF">
            <a:extLst>
              <a:ext uri="{FF2B5EF4-FFF2-40B4-BE49-F238E27FC236}">
                <a16:creationId xmlns="" xmlns:a16="http://schemas.microsoft.com/office/drawing/2014/main" id="{E1262F2E-129C-1248-9700-9A9DC5331E02}"/>
              </a:ext>
            </a:extLst>
          </p:cNvPr>
          <p:cNvSpPr txBox="1"/>
          <p:nvPr/>
        </p:nvSpPr>
        <p:spPr>
          <a:xfrm>
            <a:off x="205635" y="5245951"/>
            <a:ext cx="2489700" cy="830997"/>
          </a:xfrm>
          <a:prstGeom prst="rect">
            <a:avLst/>
          </a:prstGeom>
          <a:noFill/>
        </p:spPr>
        <p:txBody>
          <a:bodyPr wrap="square" rtlCol="0">
            <a:spAutoFit/>
          </a:bodyPr>
          <a:lstStyle/>
          <a:p>
            <a:r>
              <a:rPr lang="en-US" sz="1600" b="1" dirty="0">
                <a:solidFill>
                  <a:schemeClr val="accent6"/>
                </a:solidFill>
                <a:latin typeface="Cambria" panose="02040503050406030204" pitchFamily="18" charset="0"/>
              </a:rPr>
              <a:t>Affordable Heating and Cooling of Buildings Innovation Challenge</a:t>
            </a:r>
          </a:p>
        </p:txBody>
      </p:sp>
      <p:sp>
        <p:nvSpPr>
          <p:cNvPr id="51" name="TextBox 50"/>
          <p:cNvSpPr txBox="1"/>
          <p:nvPr/>
        </p:nvSpPr>
        <p:spPr>
          <a:xfrm>
            <a:off x="1228452" y="6137911"/>
            <a:ext cx="10741479" cy="523220"/>
          </a:xfrm>
          <a:prstGeom prst="rect">
            <a:avLst/>
          </a:prstGeom>
          <a:noFill/>
        </p:spPr>
        <p:txBody>
          <a:bodyPr wrap="square" rtlCol="0">
            <a:spAutoFit/>
          </a:bodyPr>
          <a:lstStyle/>
          <a:p>
            <a:pPr marL="285750" indent="-285750" algn="ctr"/>
            <a:r>
              <a:rPr lang="en-US" sz="2800" b="1" dirty="0" smtClean="0">
                <a:latin typeface="Cambria" panose="02040503050406030204" pitchFamily="18" charset="0"/>
              </a:rPr>
              <a:t>India is co-lead for the three innovation challenges </a:t>
            </a:r>
            <a:endParaRPr lang="en-US" sz="2800" b="1" dirty="0">
              <a:latin typeface="Cambria" panose="02040503050406030204" pitchFamily="18" charset="0"/>
            </a:endParaRPr>
          </a:p>
        </p:txBody>
      </p:sp>
    </p:spTree>
    <p:extLst>
      <p:ext uri="{BB962C8B-B14F-4D97-AF65-F5344CB8AC3E}">
        <p14:creationId xmlns:p14="http://schemas.microsoft.com/office/powerpoint/2010/main" val="28849453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ABE11BF-33A5-4653-A144-CCCBACF58C30}"/>
              </a:ext>
            </a:extLst>
          </p:cNvPr>
          <p:cNvSpPr>
            <a:spLocks noGrp="1"/>
          </p:cNvSpPr>
          <p:nvPr>
            <p:ph type="title" idx="4294967295"/>
          </p:nvPr>
        </p:nvSpPr>
        <p:spPr>
          <a:xfrm>
            <a:off x="2645352" y="257897"/>
            <a:ext cx="7343775" cy="682625"/>
          </a:xfrm>
          <a:prstGeom prst="rect">
            <a:avLst/>
          </a:prstGeom>
        </p:spPr>
        <p:txBody>
          <a:bodyPr>
            <a:normAutofit/>
          </a:bodyPr>
          <a:lstStyle/>
          <a:p>
            <a:r>
              <a:rPr lang="en-IN" sz="3600" b="1" dirty="0">
                <a:solidFill>
                  <a:srgbClr val="C00000"/>
                </a:solidFill>
                <a:latin typeface="Cambria" panose="02040503050406030204" pitchFamily="18" charset="0"/>
              </a:rPr>
              <a:t>About </a:t>
            </a:r>
            <a:r>
              <a:rPr lang="en-IN" sz="3600" b="1" dirty="0" smtClean="0">
                <a:solidFill>
                  <a:srgbClr val="C00000"/>
                </a:solidFill>
                <a:latin typeface="Cambria" panose="02040503050406030204" pitchFamily="18" charset="0"/>
              </a:rPr>
              <a:t>IC1: Smart Grid </a:t>
            </a:r>
            <a:endParaRPr lang="en-IN" sz="3600" b="1" dirty="0">
              <a:solidFill>
                <a:srgbClr val="C00000"/>
              </a:solidFill>
              <a:latin typeface="Cambria" panose="02040503050406030204" pitchFamily="18" charset="0"/>
            </a:endParaRPr>
          </a:p>
        </p:txBody>
      </p:sp>
      <p:sp>
        <p:nvSpPr>
          <p:cNvPr id="9" name="Text Placeholder 8">
            <a:extLst>
              <a:ext uri="{FF2B5EF4-FFF2-40B4-BE49-F238E27FC236}">
                <a16:creationId xmlns="" xmlns:a16="http://schemas.microsoft.com/office/drawing/2014/main" id="{53469036-D1FB-4164-96AE-B6D8CECCFC96}"/>
              </a:ext>
            </a:extLst>
          </p:cNvPr>
          <p:cNvSpPr>
            <a:spLocks noGrp="1"/>
          </p:cNvSpPr>
          <p:nvPr>
            <p:ph type="body" sz="quarter" idx="4294967295"/>
          </p:nvPr>
        </p:nvSpPr>
        <p:spPr>
          <a:xfrm>
            <a:off x="0" y="1614488"/>
            <a:ext cx="3671888" cy="4741862"/>
          </a:xfrm>
          <a:prstGeom prst="rect">
            <a:avLst/>
          </a:prstGeom>
        </p:spPr>
        <p:txBody>
          <a:bodyPr>
            <a:normAutofit/>
          </a:bodyPr>
          <a:lstStyle/>
          <a:p>
            <a:r>
              <a:rPr lang="en-US" sz="2800" b="1" spc="0" dirty="0">
                <a:solidFill>
                  <a:schemeClr val="tx1"/>
                </a:solidFill>
                <a:latin typeface="Cambria" panose="02040503050406030204" pitchFamily="18" charset="0"/>
              </a:rPr>
              <a:t>Objective: </a:t>
            </a:r>
            <a:r>
              <a:rPr lang="en-US" sz="2400" spc="0" dirty="0">
                <a:solidFill>
                  <a:schemeClr val="tx1"/>
                </a:solidFill>
                <a:latin typeface="Cambria" panose="02040503050406030204" pitchFamily="18" charset="0"/>
              </a:rPr>
              <a:t>To enable </a:t>
            </a:r>
            <a:r>
              <a:rPr lang="en-US" sz="2400" spc="0" dirty="0" smtClean="0">
                <a:solidFill>
                  <a:schemeClr val="tx1"/>
                </a:solidFill>
                <a:latin typeface="Cambria" panose="02040503050406030204" pitchFamily="18" charset="0"/>
              </a:rPr>
              <a:t>future robust, resilient and flexible </a:t>
            </a:r>
            <a:r>
              <a:rPr lang="en-US" sz="2400" spc="0" dirty="0">
                <a:solidFill>
                  <a:schemeClr val="tx1"/>
                </a:solidFill>
                <a:latin typeface="Cambria" panose="02040503050406030204" pitchFamily="18" charset="0"/>
              </a:rPr>
              <a:t>grids that </a:t>
            </a:r>
            <a:r>
              <a:rPr lang="en-US" sz="2400" spc="0" dirty="0" smtClean="0">
                <a:solidFill>
                  <a:schemeClr val="tx1"/>
                </a:solidFill>
                <a:latin typeface="Cambria" panose="02040503050406030204" pitchFamily="18" charset="0"/>
              </a:rPr>
              <a:t>can be fully powered </a:t>
            </a:r>
            <a:r>
              <a:rPr lang="en-US" sz="2400" spc="0" dirty="0">
                <a:solidFill>
                  <a:schemeClr val="tx1"/>
                </a:solidFill>
                <a:latin typeface="Cambria" panose="02040503050406030204" pitchFamily="18" charset="0"/>
              </a:rPr>
              <a:t>by affordable, reliable, decentralized renewable electricity </a:t>
            </a:r>
            <a:r>
              <a:rPr lang="en-US" sz="2400" spc="0" dirty="0" smtClean="0">
                <a:solidFill>
                  <a:schemeClr val="tx1"/>
                </a:solidFill>
                <a:latin typeface="Cambria" panose="02040503050406030204" pitchFamily="18" charset="0"/>
              </a:rPr>
              <a:t>systems</a:t>
            </a:r>
          </a:p>
          <a:p>
            <a:endParaRPr lang="en-US" sz="2400" spc="0" dirty="0">
              <a:solidFill>
                <a:schemeClr val="tx1"/>
              </a:solidFill>
              <a:latin typeface="Cambria" panose="02040503050406030204" pitchFamily="18" charset="0"/>
            </a:endParaRPr>
          </a:p>
          <a:p>
            <a:endParaRPr lang="en-IN" sz="2400" spc="0" dirty="0">
              <a:solidFill>
                <a:schemeClr val="tx1"/>
              </a:solidFill>
              <a:latin typeface="Cambria" panose="020405030504060302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9841" y="2642992"/>
            <a:ext cx="7820556" cy="3713358"/>
          </a:xfrm>
          <a:prstGeom prst="rect">
            <a:avLst/>
          </a:prstGeom>
          <a:ln>
            <a:solidFill>
              <a:srgbClr val="002774"/>
            </a:solidFill>
          </a:ln>
        </p:spPr>
      </p:pic>
    </p:spTree>
    <p:extLst>
      <p:ext uri="{BB962C8B-B14F-4D97-AF65-F5344CB8AC3E}">
        <p14:creationId xmlns:p14="http://schemas.microsoft.com/office/powerpoint/2010/main" val="9720055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 xmlns:a16="http://schemas.microsoft.com/office/drawing/2014/main" id="{870052A7-88D1-497A-A8DE-407FFF57AF92}"/>
              </a:ext>
            </a:extLst>
          </p:cNvPr>
          <p:cNvGrpSpPr/>
          <p:nvPr/>
        </p:nvGrpSpPr>
        <p:grpSpPr>
          <a:xfrm>
            <a:off x="279965" y="876926"/>
            <a:ext cx="11912039" cy="6600879"/>
            <a:chOff x="231429" y="432821"/>
            <a:chExt cx="11912039" cy="6600879"/>
          </a:xfrm>
        </p:grpSpPr>
        <mc:AlternateContent xmlns:mc="http://schemas.openxmlformats.org/markup-compatibility/2006">
          <mc:Choice xmlns="" xmlns:am3d="http://schemas.microsoft.com/office/drawing/2017/model3d" Requires="am3d">
            <p:graphicFrame>
              <p:nvGraphicFramePr>
                <p:cNvPr id="6" name="3D Model 5">
                  <a:extLst>
                    <a:ext uri="{FF2B5EF4-FFF2-40B4-BE49-F238E27FC236}">
                      <a16:creationId xmlns:a16="http://schemas.microsoft.com/office/drawing/2014/main" id="{94B6F114-3C42-41AE-AD61-5E3BFC163A7E}"/>
                    </a:ext>
                  </a:extLst>
                </p:cNvPr>
                <p:cNvGraphicFramePr>
                  <a:graphicFrameLocks noChangeAspect="1"/>
                </p:cNvGraphicFramePr>
                <p:nvPr>
                  <p:extLst/>
                </p:nvPr>
              </p:nvGraphicFramePr>
              <p:xfrm>
                <a:off x="3544487" y="1240314"/>
                <a:ext cx="5195516" cy="4171838"/>
              </p:xfrm>
              <a:graphic>
                <a:graphicData uri="http://schemas.microsoft.com/office/drawing/2017/model3d">
                  <am3d:model3d r:embed="rId2">
                    <am3d:spPr>
                      <a:xfrm>
                        <a:off x="0" y="0"/>
                        <a:ext cx="5195516" cy="4171838"/>
                      </a:xfrm>
                      <a:prstGeom prst="rect">
                        <a:avLst/>
                      </a:prstGeom>
                    </am3d:spPr>
                    <am3d:camera>
                      <am3d:pos x="0" y="0" z="59413281"/>
                      <am3d:up dx="0" dy="36000000" dz="0"/>
                      <am3d:lookAt x="0" y="0" z="0"/>
                      <am3d:perspective fov="2700000"/>
                    </am3d:camera>
                    <am3d:trans>
                      <am3d:meterPerModelUnit n="1679" d="1000000"/>
                      <am3d:preTrans dx="-2724471" dy="-2877108" dz="-13537653"/>
                      <am3d:scale>
                        <am3d:sx n="1000000" d="1000000"/>
                        <am3d:sy n="1000000" d="1000000"/>
                        <am3d:sz n="1000000" d="1000000"/>
                      </am3d:scale>
                      <am3d:rot ax="-191058" ay="8076" az="-450"/>
                      <am3d:postTrans dx="0" dy="0" dz="0"/>
                    </am3d:trans>
                    <am3d:raster rName="Office3DRenderer" rVer="16.0.8326">
                      <am3d:blip r:embed="rId3"/>
                    </am3d:raster>
                    <am3d:objViewport viewportSz="733269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a:extLst>
                    <a:ext uri="{FF2B5EF4-FFF2-40B4-BE49-F238E27FC236}">
                      <a16:creationId xmlns="" xmlns:a16="http://schemas.microsoft.com/office/drawing/2014/main" id="{218B7893-2292-433C-9AEB-48A7BA90FB2C}"/>
                    </a:ext>
                  </a:extLst>
                </p:cNvPr>
                <p:cNvPicPr>
                  <a:picLocks noGrp="1" noRot="1" noChangeAspect="1" noMove="1" noResize="1" noEditPoints="1" noAdjustHandles="1" noChangeArrowheads="1" noChangeShapeType="1" noCrop="1"/>
                </p:cNvPicPr>
                <p:nvPr/>
              </p:nvPicPr>
              <p:blipFill>
                <a:blip r:embed="rId4" cstate="print"/>
                <a:stretch>
                  <a:fillRect/>
                </a:stretch>
              </p:blipFill>
              <p:spPr>
                <a:xfrm>
                  <a:off x="3544487" y="1240314"/>
                  <a:ext cx="5195516" cy="4171838"/>
                </a:xfrm>
                <a:prstGeom prst="rect">
                  <a:avLst/>
                </a:prstGeom>
              </p:spPr>
            </p:pic>
          </mc:Fallback>
        </mc:AlternateContent>
        <p:sp>
          <p:nvSpPr>
            <p:cNvPr id="7" name="Oval 6">
              <a:extLst>
                <a:ext uri="{FF2B5EF4-FFF2-40B4-BE49-F238E27FC236}">
                  <a16:creationId xmlns="" xmlns:a16="http://schemas.microsoft.com/office/drawing/2014/main" id="{769B14AE-C4DB-4EE7-8C15-F42042572ED2}"/>
                </a:ext>
              </a:extLst>
            </p:cNvPr>
            <p:cNvSpPr/>
            <p:nvPr/>
          </p:nvSpPr>
          <p:spPr>
            <a:xfrm>
              <a:off x="3986848" y="1240314"/>
              <a:ext cx="4310796" cy="4189050"/>
            </a:xfrm>
            <a:prstGeom prst="ellipse">
              <a:avLst/>
            </a:prstGeom>
            <a:noFill/>
            <a:ln w="38100">
              <a:solidFill>
                <a:srgbClr val="D5E1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3" name="Group 7">
              <a:extLst>
                <a:ext uri="{FF2B5EF4-FFF2-40B4-BE49-F238E27FC236}">
                  <a16:creationId xmlns="" xmlns:a16="http://schemas.microsoft.com/office/drawing/2014/main" id="{07C99CB8-F817-4253-8EDF-E2B59018634E}"/>
                </a:ext>
              </a:extLst>
            </p:cNvPr>
            <p:cNvGrpSpPr/>
            <p:nvPr/>
          </p:nvGrpSpPr>
          <p:grpSpPr>
            <a:xfrm>
              <a:off x="4245473" y="432821"/>
              <a:ext cx="923266" cy="1211536"/>
              <a:chOff x="4220073" y="470921"/>
              <a:chExt cx="923266" cy="1211536"/>
            </a:xfrm>
          </p:grpSpPr>
          <p:sp>
            <p:nvSpPr>
              <p:cNvPr id="51" name="Oval 50">
                <a:extLst>
                  <a:ext uri="{FF2B5EF4-FFF2-40B4-BE49-F238E27FC236}">
                    <a16:creationId xmlns="" xmlns:a16="http://schemas.microsoft.com/office/drawing/2014/main" id="{0F887691-90A9-4E2E-9D46-F11467581475}"/>
                  </a:ext>
                </a:extLst>
              </p:cNvPr>
              <p:cNvSpPr/>
              <p:nvPr/>
            </p:nvSpPr>
            <p:spPr>
              <a:xfrm>
                <a:off x="4925863" y="1464981"/>
                <a:ext cx="217476" cy="217476"/>
              </a:xfrm>
              <a:prstGeom prst="ellipse">
                <a:avLst/>
              </a:prstGeom>
              <a:solidFill>
                <a:srgbClr val="F3DE7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 xmlns:a16="http://schemas.microsoft.com/office/drawing/2014/main" id="{772255B5-C79A-4A9F-A85A-433B81D42299}"/>
                  </a:ext>
                </a:extLst>
              </p:cNvPr>
              <p:cNvCxnSpPr>
                <a:cxnSpLocks/>
              </p:cNvCxnSpPr>
              <p:nvPr/>
            </p:nvCxnSpPr>
            <p:spPr>
              <a:xfrm>
                <a:off x="4787323" y="1144116"/>
                <a:ext cx="195792" cy="336422"/>
              </a:xfrm>
              <a:prstGeom prst="lin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3" name="Oval 52">
                <a:extLst>
                  <a:ext uri="{FF2B5EF4-FFF2-40B4-BE49-F238E27FC236}">
                    <a16:creationId xmlns="" xmlns:a16="http://schemas.microsoft.com/office/drawing/2014/main" id="{B7024389-339E-40EF-982A-C3C24BE19A91}"/>
                  </a:ext>
                </a:extLst>
              </p:cNvPr>
              <p:cNvSpPr/>
              <p:nvPr/>
            </p:nvSpPr>
            <p:spPr>
              <a:xfrm>
                <a:off x="4220073" y="470921"/>
                <a:ext cx="839242" cy="83924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 xmlns:a16="http://schemas.microsoft.com/office/drawing/2014/main" id="{8C211CF6-7D10-4D2F-864C-A6F51066201E}"/>
                </a:ext>
              </a:extLst>
            </p:cNvPr>
            <p:cNvSpPr/>
            <p:nvPr/>
          </p:nvSpPr>
          <p:spPr>
            <a:xfrm flipH="1">
              <a:off x="7145715" y="1444194"/>
              <a:ext cx="217476" cy="217476"/>
            </a:xfrm>
            <a:prstGeom prst="ellipse">
              <a:avLst/>
            </a:prstGeom>
            <a:solidFill>
              <a:srgbClr val="F2997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 xmlns:a16="http://schemas.microsoft.com/office/drawing/2014/main" id="{4AA73D05-8917-4DA7-BF20-6F523814C50E}"/>
                </a:ext>
              </a:extLst>
            </p:cNvPr>
            <p:cNvCxnSpPr>
              <a:cxnSpLocks/>
            </p:cNvCxnSpPr>
            <p:nvPr/>
          </p:nvCxnSpPr>
          <p:spPr>
            <a:xfrm flipH="1">
              <a:off x="7305939" y="1123329"/>
              <a:ext cx="195792" cy="336422"/>
            </a:xfrm>
            <a:prstGeom prst="lin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1" name="Oval 10">
              <a:extLst>
                <a:ext uri="{FF2B5EF4-FFF2-40B4-BE49-F238E27FC236}">
                  <a16:creationId xmlns="" xmlns:a16="http://schemas.microsoft.com/office/drawing/2014/main" id="{BB09D29A-A3E7-40AF-ABDE-12CF2D88EE2C}"/>
                </a:ext>
              </a:extLst>
            </p:cNvPr>
            <p:cNvSpPr/>
            <p:nvPr/>
          </p:nvSpPr>
          <p:spPr>
            <a:xfrm flipH="1">
              <a:off x="7229739" y="450134"/>
              <a:ext cx="839242" cy="83924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 xmlns:a16="http://schemas.microsoft.com/office/drawing/2014/main" id="{14154BA7-AA89-43C7-B92E-F86A090AE011}"/>
                </a:ext>
              </a:extLst>
            </p:cNvPr>
            <p:cNvSpPr/>
            <p:nvPr/>
          </p:nvSpPr>
          <p:spPr>
            <a:xfrm flipV="1">
              <a:off x="4925863" y="5197555"/>
              <a:ext cx="217476" cy="217476"/>
            </a:xfrm>
            <a:prstGeom prst="ellipse">
              <a:avLst/>
            </a:prstGeom>
            <a:solidFill>
              <a:srgbClr val="1FD3D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 xmlns:a16="http://schemas.microsoft.com/office/drawing/2014/main" id="{77E6A7D1-696D-4136-99AD-245FA28F2C1E}"/>
                </a:ext>
              </a:extLst>
            </p:cNvPr>
            <p:cNvCxnSpPr>
              <a:cxnSpLocks/>
            </p:cNvCxnSpPr>
            <p:nvPr/>
          </p:nvCxnSpPr>
          <p:spPr>
            <a:xfrm flipV="1">
              <a:off x="4787323" y="5399474"/>
              <a:ext cx="195792" cy="336422"/>
            </a:xfrm>
            <a:prstGeom prst="lin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4" name="Oval 13">
              <a:extLst>
                <a:ext uri="{FF2B5EF4-FFF2-40B4-BE49-F238E27FC236}">
                  <a16:creationId xmlns="" xmlns:a16="http://schemas.microsoft.com/office/drawing/2014/main" id="{1BA1AB91-6FCD-4B77-9DE2-3FA639480864}"/>
                </a:ext>
              </a:extLst>
            </p:cNvPr>
            <p:cNvSpPr/>
            <p:nvPr/>
          </p:nvSpPr>
          <p:spPr>
            <a:xfrm flipV="1">
              <a:off x="4220073" y="5569849"/>
              <a:ext cx="839242" cy="83924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CB072C6A-6EDB-4D26-BC8B-BF18A749D66F}"/>
                </a:ext>
              </a:extLst>
            </p:cNvPr>
            <p:cNvSpPr/>
            <p:nvPr/>
          </p:nvSpPr>
          <p:spPr>
            <a:xfrm flipH="1" flipV="1">
              <a:off x="7133015" y="5189468"/>
              <a:ext cx="217476" cy="217476"/>
            </a:xfrm>
            <a:prstGeom prst="ellipse">
              <a:avLst/>
            </a:prstGeom>
            <a:solidFill>
              <a:schemeClr val="tx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 xmlns:a16="http://schemas.microsoft.com/office/drawing/2014/main" id="{BC35960D-AE44-44EF-B7CB-9658182E9A4C}"/>
                </a:ext>
              </a:extLst>
            </p:cNvPr>
            <p:cNvCxnSpPr>
              <a:cxnSpLocks/>
            </p:cNvCxnSpPr>
            <p:nvPr/>
          </p:nvCxnSpPr>
          <p:spPr>
            <a:xfrm flipH="1" flipV="1">
              <a:off x="7293239" y="5391387"/>
              <a:ext cx="195792" cy="336422"/>
            </a:xfrm>
            <a:prstGeom prst="lin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7" name="Oval 16">
              <a:extLst>
                <a:ext uri="{FF2B5EF4-FFF2-40B4-BE49-F238E27FC236}">
                  <a16:creationId xmlns="" xmlns:a16="http://schemas.microsoft.com/office/drawing/2014/main" id="{D292E323-8693-4646-883E-02081627F424}"/>
                </a:ext>
              </a:extLst>
            </p:cNvPr>
            <p:cNvSpPr/>
            <p:nvPr/>
          </p:nvSpPr>
          <p:spPr>
            <a:xfrm flipH="1" flipV="1">
              <a:off x="7217039" y="5561762"/>
              <a:ext cx="839242" cy="83924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B8C23BE3-9601-4E68-9508-A10BDD6D3D98}"/>
                </a:ext>
              </a:extLst>
            </p:cNvPr>
            <p:cNvSpPr/>
            <p:nvPr/>
          </p:nvSpPr>
          <p:spPr>
            <a:xfrm rot="3504373" flipH="1">
              <a:off x="8205442" y="3276460"/>
              <a:ext cx="217476" cy="217476"/>
            </a:xfrm>
            <a:prstGeom prst="ellipse">
              <a:avLst/>
            </a:prstGeom>
            <a:solidFill>
              <a:srgbClr val="1B7DB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 xmlns:a16="http://schemas.microsoft.com/office/drawing/2014/main" id="{0801A631-9007-4BCC-AFC1-5485B03A7E82}"/>
                </a:ext>
              </a:extLst>
            </p:cNvPr>
            <p:cNvCxnSpPr>
              <a:cxnSpLocks/>
            </p:cNvCxnSpPr>
            <p:nvPr/>
          </p:nvCxnSpPr>
          <p:spPr>
            <a:xfrm rot="3504373" flipH="1">
              <a:off x="8517193" y="3207286"/>
              <a:ext cx="195792" cy="336422"/>
            </a:xfrm>
            <a:prstGeom prst="lin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20" name="Oval 19">
              <a:extLst>
                <a:ext uri="{FF2B5EF4-FFF2-40B4-BE49-F238E27FC236}">
                  <a16:creationId xmlns="" xmlns:a16="http://schemas.microsoft.com/office/drawing/2014/main" id="{AF1E4365-8290-47BF-8517-0A8CEF9BE4A8}"/>
                </a:ext>
              </a:extLst>
            </p:cNvPr>
            <p:cNvSpPr/>
            <p:nvPr/>
          </p:nvSpPr>
          <p:spPr>
            <a:xfrm rot="3504373" flipH="1">
              <a:off x="8683367" y="2944040"/>
              <a:ext cx="839242" cy="83924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a:extLst>
                <a:ext uri="{FF2B5EF4-FFF2-40B4-BE49-F238E27FC236}">
                  <a16:creationId xmlns="" xmlns:a16="http://schemas.microsoft.com/office/drawing/2014/main" id="{35F0456D-E6E0-4101-AEA6-CFB417C823EC}"/>
                </a:ext>
              </a:extLst>
            </p:cNvPr>
            <p:cNvSpPr/>
            <p:nvPr/>
          </p:nvSpPr>
          <p:spPr>
            <a:xfrm rot="18095627">
              <a:off x="3861299" y="3288817"/>
              <a:ext cx="217476" cy="217476"/>
            </a:xfrm>
            <a:prstGeom prst="ellipse">
              <a:avLst/>
            </a:prstGeom>
            <a:solidFill>
              <a:srgbClr val="ADDA4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 xmlns:a16="http://schemas.microsoft.com/office/drawing/2014/main" id="{898AEDAA-9EE5-47FA-9FD6-579B5DBEB5E7}"/>
                </a:ext>
              </a:extLst>
            </p:cNvPr>
            <p:cNvCxnSpPr>
              <a:cxnSpLocks/>
            </p:cNvCxnSpPr>
            <p:nvPr/>
          </p:nvCxnSpPr>
          <p:spPr>
            <a:xfrm rot="18095627">
              <a:off x="3571232" y="3219643"/>
              <a:ext cx="195792" cy="336422"/>
            </a:xfrm>
            <a:prstGeom prst="lin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23" name="Oval 22">
              <a:extLst>
                <a:ext uri="{FF2B5EF4-FFF2-40B4-BE49-F238E27FC236}">
                  <a16:creationId xmlns="" xmlns:a16="http://schemas.microsoft.com/office/drawing/2014/main" id="{203C998F-4B9F-4CE1-B252-CC5FBC126752}"/>
                </a:ext>
              </a:extLst>
            </p:cNvPr>
            <p:cNvSpPr/>
            <p:nvPr/>
          </p:nvSpPr>
          <p:spPr>
            <a:xfrm rot="18095627">
              <a:off x="2761608" y="2956397"/>
              <a:ext cx="839242" cy="83924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 xmlns:a16="http://schemas.microsoft.com/office/drawing/2014/main" id="{4CAD7603-904D-455A-99EC-D41A656D5B9E}"/>
                </a:ext>
              </a:extLst>
            </p:cNvPr>
            <p:cNvSpPr txBox="1"/>
            <p:nvPr/>
          </p:nvSpPr>
          <p:spPr>
            <a:xfrm>
              <a:off x="9509220" y="3022508"/>
              <a:ext cx="2634248" cy="338554"/>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chemeClr val="bg1">
                      <a:lumMod val="95000"/>
                    </a:schemeClr>
                  </a:solidFill>
                  <a:effectLst/>
                  <a:uLnTx/>
                  <a:uFillTx/>
                  <a:latin typeface="Calibri" panose="020F0502020204030204"/>
                </a:defRPr>
              </a:lvl1pPr>
            </a:lstStyle>
            <a:p>
              <a:pPr defTabSz="428625"/>
              <a:r>
                <a:rPr lang="en-US" sz="1600" b="1" dirty="0">
                  <a:solidFill>
                    <a:srgbClr val="09AABE"/>
                  </a:solidFill>
                </a:rPr>
                <a:t>202 with 68 Ph.D.  </a:t>
              </a:r>
            </a:p>
          </p:txBody>
        </p:sp>
        <p:sp>
          <p:nvSpPr>
            <p:cNvPr id="25" name="TextBox 24">
              <a:extLst>
                <a:ext uri="{FF2B5EF4-FFF2-40B4-BE49-F238E27FC236}">
                  <a16:creationId xmlns="" xmlns:a16="http://schemas.microsoft.com/office/drawing/2014/main" id="{28D1301F-8946-47AB-899C-4584E1B67655}"/>
                </a:ext>
              </a:extLst>
            </p:cNvPr>
            <p:cNvSpPr txBox="1"/>
            <p:nvPr/>
          </p:nvSpPr>
          <p:spPr>
            <a:xfrm>
              <a:off x="9509220" y="2654550"/>
              <a:ext cx="2456578" cy="461665"/>
            </a:xfrm>
            <a:prstGeom prst="rect">
              <a:avLst/>
            </a:prstGeom>
            <a:noFill/>
          </p:spPr>
          <p:txBody>
            <a:bodyPr wrap="square" rtlCol="0">
              <a:spAutoFit/>
            </a:bodyPr>
            <a:lstStyle/>
            <a:p>
              <a:pPr defTabSz="857250">
                <a:defRPr/>
              </a:pPr>
              <a:r>
                <a:rPr lang="en-US" sz="2400" b="1" dirty="0">
                  <a:solidFill>
                    <a:srgbClr val="09AABE"/>
                  </a:solidFill>
                </a:rPr>
                <a:t>Manpower:</a:t>
              </a:r>
            </a:p>
          </p:txBody>
        </p:sp>
        <p:sp>
          <p:nvSpPr>
            <p:cNvPr id="27" name="TextBox 26">
              <a:extLst>
                <a:ext uri="{FF2B5EF4-FFF2-40B4-BE49-F238E27FC236}">
                  <a16:creationId xmlns="" xmlns:a16="http://schemas.microsoft.com/office/drawing/2014/main" id="{08724CF1-047E-4892-90E6-5079E3BFFCE3}"/>
                </a:ext>
              </a:extLst>
            </p:cNvPr>
            <p:cNvSpPr txBox="1"/>
            <p:nvPr/>
          </p:nvSpPr>
          <p:spPr>
            <a:xfrm>
              <a:off x="1884660" y="1813228"/>
              <a:ext cx="1998913" cy="646331"/>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chemeClr val="bg1">
                      <a:lumMod val="95000"/>
                    </a:schemeClr>
                  </a:solidFill>
                  <a:effectLst/>
                  <a:uLnTx/>
                  <a:uFillTx/>
                  <a:latin typeface="Calibri" panose="020F0502020204030204"/>
                </a:defRPr>
              </a:lvl1pPr>
            </a:lstStyle>
            <a:p>
              <a:pPr algn="r" defTabSz="428625"/>
              <a:r>
                <a:rPr lang="en-US" sz="1200" b="1" dirty="0">
                  <a:solidFill>
                    <a:srgbClr val="002060"/>
                  </a:solidFill>
                </a:rPr>
                <a:t>Indo – UK (7)</a:t>
              </a:r>
            </a:p>
            <a:p>
              <a:pPr algn="r" defTabSz="428625"/>
              <a:r>
                <a:rPr lang="en-US" sz="1200" b="1" dirty="0">
                  <a:solidFill>
                    <a:srgbClr val="002060"/>
                  </a:solidFill>
                </a:rPr>
                <a:t>Indo – US (1)</a:t>
              </a:r>
            </a:p>
            <a:p>
              <a:pPr algn="r" defTabSz="428625"/>
              <a:r>
                <a:rPr lang="en-US" sz="1200" b="1" dirty="0">
                  <a:solidFill>
                    <a:srgbClr val="002060"/>
                  </a:solidFill>
                </a:rPr>
                <a:t>MI IC1 - Multilateral (9) </a:t>
              </a:r>
            </a:p>
          </p:txBody>
        </p:sp>
        <p:sp>
          <p:nvSpPr>
            <p:cNvPr id="28" name="TextBox 27">
              <a:extLst>
                <a:ext uri="{FF2B5EF4-FFF2-40B4-BE49-F238E27FC236}">
                  <a16:creationId xmlns="" xmlns:a16="http://schemas.microsoft.com/office/drawing/2014/main" id="{C208ED57-6FEC-43B1-9781-66DD9F26AD8A}"/>
                </a:ext>
              </a:extLst>
            </p:cNvPr>
            <p:cNvSpPr txBox="1"/>
            <p:nvPr/>
          </p:nvSpPr>
          <p:spPr>
            <a:xfrm>
              <a:off x="1471670" y="1125063"/>
              <a:ext cx="2456577" cy="830997"/>
            </a:xfrm>
            <a:prstGeom prst="rect">
              <a:avLst/>
            </a:prstGeom>
            <a:noFill/>
          </p:spPr>
          <p:txBody>
            <a:bodyPr wrap="square" rtlCol="0">
              <a:spAutoFit/>
            </a:bodyPr>
            <a:lstStyle/>
            <a:p>
              <a:pPr algn="r" defTabSz="857250">
                <a:defRPr/>
              </a:pPr>
              <a:r>
                <a:rPr lang="en-US" sz="2400" b="1" dirty="0">
                  <a:solidFill>
                    <a:srgbClr val="002060"/>
                  </a:solidFill>
                  <a:latin typeface="Calibri" panose="020F0502020204030204"/>
                </a:rPr>
                <a:t>Collaboration: </a:t>
              </a:r>
            </a:p>
            <a:p>
              <a:pPr algn="r" defTabSz="857250">
                <a:defRPr/>
              </a:pPr>
              <a:r>
                <a:rPr lang="en-US" sz="2400" b="1" dirty="0">
                  <a:solidFill>
                    <a:srgbClr val="002060"/>
                  </a:solidFill>
                  <a:latin typeface="Calibri" panose="020F0502020204030204"/>
                </a:rPr>
                <a:t>17 Projects</a:t>
              </a:r>
            </a:p>
          </p:txBody>
        </p:sp>
        <p:pic>
          <p:nvPicPr>
            <p:cNvPr id="29" name="Picture 28">
              <a:extLst>
                <a:ext uri="{FF2B5EF4-FFF2-40B4-BE49-F238E27FC236}">
                  <a16:creationId xmlns="" xmlns:a16="http://schemas.microsoft.com/office/drawing/2014/main" id="{FEEB30FB-2EB6-4C29-9C54-39B0E19FD0C4}"/>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293239" y="542491"/>
              <a:ext cx="732510" cy="581634"/>
            </a:xfrm>
            <a:prstGeom prst="rect">
              <a:avLst/>
            </a:prstGeom>
          </p:spPr>
        </p:pic>
        <p:sp>
          <p:nvSpPr>
            <p:cNvPr id="30" name="TextBox 29">
              <a:extLst>
                <a:ext uri="{FF2B5EF4-FFF2-40B4-BE49-F238E27FC236}">
                  <a16:creationId xmlns="" xmlns:a16="http://schemas.microsoft.com/office/drawing/2014/main" id="{269E2C03-4E1E-4414-AAA8-F441758B6B83}"/>
                </a:ext>
              </a:extLst>
            </p:cNvPr>
            <p:cNvSpPr txBox="1"/>
            <p:nvPr/>
          </p:nvSpPr>
          <p:spPr>
            <a:xfrm>
              <a:off x="444490" y="3658123"/>
              <a:ext cx="2517709" cy="1077218"/>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chemeClr val="bg1">
                      <a:lumMod val="95000"/>
                    </a:schemeClr>
                  </a:solidFill>
                  <a:effectLst/>
                  <a:uLnTx/>
                  <a:uFillTx/>
                  <a:latin typeface="Calibri" panose="020F0502020204030204"/>
                </a:defRPr>
              </a:lvl1pPr>
            </a:lstStyle>
            <a:p>
              <a:pPr algn="r" defTabSz="428625"/>
              <a:r>
                <a:rPr lang="en-US" sz="1100" b="1" dirty="0">
                  <a:solidFill>
                    <a:srgbClr val="00B050"/>
                  </a:solidFill>
                </a:rPr>
                <a:t>Smart Grids R&amp;D Conclave (New Delhi)</a:t>
              </a:r>
            </a:p>
            <a:p>
              <a:pPr algn="r" defTabSz="428625"/>
              <a:r>
                <a:rPr lang="en-US" sz="1100" b="1" dirty="0">
                  <a:solidFill>
                    <a:srgbClr val="00B050"/>
                  </a:solidFill>
                </a:rPr>
                <a:t>India – UK JVCEC conference (UK)</a:t>
              </a:r>
            </a:p>
            <a:p>
              <a:pPr algn="r" defTabSz="428625"/>
              <a:endParaRPr lang="en-US" sz="1400" b="1" dirty="0">
                <a:solidFill>
                  <a:srgbClr val="0070C0"/>
                </a:solidFill>
              </a:endParaRPr>
            </a:p>
            <a:p>
              <a:pPr algn="r" defTabSz="428625"/>
              <a:endParaRPr lang="en-US" sz="1400" b="1" dirty="0">
                <a:solidFill>
                  <a:srgbClr val="0070C0"/>
                </a:solidFill>
              </a:endParaRPr>
            </a:p>
            <a:p>
              <a:pPr algn="r" defTabSz="428625"/>
              <a:endParaRPr lang="en-US" sz="1400" b="1" dirty="0">
                <a:solidFill>
                  <a:srgbClr val="0070C0"/>
                </a:solidFill>
              </a:endParaRPr>
            </a:p>
          </p:txBody>
        </p:sp>
        <p:sp>
          <p:nvSpPr>
            <p:cNvPr id="31" name="TextBox 30">
              <a:extLst>
                <a:ext uri="{FF2B5EF4-FFF2-40B4-BE49-F238E27FC236}">
                  <a16:creationId xmlns="" xmlns:a16="http://schemas.microsoft.com/office/drawing/2014/main" id="{0104A984-76EF-4BDE-8ECA-5FF32373981F}"/>
                </a:ext>
              </a:extLst>
            </p:cNvPr>
            <p:cNvSpPr txBox="1"/>
            <p:nvPr/>
          </p:nvSpPr>
          <p:spPr>
            <a:xfrm>
              <a:off x="231429" y="3057593"/>
              <a:ext cx="2456577" cy="646331"/>
            </a:xfrm>
            <a:prstGeom prst="rect">
              <a:avLst/>
            </a:prstGeom>
            <a:noFill/>
          </p:spPr>
          <p:txBody>
            <a:bodyPr wrap="square" rtlCol="0">
              <a:spAutoFit/>
            </a:bodyPr>
            <a:lstStyle/>
            <a:p>
              <a:pPr algn="r" defTabSz="857250">
                <a:defRPr/>
              </a:pPr>
              <a:r>
                <a:rPr lang="en-US" b="1" dirty="0">
                  <a:solidFill>
                    <a:srgbClr val="7030A0"/>
                  </a:solidFill>
                  <a:latin typeface="Calibri" panose="020F0502020204030204"/>
                </a:rPr>
                <a:t>Smart Grids </a:t>
              </a:r>
            </a:p>
            <a:p>
              <a:pPr algn="r" defTabSz="857250">
                <a:defRPr/>
              </a:pPr>
              <a:r>
                <a:rPr lang="en-US" b="1" dirty="0">
                  <a:solidFill>
                    <a:srgbClr val="7030A0"/>
                  </a:solidFill>
                  <a:latin typeface="Calibri" panose="020F0502020204030204"/>
                </a:rPr>
                <a:t>Stake-Holder Events</a:t>
              </a:r>
            </a:p>
          </p:txBody>
        </p:sp>
        <p:sp>
          <p:nvSpPr>
            <p:cNvPr id="33" name="TextBox 32">
              <a:extLst>
                <a:ext uri="{FF2B5EF4-FFF2-40B4-BE49-F238E27FC236}">
                  <a16:creationId xmlns="" xmlns:a16="http://schemas.microsoft.com/office/drawing/2014/main" id="{D277DAC4-ECF3-4B9D-9155-CCCD4CA667F2}"/>
                </a:ext>
              </a:extLst>
            </p:cNvPr>
            <p:cNvSpPr txBox="1"/>
            <p:nvPr/>
          </p:nvSpPr>
          <p:spPr>
            <a:xfrm>
              <a:off x="8052303" y="1675974"/>
              <a:ext cx="2097407" cy="307777"/>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chemeClr val="bg1">
                      <a:lumMod val="95000"/>
                    </a:schemeClr>
                  </a:solidFill>
                  <a:effectLst/>
                  <a:uLnTx/>
                  <a:uFillTx/>
                  <a:latin typeface="Calibri" panose="020F0502020204030204"/>
                </a:defRPr>
              </a:lvl1pPr>
            </a:lstStyle>
            <a:p>
              <a:pPr defTabSz="428625"/>
              <a:endParaRPr lang="en-US" sz="1400" b="1" dirty="0">
                <a:solidFill>
                  <a:schemeClr val="tx1"/>
                </a:solidFill>
              </a:endParaRPr>
            </a:p>
          </p:txBody>
        </p:sp>
        <p:sp>
          <p:nvSpPr>
            <p:cNvPr id="34" name="TextBox 33">
              <a:extLst>
                <a:ext uri="{FF2B5EF4-FFF2-40B4-BE49-F238E27FC236}">
                  <a16:creationId xmlns="" xmlns:a16="http://schemas.microsoft.com/office/drawing/2014/main" id="{70057DD5-A986-4176-93F0-11069A1F8677}"/>
                </a:ext>
              </a:extLst>
            </p:cNvPr>
            <p:cNvSpPr txBox="1"/>
            <p:nvPr/>
          </p:nvSpPr>
          <p:spPr>
            <a:xfrm>
              <a:off x="7821572" y="1215579"/>
              <a:ext cx="2456577" cy="830997"/>
            </a:xfrm>
            <a:prstGeom prst="rect">
              <a:avLst/>
            </a:prstGeom>
            <a:noFill/>
          </p:spPr>
          <p:txBody>
            <a:bodyPr wrap="square" rtlCol="0">
              <a:spAutoFit/>
            </a:bodyPr>
            <a:lstStyle/>
            <a:p>
              <a:pPr defTabSz="857250">
                <a:defRPr/>
              </a:pPr>
              <a:r>
                <a:rPr lang="en-US" sz="2400" b="1" dirty="0">
                  <a:solidFill>
                    <a:srgbClr val="002060"/>
                  </a:solidFill>
                  <a:latin typeface="Calibri" panose="020F0502020204030204"/>
                </a:rPr>
                <a:t>Funding: </a:t>
              </a:r>
            </a:p>
            <a:p>
              <a:pPr defTabSz="857250">
                <a:defRPr/>
              </a:pPr>
              <a:r>
                <a:rPr lang="en-US" sz="2400" b="1" dirty="0">
                  <a:solidFill>
                    <a:srgbClr val="002060"/>
                  </a:solidFill>
                  <a:latin typeface="Calibri" panose="020F0502020204030204"/>
                </a:rPr>
                <a:t>USD 60.6 Millions </a:t>
              </a:r>
            </a:p>
          </p:txBody>
        </p:sp>
        <p:pic>
          <p:nvPicPr>
            <p:cNvPr id="35" name="Picture 34">
              <a:extLst>
                <a:ext uri="{FF2B5EF4-FFF2-40B4-BE49-F238E27FC236}">
                  <a16:creationId xmlns="" xmlns:a16="http://schemas.microsoft.com/office/drawing/2014/main" id="{E2A3E82F-73E9-42D0-B91A-6F56E30E6C04}"/>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98393" y="3065490"/>
              <a:ext cx="605226" cy="577716"/>
            </a:xfrm>
            <a:prstGeom prst="rect">
              <a:avLst/>
            </a:prstGeom>
          </p:spPr>
        </p:pic>
        <p:sp>
          <p:nvSpPr>
            <p:cNvPr id="36" name="TextBox 35">
              <a:extLst>
                <a:ext uri="{FF2B5EF4-FFF2-40B4-BE49-F238E27FC236}">
                  <a16:creationId xmlns="" xmlns:a16="http://schemas.microsoft.com/office/drawing/2014/main" id="{F3F08B43-4FF3-4B8F-A8D4-C2899A818303}"/>
                </a:ext>
              </a:extLst>
            </p:cNvPr>
            <p:cNvSpPr txBox="1"/>
            <p:nvPr/>
          </p:nvSpPr>
          <p:spPr>
            <a:xfrm>
              <a:off x="721453" y="5391354"/>
              <a:ext cx="3185283" cy="738664"/>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chemeClr val="bg1">
                      <a:lumMod val="95000"/>
                    </a:schemeClr>
                  </a:solidFill>
                  <a:effectLst/>
                  <a:uLnTx/>
                  <a:uFillTx/>
                  <a:latin typeface="Calibri" panose="020F0502020204030204"/>
                </a:defRPr>
              </a:lvl1pPr>
            </a:lstStyle>
            <a:p>
              <a:pPr algn="r" defTabSz="428625"/>
              <a:r>
                <a:rPr lang="en-US" sz="1400" b="1" dirty="0">
                  <a:solidFill>
                    <a:prstClr val="black">
                      <a:lumMod val="50000"/>
                      <a:lumOff val="50000"/>
                    </a:prstClr>
                  </a:solidFill>
                </a:rPr>
                <a:t>Indian Institutes: 27</a:t>
              </a:r>
            </a:p>
            <a:p>
              <a:pPr algn="r" defTabSz="428625"/>
              <a:r>
                <a:rPr lang="en-US" sz="1400" b="1" dirty="0">
                  <a:solidFill>
                    <a:prstClr val="black">
                      <a:lumMod val="50000"/>
                      <a:lumOff val="50000"/>
                    </a:prstClr>
                  </a:solidFill>
                </a:rPr>
                <a:t>International institutes: 39</a:t>
              </a:r>
            </a:p>
            <a:p>
              <a:pPr algn="r" defTabSz="428625"/>
              <a:r>
                <a:rPr lang="en-US" sz="1400" b="1" dirty="0">
                  <a:solidFill>
                    <a:prstClr val="black">
                      <a:lumMod val="50000"/>
                      <a:lumOff val="50000"/>
                    </a:prstClr>
                  </a:solidFill>
                </a:rPr>
                <a:t>Industry/utility: 45</a:t>
              </a:r>
            </a:p>
          </p:txBody>
        </p:sp>
        <p:sp>
          <p:nvSpPr>
            <p:cNvPr id="37" name="TextBox 36">
              <a:extLst>
                <a:ext uri="{FF2B5EF4-FFF2-40B4-BE49-F238E27FC236}">
                  <a16:creationId xmlns="" xmlns:a16="http://schemas.microsoft.com/office/drawing/2014/main" id="{F7D87E44-EE4E-41D7-B2BC-7D07AD99E058}"/>
                </a:ext>
              </a:extLst>
            </p:cNvPr>
            <p:cNvSpPr txBox="1"/>
            <p:nvPr/>
          </p:nvSpPr>
          <p:spPr>
            <a:xfrm>
              <a:off x="1161378" y="4925361"/>
              <a:ext cx="2754902" cy="523220"/>
            </a:xfrm>
            <a:prstGeom prst="rect">
              <a:avLst/>
            </a:prstGeom>
            <a:noFill/>
          </p:spPr>
          <p:txBody>
            <a:bodyPr wrap="square" rtlCol="0">
              <a:spAutoFit/>
            </a:bodyPr>
            <a:lstStyle/>
            <a:p>
              <a:pPr algn="r" defTabSz="857250">
                <a:defRPr/>
              </a:pPr>
              <a:r>
                <a:rPr lang="en-US" sz="1400" b="1" dirty="0">
                  <a:solidFill>
                    <a:srgbClr val="1B7DB8"/>
                  </a:solidFill>
                  <a:latin typeface="Calibri" panose="020F0502020204030204"/>
                </a:rPr>
                <a:t>Total academic Institutes, Industries and Utilities</a:t>
              </a:r>
            </a:p>
          </p:txBody>
        </p:sp>
        <p:sp>
          <p:nvSpPr>
            <p:cNvPr id="39" name="TextBox 38">
              <a:extLst>
                <a:ext uri="{FF2B5EF4-FFF2-40B4-BE49-F238E27FC236}">
                  <a16:creationId xmlns="" xmlns:a16="http://schemas.microsoft.com/office/drawing/2014/main" id="{ECCB7DC7-DADE-4A6D-BED9-C057039BB4E4}"/>
                </a:ext>
              </a:extLst>
            </p:cNvPr>
            <p:cNvSpPr txBox="1"/>
            <p:nvPr/>
          </p:nvSpPr>
          <p:spPr>
            <a:xfrm>
              <a:off x="8566454" y="5141048"/>
              <a:ext cx="2534951" cy="307777"/>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b="0" i="0" u="none" strike="noStrike" cap="none" spc="0" normalizeH="0" baseline="0">
                  <a:ln>
                    <a:noFill/>
                  </a:ln>
                  <a:solidFill>
                    <a:schemeClr val="bg1">
                      <a:lumMod val="95000"/>
                    </a:schemeClr>
                  </a:solidFill>
                  <a:effectLst/>
                  <a:uLnTx/>
                  <a:uFillTx/>
                  <a:latin typeface="Calibri" panose="020F0502020204030204"/>
                </a:defRPr>
              </a:lvl1pPr>
            </a:lstStyle>
            <a:p>
              <a:pPr defTabSz="428625"/>
              <a:endParaRPr lang="en-US" sz="1400" b="1" dirty="0">
                <a:solidFill>
                  <a:srgbClr val="002060"/>
                </a:solidFill>
              </a:endParaRPr>
            </a:p>
          </p:txBody>
        </p:sp>
        <p:sp>
          <p:nvSpPr>
            <p:cNvPr id="40" name="TextBox 39">
              <a:extLst>
                <a:ext uri="{FF2B5EF4-FFF2-40B4-BE49-F238E27FC236}">
                  <a16:creationId xmlns="" xmlns:a16="http://schemas.microsoft.com/office/drawing/2014/main" id="{36F91142-14A6-4F12-A3E0-47E7A506F2EA}"/>
                </a:ext>
              </a:extLst>
            </p:cNvPr>
            <p:cNvSpPr txBox="1"/>
            <p:nvPr/>
          </p:nvSpPr>
          <p:spPr>
            <a:xfrm>
              <a:off x="8251106" y="5065212"/>
              <a:ext cx="3339196" cy="1968488"/>
            </a:xfrm>
            <a:prstGeom prst="rect">
              <a:avLst/>
            </a:prstGeom>
            <a:noFill/>
          </p:spPr>
          <p:txBody>
            <a:bodyPr wrap="square" rtlCol="0">
              <a:spAutoFit/>
            </a:bodyPr>
            <a:lstStyle/>
            <a:p>
              <a:pPr defTabSz="857250">
                <a:defRPr/>
              </a:pPr>
              <a:r>
                <a:rPr lang="en-US" sz="2400" b="1" dirty="0">
                  <a:solidFill>
                    <a:srgbClr val="19332F"/>
                  </a:solidFill>
                  <a:latin typeface="Calibri" panose="020F0502020204030204"/>
                </a:rPr>
                <a:t>Publications: 424 </a:t>
              </a:r>
            </a:p>
            <a:p>
              <a:pPr>
                <a:lnSpc>
                  <a:spcPct val="107000"/>
                </a:lnSpc>
              </a:pPr>
              <a:r>
                <a:rPr lang="en-US" sz="1400" b="1" dirty="0">
                  <a:latin typeface="Calibri" panose="020F0502020204030204" pitchFamily="34" charset="0"/>
                  <a:ea typeface="Calibri" panose="020F0502020204030204" pitchFamily="34" charset="0"/>
                  <a:cs typeface="Times New Roman" panose="02020603050405020304" pitchFamily="18" charset="0"/>
                </a:rPr>
                <a:t>Technology developed: 45</a:t>
              </a:r>
            </a:p>
            <a:p>
              <a:pPr>
                <a:lnSpc>
                  <a:spcPct val="107000"/>
                </a:lnSpc>
              </a:pPr>
              <a:r>
                <a:rPr lang="en-US" sz="1400" b="1" dirty="0">
                  <a:latin typeface="Calibri" panose="020F0502020204030204" pitchFamily="34" charset="0"/>
                  <a:ea typeface="Calibri" panose="020F0502020204030204" pitchFamily="34" charset="0"/>
                  <a:cs typeface="Times New Roman" panose="02020603050405020304" pitchFamily="18" charset="0"/>
                </a:rPr>
                <a:t>Patents: 23</a:t>
              </a:r>
            </a:p>
            <a:p>
              <a:pPr>
                <a:lnSpc>
                  <a:spcPct val="107000"/>
                </a:lnSpc>
              </a:pPr>
              <a:r>
                <a:rPr lang="en-US" sz="1400" b="1" dirty="0">
                  <a:latin typeface="Calibri" panose="020F0502020204030204" pitchFamily="34" charset="0"/>
                  <a:ea typeface="Calibri" panose="020F0502020204030204" pitchFamily="34" charset="0"/>
                  <a:cs typeface="Times New Roman" panose="02020603050405020304" pitchFamily="18" charset="0"/>
                </a:rPr>
                <a:t>Conference: 207</a:t>
              </a:r>
            </a:p>
            <a:p>
              <a:pPr>
                <a:lnSpc>
                  <a:spcPct val="107000"/>
                </a:lnSpc>
              </a:pPr>
              <a:r>
                <a:rPr lang="en-US" sz="1400" b="1" dirty="0">
                  <a:latin typeface="Calibri" panose="020F0502020204030204" pitchFamily="34" charset="0"/>
                  <a:ea typeface="Calibri" panose="020F0502020204030204" pitchFamily="34" charset="0"/>
                  <a:cs typeface="Times New Roman" panose="02020603050405020304" pitchFamily="18" charset="0"/>
                </a:rPr>
                <a:t>Journal: 183</a:t>
              </a:r>
              <a:endParaRPr lang="en-US" sz="1100" b="1" dirty="0">
                <a:latin typeface="Calibri" panose="020F0502020204030204" pitchFamily="34" charset="0"/>
                <a:ea typeface="Calibri" panose="020F0502020204030204" pitchFamily="34" charset="0"/>
                <a:cs typeface="Times New Roman" panose="02020603050405020304" pitchFamily="18" charset="0"/>
              </a:endParaRPr>
            </a:p>
            <a:p>
              <a:pPr defTabSz="857250">
                <a:defRPr/>
              </a:pPr>
              <a:endParaRPr lang="en-US" sz="1400" b="1" dirty="0">
                <a:solidFill>
                  <a:srgbClr val="19332F"/>
                </a:solidFill>
                <a:latin typeface="Calibri" panose="020F0502020204030204"/>
              </a:endParaRPr>
            </a:p>
            <a:p>
              <a:pPr defTabSz="857250">
                <a:defRPr/>
              </a:pPr>
              <a:endParaRPr lang="en-US" sz="2400" b="1" dirty="0">
                <a:solidFill>
                  <a:srgbClr val="19332F"/>
                </a:solidFill>
                <a:latin typeface="Calibri" panose="020F0502020204030204"/>
              </a:endParaRPr>
            </a:p>
          </p:txBody>
        </p:sp>
        <p:pic>
          <p:nvPicPr>
            <p:cNvPr id="41" name="Picture 40">
              <a:extLst>
                <a:ext uri="{FF2B5EF4-FFF2-40B4-BE49-F238E27FC236}">
                  <a16:creationId xmlns="" xmlns:a16="http://schemas.microsoft.com/office/drawing/2014/main" id="{42AFA4AF-B775-4E13-8D24-153B8B7D41FD}"/>
                </a:ext>
              </a:extLst>
            </p:cNvPr>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233936" y="563033"/>
              <a:ext cx="862316" cy="580928"/>
            </a:xfrm>
            <a:prstGeom prst="rect">
              <a:avLst/>
            </a:prstGeom>
          </p:spPr>
        </p:pic>
        <p:sp>
          <p:nvSpPr>
            <p:cNvPr id="42" name="Rectangle 41">
              <a:extLst>
                <a:ext uri="{FF2B5EF4-FFF2-40B4-BE49-F238E27FC236}">
                  <a16:creationId xmlns="" xmlns:a16="http://schemas.microsoft.com/office/drawing/2014/main" id="{B1E62563-A0D8-4DFB-B412-27C6A75EAC9D}"/>
                </a:ext>
              </a:extLst>
            </p:cNvPr>
            <p:cNvSpPr/>
            <p:nvPr/>
          </p:nvSpPr>
          <p:spPr>
            <a:xfrm rot="19803752">
              <a:off x="4609989" y="1877578"/>
              <a:ext cx="1526315" cy="369332"/>
            </a:xfrm>
            <a:prstGeom prst="rect">
              <a:avLst/>
            </a:prstGeom>
          </p:spPr>
          <p:txBody>
            <a:bodyPr wrap="none">
              <a:prstTxWarp prst="textArchUp">
                <a:avLst/>
              </a:prstTxWarp>
              <a:spAutoFit/>
            </a:bodyPr>
            <a:lstStyle/>
            <a:p>
              <a:pPr algn="ctr"/>
              <a:r>
                <a:rPr lang="en-US" sz="2000" b="1" dirty="0">
                  <a:ln w="0"/>
                  <a:solidFill>
                    <a:srgbClr val="002060"/>
                  </a:solidFill>
                  <a:effectLst>
                    <a:outerShdw blurRad="38100" dist="25400" dir="5400000" algn="ctr" rotWithShape="0">
                      <a:srgbClr val="6E747A">
                        <a:alpha val="43000"/>
                      </a:srgbClr>
                    </a:outerShdw>
                  </a:effectLst>
                </a:rPr>
                <a:t>Collaboration</a:t>
              </a:r>
              <a:r>
                <a:rPr lang="en-US" b="1" dirty="0">
                  <a:ln w="0"/>
                  <a:solidFill>
                    <a:schemeClr val="bg1"/>
                  </a:solidFill>
                  <a:effectLst>
                    <a:outerShdw blurRad="38100" dist="25400" dir="5400000" algn="ctr" rotWithShape="0">
                      <a:srgbClr val="6E747A">
                        <a:alpha val="43000"/>
                      </a:srgbClr>
                    </a:outerShdw>
                  </a:effectLst>
                </a:rPr>
                <a:t> </a:t>
              </a:r>
            </a:p>
          </p:txBody>
        </p:sp>
        <p:sp>
          <p:nvSpPr>
            <p:cNvPr id="43" name="Rectangle 42">
              <a:extLst>
                <a:ext uri="{FF2B5EF4-FFF2-40B4-BE49-F238E27FC236}">
                  <a16:creationId xmlns="" xmlns:a16="http://schemas.microsoft.com/office/drawing/2014/main" id="{54C98500-5169-451D-885D-AC3FEF279ADE}"/>
                </a:ext>
              </a:extLst>
            </p:cNvPr>
            <p:cNvSpPr/>
            <p:nvPr/>
          </p:nvSpPr>
          <p:spPr>
            <a:xfrm rot="2041028">
              <a:off x="6178902" y="1916699"/>
              <a:ext cx="1526315" cy="369332"/>
            </a:xfrm>
            <a:prstGeom prst="rect">
              <a:avLst/>
            </a:prstGeom>
          </p:spPr>
          <p:txBody>
            <a:bodyPr wrap="none">
              <a:prstTxWarp prst="textArchUp">
                <a:avLst/>
              </a:prstTxWarp>
              <a:spAutoFit/>
            </a:bodyPr>
            <a:lstStyle/>
            <a:p>
              <a:pPr algn="ctr"/>
              <a:r>
                <a:rPr lang="en-US" sz="2000" b="1" dirty="0">
                  <a:ln w="0"/>
                  <a:solidFill>
                    <a:srgbClr val="7030A0"/>
                  </a:solidFill>
                  <a:effectLst>
                    <a:outerShdw blurRad="38100" dist="25400" dir="5400000" algn="ctr" rotWithShape="0">
                      <a:srgbClr val="6E747A">
                        <a:alpha val="43000"/>
                      </a:srgbClr>
                    </a:outerShdw>
                  </a:effectLst>
                </a:rPr>
                <a:t>Funding </a:t>
              </a:r>
            </a:p>
          </p:txBody>
        </p:sp>
        <p:sp>
          <p:nvSpPr>
            <p:cNvPr id="44" name="Rectangle 43">
              <a:extLst>
                <a:ext uri="{FF2B5EF4-FFF2-40B4-BE49-F238E27FC236}">
                  <a16:creationId xmlns="" xmlns:a16="http://schemas.microsoft.com/office/drawing/2014/main" id="{0E86591F-FEFF-4B2A-90E0-07BEDDE35599}"/>
                </a:ext>
              </a:extLst>
            </p:cNvPr>
            <p:cNvSpPr/>
            <p:nvPr/>
          </p:nvSpPr>
          <p:spPr>
            <a:xfrm rot="5400000">
              <a:off x="6890753" y="3307050"/>
              <a:ext cx="1526315" cy="369332"/>
            </a:xfrm>
            <a:prstGeom prst="rect">
              <a:avLst/>
            </a:prstGeom>
          </p:spPr>
          <p:txBody>
            <a:bodyPr wrap="none">
              <a:prstTxWarp prst="textArchUp">
                <a:avLst/>
              </a:prstTxWarp>
              <a:spAutoFit/>
            </a:bodyPr>
            <a:lstStyle/>
            <a:p>
              <a:pPr algn="ctr"/>
              <a:r>
                <a:rPr lang="en-US" sz="2000" b="1" dirty="0">
                  <a:ln w="0"/>
                  <a:solidFill>
                    <a:schemeClr val="accent6">
                      <a:lumMod val="20000"/>
                      <a:lumOff val="80000"/>
                    </a:schemeClr>
                  </a:solidFill>
                  <a:effectLst>
                    <a:outerShdw blurRad="38100" dist="25400" dir="5400000" algn="ctr" rotWithShape="0">
                      <a:srgbClr val="6E747A">
                        <a:alpha val="43000"/>
                      </a:srgbClr>
                    </a:outerShdw>
                  </a:effectLst>
                </a:rPr>
                <a:t>Manpower</a:t>
              </a:r>
              <a:r>
                <a:rPr lang="en-US" sz="2000" b="1" dirty="0">
                  <a:ln w="0"/>
                  <a:solidFill>
                    <a:schemeClr val="bg1"/>
                  </a:solidFill>
                  <a:effectLst>
                    <a:outerShdw blurRad="38100" dist="25400" dir="5400000" algn="ctr" rotWithShape="0">
                      <a:srgbClr val="6E747A">
                        <a:alpha val="43000"/>
                      </a:srgbClr>
                    </a:outerShdw>
                  </a:effectLst>
                </a:rPr>
                <a:t> </a:t>
              </a:r>
            </a:p>
          </p:txBody>
        </p:sp>
        <p:sp>
          <p:nvSpPr>
            <p:cNvPr id="45" name="Rectangle 44">
              <a:extLst>
                <a:ext uri="{FF2B5EF4-FFF2-40B4-BE49-F238E27FC236}">
                  <a16:creationId xmlns="" xmlns:a16="http://schemas.microsoft.com/office/drawing/2014/main" id="{2430ADEC-A8B0-488B-BF8B-4772E40CA717}"/>
                </a:ext>
              </a:extLst>
            </p:cNvPr>
            <p:cNvSpPr/>
            <p:nvPr/>
          </p:nvSpPr>
          <p:spPr>
            <a:xfrm rot="9011007">
              <a:off x="5995229" y="4525692"/>
              <a:ext cx="1526315" cy="369332"/>
            </a:xfrm>
            <a:prstGeom prst="rect">
              <a:avLst/>
            </a:prstGeom>
          </p:spPr>
          <p:txBody>
            <a:bodyPr wrap="none">
              <a:prstTxWarp prst="textArchUp">
                <a:avLst/>
              </a:prstTxWarp>
              <a:spAutoFit/>
            </a:bodyPr>
            <a:lstStyle/>
            <a:p>
              <a:pPr algn="ctr"/>
              <a:r>
                <a:rPr lang="en-US" sz="2000" b="1" dirty="0">
                  <a:ln w="0"/>
                  <a:solidFill>
                    <a:schemeClr val="bg1"/>
                  </a:solidFill>
                  <a:effectLst>
                    <a:outerShdw blurRad="38100" dist="25400" dir="5400000" algn="ctr" rotWithShape="0">
                      <a:srgbClr val="6E747A">
                        <a:alpha val="43000"/>
                      </a:srgbClr>
                    </a:outerShdw>
                  </a:effectLst>
                </a:rPr>
                <a:t>Publications</a:t>
              </a:r>
            </a:p>
          </p:txBody>
        </p:sp>
        <p:sp>
          <p:nvSpPr>
            <p:cNvPr id="46" name="Rectangle 45">
              <a:extLst>
                <a:ext uri="{FF2B5EF4-FFF2-40B4-BE49-F238E27FC236}">
                  <a16:creationId xmlns="" xmlns:a16="http://schemas.microsoft.com/office/drawing/2014/main" id="{294C8169-FFB4-45C2-AAEF-3E7272B576FC}"/>
                </a:ext>
              </a:extLst>
            </p:cNvPr>
            <p:cNvSpPr/>
            <p:nvPr/>
          </p:nvSpPr>
          <p:spPr>
            <a:xfrm rot="12653979">
              <a:off x="4625346" y="4451940"/>
              <a:ext cx="1526315" cy="369332"/>
            </a:xfrm>
            <a:prstGeom prst="rect">
              <a:avLst/>
            </a:prstGeom>
          </p:spPr>
          <p:txBody>
            <a:bodyPr wrap="none">
              <a:prstTxWarp prst="textArchUp">
                <a:avLst/>
              </a:prstTxWarp>
              <a:spAutoFit/>
            </a:bodyPr>
            <a:lstStyle/>
            <a:p>
              <a:pPr algn="ctr"/>
              <a:r>
                <a:rPr lang="en-US" sz="2400" b="1" dirty="0">
                  <a:ln w="0"/>
                  <a:solidFill>
                    <a:schemeClr val="accent2">
                      <a:lumMod val="50000"/>
                    </a:schemeClr>
                  </a:solidFill>
                  <a:effectLst>
                    <a:outerShdw blurRad="38100" dist="25400" dir="5400000" algn="ctr" rotWithShape="0">
                      <a:srgbClr val="6E747A">
                        <a:alpha val="43000"/>
                      </a:srgbClr>
                    </a:outerShdw>
                  </a:effectLst>
                </a:rPr>
                <a:t>Institutes</a:t>
              </a:r>
            </a:p>
          </p:txBody>
        </p:sp>
        <p:sp>
          <p:nvSpPr>
            <p:cNvPr id="47" name="Rectangle 46">
              <a:extLst>
                <a:ext uri="{FF2B5EF4-FFF2-40B4-BE49-F238E27FC236}">
                  <a16:creationId xmlns="" xmlns:a16="http://schemas.microsoft.com/office/drawing/2014/main" id="{DFF7FC89-C127-4D69-9E4B-856524401F55}"/>
                </a:ext>
              </a:extLst>
            </p:cNvPr>
            <p:cNvSpPr/>
            <p:nvPr/>
          </p:nvSpPr>
          <p:spPr>
            <a:xfrm rot="16200000">
              <a:off x="3884959" y="3124111"/>
              <a:ext cx="1526315" cy="435992"/>
            </a:xfrm>
            <a:prstGeom prst="rect">
              <a:avLst/>
            </a:prstGeom>
          </p:spPr>
          <p:txBody>
            <a:bodyPr wrap="none">
              <a:prstTxWarp prst="textArchUp">
                <a:avLst/>
              </a:prstTxWarp>
              <a:spAutoFit/>
            </a:bodyPr>
            <a:lstStyle/>
            <a:p>
              <a:pPr algn="ctr"/>
              <a:r>
                <a:rPr lang="en-US" sz="2400" b="1" dirty="0">
                  <a:ln w="0"/>
                  <a:solidFill>
                    <a:srgbClr val="7030A0"/>
                  </a:solidFill>
                  <a:effectLst>
                    <a:outerShdw blurRad="38100" dist="25400" dir="5400000" algn="ctr" rotWithShape="0">
                      <a:srgbClr val="6E747A">
                        <a:alpha val="43000"/>
                      </a:srgbClr>
                    </a:outerShdw>
                  </a:effectLst>
                </a:rPr>
                <a:t>Events</a:t>
              </a:r>
              <a:r>
                <a:rPr lang="en-US" sz="3200" b="1" dirty="0">
                  <a:ln w="0"/>
                  <a:solidFill>
                    <a:schemeClr val="bg1"/>
                  </a:solidFill>
                  <a:effectLst>
                    <a:outerShdw blurRad="38100" dist="25400" dir="5400000" algn="ctr" rotWithShape="0">
                      <a:srgbClr val="6E747A">
                        <a:alpha val="43000"/>
                      </a:srgbClr>
                    </a:outerShdw>
                  </a:effectLst>
                </a:rPr>
                <a:t> </a:t>
              </a:r>
            </a:p>
          </p:txBody>
        </p:sp>
        <p:sp>
          <p:nvSpPr>
            <p:cNvPr id="48" name="Rectangle 47">
              <a:extLst>
                <a:ext uri="{FF2B5EF4-FFF2-40B4-BE49-F238E27FC236}">
                  <a16:creationId xmlns="" xmlns:a16="http://schemas.microsoft.com/office/drawing/2014/main" id="{3D806D51-BE2B-4112-8503-74CBC824F987}"/>
                </a:ext>
              </a:extLst>
            </p:cNvPr>
            <p:cNvSpPr/>
            <p:nvPr/>
          </p:nvSpPr>
          <p:spPr>
            <a:xfrm>
              <a:off x="5209563" y="2433667"/>
              <a:ext cx="1886106" cy="1190560"/>
            </a:xfrm>
            <a:prstGeom prst="rect">
              <a:avLst/>
            </a:prstGeom>
          </p:spPr>
          <p:txBody>
            <a:bodyPr wrap="none">
              <a:prstTxWarp prst="textArchUp">
                <a:avLst>
                  <a:gd name="adj" fmla="val 10219401"/>
                </a:avLst>
              </a:prstTxWarp>
              <a:spAutoFit/>
            </a:bodyPr>
            <a:lstStyle/>
            <a:p>
              <a:pPr algn="ctr"/>
              <a:r>
                <a:rPr lang="en-US" b="1" dirty="0">
                  <a:ln w="0"/>
                  <a:solidFill>
                    <a:srgbClr val="FF0000"/>
                  </a:solidFill>
                  <a:effectLst>
                    <a:outerShdw blurRad="38100" dist="25400" dir="5400000" algn="ctr" rotWithShape="0">
                      <a:srgbClr val="6E747A">
                        <a:alpha val="43000"/>
                      </a:srgbClr>
                    </a:outerShdw>
                  </a:effectLst>
                </a:rPr>
                <a:t>DST Funded </a:t>
              </a:r>
            </a:p>
          </p:txBody>
        </p:sp>
        <p:sp>
          <p:nvSpPr>
            <p:cNvPr id="49" name="Rectangle 48">
              <a:extLst>
                <a:ext uri="{FF2B5EF4-FFF2-40B4-BE49-F238E27FC236}">
                  <a16:creationId xmlns="" xmlns:a16="http://schemas.microsoft.com/office/drawing/2014/main" id="{AF402198-C904-4F62-A7DE-096FA36D0EB8}"/>
                </a:ext>
              </a:extLst>
            </p:cNvPr>
            <p:cNvSpPr/>
            <p:nvPr/>
          </p:nvSpPr>
          <p:spPr>
            <a:xfrm>
              <a:off x="5183856" y="3169059"/>
              <a:ext cx="1699841" cy="1085814"/>
            </a:xfrm>
            <a:prstGeom prst="rect">
              <a:avLst/>
            </a:prstGeom>
          </p:spPr>
          <p:txBody>
            <a:bodyPr wrap="none">
              <a:prstTxWarp prst="textArchDown">
                <a:avLst/>
              </a:prstTxWarp>
              <a:spAutoFit/>
            </a:bodyPr>
            <a:lstStyle/>
            <a:p>
              <a:pPr algn="ctr"/>
              <a:r>
                <a:rPr lang="en-US" b="1" dirty="0">
                  <a:ln w="0"/>
                  <a:solidFill>
                    <a:srgbClr val="7030A0"/>
                  </a:solidFill>
                  <a:effectLst>
                    <a:outerShdw blurRad="38100" dist="25400" dir="5400000" algn="ctr" rotWithShape="0">
                      <a:srgbClr val="6E747A">
                        <a:alpha val="43000"/>
                      </a:srgbClr>
                    </a:outerShdw>
                  </a:effectLst>
                </a:rPr>
                <a:t>17 Smart grids projects</a:t>
              </a:r>
            </a:p>
          </p:txBody>
        </p:sp>
        <p:pic>
          <p:nvPicPr>
            <p:cNvPr id="50" name="Content Placeholder 7">
              <a:extLst>
                <a:ext uri="{FF2B5EF4-FFF2-40B4-BE49-F238E27FC236}">
                  <a16:creationId xmlns="" xmlns:a16="http://schemas.microsoft.com/office/drawing/2014/main" id="{075EA3F4-066C-42FE-834A-45E189A5B800}"/>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361306" y="2484773"/>
              <a:ext cx="1478568" cy="1295226"/>
            </a:xfrm>
            <a:prstGeom prst="rect">
              <a:avLst/>
            </a:prstGeom>
          </p:spPr>
        </p:pic>
      </p:grpSp>
      <p:pic>
        <p:nvPicPr>
          <p:cNvPr id="62" name="Picture 61">
            <a:extLst>
              <a:ext uri="{FF2B5EF4-FFF2-40B4-BE49-F238E27FC236}">
                <a16:creationId xmlns="" xmlns:a16="http://schemas.microsoft.com/office/drawing/2014/main" id="{12487EDE-FA6F-4673-B09E-41544E11B28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54285" y="6087298"/>
            <a:ext cx="671664" cy="660283"/>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5" name="Picture 64">
            <a:extLst>
              <a:ext uri="{FF2B5EF4-FFF2-40B4-BE49-F238E27FC236}">
                <a16:creationId xmlns="" xmlns:a16="http://schemas.microsoft.com/office/drawing/2014/main" id="{51FA7A13-D88D-46F6-9DE4-FF62C1F1C35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80600" y="6096446"/>
            <a:ext cx="631285" cy="592665"/>
          </a:xfrm>
          <a:prstGeom prst="rect">
            <a:avLst/>
          </a:prstGeom>
        </p:spPr>
      </p:pic>
      <p:pic>
        <p:nvPicPr>
          <p:cNvPr id="67" name="Picture 66">
            <a:extLst>
              <a:ext uri="{FF2B5EF4-FFF2-40B4-BE49-F238E27FC236}">
                <a16:creationId xmlns="" xmlns:a16="http://schemas.microsoft.com/office/drawing/2014/main" id="{5C4C5B88-2718-437E-AD65-FF60C3696C2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08894" y="3475230"/>
            <a:ext cx="639897" cy="64633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8" name="Rectangle 57"/>
          <p:cNvSpPr/>
          <p:nvPr/>
        </p:nvSpPr>
        <p:spPr>
          <a:xfrm>
            <a:off x="2776838" y="204740"/>
            <a:ext cx="8914423" cy="707886"/>
          </a:xfrm>
          <a:prstGeom prst="rect">
            <a:avLst/>
          </a:prstGeom>
        </p:spPr>
        <p:txBody>
          <a:bodyPr wrap="square">
            <a:spAutoFit/>
          </a:bodyPr>
          <a:lstStyle/>
          <a:p>
            <a:pPr algn="ctr"/>
            <a:r>
              <a:rPr lang="en-US" sz="4000" b="1" dirty="0" smtClean="0">
                <a:ln w="0"/>
                <a:solidFill>
                  <a:srgbClr val="C00000"/>
                </a:solidFill>
                <a:effectLst>
                  <a:outerShdw blurRad="38100" dist="19050" dir="2700000" algn="tl" rotWithShape="0">
                    <a:schemeClr val="dk1">
                      <a:alpha val="40000"/>
                    </a:schemeClr>
                  </a:outerShdw>
                </a:effectLst>
                <a:latin typeface="Cambria" panose="02040503050406030204" pitchFamily="18" charset="0"/>
              </a:rPr>
              <a:t>IC1 Smart Grid: India’s Contribution</a:t>
            </a:r>
            <a:endParaRPr lang="en-IN" sz="4000" b="1" dirty="0">
              <a:solidFill>
                <a:srgbClr val="C00000"/>
              </a:solidFill>
              <a:latin typeface="Cambria" panose="02040503050406030204" pitchFamily="18" charset="0"/>
            </a:endParaRPr>
          </a:p>
        </p:txBody>
      </p:sp>
    </p:spTree>
    <p:extLst>
      <p:ext uri="{BB962C8B-B14F-4D97-AF65-F5344CB8AC3E}">
        <p14:creationId xmlns:p14="http://schemas.microsoft.com/office/powerpoint/2010/main" val="6332364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2008</TotalTime>
  <Words>1970</Words>
  <Application>Microsoft Macintosh PowerPoint</Application>
  <PresentationFormat>Custom</PresentationFormat>
  <Paragraphs>198</Paragraphs>
  <Slides>19</Slides>
  <Notes>1</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2_Personalizza struttura</vt:lpstr>
      <vt:lpstr>3_Personalizza struttura</vt:lpstr>
      <vt:lpstr>Personalizza struttura</vt:lpstr>
      <vt:lpstr> Mission Innovation : An overview</vt:lpstr>
      <vt:lpstr>PowerPoint Presentation</vt:lpstr>
      <vt:lpstr>PowerPoint Presentation</vt:lpstr>
      <vt:lpstr>Mission Innovation: Member Countries</vt:lpstr>
      <vt:lpstr>Mission Innovation: Portfolio of Activities</vt:lpstr>
      <vt:lpstr>Mission Innovation Challenges </vt:lpstr>
      <vt:lpstr>Eight Mission Innovation Challenges</vt:lpstr>
      <vt:lpstr>About IC1: Smart Grid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Alberganti Filippo (E-GI&amp;N)</dc:creator>
  <cp:lastModifiedBy>Sanjay Bajpai </cp:lastModifiedBy>
  <cp:revision>182</cp:revision>
  <cp:lastPrinted>2019-02-20T08:41:40Z</cp:lastPrinted>
  <dcterms:created xsi:type="dcterms:W3CDTF">2018-11-12T18:47:16Z</dcterms:created>
  <dcterms:modified xsi:type="dcterms:W3CDTF">2019-05-05T23:58:39Z</dcterms:modified>
</cp:coreProperties>
</file>