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4" r:id="rId2"/>
    <p:sldMasterId id="2147483652" r:id="rId3"/>
    <p:sldMasterId id="2147483660" r:id="rId4"/>
    <p:sldMasterId id="2147483650" r:id="rId5"/>
  </p:sldMasterIdLst>
  <p:notesMasterIdLst>
    <p:notesMasterId r:id="rId15"/>
  </p:notesMasterIdLst>
  <p:handoutMasterIdLst>
    <p:handoutMasterId r:id="rId16"/>
  </p:handoutMasterIdLst>
  <p:sldIdLst>
    <p:sldId id="760" r:id="rId6"/>
    <p:sldId id="762" r:id="rId7"/>
    <p:sldId id="770" r:id="rId8"/>
    <p:sldId id="764" r:id="rId9"/>
    <p:sldId id="775" r:id="rId10"/>
    <p:sldId id="777" r:id="rId11"/>
    <p:sldId id="776" r:id="rId12"/>
    <p:sldId id="769" r:id="rId13"/>
    <p:sldId id="765" r:id="rId14"/>
  </p:sldIdLst>
  <p:sldSz cx="12192000" cy="6858000"/>
  <p:notesSz cx="6954838" cy="93091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hi" initials="R" lastIdx="1" clrIdx="0">
    <p:extLst>
      <p:ext uri="{19B8F6BF-5375-455C-9EA6-DF929625EA0E}">
        <p15:presenceInfo xmlns:p15="http://schemas.microsoft.com/office/powerpoint/2012/main" userId="Ris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5" autoAdjust="0"/>
    <p:restoredTop sz="84142"/>
  </p:normalViewPr>
  <p:slideViewPr>
    <p:cSldViewPr snapToGrid="0">
      <p:cViewPr varScale="1">
        <p:scale>
          <a:sx n="61" d="100"/>
          <a:sy n="61" d="100"/>
        </p:scale>
        <p:origin x="121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96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10669-66EF-4191-8413-260351EA08D5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9BCCFD-BFF6-4576-A5D1-6DABF28E0ACF}">
      <dgm:prSet phldrT="[Text]" custT="1"/>
      <dgm:spPr/>
      <dgm:t>
        <a:bodyPr/>
        <a:lstStyle/>
        <a:p>
          <a:r>
            <a:rPr lang="en-US" sz="2400" dirty="0" smtClean="0">
              <a:latin typeface="Cambria" panose="02040503050406030204" pitchFamily="18" charset="0"/>
              <a:ea typeface="Times New Roman" panose="02020603050405020304" pitchFamily="18" charset="0"/>
            </a:rPr>
            <a:t>By 2030 over 1/2 of the world’s population will live in hot climates with increasing exposure to potentially dangerous heat conditions.</a:t>
          </a:r>
          <a:endParaRPr lang="en-US" sz="2400" dirty="0"/>
        </a:p>
      </dgm:t>
    </dgm:pt>
    <dgm:pt modelId="{F7AFEE7D-31C6-444D-89F4-4C179C1D0581}" type="parTrans" cxnId="{F5DF44A5-35E3-4832-9E2D-D61A6B21B670}">
      <dgm:prSet/>
      <dgm:spPr/>
      <dgm:t>
        <a:bodyPr/>
        <a:lstStyle/>
        <a:p>
          <a:endParaRPr lang="en-US"/>
        </a:p>
      </dgm:t>
    </dgm:pt>
    <dgm:pt modelId="{CA20D567-DA4A-475C-AFD7-12F72182FBC2}" type="sibTrans" cxnId="{F5DF44A5-35E3-4832-9E2D-D61A6B21B670}">
      <dgm:prSet/>
      <dgm:spPr/>
      <dgm:t>
        <a:bodyPr/>
        <a:lstStyle/>
        <a:p>
          <a:endParaRPr lang="en-US"/>
        </a:p>
      </dgm:t>
    </dgm:pt>
    <dgm:pt modelId="{526D5511-D7D1-431F-A79B-A3939F4982E8}">
      <dgm:prSet phldrT="[Text]" custT="1"/>
      <dgm:spPr/>
      <dgm:t>
        <a:bodyPr/>
        <a:lstStyle/>
        <a:p>
          <a:r>
            <a:rPr lang="en-US" sz="2400" dirty="0" smtClean="0">
              <a:latin typeface="Cambria" panose="02040503050406030204" pitchFamily="18" charset="0"/>
              <a:ea typeface="Times New Roman" panose="02020603050405020304" pitchFamily="18" charset="0"/>
            </a:rPr>
            <a:t>Global cooling demand will increase </a:t>
          </a:r>
          <a:r>
            <a:rPr lang="en-US" sz="2400" dirty="0" err="1" smtClean="0">
              <a:latin typeface="Cambria" panose="02040503050406030204" pitchFamily="18" charset="0"/>
              <a:ea typeface="Times New Roman" panose="02020603050405020304" pitchFamily="18" charset="0"/>
            </a:rPr>
            <a:t>upto</a:t>
          </a:r>
          <a:r>
            <a:rPr lang="en-US" sz="2400" dirty="0" smtClean="0">
              <a:latin typeface="Cambria" panose="02040503050406030204" pitchFamily="18" charset="0"/>
              <a:ea typeface="Times New Roman" panose="02020603050405020304" pitchFamily="18" charset="0"/>
            </a:rPr>
            <a:t> 4.5 billion units by 2050 from today’s 1.2 billion units.</a:t>
          </a:r>
          <a:endParaRPr lang="en-US" sz="2400" dirty="0">
            <a:latin typeface="Cambria" panose="02040503050406030204" pitchFamily="18" charset="0"/>
            <a:ea typeface="Times New Roman" panose="02020603050405020304" pitchFamily="18" charset="0"/>
          </a:endParaRPr>
        </a:p>
      </dgm:t>
    </dgm:pt>
    <dgm:pt modelId="{A897647B-D179-40D4-8C34-3AB18A71797C}" type="parTrans" cxnId="{FBC9AACF-DA00-419F-AD8F-5AD82916623E}">
      <dgm:prSet/>
      <dgm:spPr/>
      <dgm:t>
        <a:bodyPr/>
        <a:lstStyle/>
        <a:p>
          <a:endParaRPr lang="en-US"/>
        </a:p>
      </dgm:t>
    </dgm:pt>
    <dgm:pt modelId="{B842EC90-CD54-4C6D-9BB2-85FD766DA948}" type="sibTrans" cxnId="{FBC9AACF-DA00-419F-AD8F-5AD82916623E}">
      <dgm:prSet/>
      <dgm:spPr/>
      <dgm:t>
        <a:bodyPr/>
        <a:lstStyle/>
        <a:p>
          <a:endParaRPr lang="en-US"/>
        </a:p>
      </dgm:t>
    </dgm:pt>
    <dgm:pt modelId="{AFDAEE56-B5FF-4D40-BA7E-17FED70FE338}">
      <dgm:prSet phldrT="[Text]" custT="1"/>
      <dgm:spPr/>
      <dgm:t>
        <a:bodyPr/>
        <a:lstStyle/>
        <a:p>
          <a:r>
            <a:rPr lang="en-US" sz="2400" dirty="0" smtClean="0">
              <a:latin typeface="Cambria" panose="02040503050406030204" pitchFamily="18" charset="0"/>
              <a:ea typeface="Times New Roman" panose="02020603050405020304" pitchFamily="18" charset="0"/>
            </a:rPr>
            <a:t>India's Room Air Conditioners will increase to approximately145 million units by 2030 from today’s 38 million units. </a:t>
          </a:r>
          <a:endParaRPr lang="en-US" sz="2400" dirty="0">
            <a:latin typeface="Cambria" panose="02040503050406030204" pitchFamily="18" charset="0"/>
            <a:ea typeface="Times New Roman" panose="02020603050405020304" pitchFamily="18" charset="0"/>
          </a:endParaRPr>
        </a:p>
      </dgm:t>
    </dgm:pt>
    <dgm:pt modelId="{78428D9D-A877-4AC1-9138-3E09C6DBB883}" type="parTrans" cxnId="{14D9BCA0-5FC1-4B46-84B0-490D164D0DAB}">
      <dgm:prSet/>
      <dgm:spPr/>
      <dgm:t>
        <a:bodyPr/>
        <a:lstStyle/>
        <a:p>
          <a:endParaRPr lang="en-US"/>
        </a:p>
      </dgm:t>
    </dgm:pt>
    <dgm:pt modelId="{674949FA-3D9F-4741-87D1-2F2FADBEBF15}" type="sibTrans" cxnId="{14D9BCA0-5FC1-4B46-84B0-490D164D0DAB}">
      <dgm:prSet/>
      <dgm:spPr/>
      <dgm:t>
        <a:bodyPr/>
        <a:lstStyle/>
        <a:p>
          <a:endParaRPr lang="en-US"/>
        </a:p>
      </dgm:t>
    </dgm:pt>
    <dgm:pt modelId="{9F36F45E-1597-40D1-A847-CF1E3FC44E59}" type="pres">
      <dgm:prSet presAssocID="{4DE10669-66EF-4191-8413-260351EA08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8CFBB-7CBE-4071-A421-5AE849B43DD9}" type="pres">
      <dgm:prSet presAssocID="{589BCCFD-BFF6-4576-A5D1-6DABF28E0ACF}" presName="comp" presStyleCnt="0"/>
      <dgm:spPr/>
    </dgm:pt>
    <dgm:pt modelId="{6594806F-E24E-416A-89EE-A73410B602E2}" type="pres">
      <dgm:prSet presAssocID="{589BCCFD-BFF6-4576-A5D1-6DABF28E0ACF}" presName="box" presStyleLbl="node1" presStyleIdx="0" presStyleCnt="3"/>
      <dgm:spPr/>
      <dgm:t>
        <a:bodyPr/>
        <a:lstStyle/>
        <a:p>
          <a:endParaRPr lang="en-US"/>
        </a:p>
      </dgm:t>
    </dgm:pt>
    <dgm:pt modelId="{17B9E7FB-EE83-41BD-A857-B4DE3DA30897}" type="pres">
      <dgm:prSet presAssocID="{589BCCFD-BFF6-4576-A5D1-6DABF28E0ACF}" presName="img" presStyleLbl="fgImgPlace1" presStyleIdx="0" presStyleCnt="3"/>
      <dgm:spPr>
        <a:solidFill>
          <a:schemeClr val="accent1"/>
        </a:solidFill>
      </dgm:spPr>
    </dgm:pt>
    <dgm:pt modelId="{11B3110E-1CCE-42CF-8F25-DC5C3213D9F4}" type="pres">
      <dgm:prSet presAssocID="{589BCCFD-BFF6-4576-A5D1-6DABF28E0AC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B456-09F7-4F7A-B91E-B066350B92EC}" type="pres">
      <dgm:prSet presAssocID="{CA20D567-DA4A-475C-AFD7-12F72182FBC2}" presName="spacer" presStyleCnt="0"/>
      <dgm:spPr/>
    </dgm:pt>
    <dgm:pt modelId="{DC3EB1C2-99A8-4F08-B6E9-E86CB341F692}" type="pres">
      <dgm:prSet presAssocID="{526D5511-D7D1-431F-A79B-A3939F4982E8}" presName="comp" presStyleCnt="0"/>
      <dgm:spPr/>
    </dgm:pt>
    <dgm:pt modelId="{A6E9B2C6-3FF1-4193-9A2D-A7F03B5F9667}" type="pres">
      <dgm:prSet presAssocID="{526D5511-D7D1-431F-A79B-A3939F4982E8}" presName="box" presStyleLbl="node1" presStyleIdx="1" presStyleCnt="3"/>
      <dgm:spPr/>
      <dgm:t>
        <a:bodyPr/>
        <a:lstStyle/>
        <a:p>
          <a:endParaRPr lang="en-US"/>
        </a:p>
      </dgm:t>
    </dgm:pt>
    <dgm:pt modelId="{B013E036-212F-4ABE-A7CB-A7052D947970}" type="pres">
      <dgm:prSet presAssocID="{526D5511-D7D1-431F-A79B-A3939F4982E8}" presName="img" presStyleLbl="fgImgPlace1" presStyleIdx="1" presStyleCnt="3"/>
      <dgm:spPr/>
    </dgm:pt>
    <dgm:pt modelId="{21FD96D6-73AC-4658-B058-067A88192958}" type="pres">
      <dgm:prSet presAssocID="{526D5511-D7D1-431F-A79B-A3939F4982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274BF-99E8-433C-A0C3-E9AA1925D3EE}" type="pres">
      <dgm:prSet presAssocID="{B842EC90-CD54-4C6D-9BB2-85FD766DA948}" presName="spacer" presStyleCnt="0"/>
      <dgm:spPr/>
    </dgm:pt>
    <dgm:pt modelId="{6B7C3788-3204-41A1-AAD9-AB6EDC409C0D}" type="pres">
      <dgm:prSet presAssocID="{AFDAEE56-B5FF-4D40-BA7E-17FED70FE338}" presName="comp" presStyleCnt="0"/>
      <dgm:spPr/>
    </dgm:pt>
    <dgm:pt modelId="{6363D2A4-31C0-4AE9-B15F-BEE574A67E91}" type="pres">
      <dgm:prSet presAssocID="{AFDAEE56-B5FF-4D40-BA7E-17FED70FE338}" presName="box" presStyleLbl="node1" presStyleIdx="2" presStyleCnt="3" custLinFactNeighborY="10789"/>
      <dgm:spPr/>
      <dgm:t>
        <a:bodyPr/>
        <a:lstStyle/>
        <a:p>
          <a:endParaRPr lang="en-US"/>
        </a:p>
      </dgm:t>
    </dgm:pt>
    <dgm:pt modelId="{85F8EF81-2295-49B0-9485-52A7441BCA40}" type="pres">
      <dgm:prSet presAssocID="{AFDAEE56-B5FF-4D40-BA7E-17FED70FE338}" presName="img" presStyleLbl="fgImgPlace1" presStyleIdx="2" presStyleCnt="3" custScaleY="93976"/>
      <dgm:spPr/>
      <dgm:t>
        <a:bodyPr/>
        <a:lstStyle/>
        <a:p>
          <a:endParaRPr lang="en-US"/>
        </a:p>
      </dgm:t>
    </dgm:pt>
    <dgm:pt modelId="{47CAE3AC-0237-458A-AB34-7F3D62DE70E5}" type="pres">
      <dgm:prSet presAssocID="{AFDAEE56-B5FF-4D40-BA7E-17FED70FE3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38D38-F681-40CF-B2FF-E518DD395F7E}" type="presOf" srcId="{526D5511-D7D1-431F-A79B-A3939F4982E8}" destId="{A6E9B2C6-3FF1-4193-9A2D-A7F03B5F9667}" srcOrd="0" destOrd="0" presId="urn:microsoft.com/office/officeart/2005/8/layout/vList4"/>
    <dgm:cxn modelId="{77CCB902-F886-454C-926E-056163E73F8F}" type="presOf" srcId="{589BCCFD-BFF6-4576-A5D1-6DABF28E0ACF}" destId="{11B3110E-1CCE-42CF-8F25-DC5C3213D9F4}" srcOrd="1" destOrd="0" presId="urn:microsoft.com/office/officeart/2005/8/layout/vList4"/>
    <dgm:cxn modelId="{1942E4EE-3D28-4EDC-AC4A-74374BAB19EF}" type="presOf" srcId="{4DE10669-66EF-4191-8413-260351EA08D5}" destId="{9F36F45E-1597-40D1-A847-CF1E3FC44E59}" srcOrd="0" destOrd="0" presId="urn:microsoft.com/office/officeart/2005/8/layout/vList4"/>
    <dgm:cxn modelId="{14D9BCA0-5FC1-4B46-84B0-490D164D0DAB}" srcId="{4DE10669-66EF-4191-8413-260351EA08D5}" destId="{AFDAEE56-B5FF-4D40-BA7E-17FED70FE338}" srcOrd="2" destOrd="0" parTransId="{78428D9D-A877-4AC1-9138-3E09C6DBB883}" sibTransId="{674949FA-3D9F-4741-87D1-2F2FADBEBF15}"/>
    <dgm:cxn modelId="{45F155A5-E185-4E10-9EDF-2C5FE74F3407}" type="presOf" srcId="{589BCCFD-BFF6-4576-A5D1-6DABF28E0ACF}" destId="{6594806F-E24E-416A-89EE-A73410B602E2}" srcOrd="0" destOrd="0" presId="urn:microsoft.com/office/officeart/2005/8/layout/vList4"/>
    <dgm:cxn modelId="{C3E2A8EF-B8A8-479F-914C-6F0D4FBB7DE1}" type="presOf" srcId="{AFDAEE56-B5FF-4D40-BA7E-17FED70FE338}" destId="{6363D2A4-31C0-4AE9-B15F-BEE574A67E91}" srcOrd="0" destOrd="0" presId="urn:microsoft.com/office/officeart/2005/8/layout/vList4"/>
    <dgm:cxn modelId="{C1D22F0D-AEBC-409B-A778-5CDB1DE605C3}" type="presOf" srcId="{AFDAEE56-B5FF-4D40-BA7E-17FED70FE338}" destId="{47CAE3AC-0237-458A-AB34-7F3D62DE70E5}" srcOrd="1" destOrd="0" presId="urn:microsoft.com/office/officeart/2005/8/layout/vList4"/>
    <dgm:cxn modelId="{F5DF44A5-35E3-4832-9E2D-D61A6B21B670}" srcId="{4DE10669-66EF-4191-8413-260351EA08D5}" destId="{589BCCFD-BFF6-4576-A5D1-6DABF28E0ACF}" srcOrd="0" destOrd="0" parTransId="{F7AFEE7D-31C6-444D-89F4-4C179C1D0581}" sibTransId="{CA20D567-DA4A-475C-AFD7-12F72182FBC2}"/>
    <dgm:cxn modelId="{D6813965-8140-45B2-A613-E24AFEEF4E4B}" type="presOf" srcId="{526D5511-D7D1-431F-A79B-A3939F4982E8}" destId="{21FD96D6-73AC-4658-B058-067A88192958}" srcOrd="1" destOrd="0" presId="urn:microsoft.com/office/officeart/2005/8/layout/vList4"/>
    <dgm:cxn modelId="{FBC9AACF-DA00-419F-AD8F-5AD82916623E}" srcId="{4DE10669-66EF-4191-8413-260351EA08D5}" destId="{526D5511-D7D1-431F-A79B-A3939F4982E8}" srcOrd="1" destOrd="0" parTransId="{A897647B-D179-40D4-8C34-3AB18A71797C}" sibTransId="{B842EC90-CD54-4C6D-9BB2-85FD766DA948}"/>
    <dgm:cxn modelId="{F4E53B7C-7C04-4D92-A6FD-D2B0E9FBD98B}" type="presParOf" srcId="{9F36F45E-1597-40D1-A847-CF1E3FC44E59}" destId="{4F78CFBB-7CBE-4071-A421-5AE849B43DD9}" srcOrd="0" destOrd="0" presId="urn:microsoft.com/office/officeart/2005/8/layout/vList4"/>
    <dgm:cxn modelId="{CA1F8100-7D78-4F55-80FD-F2D46E711BE4}" type="presParOf" srcId="{4F78CFBB-7CBE-4071-A421-5AE849B43DD9}" destId="{6594806F-E24E-416A-89EE-A73410B602E2}" srcOrd="0" destOrd="0" presId="urn:microsoft.com/office/officeart/2005/8/layout/vList4"/>
    <dgm:cxn modelId="{61B7A7EF-0A97-432E-B951-F112A51D712A}" type="presParOf" srcId="{4F78CFBB-7CBE-4071-A421-5AE849B43DD9}" destId="{17B9E7FB-EE83-41BD-A857-B4DE3DA30897}" srcOrd="1" destOrd="0" presId="urn:microsoft.com/office/officeart/2005/8/layout/vList4"/>
    <dgm:cxn modelId="{2EC8F8E1-B94E-4FD1-8A38-2D34DC0BD790}" type="presParOf" srcId="{4F78CFBB-7CBE-4071-A421-5AE849B43DD9}" destId="{11B3110E-1CCE-42CF-8F25-DC5C3213D9F4}" srcOrd="2" destOrd="0" presId="urn:microsoft.com/office/officeart/2005/8/layout/vList4"/>
    <dgm:cxn modelId="{41FD47B3-267E-4BCA-9F7C-BB0ECD300DE9}" type="presParOf" srcId="{9F36F45E-1597-40D1-A847-CF1E3FC44E59}" destId="{F5F3B456-09F7-4F7A-B91E-B066350B92EC}" srcOrd="1" destOrd="0" presId="urn:microsoft.com/office/officeart/2005/8/layout/vList4"/>
    <dgm:cxn modelId="{5605BF35-732C-41D7-AA9B-F1BDE11C2BB3}" type="presParOf" srcId="{9F36F45E-1597-40D1-A847-CF1E3FC44E59}" destId="{DC3EB1C2-99A8-4F08-B6E9-E86CB341F692}" srcOrd="2" destOrd="0" presId="urn:microsoft.com/office/officeart/2005/8/layout/vList4"/>
    <dgm:cxn modelId="{6CF58E21-C8C9-42A7-A83D-6A5ABE4BBC4B}" type="presParOf" srcId="{DC3EB1C2-99A8-4F08-B6E9-E86CB341F692}" destId="{A6E9B2C6-3FF1-4193-9A2D-A7F03B5F9667}" srcOrd="0" destOrd="0" presId="urn:microsoft.com/office/officeart/2005/8/layout/vList4"/>
    <dgm:cxn modelId="{F97C40F6-925F-4242-8AF7-4EE977729379}" type="presParOf" srcId="{DC3EB1C2-99A8-4F08-B6E9-E86CB341F692}" destId="{B013E036-212F-4ABE-A7CB-A7052D947970}" srcOrd="1" destOrd="0" presId="urn:microsoft.com/office/officeart/2005/8/layout/vList4"/>
    <dgm:cxn modelId="{BE2799D1-E898-4417-B6EE-4F3E61B70CF0}" type="presParOf" srcId="{DC3EB1C2-99A8-4F08-B6E9-E86CB341F692}" destId="{21FD96D6-73AC-4658-B058-067A88192958}" srcOrd="2" destOrd="0" presId="urn:microsoft.com/office/officeart/2005/8/layout/vList4"/>
    <dgm:cxn modelId="{E3D610A7-84AC-421A-89D1-621E0352D86C}" type="presParOf" srcId="{9F36F45E-1597-40D1-A847-CF1E3FC44E59}" destId="{61D274BF-99E8-433C-A0C3-E9AA1925D3EE}" srcOrd="3" destOrd="0" presId="urn:microsoft.com/office/officeart/2005/8/layout/vList4"/>
    <dgm:cxn modelId="{09CBEB18-28A6-47E1-8D15-B0024E59F683}" type="presParOf" srcId="{9F36F45E-1597-40D1-A847-CF1E3FC44E59}" destId="{6B7C3788-3204-41A1-AAD9-AB6EDC409C0D}" srcOrd="4" destOrd="0" presId="urn:microsoft.com/office/officeart/2005/8/layout/vList4"/>
    <dgm:cxn modelId="{268B3A4E-DBAB-4EDE-81B1-A254AE37EEB1}" type="presParOf" srcId="{6B7C3788-3204-41A1-AAD9-AB6EDC409C0D}" destId="{6363D2A4-31C0-4AE9-B15F-BEE574A67E91}" srcOrd="0" destOrd="0" presId="urn:microsoft.com/office/officeart/2005/8/layout/vList4"/>
    <dgm:cxn modelId="{537C47E8-4516-4E76-A0D8-DF117DF6E572}" type="presParOf" srcId="{6B7C3788-3204-41A1-AAD9-AB6EDC409C0D}" destId="{85F8EF81-2295-49B0-9485-52A7441BCA40}" srcOrd="1" destOrd="0" presId="urn:microsoft.com/office/officeart/2005/8/layout/vList4"/>
    <dgm:cxn modelId="{2E0BE1E3-0FA7-4183-A937-F57E0F53F6C7}" type="presParOf" srcId="{6B7C3788-3204-41A1-AAD9-AB6EDC409C0D}" destId="{47CAE3AC-0237-458A-AB34-7F3D62DE70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0669-66EF-4191-8413-260351EA08D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6D5511-D7D1-431F-A79B-A3939F4982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Five times more efficient per unit of cooling</a:t>
          </a:r>
          <a:endParaRPr lang="en-US" sz="2800" dirty="0">
            <a:latin typeface="Cambria" panose="02040503050406030204" pitchFamily="18" charset="0"/>
            <a:ea typeface="Times New Roman" panose="02020603050405020304" pitchFamily="18" charset="0"/>
          </a:endParaRPr>
        </a:p>
      </dgm:t>
    </dgm:pt>
    <dgm:pt modelId="{A897647B-D179-40D4-8C34-3AB18A71797C}" type="parTrans" cxnId="{FBC9AACF-DA00-419F-AD8F-5AD82916623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842EC90-CD54-4C6D-9BB2-85FD766DA948}" type="sibTrans" cxnId="{FBC9AACF-DA00-419F-AD8F-5AD82916623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FDAEE56-B5FF-4D40-BA7E-17FED70FE338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The cost should not be more than twice of the AC  baseline unit</a:t>
          </a:r>
          <a:r>
            <a:rPr lang="en-US" sz="2800" dirty="0" smtClean="0">
              <a:latin typeface="Cambria" panose="02040503050406030204" pitchFamily="18" charset="0"/>
              <a:ea typeface="Times New Roman" panose="02020603050405020304" pitchFamily="18" charset="0"/>
            </a:rPr>
            <a:t> </a:t>
          </a:r>
          <a:endParaRPr lang="en-US" sz="2800" dirty="0">
            <a:latin typeface="Cambria" panose="02040503050406030204" pitchFamily="18" charset="0"/>
            <a:ea typeface="Times New Roman" panose="02020603050405020304" pitchFamily="18" charset="0"/>
          </a:endParaRPr>
        </a:p>
      </dgm:t>
    </dgm:pt>
    <dgm:pt modelId="{674949FA-3D9F-4741-87D1-2F2FADBEBF15}" type="sibTrans" cxnId="{14D9BCA0-5FC1-4B46-84B0-490D164D0DA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8428D9D-A877-4AC1-9138-3E09C6DBB883}" type="parTrans" cxnId="{14D9BCA0-5FC1-4B46-84B0-490D164D0DA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F36F45E-1597-40D1-A847-CF1E3FC44E59}" type="pres">
      <dgm:prSet presAssocID="{4DE10669-66EF-4191-8413-260351EA08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EB1C2-99A8-4F08-B6E9-E86CB341F692}" type="pres">
      <dgm:prSet presAssocID="{526D5511-D7D1-431F-A79B-A3939F4982E8}" presName="comp" presStyleCnt="0"/>
      <dgm:spPr/>
      <dgm:t>
        <a:bodyPr/>
        <a:lstStyle/>
        <a:p>
          <a:endParaRPr lang="en-US"/>
        </a:p>
      </dgm:t>
    </dgm:pt>
    <dgm:pt modelId="{A6E9B2C6-3FF1-4193-9A2D-A7F03B5F9667}" type="pres">
      <dgm:prSet presAssocID="{526D5511-D7D1-431F-A79B-A3939F4982E8}" presName="box" presStyleLbl="node1" presStyleIdx="0" presStyleCnt="2" custScaleY="77999" custLinFactNeighborX="209" custLinFactNeighborY="-3925"/>
      <dgm:spPr/>
      <dgm:t>
        <a:bodyPr/>
        <a:lstStyle/>
        <a:p>
          <a:endParaRPr lang="en-US"/>
        </a:p>
      </dgm:t>
    </dgm:pt>
    <dgm:pt modelId="{B013E036-212F-4ABE-A7CB-A7052D947970}" type="pres">
      <dgm:prSet presAssocID="{526D5511-D7D1-431F-A79B-A3939F4982E8}" presName="img" presStyleLbl="fgImgPlace1" presStyleIdx="0" presStyleCnt="2" custScaleX="90757" custScaleY="9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21FD96D6-73AC-4658-B058-067A88192958}" type="pres">
      <dgm:prSet presAssocID="{526D5511-D7D1-431F-A79B-A3939F4982E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274BF-99E8-433C-A0C3-E9AA1925D3EE}" type="pres">
      <dgm:prSet presAssocID="{B842EC90-CD54-4C6D-9BB2-85FD766DA948}" presName="spacer" presStyleCnt="0"/>
      <dgm:spPr/>
      <dgm:t>
        <a:bodyPr/>
        <a:lstStyle/>
        <a:p>
          <a:endParaRPr lang="en-US"/>
        </a:p>
      </dgm:t>
    </dgm:pt>
    <dgm:pt modelId="{6B7C3788-3204-41A1-AAD9-AB6EDC409C0D}" type="pres">
      <dgm:prSet presAssocID="{AFDAEE56-B5FF-4D40-BA7E-17FED70FE338}" presName="comp" presStyleCnt="0"/>
      <dgm:spPr/>
      <dgm:t>
        <a:bodyPr/>
        <a:lstStyle/>
        <a:p>
          <a:endParaRPr lang="en-US"/>
        </a:p>
      </dgm:t>
    </dgm:pt>
    <dgm:pt modelId="{6363D2A4-31C0-4AE9-B15F-BEE574A67E91}" type="pres">
      <dgm:prSet presAssocID="{AFDAEE56-B5FF-4D40-BA7E-17FED70FE338}" presName="box" presStyleLbl="node1" presStyleIdx="1" presStyleCnt="2" custScaleY="89970" custLinFactNeighborX="-2717" custLinFactNeighborY="335"/>
      <dgm:spPr/>
      <dgm:t>
        <a:bodyPr/>
        <a:lstStyle/>
        <a:p>
          <a:endParaRPr lang="en-US"/>
        </a:p>
      </dgm:t>
    </dgm:pt>
    <dgm:pt modelId="{85F8EF81-2295-49B0-9485-52A7441BCA40}" type="pres">
      <dgm:prSet presAssocID="{AFDAEE56-B5FF-4D40-BA7E-17FED70FE338}" presName="img" presStyleLbl="fgImgPlace1" presStyleIdx="1" presStyleCnt="2" custScaleX="56972" custScaleY="79601" custLinFactNeighborX="-26389" custLinFactNeighborY="-68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47CAE3AC-0237-458A-AB34-7F3D62DE70E5}" type="pres">
      <dgm:prSet presAssocID="{AFDAEE56-B5FF-4D40-BA7E-17FED70FE33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38D38-F681-40CF-B2FF-E518DD395F7E}" type="presOf" srcId="{526D5511-D7D1-431F-A79B-A3939F4982E8}" destId="{A6E9B2C6-3FF1-4193-9A2D-A7F03B5F9667}" srcOrd="0" destOrd="0" presId="urn:microsoft.com/office/officeart/2005/8/layout/vList4"/>
    <dgm:cxn modelId="{1942E4EE-3D28-4EDC-AC4A-74374BAB19EF}" type="presOf" srcId="{4DE10669-66EF-4191-8413-260351EA08D5}" destId="{9F36F45E-1597-40D1-A847-CF1E3FC44E59}" srcOrd="0" destOrd="0" presId="urn:microsoft.com/office/officeart/2005/8/layout/vList4"/>
    <dgm:cxn modelId="{14D9BCA0-5FC1-4B46-84B0-490D164D0DAB}" srcId="{4DE10669-66EF-4191-8413-260351EA08D5}" destId="{AFDAEE56-B5FF-4D40-BA7E-17FED70FE338}" srcOrd="1" destOrd="0" parTransId="{78428D9D-A877-4AC1-9138-3E09C6DBB883}" sibTransId="{674949FA-3D9F-4741-87D1-2F2FADBEBF15}"/>
    <dgm:cxn modelId="{C3E2A8EF-B8A8-479F-914C-6F0D4FBB7DE1}" type="presOf" srcId="{AFDAEE56-B5FF-4D40-BA7E-17FED70FE338}" destId="{6363D2A4-31C0-4AE9-B15F-BEE574A67E91}" srcOrd="0" destOrd="0" presId="urn:microsoft.com/office/officeart/2005/8/layout/vList4"/>
    <dgm:cxn modelId="{C1D22F0D-AEBC-409B-A778-5CDB1DE605C3}" type="presOf" srcId="{AFDAEE56-B5FF-4D40-BA7E-17FED70FE338}" destId="{47CAE3AC-0237-458A-AB34-7F3D62DE70E5}" srcOrd="1" destOrd="0" presId="urn:microsoft.com/office/officeart/2005/8/layout/vList4"/>
    <dgm:cxn modelId="{D6813965-8140-45B2-A613-E24AFEEF4E4B}" type="presOf" srcId="{526D5511-D7D1-431F-A79B-A3939F4982E8}" destId="{21FD96D6-73AC-4658-B058-067A88192958}" srcOrd="1" destOrd="0" presId="urn:microsoft.com/office/officeart/2005/8/layout/vList4"/>
    <dgm:cxn modelId="{FBC9AACF-DA00-419F-AD8F-5AD82916623E}" srcId="{4DE10669-66EF-4191-8413-260351EA08D5}" destId="{526D5511-D7D1-431F-A79B-A3939F4982E8}" srcOrd="0" destOrd="0" parTransId="{A897647B-D179-40D4-8C34-3AB18A71797C}" sibTransId="{B842EC90-CD54-4C6D-9BB2-85FD766DA948}"/>
    <dgm:cxn modelId="{5605BF35-732C-41D7-AA9B-F1BDE11C2BB3}" type="presParOf" srcId="{9F36F45E-1597-40D1-A847-CF1E3FC44E59}" destId="{DC3EB1C2-99A8-4F08-B6E9-E86CB341F692}" srcOrd="0" destOrd="0" presId="urn:microsoft.com/office/officeart/2005/8/layout/vList4"/>
    <dgm:cxn modelId="{6CF58E21-C8C9-42A7-A83D-6A5ABE4BBC4B}" type="presParOf" srcId="{DC3EB1C2-99A8-4F08-B6E9-E86CB341F692}" destId="{A6E9B2C6-3FF1-4193-9A2D-A7F03B5F9667}" srcOrd="0" destOrd="0" presId="urn:microsoft.com/office/officeart/2005/8/layout/vList4"/>
    <dgm:cxn modelId="{F97C40F6-925F-4242-8AF7-4EE977729379}" type="presParOf" srcId="{DC3EB1C2-99A8-4F08-B6E9-E86CB341F692}" destId="{B013E036-212F-4ABE-A7CB-A7052D947970}" srcOrd="1" destOrd="0" presId="urn:microsoft.com/office/officeart/2005/8/layout/vList4"/>
    <dgm:cxn modelId="{BE2799D1-E898-4417-B6EE-4F3E61B70CF0}" type="presParOf" srcId="{DC3EB1C2-99A8-4F08-B6E9-E86CB341F692}" destId="{21FD96D6-73AC-4658-B058-067A88192958}" srcOrd="2" destOrd="0" presId="urn:microsoft.com/office/officeart/2005/8/layout/vList4"/>
    <dgm:cxn modelId="{E3D610A7-84AC-421A-89D1-621E0352D86C}" type="presParOf" srcId="{9F36F45E-1597-40D1-A847-CF1E3FC44E59}" destId="{61D274BF-99E8-433C-A0C3-E9AA1925D3EE}" srcOrd="1" destOrd="0" presId="urn:microsoft.com/office/officeart/2005/8/layout/vList4"/>
    <dgm:cxn modelId="{09CBEB18-28A6-47E1-8D15-B0024E59F683}" type="presParOf" srcId="{9F36F45E-1597-40D1-A847-CF1E3FC44E59}" destId="{6B7C3788-3204-41A1-AAD9-AB6EDC409C0D}" srcOrd="2" destOrd="0" presId="urn:microsoft.com/office/officeart/2005/8/layout/vList4"/>
    <dgm:cxn modelId="{268B3A4E-DBAB-4EDE-81B1-A254AE37EEB1}" type="presParOf" srcId="{6B7C3788-3204-41A1-AAD9-AB6EDC409C0D}" destId="{6363D2A4-31C0-4AE9-B15F-BEE574A67E91}" srcOrd="0" destOrd="0" presId="urn:microsoft.com/office/officeart/2005/8/layout/vList4"/>
    <dgm:cxn modelId="{537C47E8-4516-4E76-A0D8-DF117DF6E572}" type="presParOf" srcId="{6B7C3788-3204-41A1-AAD9-AB6EDC409C0D}" destId="{85F8EF81-2295-49B0-9485-52A7441BCA40}" srcOrd="1" destOrd="0" presId="urn:microsoft.com/office/officeart/2005/8/layout/vList4"/>
    <dgm:cxn modelId="{2E0BE1E3-0FA7-4183-A937-F57E0F53F6C7}" type="presParOf" srcId="{6B7C3788-3204-41A1-AAD9-AB6EDC409C0D}" destId="{47CAE3AC-0237-458A-AB34-7F3D62DE70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806F-E24E-416A-89EE-A73410B602E2}">
      <dsp:nvSpPr>
        <dsp:cNvPr id="0" name=""/>
        <dsp:cNvSpPr/>
      </dsp:nvSpPr>
      <dsp:spPr>
        <a:xfrm>
          <a:off x="0" y="0"/>
          <a:ext cx="11218983" cy="973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  <a:ea typeface="Times New Roman" panose="02020603050405020304" pitchFamily="18" charset="0"/>
            </a:rPr>
            <a:t>By 2030 over 1/2 of the world’s population will live in hot climates with increasing exposure to potentially dangerous heat conditions.</a:t>
          </a:r>
          <a:endParaRPr lang="en-US" sz="2400" kern="1200" dirty="0"/>
        </a:p>
      </dsp:txBody>
      <dsp:txXfrm>
        <a:off x="2341098" y="0"/>
        <a:ext cx="8877885" cy="973015"/>
      </dsp:txXfrm>
    </dsp:sp>
    <dsp:sp modelId="{17B9E7FB-EE83-41BD-A857-B4DE3DA30897}">
      <dsp:nvSpPr>
        <dsp:cNvPr id="0" name=""/>
        <dsp:cNvSpPr/>
      </dsp:nvSpPr>
      <dsp:spPr>
        <a:xfrm>
          <a:off x="97301" y="97301"/>
          <a:ext cx="2243796" cy="77841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9B2C6-3FF1-4193-9A2D-A7F03B5F9667}">
      <dsp:nvSpPr>
        <dsp:cNvPr id="0" name=""/>
        <dsp:cNvSpPr/>
      </dsp:nvSpPr>
      <dsp:spPr>
        <a:xfrm>
          <a:off x="0" y="1070316"/>
          <a:ext cx="11218983" cy="973015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  <a:ea typeface="Times New Roman" panose="02020603050405020304" pitchFamily="18" charset="0"/>
            </a:rPr>
            <a:t>Global cooling demand will increase </a:t>
          </a:r>
          <a:r>
            <a:rPr lang="en-US" sz="2400" kern="1200" dirty="0" err="1" smtClean="0">
              <a:latin typeface="Cambria" panose="02040503050406030204" pitchFamily="18" charset="0"/>
              <a:ea typeface="Times New Roman" panose="02020603050405020304" pitchFamily="18" charset="0"/>
            </a:rPr>
            <a:t>upto</a:t>
          </a:r>
          <a:r>
            <a:rPr lang="en-US" sz="2400" kern="1200" dirty="0" smtClean="0">
              <a:latin typeface="Cambria" panose="02040503050406030204" pitchFamily="18" charset="0"/>
              <a:ea typeface="Times New Roman" panose="02020603050405020304" pitchFamily="18" charset="0"/>
            </a:rPr>
            <a:t> 4.5 billion units by 2050 from today’s 1.2 billion units.</a:t>
          </a:r>
          <a:endParaRPr lang="en-US" sz="2400" kern="1200" dirty="0">
            <a:latin typeface="Cambria" panose="02040503050406030204" pitchFamily="18" charset="0"/>
            <a:ea typeface="Times New Roman" panose="02020603050405020304" pitchFamily="18" charset="0"/>
          </a:endParaRPr>
        </a:p>
      </dsp:txBody>
      <dsp:txXfrm>
        <a:off x="2341098" y="1070316"/>
        <a:ext cx="8877885" cy="973015"/>
      </dsp:txXfrm>
    </dsp:sp>
    <dsp:sp modelId="{B013E036-212F-4ABE-A7CB-A7052D947970}">
      <dsp:nvSpPr>
        <dsp:cNvPr id="0" name=""/>
        <dsp:cNvSpPr/>
      </dsp:nvSpPr>
      <dsp:spPr>
        <a:xfrm>
          <a:off x="97301" y="1167618"/>
          <a:ext cx="2243796" cy="7784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3D2A4-31C0-4AE9-B15F-BEE574A67E91}">
      <dsp:nvSpPr>
        <dsp:cNvPr id="0" name=""/>
        <dsp:cNvSpPr/>
      </dsp:nvSpPr>
      <dsp:spPr>
        <a:xfrm>
          <a:off x="0" y="2140633"/>
          <a:ext cx="11218983" cy="97301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  <a:ea typeface="Times New Roman" panose="02020603050405020304" pitchFamily="18" charset="0"/>
            </a:rPr>
            <a:t>India's Room Air Conditioners will increase to approximately145 million units by 2030 from today’s 38 million units. </a:t>
          </a:r>
          <a:endParaRPr lang="en-US" sz="2400" kern="1200" dirty="0">
            <a:latin typeface="Cambria" panose="02040503050406030204" pitchFamily="18" charset="0"/>
            <a:ea typeface="Times New Roman" panose="02020603050405020304" pitchFamily="18" charset="0"/>
          </a:endParaRPr>
        </a:p>
      </dsp:txBody>
      <dsp:txXfrm>
        <a:off x="2341098" y="2140633"/>
        <a:ext cx="8877885" cy="973015"/>
      </dsp:txXfrm>
    </dsp:sp>
    <dsp:sp modelId="{85F8EF81-2295-49B0-9485-52A7441BCA40}">
      <dsp:nvSpPr>
        <dsp:cNvPr id="0" name=""/>
        <dsp:cNvSpPr/>
      </dsp:nvSpPr>
      <dsp:spPr>
        <a:xfrm>
          <a:off x="97301" y="2261380"/>
          <a:ext cx="2243796" cy="73152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9B2C6-3FF1-4193-9A2D-A7F03B5F9667}">
      <dsp:nvSpPr>
        <dsp:cNvPr id="0" name=""/>
        <dsp:cNvSpPr/>
      </dsp:nvSpPr>
      <dsp:spPr>
        <a:xfrm>
          <a:off x="0" y="0"/>
          <a:ext cx="11218983" cy="12168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Five times more efficient per unit of cooling</a:t>
          </a:r>
          <a:endParaRPr lang="en-US" sz="2800" kern="1200" dirty="0">
            <a:latin typeface="Cambria" panose="02040503050406030204" pitchFamily="18" charset="0"/>
            <a:ea typeface="Times New Roman" panose="02020603050405020304" pitchFamily="18" charset="0"/>
          </a:endParaRPr>
        </a:p>
      </dsp:txBody>
      <dsp:txXfrm>
        <a:off x="2399808" y="0"/>
        <a:ext cx="8819175" cy="1216877"/>
      </dsp:txXfrm>
    </dsp:sp>
    <dsp:sp modelId="{B013E036-212F-4ABE-A7CB-A7052D947970}">
      <dsp:nvSpPr>
        <dsp:cNvPr id="0" name=""/>
        <dsp:cNvSpPr/>
      </dsp:nvSpPr>
      <dsp:spPr>
        <a:xfrm>
          <a:off x="259709" y="35219"/>
          <a:ext cx="2036402" cy="11464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3D2A4-31C0-4AE9-B15F-BEE574A67E91}">
      <dsp:nvSpPr>
        <dsp:cNvPr id="0" name=""/>
        <dsp:cNvSpPr/>
      </dsp:nvSpPr>
      <dsp:spPr>
        <a:xfrm>
          <a:off x="0" y="1374729"/>
          <a:ext cx="11218983" cy="14036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The cost should not be more than twice of the AC  baseline unit</a:t>
          </a:r>
          <a:r>
            <a:rPr lang="en-US" sz="2800" kern="1200" dirty="0" smtClean="0">
              <a:latin typeface="Cambria" panose="02040503050406030204" pitchFamily="18" charset="0"/>
              <a:ea typeface="Times New Roman" panose="02020603050405020304" pitchFamily="18" charset="0"/>
            </a:rPr>
            <a:t> </a:t>
          </a:r>
          <a:endParaRPr lang="en-US" sz="2800" kern="1200" dirty="0">
            <a:latin typeface="Cambria" panose="02040503050406030204" pitchFamily="18" charset="0"/>
            <a:ea typeface="Times New Roman" panose="02020603050405020304" pitchFamily="18" charset="0"/>
          </a:endParaRPr>
        </a:p>
      </dsp:txBody>
      <dsp:txXfrm>
        <a:off x="2399808" y="1374729"/>
        <a:ext cx="8819175" cy="1403639"/>
      </dsp:txXfrm>
    </dsp:sp>
    <dsp:sp modelId="{85F8EF81-2295-49B0-9485-52A7441BCA40}">
      <dsp:nvSpPr>
        <dsp:cNvPr id="0" name=""/>
        <dsp:cNvSpPr/>
      </dsp:nvSpPr>
      <dsp:spPr>
        <a:xfrm>
          <a:off x="46626" y="1492566"/>
          <a:ext cx="1278335" cy="9934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82B04F0-59AB-4391-96E8-A49D0B4CA641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EAE60F2-21BB-422A-A78C-920991787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1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10B4F75-414C-D54B-B08F-92DA419BB30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2068582-AB68-2D4E-8C66-37B755AF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8582-AB68-2D4E-8C66-37B755AFC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8582-AB68-2D4E-8C66-37B755AFC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7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8582-AB68-2D4E-8C66-37B755AFC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8582-AB68-2D4E-8C66-37B755AFC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4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8582-AB68-2D4E-8C66-37B755AFC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52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9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4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9BDE9-A551-6947-9F83-F95D8AEE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3BE-A1A6-6D47-9CAB-45182FF6875F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E9489-55EF-8D41-BF1F-9F6FC024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4EB55-65EB-8A4B-8DDE-44CFE7FA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17F3-B74B-1642-BB91-3570B7B2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83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9BDE9-A551-6947-9F83-F95D8AEE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3BE-A1A6-6D47-9CAB-45182FF6875F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E9489-55EF-8D41-BF1F-9F6FC024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4EB55-65EB-8A4B-8DDE-44CFE7FA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17F3-B74B-1642-BB91-3570B7B2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6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 preserve="1">
  <p:cSld name="6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884311" y="6356350"/>
            <a:ext cx="4694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1F3B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17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4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A3B5CDA6-CE5E-DB45-88C4-DB3CFBD7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862"/>
            <a:ext cx="3898757" cy="113713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524000"/>
            <a:ext cx="12192000" cy="41968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66BE730-2FBE-5D4B-AFF6-61730EAAD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9" y="0"/>
            <a:ext cx="6738851" cy="6858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3B5CDA6-CE5E-DB45-88C4-DB3CFBD78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862"/>
            <a:ext cx="3898757" cy="11371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8010E544-9751-3147-B31D-F731429C2353}"/>
              </a:ext>
            </a:extLst>
          </p:cNvPr>
          <p:cNvSpPr/>
          <p:nvPr userDrawn="1"/>
        </p:nvSpPr>
        <p:spPr>
          <a:xfrm>
            <a:off x="0" y="0"/>
            <a:ext cx="12192000" cy="1122218"/>
          </a:xfrm>
          <a:prstGeom prst="rect">
            <a:avLst/>
          </a:prstGeom>
          <a:gradFill>
            <a:gsLst>
              <a:gs pos="0">
                <a:srgbClr val="009CA6"/>
              </a:gs>
              <a:gs pos="100000">
                <a:srgbClr val="71B325">
                  <a:alpha val="80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59543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BD960-9C33-4F7C-AE93-454451D06D0E}" type="slidenum">
              <a:rPr lang="en-US" smtClean="0">
                <a:latin typeface="Cambria" panose="02040503050406030204" pitchFamily="18" charset="0"/>
              </a:rPr>
              <a:pPr/>
              <a:t>‹#›</a:t>
            </a:fld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image2.png"/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40796" y="188364"/>
            <a:ext cx="2261235" cy="745490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5B7C7-DB1E-AA4C-9C01-9F7E5C05E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321" r="4190" b="31179"/>
          <a:stretch/>
        </p:blipFill>
        <p:spPr>
          <a:xfrm>
            <a:off x="130285" y="6276337"/>
            <a:ext cx="1458411" cy="5251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" y="92185"/>
            <a:ext cx="2147669" cy="9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5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8010E544-9751-3147-B31D-F731429C2353}"/>
              </a:ext>
            </a:extLst>
          </p:cNvPr>
          <p:cNvSpPr/>
          <p:nvPr userDrawn="1"/>
        </p:nvSpPr>
        <p:spPr>
          <a:xfrm>
            <a:off x="0" y="0"/>
            <a:ext cx="12192000" cy="1122218"/>
          </a:xfrm>
          <a:prstGeom prst="rect">
            <a:avLst/>
          </a:prstGeom>
          <a:gradFill>
            <a:gsLst>
              <a:gs pos="0">
                <a:srgbClr val="009CA6"/>
              </a:gs>
              <a:gs pos="100000">
                <a:srgbClr val="71B325">
                  <a:alpha val="80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59543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BD960-9C33-4F7C-AE93-454451D06D0E}" type="slidenum">
              <a:rPr lang="en-US" smtClean="0">
                <a:latin typeface="Cambria" panose="02040503050406030204" pitchFamily="18" charset="0"/>
              </a:rPr>
              <a:pPr/>
              <a:t>‹#›</a:t>
            </a:fld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image2.png"/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640796" y="188364"/>
            <a:ext cx="2261235" cy="745490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5B7C7-DB1E-AA4C-9C01-9F7E5C05E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4321" r="4190" b="31179"/>
          <a:stretch/>
        </p:blipFill>
        <p:spPr>
          <a:xfrm>
            <a:off x="130285" y="6276337"/>
            <a:ext cx="1458411" cy="5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8010E544-9751-3147-B31D-F731429C2353}"/>
              </a:ext>
            </a:extLst>
          </p:cNvPr>
          <p:cNvSpPr/>
          <p:nvPr userDrawn="1"/>
        </p:nvSpPr>
        <p:spPr>
          <a:xfrm>
            <a:off x="0" y="0"/>
            <a:ext cx="12192000" cy="4381500"/>
          </a:xfrm>
          <a:prstGeom prst="rect">
            <a:avLst/>
          </a:prstGeom>
          <a:gradFill>
            <a:gsLst>
              <a:gs pos="0">
                <a:srgbClr val="009CA6"/>
              </a:gs>
              <a:gs pos="100000">
                <a:srgbClr val="71B325">
                  <a:alpha val="80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367B1DD-7254-5048-9056-004AD2B62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3" y="6156623"/>
            <a:ext cx="1864015" cy="564853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59543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BD960-9C33-4F7C-AE93-454451D06D0E}" type="slidenum">
              <a:rPr lang="en-US" smtClean="0">
                <a:latin typeface="Cambria" panose="02040503050406030204" pitchFamily="18" charset="0"/>
              </a:rPr>
              <a:pPr/>
              <a:t>‹#›</a:t>
            </a:fld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1" name="image2.png"/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829990" y="0"/>
            <a:ext cx="2261235" cy="7454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037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tif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://www.rmi.org/insight/solving_the_global_cooling_challenge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globalcoolingpriz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8278DF-7D4F-AB4F-A9B1-3CB17BE7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74" y="5802606"/>
            <a:ext cx="1080452" cy="10946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1142" y="315374"/>
            <a:ext cx="11571830" cy="932591"/>
            <a:chOff x="422512" y="333322"/>
            <a:chExt cx="16380406" cy="10956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4687" y="627488"/>
              <a:ext cx="3008231" cy="72503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22512" y="333322"/>
              <a:ext cx="9713327" cy="1095621"/>
              <a:chOff x="546607" y="4373709"/>
              <a:chExt cx="10543017" cy="1191159"/>
            </a:xfrm>
          </p:grpSpPr>
          <p:pic>
            <p:nvPicPr>
              <p:cNvPr id="13" name="Google Shape;164;p22">
                <a:extLst>
                  <a:ext uri="{FF2B5EF4-FFF2-40B4-BE49-F238E27FC236}">
                    <a16:creationId xmlns:a16="http://schemas.microsoft.com/office/drawing/2014/main" id="{EAFB402A-CCE1-524A-8E7C-1FFC91440596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133183" y="4614123"/>
                <a:ext cx="2956441" cy="83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607" y="4373709"/>
                <a:ext cx="2554129" cy="1191159"/>
              </a:xfrm>
              <a:prstGeom prst="rect">
                <a:avLst/>
              </a:prstGeom>
            </p:spPr>
          </p:pic>
        </p:grpSp>
      </p:grpSp>
      <p:pic>
        <p:nvPicPr>
          <p:cNvPr id="20" name="image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2823846" y="2017582"/>
            <a:ext cx="6544307" cy="2522888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46" y="5908127"/>
            <a:ext cx="2086708" cy="8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9766AB-9DFA-C84B-9132-8A14713BE100}"/>
              </a:ext>
            </a:extLst>
          </p:cNvPr>
          <p:cNvSpPr txBox="1">
            <a:spLocks/>
          </p:cNvSpPr>
          <p:nvPr/>
        </p:nvSpPr>
        <p:spPr>
          <a:xfrm>
            <a:off x="3815255" y="374261"/>
            <a:ext cx="5265683" cy="541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ato" panose="020F0502020204030203" pitchFamily="34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GCP- </a:t>
            </a:r>
            <a:r>
              <a:rPr lang="en-US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Launching </a:t>
            </a:r>
            <a:r>
              <a:rPr lang="en-US" b="1" dirty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Ceremony</a:t>
            </a:r>
            <a:r>
              <a:rPr lang="it-IT" b="1" dirty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 </a:t>
            </a:r>
            <a:endParaRPr lang="en-US" b="1" dirty="0">
              <a:solidFill>
                <a:srgbClr val="FFFFFF"/>
              </a:solidFill>
              <a:latin typeface="Bookman Old Style" panose="02050604050505020204" pitchFamily="18" charset="0"/>
              <a:cs typeface="Iskoola Pot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883" y="4328909"/>
            <a:ext cx="116252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Global Cooling Prize (GCP)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was launched on 12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November, 2018 by Hon’ble Union Minister for Science &amp; Technology and Earth Sciences and Environment, Forest &amp; Climate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Change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GCP is the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first of its kind global competition that aims to identify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energy  cooling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technologies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for Indian climatic conditions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2" b="5196"/>
          <a:stretch/>
        </p:blipFill>
        <p:spPr>
          <a:xfrm>
            <a:off x="2721598" y="1219891"/>
            <a:ext cx="6141048" cy="3042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8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0308" y="1277029"/>
            <a:ext cx="11218984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Comfort cooling is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vitally important 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in today’s lifestyle and is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directly 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linked with occupants’ health, wellbeing and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productivity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!!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F69766AB-9DFA-C84B-9132-8A14713BE100}"/>
              </a:ext>
            </a:extLst>
          </p:cNvPr>
          <p:cNvSpPr txBox="1">
            <a:spLocks/>
          </p:cNvSpPr>
          <p:nvPr/>
        </p:nvSpPr>
        <p:spPr>
          <a:xfrm>
            <a:off x="3777653" y="370626"/>
            <a:ext cx="5213948" cy="555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ato" panose="020F0502020204030203" pitchFamily="34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Why Global </a:t>
            </a:r>
            <a:r>
              <a:rPr lang="it-IT" b="1" dirty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Cooling Prize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cs typeface="Iskoola Pota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0308" y="2267243"/>
            <a:ext cx="11218984" cy="3113649"/>
            <a:chOff x="410308" y="2267243"/>
            <a:chExt cx="11347938" cy="3266049"/>
          </a:xfrm>
        </p:grpSpPr>
        <p:grpSp>
          <p:nvGrpSpPr>
            <p:cNvPr id="12" name="Group 11"/>
            <p:cNvGrpSpPr/>
            <p:nvPr/>
          </p:nvGrpSpPr>
          <p:grpSpPr>
            <a:xfrm>
              <a:off x="410308" y="2267243"/>
              <a:ext cx="11347938" cy="3266049"/>
              <a:chOff x="953476" y="1277815"/>
              <a:chExt cx="10195169" cy="456027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53476" y="1277815"/>
                <a:ext cx="10195169" cy="4560277"/>
                <a:chOff x="953476" y="1277815"/>
                <a:chExt cx="10195169" cy="4560277"/>
              </a:xfrm>
            </p:grpSpPr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418810275"/>
                    </p:ext>
                  </p:extLst>
                </p:nvPr>
              </p:nvGraphicFramePr>
              <p:xfrm>
                <a:off x="953476" y="1277815"/>
                <a:ext cx="10195169" cy="456027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BCD16BA-27A9-FA47-AA18-EC43C095CBEE}"/>
                    </a:ext>
                  </a:extLst>
                </p:cNvPr>
                <p:cNvGrpSpPr/>
                <p:nvPr/>
              </p:nvGrpSpPr>
              <p:grpSpPr>
                <a:xfrm>
                  <a:off x="1050730" y="2978307"/>
                  <a:ext cx="2025165" cy="1100688"/>
                  <a:chOff x="3980079" y="3698703"/>
                  <a:chExt cx="491144" cy="386703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EC914237-FC2D-8348-82F0-E06465D1B899}"/>
                      </a:ext>
                    </a:extLst>
                  </p:cNvPr>
                  <p:cNvSpPr/>
                  <p:nvPr/>
                </p:nvSpPr>
                <p:spPr>
                  <a:xfrm>
                    <a:off x="3980079" y="3698703"/>
                    <a:ext cx="491144" cy="386703"/>
                  </a:xfrm>
                  <a:prstGeom prst="rect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Helvetica Light" panose="020B0403020202020204"/>
                    </a:endParaRPr>
                  </a:p>
                </p:txBody>
              </p:sp>
              <p:pic>
                <p:nvPicPr>
                  <p:cNvPr id="9" name="Picture 3">
                    <a:extLst>
                      <a:ext uri="{FF2B5EF4-FFF2-40B4-BE49-F238E27FC236}">
                        <a16:creationId xmlns:a16="http://schemas.microsoft.com/office/drawing/2014/main" id="{F6B44945-6F60-A84C-A158-343F6CB050E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58682" y="3740786"/>
                    <a:ext cx="328966" cy="328350"/>
                  </a:xfrm>
                  <a:prstGeom prst="rect">
                    <a:avLst/>
                  </a:prstGeom>
                  <a:ln/>
                  <a:extLst/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</p:pic>
            </p:grpSp>
          </p:grpSp>
          <p:pic>
            <p:nvPicPr>
              <p:cNvPr id="11" name="Shape 812">
                <a:extLst>
                  <a:ext uri="{FF2B5EF4-FFF2-40B4-BE49-F238E27FC236}">
                    <a16:creationId xmlns:a16="http://schemas.microsoft.com/office/drawing/2014/main" id="{7D11F28F-4461-8F4E-864B-395A536177EA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050730" y="1495140"/>
                <a:ext cx="2025158" cy="1043084"/>
              </a:xfrm>
              <a:prstGeom prst="roundRect">
                <a:avLst>
                  <a:gd name="adj" fmla="val 0"/>
                </a:avLst>
              </a:prstGeom>
              <a:solidFill>
                <a:srgbClr val="ECECEC"/>
              </a:solidFill>
              <a:ln>
                <a:noFill/>
              </a:ln>
            </p:spPr>
          </p:pic>
        </p:grpSp>
        <p:pic>
          <p:nvPicPr>
            <p:cNvPr id="17" name="Shape 809">
              <a:extLst>
                <a:ext uri="{FF2B5EF4-FFF2-40B4-BE49-F238E27FC236}">
                  <a16:creationId xmlns:a16="http://schemas.microsoft.com/office/drawing/2014/main" id="{2C90FAB1-A3F4-5444-8435-C1CA3D9EE58F}"/>
                </a:ext>
              </a:extLst>
            </p:cNvPr>
            <p:cNvPicPr preferRelativeResize="0"/>
            <p:nvPr/>
          </p:nvPicPr>
          <p:blipFill rotWithShape="1">
            <a:blip r:embed="rId9"/>
            <a:srcRect r="8814"/>
            <a:stretch/>
          </p:blipFill>
          <p:spPr>
            <a:xfrm>
              <a:off x="530306" y="4625405"/>
              <a:ext cx="2254143" cy="8183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5885571" y="5540109"/>
            <a:ext cx="621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</a:rPr>
              <a:t>Source: </a:t>
            </a:r>
            <a:endParaRPr lang="en-US" sz="1200" dirty="0" smtClean="0">
              <a:latin typeface="Cambria" panose="02040503050406030204" pitchFamily="18" charset="0"/>
            </a:endParaRPr>
          </a:p>
          <a:p>
            <a:r>
              <a:rPr lang="en-US" sz="1200" dirty="0" smtClean="0">
                <a:latin typeface="Cambria" panose="02040503050406030204" pitchFamily="18" charset="0"/>
                <a:hlinkClick r:id="rId10"/>
              </a:rPr>
              <a:t>www.rmi.org/insight/solving_the_global_cooling_challenge</a:t>
            </a:r>
            <a:endParaRPr lang="en-US" sz="1200" dirty="0" smtClean="0">
              <a:latin typeface="Cambria" panose="02040503050406030204" pitchFamily="18" charset="0"/>
            </a:endParaRPr>
          </a:p>
          <a:p>
            <a:r>
              <a:rPr lang="en-US" sz="1200" dirty="0" smtClean="0">
                <a:latin typeface="Cambria" panose="02040503050406030204" pitchFamily="18" charset="0"/>
              </a:rPr>
              <a:t>India Cooling Action Plan, March, 2019 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075" y="221944"/>
            <a:ext cx="600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Significance of GCP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1694" y="1502728"/>
            <a:ext cx="2309813" cy="4619625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1156600" y="5143899"/>
            <a:ext cx="2118348" cy="332835"/>
          </a:xfrm>
          <a:prstGeom prst="line">
            <a:avLst/>
          </a:prstGeom>
          <a:ln w="1524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2876943" y="5078729"/>
            <a:ext cx="878115" cy="87811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03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1694" y="1842453"/>
            <a:ext cx="1968500" cy="3940175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1391982" y="3648574"/>
            <a:ext cx="2339829" cy="470563"/>
          </a:xfrm>
          <a:prstGeom prst="line">
            <a:avLst/>
          </a:prstGeom>
          <a:ln w="152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3350811" y="3209517"/>
            <a:ext cx="878115" cy="878115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02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1694" y="2183766"/>
            <a:ext cx="1628775" cy="3257550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814753" y="1954670"/>
            <a:ext cx="2326765" cy="1307626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2614560" y="1474561"/>
            <a:ext cx="878115" cy="87811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01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1694" y="2525078"/>
            <a:ext cx="1287463" cy="2574925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4207" y="1534398"/>
            <a:ext cx="7606800" cy="70788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GCP acts </a:t>
            </a:r>
            <a:r>
              <a:rPr lang="en-US" sz="2000" dirty="0">
                <a:solidFill>
                  <a:schemeClr val="tx2"/>
                </a:solidFill>
                <a:latin typeface="Cambria" panose="02040503050406030204" pitchFamily="18" charset="0"/>
              </a:rPr>
              <a:t>as a nexus for inter-ministerial collaboration in providing affordable cooling for </a:t>
            </a:r>
            <a:r>
              <a:rPr lang="en-US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all.</a:t>
            </a:r>
            <a:endParaRPr lang="en-US" sz="2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0458" y="3321373"/>
            <a:ext cx="760791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Prize will draw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talent to design a cooling solution for a typical housing unit in a highly populous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cities like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</a:t>
            </a:r>
            <a:r>
              <a:rPr lang="en-US" sz="20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. </a:t>
            </a:r>
            <a:endParaRPr lang="en-US" sz="20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6590" y="5185687"/>
            <a:ext cx="7607914" cy="70788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ambria" panose="02040503050406030204" pitchFamily="18" charset="0"/>
              </a:rPr>
              <a:t>Promote strategic partnerships to jointly tackle the climate change challenge and </a:t>
            </a:r>
            <a:r>
              <a:rPr lang="en-US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curtail the carbon foot print of active cooling.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F69766AB-9DFA-C84B-9132-8A14713BE100}"/>
              </a:ext>
            </a:extLst>
          </p:cNvPr>
          <p:cNvSpPr txBox="1">
            <a:spLocks/>
          </p:cNvSpPr>
          <p:nvPr/>
        </p:nvSpPr>
        <p:spPr>
          <a:xfrm>
            <a:off x="3777652" y="281354"/>
            <a:ext cx="5272563" cy="64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ato" panose="020F0502020204030203" pitchFamily="34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Primary Criteria of GCP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cs typeface="Iskoola Pot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ED323-CAB0-3244-96D8-472C6CE7BBA9}"/>
              </a:ext>
            </a:extLst>
          </p:cNvPr>
          <p:cNvSpPr txBox="1"/>
          <p:nvPr/>
        </p:nvSpPr>
        <p:spPr>
          <a:xfrm>
            <a:off x="5264054" y="5557915"/>
            <a:ext cx="652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Baseline unit is a 1.5 TR, 3 star AC in 2018 equivalent to EER </a:t>
            </a:r>
            <a:r>
              <a:rPr lang="en-US" dirty="0" smtClean="0">
                <a:latin typeface="Cambria" panose="02040503050406030204" pitchFamily="18" charset="0"/>
              </a:rPr>
              <a:t>3.5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530" y="1465386"/>
            <a:ext cx="11218984" cy="2778369"/>
            <a:chOff x="480647" y="1903528"/>
            <a:chExt cx="11218984" cy="3304202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292594408"/>
                </p:ext>
              </p:extLst>
            </p:nvPr>
          </p:nvGraphicFramePr>
          <p:xfrm>
            <a:off x="480647" y="1903528"/>
            <a:ext cx="11218984" cy="33042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5E4B3D-270E-FD46-A906-468D7BA26FEA}"/>
                </a:ext>
              </a:extLst>
            </p:cNvPr>
            <p:cNvGrpSpPr/>
            <p:nvPr/>
          </p:nvGrpSpPr>
          <p:grpSpPr>
            <a:xfrm>
              <a:off x="1822828" y="3810000"/>
              <a:ext cx="990712" cy="1125416"/>
              <a:chOff x="1579643" y="3172563"/>
              <a:chExt cx="386660" cy="35008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B55EB2-0B0E-FB42-9023-C37E1456EC7A}"/>
                  </a:ext>
                </a:extLst>
              </p:cNvPr>
              <p:cNvSpPr/>
              <p:nvPr/>
            </p:nvSpPr>
            <p:spPr>
              <a:xfrm>
                <a:off x="1579643" y="3172563"/>
                <a:ext cx="386660" cy="35008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Helvetica Light" panose="020B0403020202020204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0B61EDC-A1D7-9341-9D12-D3545243F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</a:blip>
              <a:stretch>
                <a:fillRect/>
              </a:stretch>
            </p:blipFill>
            <p:spPr>
              <a:xfrm>
                <a:off x="1645121" y="3194514"/>
                <a:ext cx="315880" cy="306184"/>
              </a:xfrm>
              <a:prstGeom prst="rect">
                <a:avLst/>
              </a:prstGeom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565530" y="4465285"/>
            <a:ext cx="11218984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GCP welcomes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this call from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Industries, academic institutes, Research labs, Incumbents, Start-ups and individuals from India as well as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5245" y="6093699"/>
            <a:ext cx="63692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99FF"/>
              </a:buClr>
              <a:defRPr/>
            </a:pPr>
            <a:r>
              <a:rPr lang="en-US" dirty="0">
                <a:latin typeface="Cambria" panose="02040503050406030204" pitchFamily="18" charset="0"/>
              </a:rPr>
              <a:t>To Apply and Learn More, visit </a:t>
            </a:r>
            <a:r>
              <a:rPr lang="en-US" dirty="0">
                <a:latin typeface="Cambria" panose="02040503050406030204" pitchFamily="18" charset="0"/>
                <a:hlinkClick r:id="rId9"/>
              </a:rPr>
              <a:t>https://globalcoolingprize.org/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5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2510" y="544056"/>
            <a:ext cx="11245320" cy="6615623"/>
            <a:chOff x="772510" y="548628"/>
            <a:chExt cx="11245320" cy="6615623"/>
          </a:xfrm>
        </p:grpSpPr>
        <p:grpSp>
          <p:nvGrpSpPr>
            <p:cNvPr id="3" name="Group 2"/>
            <p:cNvGrpSpPr/>
            <p:nvPr/>
          </p:nvGrpSpPr>
          <p:grpSpPr>
            <a:xfrm>
              <a:off x="772510" y="548628"/>
              <a:ext cx="11245320" cy="5566671"/>
              <a:chOff x="0" y="747728"/>
              <a:chExt cx="11245320" cy="556667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F5A487B-4F9F-48A6-8E43-6FE3B8BE84E9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3321870" y="2446638"/>
                <a:ext cx="3617390" cy="1285567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0" y="1605428"/>
                <a:ext cx="11245320" cy="4708971"/>
                <a:chOff x="1699368" y="1714756"/>
                <a:chExt cx="8423441" cy="4126445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C578A0B-8DBD-4DF7-947E-EB6E628915D7}"/>
                    </a:ext>
                  </a:extLst>
                </p:cNvPr>
                <p:cNvSpPr txBox="1"/>
                <p:nvPr/>
              </p:nvSpPr>
              <p:spPr>
                <a:xfrm>
                  <a:off x="4441599" y="5490587"/>
                  <a:ext cx="3658997" cy="35061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Contribution from RMI –  US</a:t>
                  </a:r>
                  <a:r>
                    <a:rPr lang="en-US" sz="2000" b="1" dirty="0">
                      <a:solidFill>
                        <a:schemeClr val="accent6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$ </a:t>
                  </a:r>
                  <a:r>
                    <a:rPr lang="en-US" sz="20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3 million</a:t>
                  </a:r>
                  <a:endPara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D5C9B700-B5B7-4F83-B954-AD4262046494}"/>
                    </a:ext>
                  </a:extLst>
                </p:cNvPr>
                <p:cNvSpPr/>
                <p:nvPr/>
              </p:nvSpPr>
              <p:spPr>
                <a:xfrm>
                  <a:off x="1699368" y="2871677"/>
                  <a:ext cx="1800015" cy="1862182"/>
                </a:xfrm>
                <a:prstGeom prst="arc">
                  <a:avLst>
                    <a:gd name="adj1" fmla="val 16200000"/>
                    <a:gd name="adj2" fmla="val 5376701"/>
                  </a:avLst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AFB9C9-5FDC-4F2D-A0F9-1681B157CD0B}"/>
                    </a:ext>
                  </a:extLst>
                </p:cNvPr>
                <p:cNvCxnSpPr>
                  <a:cxnSpLocks/>
                  <a:endCxn id="22" idx="3"/>
                </p:cNvCxnSpPr>
                <p:nvPr/>
              </p:nvCxnSpPr>
              <p:spPr>
                <a:xfrm flipV="1">
                  <a:off x="3123650" y="2377393"/>
                  <a:ext cx="796407" cy="856401"/>
                </a:xfrm>
                <a:prstGeom prst="line">
                  <a:avLst/>
                </a:prstGeom>
                <a:ln w="444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E15C347-C1C2-4477-AC46-177B9F3F13F3}"/>
                    </a:ext>
                  </a:extLst>
                </p:cNvPr>
                <p:cNvSpPr/>
                <p:nvPr/>
              </p:nvSpPr>
              <p:spPr>
                <a:xfrm>
                  <a:off x="1902071" y="3081380"/>
                  <a:ext cx="1394610" cy="1442775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D5389B0-BA8E-46A3-91E2-EE4DD4A35535}"/>
                    </a:ext>
                  </a:extLst>
                </p:cNvPr>
                <p:cNvSpPr/>
                <p:nvPr/>
              </p:nvSpPr>
              <p:spPr>
                <a:xfrm>
                  <a:off x="2052093" y="3236583"/>
                  <a:ext cx="1094566" cy="113236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3E8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63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3000">
                        <a:schemeClr val="bg1">
                          <a:lumMod val="93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14300" dist="63500" dir="39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18B330E-1540-4870-9632-E80F04D5DAB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77910" y="3375628"/>
                  <a:ext cx="1054454" cy="923733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n w="0"/>
                      <a:solidFill>
                        <a:srgbClr val="0070C0"/>
                      </a:solidFill>
                      <a:latin typeface="Calisto MT" panose="02040603050505030304" pitchFamily="18" charset="0"/>
                      <a:ea typeface="Apple Symbols" panose="02000000000000000000" pitchFamily="2" charset="-79"/>
                      <a:cs typeface="Apple Symbols" panose="02000000000000000000" pitchFamily="2" charset="-79"/>
                    </a:rPr>
                    <a:t>Total Investment</a:t>
                  </a:r>
                </a:p>
                <a:p>
                  <a:pPr algn="ctr"/>
                  <a:endParaRPr lang="en-US" sz="1600" b="1" dirty="0">
                    <a:ln w="0"/>
                    <a:solidFill>
                      <a:srgbClr val="0070C0"/>
                    </a:solidFill>
                    <a:latin typeface="Calisto MT" panose="02040603050505030304" pitchFamily="18" charset="0"/>
                    <a:ea typeface="Apple Symbols" panose="02000000000000000000" pitchFamily="2" charset="-79"/>
                    <a:cs typeface="Apple Symbols" panose="02000000000000000000" pitchFamily="2" charset="-79"/>
                  </a:endParaRPr>
                </a:p>
                <a:p>
                  <a:pPr algn="ctr"/>
                  <a:r>
                    <a:rPr lang="en-US" sz="1600" b="1" dirty="0">
                      <a:ln w="0"/>
                      <a:solidFill>
                        <a:srgbClr val="0070C0"/>
                      </a:solidFill>
                      <a:latin typeface="Calisto MT" panose="02040603050505030304" pitchFamily="18" charset="0"/>
                      <a:ea typeface="Apple Symbols" panose="02000000000000000000" pitchFamily="2" charset="-79"/>
                      <a:cs typeface="Apple Symbols" panose="02000000000000000000" pitchFamily="2" charset="-79"/>
                    </a:rPr>
                    <a:t>US$ </a:t>
                  </a:r>
                  <a:r>
                    <a:rPr lang="en-US" sz="1600" b="1" dirty="0" smtClean="0">
                      <a:ln w="0"/>
                      <a:solidFill>
                        <a:srgbClr val="0070C0"/>
                      </a:solidFill>
                      <a:latin typeface="Calisto MT" panose="02040603050505030304" pitchFamily="18" charset="0"/>
                      <a:ea typeface="Apple Symbols" panose="02000000000000000000" pitchFamily="2" charset="-79"/>
                      <a:cs typeface="Apple Symbols" panose="02000000000000000000" pitchFamily="2" charset="-79"/>
                    </a:rPr>
                    <a:t>5 Million</a:t>
                  </a:r>
                  <a:endParaRPr lang="en-US" sz="1600" b="1" dirty="0">
                    <a:ln w="0"/>
                    <a:solidFill>
                      <a:srgbClr val="0070C0"/>
                    </a:solidFill>
                    <a:latin typeface="Calisto MT" panose="02040603050505030304" pitchFamily="18" charset="0"/>
                    <a:ea typeface="Apple Symbols" panose="02000000000000000000" pitchFamily="2" charset="-79"/>
                    <a:cs typeface="Apple Symbols" panose="02000000000000000000" pitchFamily="2" charset="-79"/>
                  </a:endParaRP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07F7DA5-2FD1-489B-8CAD-2FB5C7533F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3512" y="2871677"/>
                  <a:ext cx="0" cy="209703"/>
                </a:xfrm>
                <a:prstGeom prst="lin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CA6FCB7-B545-4F63-AFE8-384E0B3A5F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7649" y="4524155"/>
                  <a:ext cx="0" cy="209703"/>
                </a:xfrm>
                <a:prstGeom prst="lin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D2B03C21-01F8-4AC6-9A81-7F446BC63BF4}"/>
                    </a:ext>
                  </a:extLst>
                </p:cNvPr>
                <p:cNvSpPr/>
                <p:nvPr/>
              </p:nvSpPr>
              <p:spPr>
                <a:xfrm rot="16766109">
                  <a:off x="1829828" y="3058910"/>
                  <a:ext cx="1539095" cy="1487714"/>
                </a:xfrm>
                <a:prstGeom prst="arc">
                  <a:avLst>
                    <a:gd name="adj1" fmla="val 12285253"/>
                    <a:gd name="adj2" fmla="val 13790721"/>
                  </a:avLst>
                </a:prstGeom>
                <a:noFill/>
                <a:ln w="142875"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090932E0-8159-4A44-917E-9ED0C99B28B8}"/>
                    </a:ext>
                  </a:extLst>
                </p:cNvPr>
                <p:cNvSpPr/>
                <p:nvPr/>
              </p:nvSpPr>
              <p:spPr>
                <a:xfrm rot="16200000">
                  <a:off x="1829828" y="3058910"/>
                  <a:ext cx="1539095" cy="1487714"/>
                </a:xfrm>
                <a:prstGeom prst="arc">
                  <a:avLst>
                    <a:gd name="adj1" fmla="val 1921113"/>
                    <a:gd name="adj2" fmla="val 3302972"/>
                  </a:avLst>
                </a:prstGeom>
                <a:noFill/>
                <a:ln w="142875"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9BA1D0-F5F7-4780-B0C2-35D2431CF7D3}"/>
                    </a:ext>
                  </a:extLst>
                </p:cNvPr>
                <p:cNvSpPr/>
                <p:nvPr/>
              </p:nvSpPr>
              <p:spPr>
                <a:xfrm>
                  <a:off x="3804862" y="2065370"/>
                  <a:ext cx="416800" cy="431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>
                  <a:outerShdw blurRad="114300" dist="63500" dir="39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A05A6B7-C7CE-4F38-8636-0480802C18C6}"/>
                    </a:ext>
                  </a:extLst>
                </p:cNvPr>
                <p:cNvSpPr/>
                <p:nvPr/>
              </p:nvSpPr>
              <p:spPr>
                <a:xfrm>
                  <a:off x="3881449" y="2144602"/>
                  <a:ext cx="263626" cy="27273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3E8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6350">
                  <a:solidFill>
                    <a:srgbClr val="00B050"/>
                  </a:solidFill>
                </a:ln>
                <a:effectLst>
                  <a:outerShdw blurRad="114300" dist="63500" dir="39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89143D-2149-4338-958E-3C5CB1183B72}"/>
                    </a:ext>
                  </a:extLst>
                </p:cNvPr>
                <p:cNvSpPr txBox="1"/>
                <p:nvPr/>
              </p:nvSpPr>
              <p:spPr>
                <a:xfrm>
                  <a:off x="4236512" y="1714756"/>
                  <a:ext cx="3628084" cy="350614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  <a:latin typeface="Cambria" panose="02040503050406030204" pitchFamily="18" charset="0"/>
                    </a:rPr>
                    <a:t>Contribution from GOI – US$ 2 million</a:t>
                  </a:r>
                  <a:endParaRPr lang="en-US" sz="2000" b="1" dirty="0">
                    <a:solidFill>
                      <a:srgbClr val="00B050"/>
                    </a:solidFill>
                    <a:latin typeface="Cambria" panose="02040503050406030204" pitchFamily="18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DB532FF-6D5F-4F90-81FA-4F3447C1BE12}"/>
                    </a:ext>
                  </a:extLst>
                </p:cNvPr>
                <p:cNvCxnSpPr>
                  <a:cxnSpLocks/>
                  <a:endCxn id="29" idx="1"/>
                </p:cNvCxnSpPr>
                <p:nvPr/>
              </p:nvCxnSpPr>
              <p:spPr>
                <a:xfrm>
                  <a:off x="3069832" y="4404141"/>
                  <a:ext cx="794514" cy="986433"/>
                </a:xfrm>
                <a:prstGeom prst="line">
                  <a:avLst/>
                </a:prstGeom>
                <a:ln w="444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8EC75BF7-EF73-4741-8B08-5D2C3B26EBF2}"/>
                    </a:ext>
                  </a:extLst>
                </p:cNvPr>
                <p:cNvSpPr/>
                <p:nvPr/>
              </p:nvSpPr>
              <p:spPr>
                <a:xfrm rot="718389">
                  <a:off x="1914844" y="2954644"/>
                  <a:ext cx="1487714" cy="1539095"/>
                </a:xfrm>
                <a:prstGeom prst="arc">
                  <a:avLst>
                    <a:gd name="adj1" fmla="val 1921111"/>
                    <a:gd name="adj2" fmla="val 3302972"/>
                  </a:avLst>
                </a:prstGeom>
                <a:noFill/>
                <a:ln w="142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n>
                      <a:solidFill>
                        <a:srgbClr val="F2B543"/>
                      </a:solidFill>
                    </a:ln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275ED5B-C753-491F-A9C2-358799C7A738}"/>
                    </a:ext>
                  </a:extLst>
                </p:cNvPr>
                <p:cNvSpPr/>
                <p:nvPr/>
              </p:nvSpPr>
              <p:spPr>
                <a:xfrm>
                  <a:off x="3797204" y="5321112"/>
                  <a:ext cx="458481" cy="47431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14300" dist="63500" dir="39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3311545-00D0-48B7-AE6A-01519D29179F}"/>
                    </a:ext>
                  </a:extLst>
                </p:cNvPr>
                <p:cNvSpPr/>
                <p:nvPr/>
              </p:nvSpPr>
              <p:spPr>
                <a:xfrm>
                  <a:off x="3881449" y="5408265"/>
                  <a:ext cx="289988" cy="30000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3E8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63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3000">
                        <a:schemeClr val="bg1">
                          <a:lumMod val="93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14300" dist="63500" dir="39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16E4C8AB-B714-45A0-8580-D72EA1DE8E0C}"/>
                    </a:ext>
                  </a:extLst>
                </p:cNvPr>
                <p:cNvSpPr/>
                <p:nvPr/>
              </p:nvSpPr>
              <p:spPr>
                <a:xfrm rot="236021">
                  <a:off x="1855518" y="3030298"/>
                  <a:ext cx="1487714" cy="1539095"/>
                </a:xfrm>
                <a:prstGeom prst="arc">
                  <a:avLst>
                    <a:gd name="adj1" fmla="val 12285253"/>
                    <a:gd name="adj2" fmla="val 13790721"/>
                  </a:avLst>
                </a:prstGeom>
                <a:noFill/>
                <a:ln w="142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n>
                      <a:solidFill>
                        <a:srgbClr val="4BA9CF"/>
                      </a:solidFill>
                    </a:ln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4589A7E-2088-4E5D-919C-FDF0D56E832D}"/>
                    </a:ext>
                  </a:extLst>
                </p:cNvPr>
                <p:cNvSpPr txBox="1"/>
                <p:nvPr/>
              </p:nvSpPr>
              <p:spPr>
                <a:xfrm>
                  <a:off x="7864596" y="2334599"/>
                  <a:ext cx="2258213" cy="620317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70C0"/>
                      </a:solidFill>
                      <a:latin typeface="Cambria" panose="02040503050406030204" pitchFamily="18" charset="0"/>
                    </a:rPr>
                    <a:t>US$ 3 million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0070C0"/>
                      </a:solidFill>
                      <a:latin typeface="Cambria" panose="02040503050406030204" pitchFamily="18" charset="0"/>
                    </a:rPr>
                    <a:t>Prize Money </a:t>
                  </a:r>
                  <a:endParaRPr lang="en-US" sz="2000" b="1" dirty="0">
                    <a:solidFill>
                      <a:srgbClr val="0070C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CEBBCCA-5405-4742-9C5D-340FCEBD9045}"/>
                  </a:ext>
                </a:extLst>
              </p:cNvPr>
              <p:cNvSpPr/>
              <p:nvPr/>
            </p:nvSpPr>
            <p:spPr>
              <a:xfrm>
                <a:off x="6857773" y="3660143"/>
                <a:ext cx="556429" cy="49206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B4D4DB9-1DB9-4A0B-8AC9-6EC15CD38CB0}"/>
                  </a:ext>
                </a:extLst>
              </p:cNvPr>
              <p:cNvSpPr/>
              <p:nvPr/>
            </p:nvSpPr>
            <p:spPr>
              <a:xfrm>
                <a:off x="6960017" y="3750560"/>
                <a:ext cx="351941" cy="31123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3E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chemeClr val="bg1">
                        <a:lumMod val="93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759DF037-2B10-4460-8CFE-88E0C48D8F27}"/>
                  </a:ext>
                </a:extLst>
              </p:cNvPr>
              <p:cNvSpPr/>
              <p:nvPr/>
            </p:nvSpPr>
            <p:spPr>
              <a:xfrm>
                <a:off x="1814064" y="747728"/>
                <a:ext cx="1756368" cy="1986103"/>
              </a:xfrm>
              <a:prstGeom prst="arc">
                <a:avLst>
                  <a:gd name="adj1" fmla="val 2148233"/>
                  <a:gd name="adj2" fmla="val 3302972"/>
                </a:avLst>
              </a:prstGeom>
              <a:noFill/>
              <a:ln w="1428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61401C-748B-47A4-88E5-E74AFC95000D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4159605" y="3881048"/>
              <a:ext cx="3552165" cy="181931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A1C0375C-D89A-4CBF-96AB-3059DB0C1DAE}"/>
                </a:ext>
              </a:extLst>
            </p:cNvPr>
            <p:cNvSpPr/>
            <p:nvPr/>
          </p:nvSpPr>
          <p:spPr>
            <a:xfrm rot="16786459">
              <a:off x="2406322" y="5293016"/>
              <a:ext cx="1986103" cy="1756368"/>
            </a:xfrm>
            <a:prstGeom prst="arc">
              <a:avLst>
                <a:gd name="adj1" fmla="val 2392125"/>
                <a:gd name="adj2" fmla="val 3414261"/>
              </a:avLst>
            </a:prstGeom>
            <a:noFill/>
            <a:ln w="1428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rgbClr val="4BA9CF"/>
                  </a:solidFill>
                </a:ln>
                <a:latin typeface="Cambria" panose="02040503050406030204" pitchFamily="18" charset="0"/>
              </a:endParaRPr>
            </a:p>
          </p:txBody>
        </p:sp>
      </p:grpSp>
      <p:sp>
        <p:nvSpPr>
          <p:cNvPr id="34" name="Title 4">
            <a:extLst>
              <a:ext uri="{FF2B5EF4-FFF2-40B4-BE49-F238E27FC236}">
                <a16:creationId xmlns:a16="http://schemas.microsoft.com/office/drawing/2014/main" id="{F69766AB-9DFA-C84B-9132-8A14713BE100}"/>
              </a:ext>
            </a:extLst>
          </p:cNvPr>
          <p:cNvSpPr txBox="1">
            <a:spLocks/>
          </p:cNvSpPr>
          <p:nvPr/>
        </p:nvSpPr>
        <p:spPr>
          <a:xfrm>
            <a:off x="4539439" y="249886"/>
            <a:ext cx="4463670" cy="597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ato" panose="020F0502020204030203" pitchFamily="34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Total Investment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cs typeface="Iskoola Pota" panose="020B05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5A487B-4F9F-48A6-8E43-6FE3B8BE84E9}"/>
              </a:ext>
            </a:extLst>
          </p:cNvPr>
          <p:cNvCxnSpPr>
            <a:cxnSpLocks/>
          </p:cNvCxnSpPr>
          <p:nvPr/>
        </p:nvCxnSpPr>
        <p:spPr>
          <a:xfrm>
            <a:off x="8084468" y="3892912"/>
            <a:ext cx="889612" cy="719415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5A487B-4F9F-48A6-8E43-6FE3B8BE84E9}"/>
              </a:ext>
            </a:extLst>
          </p:cNvPr>
          <p:cNvCxnSpPr>
            <a:cxnSpLocks/>
          </p:cNvCxnSpPr>
          <p:nvPr/>
        </p:nvCxnSpPr>
        <p:spPr>
          <a:xfrm flipV="1">
            <a:off x="8055440" y="2726570"/>
            <a:ext cx="918640" cy="75098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89A7E-2088-4E5D-919C-FDF0D56E832D}"/>
              </a:ext>
            </a:extLst>
          </p:cNvPr>
          <p:cNvSpPr txBox="1"/>
          <p:nvPr/>
        </p:nvSpPr>
        <p:spPr>
          <a:xfrm>
            <a:off x="9003108" y="4407771"/>
            <a:ext cx="3014722" cy="101566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US$ 2 million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Implementation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and Testing of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Prototypes</a:t>
            </a: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6891" y="539528"/>
            <a:ext cx="11422045" cy="6152488"/>
            <a:chOff x="0" y="747728"/>
            <a:chExt cx="11422045" cy="61524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487B-4F9F-48A6-8E43-6FE3B8BE84E9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3321870" y="2446638"/>
              <a:ext cx="3617390" cy="1285567"/>
            </a:xfrm>
            <a:prstGeom prst="line">
              <a:avLst/>
            </a:prstGeom>
            <a:ln w="44450">
              <a:solidFill>
                <a:srgbClr val="4BA9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0" y="1477811"/>
              <a:ext cx="11422045" cy="5422405"/>
              <a:chOff x="1699368" y="1602929"/>
              <a:chExt cx="8555818" cy="475162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578A0B-8DBD-4DF7-947E-EB6E628915D7}"/>
                  </a:ext>
                </a:extLst>
              </p:cNvPr>
              <p:cNvSpPr txBox="1"/>
              <p:nvPr/>
            </p:nvSpPr>
            <p:spPr>
              <a:xfrm>
                <a:off x="4447629" y="5464536"/>
                <a:ext cx="3626958" cy="890020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Contribution from RMI –  US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$ 1 million </a:t>
                </a:r>
                <a:endPara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For 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global finalists </a:t>
                </a:r>
                <a:endPara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in 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developing </a:t>
                </a: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working prototypes.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5C9B700-B5B7-4F83-B954-AD4262046494}"/>
                  </a:ext>
                </a:extLst>
              </p:cNvPr>
              <p:cNvSpPr/>
              <p:nvPr/>
            </p:nvSpPr>
            <p:spPr>
              <a:xfrm>
                <a:off x="1699368" y="2871677"/>
                <a:ext cx="1800015" cy="1862182"/>
              </a:xfrm>
              <a:prstGeom prst="arc">
                <a:avLst>
                  <a:gd name="adj1" fmla="val 16200000"/>
                  <a:gd name="adj2" fmla="val 5376701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AFB9C9-5FDC-4F2D-A0F9-1681B157CD0B}"/>
                  </a:ext>
                </a:extLst>
              </p:cNvPr>
              <p:cNvCxnSpPr>
                <a:cxnSpLocks/>
                <a:endCxn id="23" idx="3"/>
              </p:cNvCxnSpPr>
              <p:nvPr/>
            </p:nvCxnSpPr>
            <p:spPr>
              <a:xfrm flipV="1">
                <a:off x="3123650" y="2377393"/>
                <a:ext cx="796407" cy="856401"/>
              </a:xfrm>
              <a:prstGeom prst="line">
                <a:avLst/>
              </a:prstGeom>
              <a:ln w="44450">
                <a:solidFill>
                  <a:srgbClr val="6A4A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E15C347-C1C2-4477-AC46-177B9F3F13F3}"/>
                  </a:ext>
                </a:extLst>
              </p:cNvPr>
              <p:cNvSpPr/>
              <p:nvPr/>
            </p:nvSpPr>
            <p:spPr>
              <a:xfrm>
                <a:off x="1902071" y="3081380"/>
                <a:ext cx="1394610" cy="144277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D5389B0-BA8E-46A3-91E2-EE4DD4A35535}"/>
                  </a:ext>
                </a:extLst>
              </p:cNvPr>
              <p:cNvSpPr/>
              <p:nvPr/>
            </p:nvSpPr>
            <p:spPr>
              <a:xfrm>
                <a:off x="2052093" y="3236583"/>
                <a:ext cx="1094566" cy="1132369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3E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chemeClr val="bg1">
                        <a:lumMod val="93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8B330E-1540-4870-9632-E80F04D5DA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77910" y="3375628"/>
                <a:ext cx="1054454" cy="70796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1600" b="1" dirty="0" smtClean="0">
                    <a:ln w="0"/>
                    <a:solidFill>
                      <a:srgbClr val="0070C0"/>
                    </a:solidFill>
                    <a:latin typeface="Calisto MT" panose="02040603050505030304" pitchFamily="18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Prize Money</a:t>
                </a:r>
              </a:p>
              <a:p>
                <a:pPr algn="ctr"/>
                <a:endParaRPr lang="en-US" sz="1600" b="1" dirty="0">
                  <a:ln w="0"/>
                  <a:solidFill>
                    <a:srgbClr val="0070C0"/>
                  </a:solidFill>
                  <a:latin typeface="Calisto MT" panose="02040603050505030304" pitchFamily="18" charset="0"/>
                  <a:ea typeface="Apple Symbols" panose="02000000000000000000" pitchFamily="2" charset="-79"/>
                  <a:cs typeface="Apple Symbols" panose="02000000000000000000" pitchFamily="2" charset="-79"/>
                </a:endParaRPr>
              </a:p>
              <a:p>
                <a:pPr algn="ctr"/>
                <a:r>
                  <a:rPr lang="en-US" sz="1600" b="1" dirty="0">
                    <a:ln w="0"/>
                    <a:solidFill>
                      <a:srgbClr val="0070C0"/>
                    </a:solidFill>
                    <a:latin typeface="Calisto MT" panose="02040603050505030304" pitchFamily="18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US$ 3 </a:t>
                </a:r>
                <a:r>
                  <a:rPr lang="en-US" sz="1600" b="1" dirty="0" smtClean="0">
                    <a:ln w="0"/>
                    <a:solidFill>
                      <a:srgbClr val="0070C0"/>
                    </a:solidFill>
                    <a:latin typeface="Calisto MT" panose="02040603050505030304" pitchFamily="18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Million</a:t>
                </a:r>
                <a:endParaRPr lang="en-US" sz="1600" b="1" dirty="0">
                  <a:ln w="0"/>
                  <a:solidFill>
                    <a:srgbClr val="0070C0"/>
                  </a:solidFill>
                  <a:latin typeface="Calisto MT" panose="02040603050505030304" pitchFamily="18" charset="0"/>
                  <a:ea typeface="Apple Symbols" panose="02000000000000000000" pitchFamily="2" charset="-79"/>
                  <a:cs typeface="Apple Symbols" panose="02000000000000000000" pitchFamily="2" charset="-79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7F7DA5-2FD1-489B-8CAD-2FB5C7533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3512" y="2871677"/>
                <a:ext cx="0" cy="209703"/>
              </a:xfrm>
              <a:prstGeom prst="lin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CA6FCB7-B545-4F63-AFE8-384E0B3A5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649" y="4524155"/>
                <a:ext cx="0" cy="209703"/>
              </a:xfrm>
              <a:prstGeom prst="lin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D2B03C21-01F8-4AC6-9A81-7F446BC63BF4}"/>
                  </a:ext>
                </a:extLst>
              </p:cNvPr>
              <p:cNvSpPr/>
              <p:nvPr/>
            </p:nvSpPr>
            <p:spPr>
              <a:xfrm rot="16766109">
                <a:off x="1829828" y="3058910"/>
                <a:ext cx="1539095" cy="1487714"/>
              </a:xfrm>
              <a:prstGeom prst="arc">
                <a:avLst>
                  <a:gd name="adj1" fmla="val 12285253"/>
                  <a:gd name="adj2" fmla="val 13790721"/>
                </a:avLst>
              </a:prstGeom>
              <a:noFill/>
              <a:ln w="142875">
                <a:solidFill>
                  <a:srgbClr val="6A4A8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090932E0-8159-4A44-917E-9ED0C99B28B8}"/>
                  </a:ext>
                </a:extLst>
              </p:cNvPr>
              <p:cNvSpPr/>
              <p:nvPr/>
            </p:nvSpPr>
            <p:spPr>
              <a:xfrm rot="16200000">
                <a:off x="1829828" y="3058910"/>
                <a:ext cx="1539095" cy="1487714"/>
              </a:xfrm>
              <a:prstGeom prst="arc">
                <a:avLst>
                  <a:gd name="adj1" fmla="val 1921113"/>
                  <a:gd name="adj2" fmla="val 3302972"/>
                </a:avLst>
              </a:prstGeom>
              <a:noFill/>
              <a:ln w="142875">
                <a:solidFill>
                  <a:srgbClr val="6A4A8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9BA1D0-F5F7-4780-B0C2-35D2431CF7D3}"/>
                  </a:ext>
                </a:extLst>
              </p:cNvPr>
              <p:cNvSpPr/>
              <p:nvPr/>
            </p:nvSpPr>
            <p:spPr>
              <a:xfrm>
                <a:off x="3804862" y="2065370"/>
                <a:ext cx="416800" cy="431195"/>
              </a:xfrm>
              <a:prstGeom prst="ellipse">
                <a:avLst/>
              </a:prstGeom>
              <a:solidFill>
                <a:srgbClr val="6A4A8A"/>
              </a:solidFill>
              <a:ln>
                <a:noFill/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A05A6B7-C7CE-4F38-8636-0480802C18C6}"/>
                  </a:ext>
                </a:extLst>
              </p:cNvPr>
              <p:cNvSpPr/>
              <p:nvPr/>
            </p:nvSpPr>
            <p:spPr>
              <a:xfrm>
                <a:off x="3881449" y="2144602"/>
                <a:ext cx="263626" cy="27273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3E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chemeClr val="bg1">
                        <a:lumMod val="93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A2BDDA-45CC-43FD-ACB3-A33E83BC239B}"/>
                  </a:ext>
                </a:extLst>
              </p:cNvPr>
              <p:cNvSpPr txBox="1"/>
              <p:nvPr/>
            </p:nvSpPr>
            <p:spPr>
              <a:xfrm>
                <a:off x="4636815" y="2007557"/>
                <a:ext cx="1041213" cy="2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6A4A8A"/>
                    </a:solidFill>
                    <a:latin typeface="Cambria" panose="02040503050406030204" pitchFamily="18" charset="0"/>
                  </a:rPr>
                  <a:t> 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9143D-2149-4338-958E-3C5CB1183B72}"/>
                  </a:ext>
                </a:extLst>
              </p:cNvPr>
              <p:cNvSpPr txBox="1"/>
              <p:nvPr/>
            </p:nvSpPr>
            <p:spPr>
              <a:xfrm>
                <a:off x="4466126" y="1602929"/>
                <a:ext cx="3628084" cy="89002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6A4A8A"/>
                    </a:solidFill>
                    <a:latin typeface="Cambria" panose="02040503050406030204" pitchFamily="18" charset="0"/>
                  </a:rPr>
                  <a:t>Contribution from GOI – US</a:t>
                </a:r>
                <a:r>
                  <a:rPr lang="en-US" sz="2000" b="1" dirty="0" smtClean="0">
                    <a:solidFill>
                      <a:srgbClr val="6A4A8A"/>
                    </a:solidFill>
                    <a:latin typeface="Cambria" panose="02040503050406030204" pitchFamily="18" charset="0"/>
                  </a:rPr>
                  <a:t>$ 1 million</a:t>
                </a:r>
              </a:p>
              <a:p>
                <a:pPr algn="ctr"/>
                <a:r>
                  <a:rPr lang="en-US" sz="2000" b="1" dirty="0">
                    <a:solidFill>
                      <a:srgbClr val="6A4A8A"/>
                    </a:solidFill>
                    <a:latin typeface="Cambria" panose="02040503050406030204" pitchFamily="18" charset="0"/>
                  </a:rPr>
                  <a:t>Only for India-based teams </a:t>
                </a:r>
              </a:p>
              <a:p>
                <a:pPr algn="ctr"/>
                <a:r>
                  <a:rPr lang="en-US" sz="2000" b="1" dirty="0">
                    <a:solidFill>
                      <a:srgbClr val="6A4A8A"/>
                    </a:solidFill>
                    <a:latin typeface="Cambria" panose="02040503050406030204" pitchFamily="18" charset="0"/>
                  </a:rPr>
                  <a:t>in developing working prototypes</a:t>
                </a:r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FE6156D-5E41-4B65-A7EA-65B16CE97C48}"/>
                  </a:ext>
                </a:extLst>
              </p:cNvPr>
              <p:cNvSpPr/>
              <p:nvPr/>
            </p:nvSpPr>
            <p:spPr>
              <a:xfrm rot="18466003">
                <a:off x="1833235" y="3058828"/>
                <a:ext cx="1539095" cy="1487714"/>
              </a:xfrm>
              <a:prstGeom prst="arc">
                <a:avLst>
                  <a:gd name="adj1" fmla="val 12285253"/>
                  <a:gd name="adj2" fmla="val 13790721"/>
                </a:avLst>
              </a:prstGeom>
              <a:noFill/>
              <a:ln w="142875">
                <a:solidFill>
                  <a:srgbClr val="4BA9C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B532FF-6D5F-4F90-81FA-4F3447C1BE12}"/>
                  </a:ext>
                </a:extLst>
              </p:cNvPr>
              <p:cNvCxnSpPr>
                <a:cxnSpLocks/>
                <a:endCxn id="30" idx="1"/>
              </p:cNvCxnSpPr>
              <p:nvPr/>
            </p:nvCxnSpPr>
            <p:spPr>
              <a:xfrm>
                <a:off x="3069832" y="4404141"/>
                <a:ext cx="794514" cy="986433"/>
              </a:xfrm>
              <a:prstGeom prst="line">
                <a:avLst/>
              </a:prstGeom>
              <a:ln w="44450">
                <a:solidFill>
                  <a:srgbClr val="F2B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ACEE5633-4D18-43D2-B18C-08B55FEDE4F0}"/>
                  </a:ext>
                </a:extLst>
              </p:cNvPr>
              <p:cNvSpPr/>
              <p:nvPr/>
            </p:nvSpPr>
            <p:spPr>
              <a:xfrm rot="20156214">
                <a:off x="1853644" y="3033221"/>
                <a:ext cx="1487714" cy="1539095"/>
              </a:xfrm>
              <a:prstGeom prst="arc">
                <a:avLst>
                  <a:gd name="adj1" fmla="val 12285253"/>
                  <a:gd name="adj2" fmla="val 13790721"/>
                </a:avLst>
              </a:prstGeom>
              <a:noFill/>
              <a:ln w="142875">
                <a:solidFill>
                  <a:srgbClr val="F2B54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rgbClr val="F2B543"/>
                    </a:solidFill>
                  </a:ln>
                  <a:latin typeface="Cambria" panose="02040503050406030204" pitchFamily="18" charset="0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8EC75BF7-EF73-4741-8B08-5D2C3B26EBF2}"/>
                  </a:ext>
                </a:extLst>
              </p:cNvPr>
              <p:cNvSpPr/>
              <p:nvPr/>
            </p:nvSpPr>
            <p:spPr>
              <a:xfrm rot="718389">
                <a:off x="1914844" y="2954644"/>
                <a:ext cx="1487714" cy="1539095"/>
              </a:xfrm>
              <a:prstGeom prst="arc">
                <a:avLst>
                  <a:gd name="adj1" fmla="val 1921111"/>
                  <a:gd name="adj2" fmla="val 3302972"/>
                </a:avLst>
              </a:prstGeom>
              <a:noFill/>
              <a:ln w="142875">
                <a:solidFill>
                  <a:srgbClr val="F2B54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rgbClr val="F2B543"/>
                    </a:solidFill>
                  </a:ln>
                  <a:latin typeface="Cambria" panose="020405030504060302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275ED5B-C753-491F-A9C2-358799C7A738}"/>
                  </a:ext>
                </a:extLst>
              </p:cNvPr>
              <p:cNvSpPr/>
              <p:nvPr/>
            </p:nvSpPr>
            <p:spPr>
              <a:xfrm>
                <a:off x="3797204" y="5321112"/>
                <a:ext cx="458481" cy="474315"/>
              </a:xfrm>
              <a:prstGeom prst="ellipse">
                <a:avLst/>
              </a:prstGeom>
              <a:solidFill>
                <a:srgbClr val="F2B543"/>
              </a:solidFill>
              <a:ln>
                <a:noFill/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3311545-00D0-48B7-AE6A-01519D29179F}"/>
                  </a:ext>
                </a:extLst>
              </p:cNvPr>
              <p:cNvSpPr/>
              <p:nvPr/>
            </p:nvSpPr>
            <p:spPr>
              <a:xfrm>
                <a:off x="3881449" y="5408265"/>
                <a:ext cx="289988" cy="30000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3E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63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chemeClr val="bg1">
                        <a:lumMod val="93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14300" dist="63500" dir="39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16E4C8AB-B714-45A0-8580-D72EA1DE8E0C}"/>
                  </a:ext>
                </a:extLst>
              </p:cNvPr>
              <p:cNvSpPr/>
              <p:nvPr/>
            </p:nvSpPr>
            <p:spPr>
              <a:xfrm rot="236021">
                <a:off x="1855518" y="3030298"/>
                <a:ext cx="1487714" cy="1539095"/>
              </a:xfrm>
              <a:prstGeom prst="arc">
                <a:avLst>
                  <a:gd name="adj1" fmla="val 12285253"/>
                  <a:gd name="adj2" fmla="val 13790721"/>
                </a:avLst>
              </a:prstGeom>
              <a:noFill/>
              <a:ln w="142875">
                <a:solidFill>
                  <a:srgbClr val="C3549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rgbClr val="4BA9CF"/>
                    </a:solidFill>
                  </a:ln>
                  <a:latin typeface="Cambria" panose="020405030504060302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589A7E-2088-4E5D-919C-FDF0D56E832D}"/>
                  </a:ext>
                </a:extLst>
              </p:cNvPr>
              <p:cNvSpPr txBox="1"/>
              <p:nvPr/>
            </p:nvSpPr>
            <p:spPr>
              <a:xfrm>
                <a:off x="7289372" y="3298581"/>
                <a:ext cx="2965814" cy="890020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US</a:t>
                </a:r>
                <a:r>
                  <a:rPr lang="en-US" sz="2000" b="1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$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1 million </a:t>
                </a:r>
                <a:endParaRPr lang="en-US" sz="2000" b="1" dirty="0" smtClean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For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winning technology to incubate and commercialize.</a:t>
                </a:r>
                <a:endParaRPr lang="en-US" sz="2000" b="1" dirty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EBBCCA-5405-4742-9C5D-340FCEBD9045}"/>
                </a:ext>
              </a:extLst>
            </p:cNvPr>
            <p:cNvSpPr/>
            <p:nvPr/>
          </p:nvSpPr>
          <p:spPr>
            <a:xfrm>
              <a:off x="6857773" y="3660143"/>
              <a:ext cx="556429" cy="492067"/>
            </a:xfrm>
            <a:prstGeom prst="ellipse">
              <a:avLst/>
            </a:prstGeom>
            <a:solidFill>
              <a:srgbClr val="4BA9CF"/>
            </a:solidFill>
            <a:ln>
              <a:noFill/>
            </a:ln>
            <a:effectLst>
              <a:outerShdw blurRad="114300" dist="63500" dir="39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4D4DB9-1DB9-4A0B-8AC9-6EC15CD38CB0}"/>
                </a:ext>
              </a:extLst>
            </p:cNvPr>
            <p:cNvSpPr/>
            <p:nvPr/>
          </p:nvSpPr>
          <p:spPr>
            <a:xfrm>
              <a:off x="6960017" y="3750560"/>
              <a:ext cx="351941" cy="31123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3E8"/>
                </a:gs>
              </a:gsLst>
              <a:path path="circle">
                <a:fillToRect l="100000" b="100000"/>
              </a:path>
              <a:tileRect t="-100000" r="-100000"/>
            </a:gradFill>
            <a:ln w="63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chemeClr val="bg1">
                      <a:lumMod val="93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14300" dist="63500" dir="39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59DF037-2B10-4460-8CFE-88E0C48D8F27}"/>
                </a:ext>
              </a:extLst>
            </p:cNvPr>
            <p:cNvSpPr/>
            <p:nvPr/>
          </p:nvSpPr>
          <p:spPr>
            <a:xfrm>
              <a:off x="1814064" y="747728"/>
              <a:ext cx="1756368" cy="1986103"/>
            </a:xfrm>
            <a:prstGeom prst="arc">
              <a:avLst>
                <a:gd name="adj1" fmla="val 2148233"/>
                <a:gd name="adj2" fmla="val 3302972"/>
              </a:avLst>
            </a:prstGeom>
            <a:noFill/>
            <a:ln w="142875">
              <a:solidFill>
                <a:srgbClr val="4BA9C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</a:endParaRPr>
            </a:p>
          </p:txBody>
        </p:sp>
      </p:grpSp>
      <p:sp>
        <p:nvSpPr>
          <p:cNvPr id="36" name="Title 4">
            <a:extLst>
              <a:ext uri="{FF2B5EF4-FFF2-40B4-BE49-F238E27FC236}">
                <a16:creationId xmlns:a16="http://schemas.microsoft.com/office/drawing/2014/main" id="{F69766AB-9DFA-C84B-9132-8A14713BE100}"/>
              </a:ext>
            </a:extLst>
          </p:cNvPr>
          <p:cNvSpPr txBox="1">
            <a:spLocks/>
          </p:cNvSpPr>
          <p:nvPr/>
        </p:nvSpPr>
        <p:spPr>
          <a:xfrm>
            <a:off x="5155772" y="249886"/>
            <a:ext cx="4463670" cy="597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ato" panose="020F0502020204030203" pitchFamily="34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Prize Money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cs typeface="Iskoola Pota" panose="020B0502040204020203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61401C-748B-47A4-88E5-E74AFC95000D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4093986" y="3871948"/>
            <a:ext cx="3552165" cy="1819311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A1C0375C-D89A-4CBF-96AB-3059DB0C1DAE}"/>
              </a:ext>
            </a:extLst>
          </p:cNvPr>
          <p:cNvSpPr/>
          <p:nvPr/>
        </p:nvSpPr>
        <p:spPr>
          <a:xfrm rot="16786459">
            <a:off x="2406322" y="5293016"/>
            <a:ext cx="1986103" cy="1756368"/>
          </a:xfrm>
          <a:prstGeom prst="arc">
            <a:avLst>
              <a:gd name="adj1" fmla="val 2392125"/>
              <a:gd name="adj2" fmla="val 3414261"/>
            </a:avLst>
          </a:prstGeom>
          <a:noFill/>
          <a:ln w="1428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>
                <a:solidFill>
                  <a:srgbClr val="4BA9CF"/>
                </a:solidFill>
              </a:ln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69766AB-9DFA-C84B-9132-8A14713BE100}"/>
              </a:ext>
            </a:extLst>
          </p:cNvPr>
          <p:cNvSpPr txBox="1">
            <a:spLocks/>
          </p:cNvSpPr>
          <p:nvPr/>
        </p:nvSpPr>
        <p:spPr>
          <a:xfrm>
            <a:off x="4502831" y="305551"/>
            <a:ext cx="3436469" cy="541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ato" panose="020F0502020204030203" pitchFamily="34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Iskoola Pota" panose="020B0502040204020203" pitchFamily="34" charset="0"/>
              </a:rPr>
              <a:t>GCP Timelines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cs typeface="Iskoola Pota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34305"/>
              </p:ext>
            </p:extLst>
          </p:nvPr>
        </p:nvGraphicFramePr>
        <p:xfrm>
          <a:off x="620654" y="1441940"/>
          <a:ext cx="10950023" cy="440925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41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36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Timelines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Launch of Global Cooling Prize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12th November, 2018 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  <a:sym typeface="Raleway"/>
                        </a:rPr>
                        <a:t>Intent to Apply Deadline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30th June, 2019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833683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Technical Application Deadline 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31st August, 2019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Announcement of finalists (</a:t>
                      </a:r>
                      <a:r>
                        <a:rPr lang="en-US" sz="2400" b="1" dirty="0" smtClean="0">
                          <a:solidFill>
                            <a:srgbClr val="1F3B63"/>
                          </a:solidFill>
                          <a:latin typeface="Cambria" panose="02040503050406030204" pitchFamily="18" charset="0"/>
                          <a:sym typeface="Arial"/>
                        </a:rPr>
                        <a:t>Up to 10 finalists)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November, 2019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Testing of prototypes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May, 2020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982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Announcement of awards </a:t>
                      </a:r>
                      <a:endParaRPr lang="en-US" sz="2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Arial" pitchFamily="34" charset="0"/>
                        </a:rPr>
                        <a:t>November,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FF2DF-E6E3-48BA-A631-643AA1F7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261"/>
            <a:ext cx="1808947" cy="1200329"/>
          </a:xfrm>
          <a:prstGeom prst="rect">
            <a:avLst/>
          </a:prstGeom>
        </p:spPr>
      </p:pic>
      <p:sp>
        <p:nvSpPr>
          <p:cNvPr id="6" name="Rettangolo 3"/>
          <p:cNvSpPr/>
          <p:nvPr/>
        </p:nvSpPr>
        <p:spPr>
          <a:xfrm>
            <a:off x="4965701" y="3170372"/>
            <a:ext cx="7209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anose="0207040306080B030204" pitchFamily="18" charset="0"/>
                <a:cs typeface="FrankRuehl" panose="020E0503060101010101" pitchFamily="34" charset="-79"/>
              </a:rPr>
              <a:t>Dr. Sanjay Bajpai / Dr. J B V Reddy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fornian FB" panose="0207040306080B030204" pitchFamily="18" charset="0"/>
              <a:cs typeface="FrankRuehl" panose="020E0503060101010101" pitchFamily="34" charset="-79"/>
            </a:endParaRPr>
          </a:p>
          <a:p>
            <a:pPr algn="r"/>
            <a:r>
              <a:rPr lang="it-I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anose="0207040306080B030204" pitchFamily="18" charset="0"/>
                <a:cs typeface="FrankRuehl" panose="020E0503060101010101" pitchFamily="34" charset="-79"/>
              </a:rPr>
              <a:t>DST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fornian FB" panose="0207040306080B030204" pitchFamily="18" charset="0"/>
              <a:cs typeface="FrankRuehl" panose="020E05030601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6579" y="1161980"/>
            <a:ext cx="60791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Thank You!</a:t>
            </a:r>
            <a:endParaRPr 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82&quot;/&gt;&lt;/object&gt;&lt;object type=&quot;3&quot; unique_id=&quot;10004&quot;&gt;&lt;property id=&quot;20148&quot; value=&quot;5&quot;/&gt;&lt;property id=&quot;20300&quot; value=&quot;Slide 2&quot;/&gt;&lt;property id=&quot;20307&quot; value=&quot;27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 - &amp;quot;Mission Innovation Challenges&amp;quot;&quot;/&gt;&lt;property id=&quot;20307&quot; value=&quot;273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78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2&quot;/&gt;&lt;/object&gt;&lt;object type=&quot;3&quot; unique_id=&quot;10014&quot;&gt;&lt;property id=&quot;20148&quot; value=&quot;5&quot;/&gt;&lt;property id=&quot;20300&quot; value=&quot;Slide 12&quot;/&gt;&lt;property id=&quot;20307&quot; value=&quot;281&quot;/&gt;&lt;/object&gt;&lt;object type=&quot;3&quot; unique_id=&quot;10015&quot;&gt;&lt;property id=&quot;20148&quot; value=&quot;5&quot;/&gt;&lt;property id=&quot;20300&quot; value=&quot;Slide 13&quot;/&gt;&lt;property id=&quot;20307&quot; value=&quot;283&quot;/&gt;&lt;/object&gt;&lt;object type=&quot;3&quot; unique_id=&quot;10016&quot;&gt;&lt;property id=&quot;20148&quot; value=&quot;5&quot;/&gt;&lt;property id=&quot;20300&quot; value=&quot;Slide 14&quot;/&gt;&lt;property id=&quot;20307&quot; value=&quot;286&quot;/&gt;&lt;/object&gt;&lt;object type=&quot;3&quot; unique_id=&quot;10017&quot;&gt;&lt;property id=&quot;20148&quot; value=&quot;5&quot;/&gt;&lt;property id=&quot;20300&quot; value=&quot;Slide 15&quot;/&gt;&lt;property id=&quot;20307&quot; value=&quot;284&quot;/&gt;&lt;/object&gt;&lt;object type=&quot;3&quot; unique_id=&quot;10018&quot;&gt;&lt;property id=&quot;20148&quot; value=&quot;5&quot;/&gt;&lt;property id=&quot;20300&quot; value=&quot;Slide 16&quot;/&gt;&lt;property id=&quot;20307&quot; value=&quot;285&quot;/&gt;&lt;/object&gt;&lt;object type=&quot;3&quot; unique_id=&quot;10019&quot;&gt;&lt;property id=&quot;20148&quot; value=&quot;5&quot;/&gt;&lt;property id=&quot;20300&quot; value=&quot;Slide 17&quot;/&gt;&lt;property id=&quot;20307&quot; value=&quot;683&quot;/&gt;&lt;/object&gt;&lt;object type=&quot;3&quot; unique_id=&quot;10020&quot;&gt;&lt;property id=&quot;20148&quot; value=&quot;5&quot;/&gt;&lt;property id=&quot;20300&quot; value=&quot;Slide 18&quot;/&gt;&lt;property id=&quot;20307&quot; value=&quot;263&quot;/&gt;&lt;/object&gt;&lt;object type=&quot;3&quot; unique_id=&quot;10021&quot;&gt;&lt;property id=&quot;20148&quot; value=&quot;5&quot;/&gt;&lt;property id=&quot;20300&quot; value=&quot;Slide 19&quot;/&gt;&lt;property id=&quot;20307&quot; value=&quot;296&quot;/&gt;&lt;/object&gt;&lt;object type=&quot;3&quot; unique_id=&quot;10022&quot;&gt;&lt;property id=&quot;20148&quot; value=&quot;5&quot;/&gt;&lt;property id=&quot;20300&quot; value=&quot;Slide 20&quot;/&gt;&lt;property id=&quot;20307&quot; value=&quot;759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456</Words>
  <Application>Microsoft Office PowerPoint</Application>
  <PresentationFormat>Widescreen</PresentationFormat>
  <Paragraphs>69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Apple Symbols</vt:lpstr>
      <vt:lpstr>Arial</vt:lpstr>
      <vt:lpstr>Baskerville Old Face</vt:lpstr>
      <vt:lpstr>Bookman Old Style</vt:lpstr>
      <vt:lpstr>Calibri</vt:lpstr>
      <vt:lpstr>Californian FB</vt:lpstr>
      <vt:lpstr>Calisto MT</vt:lpstr>
      <vt:lpstr>Cambria</vt:lpstr>
      <vt:lpstr>FrankRuehl</vt:lpstr>
      <vt:lpstr>Helvetica Light</vt:lpstr>
      <vt:lpstr>Helvetica Neue Light</vt:lpstr>
      <vt:lpstr>Iskoola Pota</vt:lpstr>
      <vt:lpstr>Raleway</vt:lpstr>
      <vt:lpstr>Segoe UI Historic</vt:lpstr>
      <vt:lpstr>Times New Roman</vt:lpstr>
      <vt:lpstr>4_Personalizza struttura</vt:lpstr>
      <vt:lpstr>2_Personalizza struttura</vt:lpstr>
      <vt:lpstr>1_Personalizza struttura</vt:lpstr>
      <vt:lpstr>3_Personalizza struttura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Alberganti Filippo (E-GI&amp;N)</dc:creator>
  <cp:lastModifiedBy>user21</cp:lastModifiedBy>
  <cp:revision>206</cp:revision>
  <cp:lastPrinted>2019-05-03T10:07:40Z</cp:lastPrinted>
  <dcterms:created xsi:type="dcterms:W3CDTF">2018-11-12T18:47:16Z</dcterms:created>
  <dcterms:modified xsi:type="dcterms:W3CDTF">2019-05-06T04:18:33Z</dcterms:modified>
</cp:coreProperties>
</file>