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3BEC6-A8FB-4258-8E76-C7543EAFA168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D96AA-5E5B-4EC4-9F06-7E90E90E61B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6C9FD-12CE-4D52-ADF5-3F4EDBF526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59120-7098-44A6-8EE7-5C4CB83C350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FC12C-23EF-4EDD-B382-44F60D7B36F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AB755-E5AF-4BAB-B476-F40F4A8DC97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296D35-4322-40C8-B344-86F15AF424D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E04CB-4553-4FB3-8C8F-34C68C22D2E5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2D521-65F3-4767-8E57-07F25E6F2DD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8DA80-E8A4-4BEF-A752-D4DFB80EF05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F037-3609-4ECC-9461-36D23453F2A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2CD58-CAA2-4DAB-8C9E-826835483D6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42900" y="227016"/>
            <a:ext cx="8458200" cy="1587"/>
          </a:xfrm>
          <a:prstGeom prst="line">
            <a:avLst/>
          </a:prstGeom>
          <a:ln w="63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7663" y="455613"/>
            <a:ext cx="8458200" cy="1587"/>
          </a:xfrm>
          <a:prstGeom prst="line">
            <a:avLst/>
          </a:prstGeom>
          <a:ln w="63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" y="914400"/>
            <a:ext cx="8458200" cy="1588"/>
          </a:xfrm>
          <a:prstGeom prst="line">
            <a:avLst/>
          </a:prstGeom>
          <a:ln w="63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" y="1023941"/>
            <a:ext cx="8458200" cy="1587"/>
          </a:xfrm>
          <a:prstGeom prst="line">
            <a:avLst/>
          </a:prstGeom>
          <a:ln w="63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457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42900" y="228600"/>
            <a:ext cx="8458200" cy="2286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5835D-7A3A-4BA4-8DEE-BE44044D2DA0}" type="datetime3">
              <a:rPr lang="en-US" smtClean="0"/>
              <a:pPr>
                <a:defRPr/>
              </a:pPr>
              <a:t>6 February 2019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WHIRLPOOL OF INDIA : Product Leadership</a:t>
            </a:r>
            <a:endParaRPr lang="en-US"/>
          </a:p>
        </p:txBody>
      </p:sp>
      <p:pic>
        <p:nvPicPr>
          <p:cNvPr id="13" name="Picture 2" descr="Z:\CPD\Graphics Studio\WPGS_StandardsDocuments\WPGS_PowerPoint\AMC_2010_1025\Logos_Badges_BrandSpecific\PREP\Large logos\WP_new_lrg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257800"/>
            <a:ext cx="2514600" cy="1143000"/>
          </a:xfrm>
          <a:prstGeom prst="rect">
            <a:avLst/>
          </a:prstGeom>
          <a:noFill/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515100"/>
            <a:ext cx="493776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accent1"/>
                </a:solidFill>
                <a:latin typeface="+mn-lt"/>
                <a:sym typeface="Wingdings"/>
              </a:defRPr>
            </a:lvl1pPr>
          </a:lstStyle>
          <a:p>
            <a:pPr>
              <a:defRPr/>
            </a:pPr>
            <a:r>
              <a:rPr lang="en-US" dirty="0"/>
              <a:t> </a:t>
            </a:r>
            <a:fld id="{181F48C7-C32E-4F82-8703-12D20035BC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9888" y="155575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9/12/2013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WOIL P4G review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 </a:t>
            </a:r>
            <a:fld id="{D98050CD-F6AA-4888-827A-FCF3A0EEC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624A-2FCE-4FA6-BA5C-CCA46BECF88A}" type="datetimeFigureOut">
              <a:rPr lang="en-IN" smtClean="0"/>
              <a:pPr/>
              <a:t>06-02-2019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7745A-2A2E-411A-8884-CDD70EE67B34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Excel_Worksheet3.xlsx"/><Relationship Id="rId5" Type="http://schemas.openxmlformats.org/officeDocument/2006/relationships/package" Target="../embeddings/Microsoft_Office_Excel_Worksheet2.xlsx"/><Relationship Id="rId4" Type="http://schemas.openxmlformats.org/officeDocument/2006/relationships/package" Target="../embeddings/Microsoft_Office_Excel_Worksheet1.xls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3.xml"/><Relationship Id="rId7" Type="http://schemas.openxmlformats.org/officeDocument/2006/relationships/package" Target="../embeddings/Microsoft_Office_Excel_Worksheet4.xlsx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Office_Excel_Worksheet5.xlsx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package" Target="../embeddings/Microsoft_Office_Excel_Worksheet6.xlsx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BUSINESS REVIEW: WHIRLPOOL OF INDIA</a:t>
            </a:r>
            <a:endParaRPr lang="en-US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3439" y="6515100"/>
            <a:ext cx="347662" cy="228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 </a:t>
            </a:r>
            <a:fld id="{C56B81E0-9502-4C2F-818E-D13DE8E18B04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72200" y="1481137"/>
            <a:ext cx="2697544" cy="2633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3600" kern="1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502398" y="1835181"/>
            <a:ext cx="2243328" cy="804672"/>
          </a:xfrm>
          <a:prstGeom prst="rect">
            <a:avLst/>
          </a:prstGeom>
        </p:spPr>
        <p:txBody>
          <a:bodyPr lIns="118872" rIns="118872" anchor="ctr"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3200" b="1" dirty="0" smtClean="0">
                <a:latin typeface="Calibri" pitchFamily="34" charset="0"/>
              </a:rPr>
              <a:t>C5H10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6400800" y="3023454"/>
            <a:ext cx="2286000" cy="74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cap="all" dirty="0" smtClean="0">
                <a:solidFill>
                  <a:schemeClr val="bg1"/>
                </a:solidFill>
                <a:latin typeface="Calibri" pitchFamily="34" charset="0"/>
              </a:rPr>
              <a:t>ROHIT DHIMAN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cap="all" dirty="0" smtClean="0">
                <a:solidFill>
                  <a:schemeClr val="bg1"/>
                </a:solidFill>
                <a:latin typeface="Calibri" pitchFamily="34" charset="0"/>
              </a:rPr>
              <a:t>Director projects</a:t>
            </a:r>
            <a:endParaRPr kumimoji="0" lang="en-US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400800" y="2854100"/>
            <a:ext cx="2514600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00800" y="1600200"/>
            <a:ext cx="2514600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00800" y="3957182"/>
            <a:ext cx="2514600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38948" y="457200"/>
            <a:ext cx="7876452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 – PENTANE UPDATE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42900" y="6515100"/>
            <a:ext cx="2971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bg2"/>
                </a:solidFill>
                <a:latin typeface="+mn-lt"/>
              </a:rPr>
              <a:t>Whirlpool Corporation </a:t>
            </a:r>
            <a:r>
              <a:rPr lang="en-US" cap="all" dirty="0" smtClean="0">
                <a:solidFill>
                  <a:schemeClr val="bg2"/>
                </a:solidFill>
                <a:latin typeface="+mn-lt"/>
                <a:sym typeface="Wingdings"/>
              </a:rPr>
              <a:t> Confidential</a:t>
            </a:r>
            <a:endParaRPr lang="en-US" cap="all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907" y="1371600"/>
            <a:ext cx="5076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MIXING : Precise &amp; uniform mixing of POL &amp; C5 by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Mass Flow Meters with Closed Loop Control System.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907" y="2971800"/>
            <a:ext cx="5067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FOAMING WET PART</a:t>
            </a:r>
            <a:r>
              <a:rPr lang="en-I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:  Mixing Heads with Temp &amp;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pressure monitoring at pouring point .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Acquisition for I/P ratio, Press, Temp &amp; Shot weight.</a:t>
            </a:r>
          </a:p>
        </p:txBody>
      </p:sp>
      <p:pic>
        <p:nvPicPr>
          <p:cNvPr id="21505" name="Picture 1" descr="C:\Users\singa15\Desktop\New folder\C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743200"/>
            <a:ext cx="2554287" cy="1646237"/>
          </a:xfrm>
          <a:prstGeom prst="rect">
            <a:avLst/>
          </a:prstGeom>
          <a:noFill/>
        </p:spPr>
      </p:pic>
      <p:pic>
        <p:nvPicPr>
          <p:cNvPr id="21506" name="Picture 2" descr="C:\Users\singa15\Desktop\New folder\C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14400"/>
            <a:ext cx="2554287" cy="162718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7504" y="116632"/>
            <a:ext cx="7543800" cy="34766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pPr>
              <a:defRPr/>
            </a:pPr>
            <a:r>
              <a:rPr lang="en-US" sz="2400" cap="all" dirty="0" smtClean="0">
                <a:solidFill>
                  <a:srgbClr val="0C0C0C">
                    <a:lumMod val="75000"/>
                    <a:lumOff val="25000"/>
                  </a:srgbClr>
                </a:solidFill>
                <a:latin typeface="Calibri"/>
              </a:rPr>
              <a:t>PROCESS ROBUSTNESS : CYCLOPENTANE </a:t>
            </a:r>
            <a:endParaRPr lang="en-US" sz="2400" cap="all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57200" y="4800600"/>
            <a:ext cx="8229600" cy="1600200"/>
            <a:chOff x="457200" y="4572000"/>
            <a:chExt cx="8229600" cy="18288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774" t="18634" r="37935" b="5324"/>
            <a:stretch>
              <a:fillRect/>
            </a:stretch>
          </p:blipFill>
          <p:spPr bwMode="auto">
            <a:xfrm>
              <a:off x="457200" y="4723565"/>
              <a:ext cx="4407033" cy="1448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7209" t="19965" r="45504" b="5324"/>
            <a:stretch>
              <a:fillRect/>
            </a:stretch>
          </p:blipFill>
          <p:spPr bwMode="auto">
            <a:xfrm>
              <a:off x="4800600" y="4750318"/>
              <a:ext cx="3778212" cy="152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57200" y="4572000"/>
              <a:ext cx="82296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b="83852"/>
          <a:stretch>
            <a:fillRect/>
          </a:stretch>
        </p:blipFill>
        <p:spPr bwMode="auto">
          <a:xfrm>
            <a:off x="457200" y="4493015"/>
            <a:ext cx="7970837" cy="3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 l="14962" t="3516" r="3937" b="3516"/>
          <a:stretch>
            <a:fillRect/>
          </a:stretch>
        </p:blipFill>
        <p:spPr bwMode="auto">
          <a:xfrm>
            <a:off x="6610460" y="4913141"/>
            <a:ext cx="2076340" cy="1487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-27384"/>
            <a:ext cx="8229600" cy="64807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dirty="0" smtClean="0"/>
              <a:t>SUMMARY  </a:t>
            </a:r>
            <a:endParaRPr lang="en-US" sz="2400" dirty="0"/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0DD8C2D3-91B2-4E8E-9566-244C80095D2F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3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5938838"/>
            <a:ext cx="9144000" cy="461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 anchor="ctr" anchorCtr="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900113"/>
            <a:ext cx="8363272" cy="43088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PROJECT HANDLED WITH COMPREHENSIVE APPROACH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RETROFITTED WHAT ALL WAS POSSIBLE, WITHOUT COMPROMIZING SAFETY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WORKED WITH MUTIPLE </a:t>
            </a:r>
            <a:r>
              <a:rPr lang="en-US" sz="2000" dirty="0" smtClean="0">
                <a:solidFill>
                  <a:schemeClr val="tx2"/>
                </a:solidFill>
              </a:rPr>
              <a:t>SUPPLIERS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TO GET BEST SOLUTIONS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MANY NEW THINGS TRIED SUCCESSFULLY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AND LOT OF LEARNINGS CAPTURED FOR FUTURE USE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ONE TEAM – PRODUCT /PROCESS / PROJECT TEAM WORKING SEAMLESSLY ACROSS BOTH PLANTS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PLAY TO WIN – DESIRE FOR  EXCELLENCE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5943600"/>
            <a:ext cx="5532438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JOB WELL DONE – BASE FOR FUTURE ENERGY MIGRATION  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C-5 project </a:t>
            </a:r>
            <a:r>
              <a:rPr lang="en-US" dirty="0" smtClean="0"/>
              <a:t>FRO &amp; PRO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886200"/>
            <a:ext cx="7643866" cy="1752600"/>
          </a:xfrm>
        </p:spPr>
        <p:txBody>
          <a:bodyPr/>
          <a:lstStyle/>
          <a:p>
            <a:r>
              <a:rPr lang="en-US" b="1" dirty="0" smtClean="0"/>
              <a:t>All BOP and Local laws are </a:t>
            </a:r>
            <a:r>
              <a:rPr lang="en-US" b="1" dirty="0" smtClean="0"/>
              <a:t>incorporated</a:t>
            </a:r>
            <a:endParaRPr lang="en-US" b="1" dirty="0" smtClean="0"/>
          </a:p>
          <a:p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C-5 storage tanks pit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strong concrete base &amp; foundation made for C-5 pit, to withstand earthquakes</a:t>
            </a:r>
            <a:endParaRPr lang="en-IN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4"/>
            <a:ext cx="4287109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813" y="3286124"/>
            <a:ext cx="466818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C-5 storage tanks pit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level of waterproofing done to prevent water seepage from outside, in C-5 pit</a:t>
            </a:r>
            <a:endParaRPr lang="en-IN" dirty="0"/>
          </a:p>
        </p:txBody>
      </p:sp>
      <p:pic>
        <p:nvPicPr>
          <p:cNvPr id="5" name="Picture 3" descr="C:\FRO C5\C5 PIT\Photo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40772" y="3440919"/>
            <a:ext cx="3905235" cy="2928926"/>
          </a:xfrm>
          <a:prstGeom prst="rect">
            <a:avLst/>
          </a:prstGeom>
          <a:noFill/>
        </p:spPr>
      </p:pic>
      <p:pic>
        <p:nvPicPr>
          <p:cNvPr id="1028" name="Picture 4" descr="C:\FRO C5\C5 PIT\Photo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60194" y="3274193"/>
            <a:ext cx="4095779" cy="3071834"/>
          </a:xfrm>
          <a:prstGeom prst="rect">
            <a:avLst/>
          </a:prstGeom>
          <a:noFill/>
        </p:spPr>
      </p:pic>
      <p:pic>
        <p:nvPicPr>
          <p:cNvPr id="1029" name="Picture 5" descr="C:\FRO C5\C5 PIT\241120132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62333"/>
            <a:ext cx="2786050" cy="3895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C-5 storage tanks pit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0491"/>
            <a:ext cx="878684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Concrete pedestal made to keep the tank 1.7M above bottom level &amp; moisture. Tank rests on it’s belly, with more area of contact &amp; hence, lesser load</a:t>
            </a:r>
            <a:endParaRPr lang="en-IN" sz="2800" dirty="0"/>
          </a:p>
        </p:txBody>
      </p:sp>
      <p:pic>
        <p:nvPicPr>
          <p:cNvPr id="1026" name="Picture 2" descr="C:\FRO C5\C5 PIT\Photo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28934"/>
            <a:ext cx="3810026" cy="2857520"/>
          </a:xfrm>
          <a:prstGeom prst="rect">
            <a:avLst/>
          </a:prstGeom>
          <a:noFill/>
        </p:spPr>
      </p:pic>
      <p:pic>
        <p:nvPicPr>
          <p:cNvPr id="1027" name="Picture 3" descr="C:\FRO C5\C5 PIT\Photo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496"/>
            <a:ext cx="3849686" cy="2887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C-5 storage pit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928670"/>
            <a:ext cx="600079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After tanks installation, the filling of pit is done as follows:</a:t>
            </a:r>
          </a:p>
          <a:p>
            <a:pPr>
              <a:buNone/>
            </a:pPr>
            <a:r>
              <a:rPr lang="en-US" sz="1800" dirty="0" smtClean="0"/>
              <a:t>(From bottom to top)</a:t>
            </a:r>
          </a:p>
          <a:p>
            <a:pPr marL="457200" indent="-457200">
              <a:buAutoNum type="arabicPeriod"/>
            </a:pPr>
            <a:r>
              <a:rPr lang="en-US" sz="1800" dirty="0" smtClean="0"/>
              <a:t>1.7 </a:t>
            </a:r>
            <a:r>
              <a:rPr lang="en-US" sz="1800" dirty="0" err="1" smtClean="0"/>
              <a:t>mtrs</a:t>
            </a:r>
            <a:r>
              <a:rPr lang="en-US" sz="1800" dirty="0" smtClean="0"/>
              <a:t> (till tank bottom level): 	2-4 inch stones</a:t>
            </a:r>
          </a:p>
          <a:p>
            <a:pPr marL="457200" indent="-457200">
              <a:buAutoNum type="arabicPeriod"/>
            </a:pPr>
            <a:r>
              <a:rPr lang="en-US" sz="1800" dirty="0" smtClean="0"/>
              <a:t>3 </a:t>
            </a:r>
            <a:r>
              <a:rPr lang="en-US" sz="1800" dirty="0" err="1" smtClean="0"/>
              <a:t>mtrs</a:t>
            </a:r>
            <a:r>
              <a:rPr lang="en-US" sz="1800" dirty="0" smtClean="0"/>
              <a:t> (covering tank </a:t>
            </a:r>
            <a:r>
              <a:rPr lang="en-US" sz="1800" dirty="0" err="1" smtClean="0"/>
              <a:t>dia</a:t>
            </a:r>
            <a:r>
              <a:rPr lang="en-US" sz="1800" dirty="0" smtClean="0"/>
              <a:t>)	:Fine stone dust </a:t>
            </a:r>
          </a:p>
          <a:p>
            <a:pPr marL="457200" indent="-457200">
              <a:buAutoNum type="arabicPeriod"/>
            </a:pPr>
            <a:r>
              <a:rPr lang="en-US" sz="1800" dirty="0" smtClean="0"/>
              <a:t>0.7 </a:t>
            </a:r>
            <a:r>
              <a:rPr lang="en-US" sz="1800" dirty="0" err="1" smtClean="0"/>
              <a:t>mtrs</a:t>
            </a:r>
            <a:r>
              <a:rPr lang="en-US" sz="1800" dirty="0" smtClean="0"/>
              <a:t> (till tank manhole neck): Grey river bed sand</a:t>
            </a:r>
          </a:p>
          <a:p>
            <a:pPr marL="457200" indent="-457200">
              <a:buAutoNum type="arabicPeriod"/>
            </a:pPr>
            <a:r>
              <a:rPr lang="en-US" sz="1800" dirty="0" smtClean="0"/>
              <a:t>0.3 </a:t>
            </a:r>
            <a:r>
              <a:rPr lang="en-US" sz="1800" dirty="0" err="1" smtClean="0"/>
              <a:t>mtrs</a:t>
            </a:r>
            <a:r>
              <a:rPr lang="en-US" sz="1800" dirty="0" smtClean="0"/>
              <a:t> (top portion):		1-2 inch stone </a:t>
            </a:r>
            <a:r>
              <a:rPr lang="en-US" sz="1800" dirty="0" err="1" smtClean="0"/>
              <a:t>pcs</a:t>
            </a:r>
            <a:endParaRPr lang="en-US" sz="1800" dirty="0" smtClean="0"/>
          </a:p>
          <a:p>
            <a:pPr marL="457200" indent="-457200">
              <a:buNone/>
            </a:pPr>
            <a:r>
              <a:rPr lang="en-US" sz="1800" dirty="0" smtClean="0"/>
              <a:t>The bottom part is for water collection (for removal), mid part is to keep tank cool, and top part is to preserve the sand layers below.</a:t>
            </a:r>
            <a:endParaRPr lang="en-IN" sz="1800" dirty="0"/>
          </a:p>
        </p:txBody>
      </p:sp>
      <p:pic>
        <p:nvPicPr>
          <p:cNvPr id="2050" name="Picture 2" descr="C:\FRO C5\C5 PIT\Photo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0"/>
            <a:ext cx="2714612" cy="2928934"/>
          </a:xfrm>
          <a:prstGeom prst="rect">
            <a:avLst/>
          </a:prstGeom>
          <a:noFill/>
        </p:spPr>
      </p:pic>
      <p:pic>
        <p:nvPicPr>
          <p:cNvPr id="2051" name="Picture 3" descr="C:\FRO C5\C5 PIT\Photo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4761"/>
            <a:ext cx="4429124" cy="2893239"/>
          </a:xfrm>
          <a:prstGeom prst="rect">
            <a:avLst/>
          </a:prstGeom>
          <a:noFill/>
        </p:spPr>
      </p:pic>
      <p:pic>
        <p:nvPicPr>
          <p:cNvPr id="2053" name="Picture 5" descr="C:\FRO C5\C5 pic\2014-03-02 14.53.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68" y="4000504"/>
            <a:ext cx="4572032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en-US" dirty="0" smtClean="0"/>
              <a:t>C-5 storage pit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 level of C-5 storage pit is raised by 1 </a:t>
            </a:r>
            <a:r>
              <a:rPr lang="en-US" sz="2400" dirty="0" err="1" smtClean="0"/>
              <a:t>mtr</a:t>
            </a:r>
            <a:r>
              <a:rPr lang="en-US" sz="2400" dirty="0" smtClean="0"/>
              <a:t> above ground level and slopes provided on all sides for easy dispersion of C-5 </a:t>
            </a:r>
            <a:r>
              <a:rPr lang="en-US" sz="2400" dirty="0" err="1" smtClean="0"/>
              <a:t>vapours</a:t>
            </a:r>
            <a:r>
              <a:rPr lang="en-US" sz="2400" dirty="0" smtClean="0"/>
              <a:t> and preventing any chance of floods water entering in C-5 storage area</a:t>
            </a:r>
            <a:endParaRPr lang="en-IN" sz="2400" dirty="0"/>
          </a:p>
        </p:txBody>
      </p:sp>
      <p:pic>
        <p:nvPicPr>
          <p:cNvPr id="3074" name="Picture 2" descr="C:\FRO C5\C5 pic\16042014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429689"/>
            <a:ext cx="4572000" cy="342831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429000"/>
            <a:ext cx="44275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en-US" dirty="0" smtClean="0"/>
              <a:t>C-5 storage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 addition to ball valve , a water separator is added in the drain of  tanker spill containment trench, to block C-5 , due to it’s specific gravity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5715008" y="3429000"/>
            <a:ext cx="2071702" cy="21431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6643702" y="1928802"/>
            <a:ext cx="214314" cy="32861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5715008" y="2000240"/>
            <a:ext cx="2071702" cy="3571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4143372" y="3357562"/>
            <a:ext cx="2500330" cy="1428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4143372" y="2928934"/>
            <a:ext cx="2500330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7215206" y="3143248"/>
            <a:ext cx="157163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6858016" y="3000372"/>
            <a:ext cx="1928826" cy="428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6929454" y="3571876"/>
            <a:ext cx="100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Trapped </a:t>
            </a:r>
          </a:p>
          <a:p>
            <a:r>
              <a:rPr lang="en-US" dirty="0" smtClean="0"/>
              <a:t>Water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7286644" y="2000240"/>
            <a:ext cx="158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Separator  wall</a:t>
            </a:r>
            <a:endParaRPr lang="en-IN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786578" y="2285992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3428992" y="2857496"/>
            <a:ext cx="714380" cy="57150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1000100" y="3000372"/>
            <a:ext cx="258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containment trench</a:t>
            </a:r>
            <a:endParaRPr lang="en-IN" dirty="0"/>
          </a:p>
        </p:txBody>
      </p:sp>
      <p:sp>
        <p:nvSpPr>
          <p:cNvPr id="19" name="Right Arrow 18"/>
          <p:cNvSpPr/>
          <p:nvPr/>
        </p:nvSpPr>
        <p:spPr>
          <a:xfrm>
            <a:off x="8429620" y="3143248"/>
            <a:ext cx="714380" cy="57150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400130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8572500" cy="4572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TASK IN HAND FOR PLANTS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075CC6FA-F747-4D08-8FC0-F008ABDFBC98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7038" y="866775"/>
            <a:ext cx="687387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FRO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00613" y="914400"/>
            <a:ext cx="714375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PRO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613" y="1371600"/>
            <a:ext cx="3876675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Approved Investment 	: 4.8 M USD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613" y="1828800"/>
            <a:ext cx="3509962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Timelines 		: 1 Year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613" y="3376613"/>
            <a:ext cx="3844925" cy="5540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Lines  		: 3 Cabinet Lines and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               		  3 Door Drums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1550" y="1371600"/>
            <a:ext cx="398145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Approved Investment 	:  3.9 M USD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1550" y="1828800"/>
            <a:ext cx="3563938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Timelines 		: 1 Year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1550" y="3376613"/>
            <a:ext cx="3844925" cy="5540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Lines  		:  2 Cabinet Lines and</a:t>
            </a:r>
          </a:p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                		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4 Door Drums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1550" y="2830513"/>
            <a:ext cx="363855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Production Start 		: Dec’ 14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613" y="2830513"/>
            <a:ext cx="3589337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Production Start 		: Jan’ 15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8613" y="4114800"/>
            <a:ext cx="424815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Supplier 	: Krauss Maffei, Germany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1550" y="4114800"/>
            <a:ext cx="3298825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Supplier 	: Cannon,  Italy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613" y="2286000"/>
            <a:ext cx="322580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Basic Testing SKUs 	: 28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6475" y="2286000"/>
            <a:ext cx="3278188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Basic Testing SKUs 	: 67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" y="4795838"/>
            <a:ext cx="8229600" cy="13366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Huge &amp; complex project, big challenge for execution with limited resources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Execution on time with aggressive investment targets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Conversion on running lines without impact on production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7504" y="548680"/>
            <a:ext cx="4536504" cy="4104456"/>
          </a:xfrm>
          <a:prstGeom prst="rect">
            <a:avLst/>
          </a:prstGeom>
          <a:solidFill>
            <a:schemeClr val="accent2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/>
          <p:cNvSpPr/>
          <p:nvPr/>
        </p:nvSpPr>
        <p:spPr>
          <a:xfrm>
            <a:off x="4644008" y="548680"/>
            <a:ext cx="4536504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C-5 storage area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After unloading, truck will be pushed out by a hoist, outside </a:t>
            </a:r>
            <a:r>
              <a:rPr lang="en-US" dirty="0" smtClean="0"/>
              <a:t>20mtr </a:t>
            </a:r>
            <a:r>
              <a:rPr lang="en-US" dirty="0" smtClean="0"/>
              <a:t>fencing area, and only then, allowed to start the engine, to eliminate any chance of engine/ starter/ battery spark.</a:t>
            </a:r>
          </a:p>
          <a:p>
            <a:r>
              <a:rPr lang="en-US" dirty="0" smtClean="0"/>
              <a:t>During C-5 unloading, every 30 sec actuation of Dead man’s switch is mandatory to continue, else, unloading will stop.</a:t>
            </a:r>
          </a:p>
          <a:p>
            <a:r>
              <a:rPr lang="en-US" dirty="0" smtClean="0"/>
              <a:t>All the lights of C-5 storage area are outside the fencing, to eliminate any possible </a:t>
            </a:r>
            <a:r>
              <a:rPr lang="en-US" dirty="0" smtClean="0"/>
              <a:t>risk</a:t>
            </a:r>
          </a:p>
          <a:p>
            <a:r>
              <a:rPr lang="en-US" dirty="0" smtClean="0"/>
              <a:t>The size of containment pit has to be more than the overall capacity of C-5 tanker (20T)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C-5 storage area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Outside </a:t>
            </a:r>
            <a:r>
              <a:rPr lang="en-US" dirty="0" smtClean="0"/>
              <a:t>20 </a:t>
            </a:r>
            <a:r>
              <a:rPr lang="en-US" dirty="0" err="1" smtClean="0"/>
              <a:t>mtr</a:t>
            </a:r>
            <a:r>
              <a:rPr lang="en-US" dirty="0" smtClean="0"/>
              <a:t> fencing, another 1.5 </a:t>
            </a:r>
            <a:r>
              <a:rPr lang="en-US" dirty="0" err="1" smtClean="0"/>
              <a:t>mtr</a:t>
            </a:r>
            <a:r>
              <a:rPr lang="en-US" dirty="0" smtClean="0"/>
              <a:t> gap is created as safe zone, thru barricades.</a:t>
            </a:r>
          </a:p>
          <a:p>
            <a:r>
              <a:rPr lang="en-US" dirty="0" smtClean="0"/>
              <a:t>Fire Tender vehicle has 3 sides accessibility.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4776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350" y="3500439"/>
            <a:ext cx="44776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Premix room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47674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285860"/>
            <a:ext cx="8304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Fully ventilated premix room,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Made with metal &amp; concrete, no inflammable material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Dedicated 5000M3 exhaustion  for premix room, at floor level. </a:t>
            </a:r>
            <a:endParaRPr lang="en-IN" sz="24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1" y="3500439"/>
            <a:ext cx="447674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Cabinet foaming fixtures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All OMS fixture control panels are re-designed as follows:</a:t>
            </a:r>
          </a:p>
          <a:p>
            <a:pPr marL="514350" indent="-514350">
              <a:buAutoNum type="arabicPeriod"/>
            </a:pPr>
            <a:r>
              <a:rPr lang="en-US" dirty="0" smtClean="0"/>
              <a:t>There is no opening at the bottom side (sealed). All cables enter at top left/ right side</a:t>
            </a:r>
          </a:p>
          <a:p>
            <a:pPr marL="514350" indent="-514350">
              <a:buAutoNum type="arabicPeriod"/>
            </a:pPr>
            <a:r>
              <a:rPr lang="en-US" dirty="0" smtClean="0"/>
              <a:t>On lower side of control panel, there is no heat or spark generating component. All MCBs. Relays, Contactors, Power supply and transformers at mounted up.</a:t>
            </a:r>
          </a:p>
          <a:p>
            <a:pPr marL="514350" indent="-514350">
              <a:buAutoNum type="arabicPeriod"/>
            </a:pPr>
            <a:r>
              <a:rPr lang="en-US" dirty="0" smtClean="0"/>
              <a:t>Panels are positioned &gt; 2mtrs away from mixing head &amp; all wiring is overhead: Nothing on floor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857364"/>
            <a:ext cx="3428317" cy="50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3" y="0"/>
            <a:ext cx="5524507" cy="50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785794"/>
            <a:ext cx="3149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 space at panel bottom</a:t>
            </a:r>
          </a:p>
          <a:p>
            <a:r>
              <a:rPr lang="en-US" dirty="0" smtClean="0"/>
              <a:t>&amp; heat generating components </a:t>
            </a:r>
          </a:p>
          <a:p>
            <a:r>
              <a:rPr lang="en-US" dirty="0" smtClean="0"/>
              <a:t>at top side in the panel</a:t>
            </a:r>
            <a:endParaRPr lang="en-IN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-107189" y="3750471"/>
            <a:ext cx="5357850" cy="1588"/>
          </a:xfrm>
          <a:prstGeom prst="straightConnector1">
            <a:avLst/>
          </a:prstGeom>
          <a:ln w="3810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427790" y="1929608"/>
            <a:ext cx="1285908" cy="569916"/>
          </a:xfrm>
          <a:prstGeom prst="straightConnector1">
            <a:avLst/>
          </a:prstGeom>
          <a:ln w="3810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6248" y="5572140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field cabling overhead &amp; cable entry at the top side of the panel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6072182" y="2571760"/>
            <a:ext cx="4786346" cy="1357290"/>
          </a:xfrm>
          <a:prstGeom prst="straightConnector1">
            <a:avLst/>
          </a:prstGeom>
          <a:ln w="3810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857604" y="2786074"/>
            <a:ext cx="5286412" cy="428596"/>
          </a:xfrm>
          <a:prstGeom prst="straightConnector1">
            <a:avLst/>
          </a:prstGeom>
          <a:ln w="3810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no electrical heating, anywhere in foaming dry or wet part. It is done by hot water line.</a:t>
            </a:r>
          </a:p>
          <a:p>
            <a:r>
              <a:rPr lang="en-US" dirty="0" smtClean="0"/>
              <a:t>For chiller water, plastic pipes are used for non corrosion, better insulation &amp; longer life</a:t>
            </a:r>
          </a:p>
          <a:p>
            <a:r>
              <a:rPr lang="en-US" dirty="0" smtClean="0"/>
              <a:t>Centralized  energy efficient </a:t>
            </a:r>
            <a:r>
              <a:rPr lang="en-US" dirty="0" err="1" smtClean="0"/>
              <a:t>Turbomizer</a:t>
            </a:r>
            <a:r>
              <a:rPr lang="en-US" dirty="0" smtClean="0"/>
              <a:t> chiller is used for entire foaming, 0.4Kw/ton</a:t>
            </a:r>
          </a:p>
          <a:p>
            <a:r>
              <a:rPr lang="en-US" dirty="0" smtClean="0"/>
              <a:t>Hot water generator has Waste heat recovery line from the paint shop burners exhaust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8229600" cy="57606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dirty="0" smtClean="0"/>
              <a:t>SPECIFIC FOCUS AREAS </a:t>
            </a:r>
            <a:endParaRPr lang="en-US" sz="2400" dirty="0"/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F1984DCF-C917-462F-9368-E2AF5576CFB2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3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207397"/>
            <a:ext cx="9144000" cy="461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 anchor="ctr" anchorCtr="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MAJOR CHANGE FOR PLANTS – 360 DEG APPROACH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900113"/>
            <a:ext cx="5943600" cy="45862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SAFETY FIRST 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BOP ADHERENCE 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CAPITAL OPTIMIZATION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COST OPTIMIZATION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PROCESS IMPROVEMNTS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INVESTMENT DONE – BE FUTURE READY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KNOWLEDGE MANAGEMENT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CHALLENGES FACED  &amp; KEY LEARNINGS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25"/>
          <p:cNvSpPr/>
          <p:nvPr/>
        </p:nvSpPr>
        <p:spPr>
          <a:xfrm>
            <a:off x="6172200" y="3429000"/>
            <a:ext cx="2971800" cy="1371600"/>
          </a:xfrm>
          <a:prstGeom prst="cloudCallout">
            <a:avLst>
              <a:gd name="adj1" fmla="val -72810"/>
              <a:gd name="adj2" fmla="val -10139"/>
            </a:avLst>
          </a:prstGeom>
          <a:solidFill>
            <a:schemeClr val="tx1">
              <a:lumMod val="10000"/>
              <a:lumOff val="90000"/>
            </a:schemeClr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8229600" cy="69269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C-PENTANE CONVERSION : AGGRESSIVE CAPEX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9205B696-19AB-4DD6-8A75-7B47C1A11834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4360863"/>
            <a:ext cx="914400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FRO	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4659313"/>
            <a:ext cx="398463" cy="24606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PRO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0650" y="3803650"/>
            <a:ext cx="1727200" cy="492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Final Quote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Million USD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600" y="3802063"/>
            <a:ext cx="2076450" cy="4937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Negotiated Cost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Million USD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4850" y="4360863"/>
            <a:ext cx="914400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3.8	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450" y="4360863"/>
            <a:ext cx="914400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2.5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4850" y="4659313"/>
            <a:ext cx="914400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3.27	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46450" y="4659313"/>
            <a:ext cx="914400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2.0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95750" y="3838575"/>
            <a:ext cx="2074863" cy="2460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Suppliers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4800" y="4343400"/>
            <a:ext cx="2286000" cy="2460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Krauss Maffei, Germany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4721225"/>
            <a:ext cx="2286000" cy="2460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Cannon, Italy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029200"/>
            <a:ext cx="8229600" cy="1384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0" bIns="0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 Detailed  upfront specifications post involving all including global SMEs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3333"/>
                </a:solidFill>
                <a:latin typeface="+mn-lt"/>
              </a:rPr>
              <a:t>Use suppliers competitive pressure to our advantage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Divided the project in two parts local and import, to take advantage of local low cost for general fabrications. 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Hard negotiations and leveraged Global Capital Group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200" y="528737"/>
            <a:ext cx="8269288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Proposals from multiple suppliers and through techno commercial comparisons</a:t>
            </a:r>
          </a:p>
        </p:txBody>
      </p:sp>
      <p:graphicFrame>
        <p:nvGraphicFramePr>
          <p:cNvPr id="1026" name="Object 20"/>
          <p:cNvGraphicFramePr>
            <a:graphicFrameLocks noChangeAspect="1"/>
          </p:cNvGraphicFramePr>
          <p:nvPr/>
        </p:nvGraphicFramePr>
        <p:xfrm>
          <a:off x="6172200" y="1143000"/>
          <a:ext cx="2514600" cy="2286000"/>
        </p:xfrm>
        <a:graphic>
          <a:graphicData uri="http://schemas.openxmlformats.org/presentationml/2006/ole">
            <p:oleObj spid="_x0000_s1026" name="Worksheet" r:id="rId4" imgW="7371451" imgH="5751495" progId="Excel.Sheet.12">
              <p:embed/>
            </p:oleObj>
          </a:graphicData>
        </a:graphic>
      </p:graphicFrame>
      <p:graphicFrame>
        <p:nvGraphicFramePr>
          <p:cNvPr id="1027" name="Object 21"/>
          <p:cNvGraphicFramePr>
            <a:graphicFrameLocks noChangeAspect="1"/>
          </p:cNvGraphicFramePr>
          <p:nvPr/>
        </p:nvGraphicFramePr>
        <p:xfrm>
          <a:off x="304800" y="1143000"/>
          <a:ext cx="2438400" cy="2514600"/>
        </p:xfrm>
        <a:graphic>
          <a:graphicData uri="http://schemas.openxmlformats.org/presentationml/2006/ole">
            <p:oleObj spid="_x0000_s1027" name="Worksheet" r:id="rId5" imgW="9528138" imgH="9278157" progId="Excel.Sheet.12">
              <p:embed/>
            </p:oleObj>
          </a:graphicData>
        </a:graphic>
      </p:graphicFrame>
      <p:graphicFrame>
        <p:nvGraphicFramePr>
          <p:cNvPr id="1028" name="Object 22"/>
          <p:cNvGraphicFramePr>
            <a:graphicFrameLocks noChangeAspect="1"/>
          </p:cNvGraphicFramePr>
          <p:nvPr/>
        </p:nvGraphicFramePr>
        <p:xfrm>
          <a:off x="2971800" y="1143000"/>
          <a:ext cx="2971800" cy="2514600"/>
        </p:xfrm>
        <a:graphic>
          <a:graphicData uri="http://schemas.openxmlformats.org/presentationml/2006/ole">
            <p:oleObj spid="_x0000_s1028" name="Worksheet" r:id="rId6" imgW="13892904" imgH="6643278" progId="Excel.Sheet.12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400800" y="3722688"/>
            <a:ext cx="2514600" cy="862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tx2"/>
                </a:solidFill>
                <a:latin typeface="+mn-lt"/>
              </a:rPr>
              <a:t>Two suppliers to keep competitive pressure for future.</a:t>
            </a:r>
          </a:p>
          <a:p>
            <a:pPr algn="ctr">
              <a:defRPr/>
            </a:pPr>
            <a:r>
              <a:rPr lang="en-US" sz="1400" b="1" i="1" dirty="0">
                <a:solidFill>
                  <a:schemeClr val="tx2"/>
                </a:solidFill>
                <a:latin typeface="+mn-lt"/>
              </a:rPr>
              <a:t>Specs for equipments are standard &amp; are interchangeable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3702050"/>
            <a:ext cx="8686800" cy="2514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-27384"/>
            <a:ext cx="8229600" cy="576064"/>
          </a:xfrm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 CLASS SAFETY STANDARDS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868B82C5-FCBB-4257-A6A0-E05995F5FCDD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98805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159250"/>
            <a:ext cx="0" cy="13843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3627438"/>
            <a:ext cx="8229600" cy="2462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342900" indent="-342900">
              <a:defRPr/>
            </a:pPr>
            <a:endParaRPr lang="en-US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>
                <a:latin typeface="+mn-lt"/>
              </a:rPr>
              <a:t>100% Compliance with BOP, TUV audit specifications and Local government regulations.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>
                <a:latin typeface="+mn-lt"/>
              </a:rPr>
              <a:t>Clean Certification and approval from TUV Germany &amp; local government authorities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>
                <a:latin typeface="+mn-lt"/>
              </a:rPr>
              <a:t>Acknowledgement of best work from Global Team, BOP Lead, TUV Auditors, local government officers and auditors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>
                <a:latin typeface="+mn-lt"/>
              </a:rPr>
              <a:t>Designed operating procedures  and Detailed training to engineers and operators to follow operating procedures </a:t>
            </a:r>
          </a:p>
        </p:txBody>
      </p:sp>
      <p:pic>
        <p:nvPicPr>
          <p:cNvPr id="50186" name="Picture 2"/>
          <p:cNvPicPr>
            <a:picLocks noChangeAspect="1" noChangeArrowheads="1"/>
          </p:cNvPicPr>
          <p:nvPr/>
        </p:nvPicPr>
        <p:blipFill>
          <a:blip r:embed="rId3" cstate="print"/>
          <a:srcRect l="3441" t="36414" r="62299" b="14063"/>
          <a:stretch>
            <a:fillRect/>
          </a:stretch>
        </p:blipFill>
        <p:spPr bwMode="auto">
          <a:xfrm>
            <a:off x="228600" y="685800"/>
            <a:ext cx="205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914400"/>
            <a:ext cx="935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2"/>
          <p:cNvPicPr>
            <a:picLocks noChangeAspect="1" noChangeArrowheads="1"/>
          </p:cNvPicPr>
          <p:nvPr/>
        </p:nvPicPr>
        <p:blipFill>
          <a:blip r:embed="rId5" cstate="print"/>
          <a:srcRect l="11111" r="14815"/>
          <a:stretch>
            <a:fillRect/>
          </a:stretch>
        </p:blipFill>
        <p:spPr bwMode="auto">
          <a:xfrm>
            <a:off x="7535863" y="914400"/>
            <a:ext cx="1150937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400800" y="698500"/>
            <a:ext cx="1131888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Exhaust System</a:t>
            </a:r>
          </a:p>
        </p:txBody>
      </p:sp>
      <p:pic>
        <p:nvPicPr>
          <p:cNvPr id="50190" name="Picture 20" descr="Cent Safety power.jpg"/>
          <p:cNvPicPr>
            <a:picLocks noChangeAspect="1"/>
          </p:cNvPicPr>
          <p:nvPr/>
        </p:nvPicPr>
        <p:blipFill>
          <a:blip r:embed="rId6" cstate="print"/>
          <a:srcRect l="14397" t="10001" r="8461" b="23334"/>
          <a:stretch>
            <a:fillRect/>
          </a:stretch>
        </p:blipFill>
        <p:spPr bwMode="auto">
          <a:xfrm>
            <a:off x="6400800" y="2057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052763"/>
            <a:ext cx="9144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400800" y="2971800"/>
            <a:ext cx="871538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Gas Sensors</a:t>
            </a:r>
          </a:p>
        </p:txBody>
      </p:sp>
      <p:pic>
        <p:nvPicPr>
          <p:cNvPr id="50193" name="Picture 1"/>
          <p:cNvPicPr>
            <a:picLocks noChangeAspect="1" noChangeArrowheads="1"/>
          </p:cNvPicPr>
          <p:nvPr/>
        </p:nvPicPr>
        <p:blipFill>
          <a:blip r:embed="rId8" cstate="print"/>
          <a:srcRect r="5630" b="5882"/>
          <a:stretch>
            <a:fillRect/>
          </a:stretch>
        </p:blipFill>
        <p:spPr bwMode="auto">
          <a:xfrm>
            <a:off x="7543800" y="2487613"/>
            <a:ext cx="1143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43800" y="2298700"/>
            <a:ext cx="80010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N2 Purging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0800" y="2286000"/>
            <a:ext cx="890588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Safety Panel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08438" y="1081088"/>
            <a:ext cx="2254250" cy="235426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Staff Training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Underground C5 Storage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Double Speed Exhaust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Argon Weld Pipe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Test for 25 Bar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Temp Auto Control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Centralized Safety Panel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N2 Purging System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latin typeface="+mn-lt"/>
              </a:rPr>
              <a:t>Natural Ventilation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685800"/>
            <a:ext cx="2014538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Robust Safety Built</a:t>
            </a:r>
          </a:p>
        </p:txBody>
      </p:sp>
      <p:pic>
        <p:nvPicPr>
          <p:cNvPr id="50198" name="Picture 23"/>
          <p:cNvPicPr>
            <a:picLocks noChangeAspect="1" noChangeArrowheads="1"/>
          </p:cNvPicPr>
          <p:nvPr/>
        </p:nvPicPr>
        <p:blipFill>
          <a:blip r:embed="rId9" cstate="print"/>
          <a:srcRect b="7692"/>
          <a:stretch>
            <a:fillRect/>
          </a:stretch>
        </p:blipFill>
        <p:spPr bwMode="auto">
          <a:xfrm>
            <a:off x="2057400" y="9144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Z0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343400"/>
            <a:ext cx="2514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" descr="Atlas Copco Products - Air and Gas Treat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114800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focus on cost</a:t>
            </a:r>
            <a:endParaRPr lang="en-US" sz="2800" dirty="0"/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62A8A8F8-CD77-40B4-B4A2-770A61EC5F90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6963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3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207397"/>
            <a:ext cx="9144000" cy="461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 anchor="ctr" anchorCtr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Approach is to reduce cost while we do any investment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2057400"/>
          <a:ext cx="2286000" cy="1371600"/>
        </p:xfrm>
        <a:graphic>
          <a:graphicData uri="http://schemas.openxmlformats.org/presentationml/2006/ole">
            <p:oleObj spid="_x0000_s2050" name="Worksheet" r:id="rId7" imgW="11506329" imgH="5534214" progId="Excel.Sheet.12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600" y="1503363"/>
            <a:ext cx="2595563" cy="5540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Equipment Standardization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Savings on spare cost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3657600"/>
            <a:ext cx="274320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Optimized Capacity Motors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Savings on running Cost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0" y="1503363"/>
            <a:ext cx="2514600" cy="5540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Centralized Turbo Chiller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Savings on power Cost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3657600"/>
            <a:ext cx="274320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In-house Nitrogen Generator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BOM Cost Savings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1503363"/>
            <a:ext cx="2286000" cy="5540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Weight Accuracy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BOM cost savings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800" y="3657600"/>
            <a:ext cx="251460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VFD screw air compressor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Savings on running cost</a:t>
            </a:r>
          </a:p>
        </p:txBody>
      </p:sp>
      <p:pic>
        <p:nvPicPr>
          <p:cNvPr id="2065" name="Picture 17" descr="IMG_1586.jpg"/>
          <p:cNvPicPr>
            <a:picLocks noChangeAspect="1"/>
          </p:cNvPicPr>
          <p:nvPr/>
        </p:nvPicPr>
        <p:blipFill>
          <a:blip r:embed="rId8" cstate="print"/>
          <a:srcRect l="10001" t="20000" r="20000" b="16667"/>
          <a:stretch>
            <a:fillRect/>
          </a:stretch>
        </p:blipFill>
        <p:spPr bwMode="auto">
          <a:xfrm>
            <a:off x="228600" y="4237038"/>
            <a:ext cx="25146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IMG_1593.jpg"/>
          <p:cNvPicPr>
            <a:picLocks noChangeAspect="1"/>
          </p:cNvPicPr>
          <p:nvPr/>
        </p:nvPicPr>
        <p:blipFill>
          <a:blip r:embed="rId9" cstate="print">
            <a:lum bright="20000"/>
          </a:blip>
          <a:srcRect l="17500" t="13333" r="30000" b="13333"/>
          <a:stretch>
            <a:fillRect/>
          </a:stretch>
        </p:blipFill>
        <p:spPr bwMode="auto">
          <a:xfrm>
            <a:off x="6400800" y="20574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8" descr="Turbomizer chiller.jpg"/>
          <p:cNvPicPr>
            <a:picLocks noChangeAspect="1"/>
          </p:cNvPicPr>
          <p:nvPr/>
        </p:nvPicPr>
        <p:blipFill>
          <a:blip r:embed="rId10" cstate="print">
            <a:lum bright="20000"/>
          </a:blip>
          <a:srcRect r="25000"/>
          <a:stretch>
            <a:fillRect/>
          </a:stretch>
        </p:blipFill>
        <p:spPr bwMode="auto">
          <a:xfrm>
            <a:off x="2971800" y="2057400"/>
            <a:ext cx="2514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28600" y="685800"/>
            <a:ext cx="8686800" cy="55403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tx2"/>
                </a:solidFill>
                <a:latin typeface="+mn-lt"/>
              </a:rPr>
              <a:t>PRO Readiness in Dec’13 and FRO Sep’14, </a:t>
            </a:r>
            <a:r>
              <a:rPr lang="en-US" b="1" i="1" dirty="0" smtClean="0">
                <a:solidFill>
                  <a:schemeClr val="tx2"/>
                </a:solidFill>
                <a:latin typeface="+mn-lt"/>
              </a:rPr>
              <a:t>This </a:t>
            </a:r>
            <a:r>
              <a:rPr lang="en-US" b="1" i="1" dirty="0">
                <a:solidFill>
                  <a:schemeClr val="tx2"/>
                </a:solidFill>
                <a:latin typeface="+mn-lt"/>
              </a:rPr>
              <a:t>leads to immense pressure to stabilize the C5 prod. In short time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229600" cy="50405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BEST IN CLASS TECHNOLOGY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D2F814F4-3769-4C05-BF50-21BF047D29BE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572000" y="862013"/>
            <a:ext cx="20986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486400" y="1319213"/>
            <a:ext cx="914400" cy="6858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0" y="862013"/>
            <a:ext cx="1985963" cy="141605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Mass flow meters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Shot weight accuracy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: ±2 Gms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 Foam property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Consistency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72200" y="1090613"/>
            <a:ext cx="685800" cy="45720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715000" y="1090613"/>
            <a:ext cx="1143000" cy="45720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11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r="27069"/>
          <a:stretch>
            <a:fillRect/>
          </a:stretch>
        </p:blipFill>
        <p:spPr bwMode="auto">
          <a:xfrm>
            <a:off x="4511675" y="3495675"/>
            <a:ext cx="21177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858000" y="3429000"/>
            <a:ext cx="2286000" cy="14160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Premix Station</a:t>
            </a:r>
          </a:p>
          <a:p>
            <a:pPr>
              <a:defRPr/>
            </a:pPr>
            <a:r>
              <a:rPr lang="en-US" b="1" i="1" dirty="0">
                <a:solidFill>
                  <a:schemeClr val="tx2"/>
                </a:solidFill>
                <a:latin typeface="+mn-lt"/>
              </a:rPr>
              <a:t>3 Components Mixing Facility (Future Flexibility)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51213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28600" y="914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393950" y="914400"/>
            <a:ext cx="1949450" cy="8620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C5 Storage Tanks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Double jacketed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Underground tanks</a:t>
            </a:r>
          </a:p>
        </p:txBody>
      </p:sp>
      <p:pic>
        <p:nvPicPr>
          <p:cNvPr id="51215" name="Picture 2" descr="D:\Abhijeet K\DATA\My Documents\My Pictures\WPL\Brazil Factory\P1060601.JPG"/>
          <p:cNvPicPr>
            <a:picLocks noChangeAspect="1" noChangeArrowheads="1"/>
          </p:cNvPicPr>
          <p:nvPr/>
        </p:nvPicPr>
        <p:blipFill>
          <a:blip r:embed="rId6" cstate="print"/>
          <a:srcRect l="5208" r="6250" b="17969"/>
          <a:stretch>
            <a:fillRect/>
          </a:stretch>
        </p:blipFill>
        <p:spPr bwMode="auto">
          <a:xfrm>
            <a:off x="228600" y="3402013"/>
            <a:ext cx="20574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5" descr="D:\Abhijeet K\DATA\My Documents\My Pictures\WPL\Brazil Factory\P1060737.JPG"/>
          <p:cNvPicPr>
            <a:picLocks noChangeAspect="1" noChangeArrowheads="1"/>
          </p:cNvPicPr>
          <p:nvPr/>
        </p:nvPicPr>
        <p:blipFill>
          <a:blip r:embed="rId7" cstate="print"/>
          <a:srcRect l="39063" t="52734" r="26215" b="15366"/>
          <a:stretch>
            <a:fillRect/>
          </a:stretch>
        </p:blipFill>
        <p:spPr bwMode="auto">
          <a:xfrm>
            <a:off x="228600" y="50292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286000" y="3322638"/>
            <a:ext cx="18288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Safety Systems</a:t>
            </a:r>
          </a:p>
          <a:p>
            <a:pPr>
              <a:defRPr/>
            </a:pPr>
            <a:r>
              <a:rPr lang="en-US" dirty="0">
                <a:latin typeface="+mn-lt"/>
              </a:rPr>
              <a:t>Control System for</a:t>
            </a:r>
          </a:p>
          <a:p>
            <a:pPr>
              <a:defRPr/>
            </a:pPr>
            <a:r>
              <a:rPr lang="en-US" dirty="0">
                <a:latin typeface="+mn-lt"/>
              </a:rPr>
              <a:t>Gas level Monitoring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0" y="5029200"/>
            <a:ext cx="1600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Liquid / spillage </a:t>
            </a:r>
          </a:p>
          <a:p>
            <a:pPr>
              <a:defRPr/>
            </a:pPr>
            <a:r>
              <a:rPr lang="en-US" dirty="0">
                <a:latin typeface="+mn-lt"/>
              </a:rPr>
              <a:t>sensors in </a:t>
            </a:r>
          </a:p>
          <a:p>
            <a:pPr>
              <a:defRPr/>
            </a:pPr>
            <a:r>
              <a:rPr lang="en-US" dirty="0">
                <a:latin typeface="+mn-lt"/>
              </a:rPr>
              <a:t>usage areas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7543800" cy="34766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dirty="0" smtClean="0"/>
              <a:t> KNOWLEDGE MANAGEMENT </a:t>
            </a:r>
            <a:endParaRPr lang="en-US" sz="2400" dirty="0"/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6FC8EF70-7ECB-47A5-AFC6-C613CB5408A6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3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5908675"/>
            <a:ext cx="9144000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 anchor="ctr" anchorCtr="1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Cross plant – cross function learning's captured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685800"/>
            <a:ext cx="68263" cy="369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06425"/>
            <a:ext cx="7472363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Product level , Process level and Equipment Learning's getting captured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019175"/>
            <a:ext cx="3886200" cy="46783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Mould/ fixture wall Temperature sensitiveness – Started with manual control and then speedily established auto control system</a:t>
            </a:r>
          </a:p>
          <a:p>
            <a:pPr>
              <a:defRPr/>
            </a:pPr>
            <a:endParaRPr lang="en-US" sz="16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Internal Temperature rise profile -PE Tape use inside Pre foaming – Change PE tape to Al tape,  Optimized Al tape width and thickness, Manpower increase  18 Nos.  Optimized the process and reduced the 18 manpower by 1</a:t>
            </a:r>
            <a:r>
              <a:rPr lang="en-US" sz="1600" baseline="30000" dirty="0">
                <a:solidFill>
                  <a:schemeClr val="tx2"/>
                </a:solidFill>
                <a:latin typeface="+mn-lt"/>
              </a:rPr>
              <a:t>st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Mar’15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Foam Leak reduction  - Sealing Process Imp.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Higher pressure resulting in liner bulging  - Liner thickness imp. in thermoforming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Solutions towards separation of C5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Foam property variations – product wise/line wise/day wise/supplier wise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   Equipment Preventive Maintenance </a:t>
            </a:r>
          </a:p>
        </p:txBody>
      </p:sp>
      <p:pic>
        <p:nvPicPr>
          <p:cNvPr id="3084" name="Picture 11" descr="IMG-20150221-WA003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143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4343400" y="4114800"/>
          <a:ext cx="4343400" cy="1600200"/>
        </p:xfrm>
        <a:graphic>
          <a:graphicData uri="http://schemas.openxmlformats.org/presentationml/2006/ole">
            <p:oleObj spid="_x0000_s3074" name="Worksheet" r:id="rId6" imgW="36873275" imgH="9166944" progId="Excel.Sheet.12">
              <p:embed/>
            </p:oleObj>
          </a:graphicData>
        </a:graphic>
      </p:graphicFrame>
      <p:pic>
        <p:nvPicPr>
          <p:cNvPr id="3085" name="Picture 15" descr="IMG-20150228-WA0012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rcRect l="30000" t="20000" r="10001" b="36667"/>
          <a:stretch>
            <a:fillRect/>
          </a:stretch>
        </p:blipFill>
        <p:spPr bwMode="auto">
          <a:xfrm>
            <a:off x="6400800" y="11430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6" descr="20141013_190240.jpg"/>
          <p:cNvPicPr>
            <a:picLocks noChangeAspect="1"/>
          </p:cNvPicPr>
          <p:nvPr/>
        </p:nvPicPr>
        <p:blipFill>
          <a:blip r:embed="rId8" cstate="print"/>
          <a:srcRect l="16667" r="13333"/>
          <a:stretch>
            <a:fillRect/>
          </a:stretch>
        </p:blipFill>
        <p:spPr bwMode="auto">
          <a:xfrm>
            <a:off x="4343400" y="27432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7" descr="20141108_081638.jpg"/>
          <p:cNvPicPr>
            <a:picLocks noChangeAspect="1"/>
          </p:cNvPicPr>
          <p:nvPr/>
        </p:nvPicPr>
        <p:blipFill>
          <a:blip r:embed="rId9" cstate="print"/>
          <a:srcRect t="16667" r="27499"/>
          <a:stretch>
            <a:fillRect/>
          </a:stretch>
        </p:blipFill>
        <p:spPr bwMode="auto">
          <a:xfrm>
            <a:off x="5943600" y="27432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5715000" y="2971800"/>
            <a:ext cx="228600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89" name="Picture 19" descr="20141129_094245.jpg"/>
          <p:cNvPicPr>
            <a:picLocks noChangeAspect="1"/>
          </p:cNvPicPr>
          <p:nvPr/>
        </p:nvPicPr>
        <p:blipFill>
          <a:blip r:embed="rId10" cstate="print"/>
          <a:srcRect l="35001" t="16667" r="12500" b="16667"/>
          <a:stretch>
            <a:fillRect/>
          </a:stretch>
        </p:blipFill>
        <p:spPr bwMode="auto">
          <a:xfrm>
            <a:off x="7543800" y="2743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772400" y="3332163"/>
            <a:ext cx="914400" cy="5540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Foam Leakage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15200" y="4884738"/>
            <a:ext cx="1143000" cy="8302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On Line data Monitoring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0" y="2743200"/>
            <a:ext cx="790575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PE Tape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2200" y="2743200"/>
            <a:ext cx="69691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Al Tape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229600" cy="49006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dirty="0" smtClean="0"/>
              <a:t>MINIMIZING PRODUCTION DISTURBANCE FOR INSTALLATION  </a:t>
            </a:r>
            <a:endParaRPr lang="en-US" sz="2400" dirty="0"/>
          </a:p>
        </p:txBody>
      </p:sp>
      <p:sp>
        <p:nvSpPr>
          <p:cNvPr id="106502" name="Slide Number Placeholder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2C5F"/>
                </a:solidFill>
                <a:sym typeface="Wingdings" pitchFamily="2" charset="2"/>
              </a:rPr>
              <a:t> </a:t>
            </a:r>
            <a:fld id="{421FE473-7763-4078-834D-9C5CCB62C8D9}" type="slidenum">
              <a:rPr lang="en-US" smtClean="0">
                <a:solidFill>
                  <a:srgbClr val="002C5F"/>
                </a:solidFill>
                <a:sym typeface="Wingdings" pitchFamily="2" charset="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solidFill>
                <a:srgbClr val="002C5F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172200"/>
            <a:ext cx="0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3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5938838"/>
            <a:ext cx="9144000" cy="461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 anchor="ctr" anchorCtr="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Seamless work between Project Team with Manufacturing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A3C2E-B40D-48E5-AE39-5B7632016D0E}" type="datetime1">
              <a:rPr lang="en-US"/>
              <a:pPr>
                <a:defRPr/>
              </a:pPr>
              <a:t>2/7/2019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1371600"/>
            <a:ext cx="52388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50" y="2892425"/>
            <a:ext cx="7524750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Faridabad way of converting the lines without impacting the production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5464175"/>
            <a:ext cx="7372350" cy="277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At all time plant  was producing 66 % to capacity meeting  Market requirement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125" y="685800"/>
            <a:ext cx="7966075" cy="2032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Completion of offline works before receipt of equipments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C5 Storage Tanks Installation and Commissioning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C5 Piping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Premix Building Readiness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Exhaust Systems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Platforms and Fabrications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Retrofitting of Existing Fixtures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57200" y="3200400"/>
          <a:ext cx="8229600" cy="2286000"/>
        </p:xfrm>
        <a:graphic>
          <a:graphicData uri="http://schemas.openxmlformats.org/presentationml/2006/ole">
            <p:oleObj spid="_x0000_s4098" name="Worksheet" r:id="rId5" imgW="4457696" imgH="1714402" progId="Excel.Sheet.12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B4yBj4NEeqboI6r0yy2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B4yBj4NEeqboI6r0yy2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B4yBj4NEeqboI6r0yy2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B4yBj4NEeqboI6r0yy2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B4yBj4NEeqboI6r0yy2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1334</Words>
  <Application>Microsoft Office PowerPoint</Application>
  <PresentationFormat>On-screen Show (4:3)</PresentationFormat>
  <Paragraphs>255</Paragraphs>
  <Slides>25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Worksheet</vt:lpstr>
      <vt:lpstr>C – PENTANE UPDATE</vt:lpstr>
      <vt:lpstr> TASK IN HAND FOR PLANTS </vt:lpstr>
      <vt:lpstr>SPECIFIC FOCUS AREAS </vt:lpstr>
      <vt:lpstr>C-PENTANE CONVERSION : AGGRESSIVE CAPEX</vt:lpstr>
      <vt:lpstr>WORLD CLASS SAFETY STANDARDS</vt:lpstr>
      <vt:lpstr>focus on cost</vt:lpstr>
      <vt:lpstr>BEST IN CLASS TECHNOLOGY</vt:lpstr>
      <vt:lpstr> KNOWLEDGE MANAGEMENT </vt:lpstr>
      <vt:lpstr>MINIMIZING PRODUCTION DISTURBANCE FOR INSTALLATION  </vt:lpstr>
      <vt:lpstr>Slide 10</vt:lpstr>
      <vt:lpstr>SUMMARY  </vt:lpstr>
      <vt:lpstr>Back up</vt:lpstr>
      <vt:lpstr>C-5 project FRO &amp; PRO</vt:lpstr>
      <vt:lpstr>C-5 storage tanks pit</vt:lpstr>
      <vt:lpstr>C-5 storage tanks pit</vt:lpstr>
      <vt:lpstr>C-5 storage tanks pit</vt:lpstr>
      <vt:lpstr>C-5 storage pit</vt:lpstr>
      <vt:lpstr>C-5 storage pit</vt:lpstr>
      <vt:lpstr>C-5 storage</vt:lpstr>
      <vt:lpstr>C-5 storage area</vt:lpstr>
      <vt:lpstr>C-5 storage area</vt:lpstr>
      <vt:lpstr>Premix room</vt:lpstr>
      <vt:lpstr>Cabinet foaming fixtures</vt:lpstr>
      <vt:lpstr>Slide 24</vt:lpstr>
      <vt:lpstr>Others</vt:lpstr>
    </vt:vector>
  </TitlesOfParts>
  <Company>Whirlpool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Whirlpool Corporation</dc:creator>
  <cp:lastModifiedBy>dhimar</cp:lastModifiedBy>
  <cp:revision>4</cp:revision>
  <dcterms:created xsi:type="dcterms:W3CDTF">2015-03-31T05:47:11Z</dcterms:created>
  <dcterms:modified xsi:type="dcterms:W3CDTF">2019-02-08T05:27:51Z</dcterms:modified>
</cp:coreProperties>
</file>