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89" r:id="rId3"/>
    <p:sldId id="319" r:id="rId4"/>
    <p:sldId id="261" r:id="rId5"/>
    <p:sldId id="268" r:id="rId6"/>
    <p:sldId id="260" r:id="rId7"/>
    <p:sldId id="273" r:id="rId8"/>
    <p:sldId id="278" r:id="rId9"/>
    <p:sldId id="262" r:id="rId10"/>
    <p:sldId id="274" r:id="rId11"/>
    <p:sldId id="283" r:id="rId12"/>
    <p:sldId id="279" r:id="rId13"/>
    <p:sldId id="288" r:id="rId14"/>
    <p:sldId id="267" r:id="rId15"/>
    <p:sldId id="275" r:id="rId16"/>
    <p:sldId id="285" r:id="rId17"/>
    <p:sldId id="276" r:id="rId18"/>
    <p:sldId id="280" r:id="rId19"/>
    <p:sldId id="286" r:id="rId20"/>
    <p:sldId id="287" r:id="rId21"/>
    <p:sldId id="269" r:id="rId22"/>
    <p:sldId id="284" r:id="rId23"/>
    <p:sldId id="258" r:id="rId24"/>
    <p:sldId id="270" r:id="rId25"/>
    <p:sldId id="271" r:id="rId26"/>
    <p:sldId id="272" r:id="rId27"/>
    <p:sldId id="277" r:id="rId28"/>
    <p:sldId id="282" r:id="rId29"/>
    <p:sldId id="281" r:id="rId30"/>
    <p:sldId id="264" r:id="rId31"/>
    <p:sldId id="290" r:id="rId32"/>
    <p:sldId id="291" r:id="rId33"/>
    <p:sldId id="292" r:id="rId34"/>
    <p:sldId id="293" r:id="rId35"/>
    <p:sldId id="294" r:id="rId36"/>
    <p:sldId id="295" r:id="rId37"/>
    <p:sldId id="296" r:id="rId38"/>
    <p:sldId id="307" r:id="rId39"/>
    <p:sldId id="308" r:id="rId40"/>
    <p:sldId id="309" r:id="rId41"/>
    <p:sldId id="310" r:id="rId42"/>
    <p:sldId id="311" r:id="rId43"/>
    <p:sldId id="312" r:id="rId44"/>
    <p:sldId id="313" r:id="rId45"/>
    <p:sldId id="314" r:id="rId46"/>
    <p:sldId id="315" r:id="rId47"/>
    <p:sldId id="316" r:id="rId48"/>
    <p:sldId id="298" r:id="rId49"/>
    <p:sldId id="317" r:id="rId50"/>
    <p:sldId id="318" r:id="rId51"/>
    <p:sldId id="297" r:id="rId52"/>
    <p:sldId id="299" r:id="rId53"/>
    <p:sldId id="300" r:id="rId54"/>
    <p:sldId id="302" r:id="rId55"/>
    <p:sldId id="304" r:id="rId56"/>
    <p:sldId id="305" r:id="rId57"/>
    <p:sldId id="306" r:id="rId58"/>
    <p:sldId id="301" r:id="rId59"/>
    <p:sldId id="320"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0"/>
    <p:restoredTop sz="94694"/>
  </p:normalViewPr>
  <p:slideViewPr>
    <p:cSldViewPr snapToGrid="0" snapToObjects="1">
      <p:cViewPr varScale="1">
        <p:scale>
          <a:sx n="95" d="100"/>
          <a:sy n="95" d="100"/>
        </p:scale>
        <p:origin x="1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EB177B-3E64-9443-BD2F-EE17C22892C6}"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it-IT"/>
        </a:p>
      </dgm:t>
    </dgm:pt>
    <dgm:pt modelId="{45CC9558-80FC-1645-B9E0-2D21724E4767}">
      <dgm:prSet phldrT="[Testo]"/>
      <dgm:spPr/>
      <dgm:t>
        <a:bodyPr/>
        <a:lstStyle/>
        <a:p>
          <a:r>
            <a:rPr lang="it-IT" dirty="0"/>
            <a:t>Zone 0</a:t>
          </a:r>
        </a:p>
      </dgm:t>
    </dgm:pt>
    <dgm:pt modelId="{3B2E1CE6-64A6-D149-8BF8-1479695B1677}" type="parTrans" cxnId="{739F23A8-9530-B842-8B39-52D3B093B886}">
      <dgm:prSet/>
      <dgm:spPr/>
      <dgm:t>
        <a:bodyPr/>
        <a:lstStyle/>
        <a:p>
          <a:endParaRPr lang="it-IT"/>
        </a:p>
      </dgm:t>
    </dgm:pt>
    <dgm:pt modelId="{D71BFC8B-EA42-4D47-BF95-0AE57F9ABE39}" type="sibTrans" cxnId="{739F23A8-9530-B842-8B39-52D3B093B886}">
      <dgm:prSet/>
      <dgm:spPr/>
      <dgm:t>
        <a:bodyPr/>
        <a:lstStyle/>
        <a:p>
          <a:endParaRPr lang="it-IT"/>
        </a:p>
      </dgm:t>
    </dgm:pt>
    <dgm:pt modelId="{EFA26D07-9D1E-9C45-BBCE-626DB38EC755}">
      <dgm:prSet phldrT="[Testo]"/>
      <dgm:spPr/>
      <dgm:t>
        <a:bodyPr/>
        <a:lstStyle/>
        <a:p>
          <a:r>
            <a:rPr lang="it-IT" dirty="0"/>
            <a:t>Zone 1</a:t>
          </a:r>
        </a:p>
      </dgm:t>
    </dgm:pt>
    <dgm:pt modelId="{3CC8A830-2067-164D-AFC4-1C69DA514F4B}" type="parTrans" cxnId="{38BF8E03-AB3F-A74A-8887-185B6FD25A20}">
      <dgm:prSet/>
      <dgm:spPr/>
      <dgm:t>
        <a:bodyPr/>
        <a:lstStyle/>
        <a:p>
          <a:endParaRPr lang="it-IT"/>
        </a:p>
      </dgm:t>
    </dgm:pt>
    <dgm:pt modelId="{ADBCF1CF-55BE-8E40-BF86-1AA2402D6E06}" type="sibTrans" cxnId="{38BF8E03-AB3F-A74A-8887-185B6FD25A20}">
      <dgm:prSet/>
      <dgm:spPr/>
      <dgm:t>
        <a:bodyPr/>
        <a:lstStyle/>
        <a:p>
          <a:endParaRPr lang="it-IT"/>
        </a:p>
      </dgm:t>
    </dgm:pt>
    <dgm:pt modelId="{89766F0C-AA70-A045-A0D4-35220463A6E0}">
      <dgm:prSet phldrT="[Testo]"/>
      <dgm:spPr/>
      <dgm:t>
        <a:bodyPr/>
        <a:lstStyle/>
        <a:p>
          <a:r>
            <a:rPr lang="it-IT" b="0" dirty="0"/>
            <a:t>Zone 2</a:t>
          </a:r>
        </a:p>
      </dgm:t>
    </dgm:pt>
    <dgm:pt modelId="{C037CF92-9299-C649-B3EA-895765728EFF}" type="parTrans" cxnId="{E8AA4AA9-0E49-D242-87B3-F3650542584F}">
      <dgm:prSet/>
      <dgm:spPr/>
      <dgm:t>
        <a:bodyPr/>
        <a:lstStyle/>
        <a:p>
          <a:endParaRPr lang="it-IT"/>
        </a:p>
      </dgm:t>
    </dgm:pt>
    <dgm:pt modelId="{DF2A1901-DA46-8346-A329-2976F6FB17AC}" type="sibTrans" cxnId="{E8AA4AA9-0E49-D242-87B3-F3650542584F}">
      <dgm:prSet/>
      <dgm:spPr/>
      <dgm:t>
        <a:bodyPr/>
        <a:lstStyle/>
        <a:p>
          <a:endParaRPr lang="it-IT"/>
        </a:p>
      </dgm:t>
    </dgm:pt>
    <dgm:pt modelId="{460D5E99-D8A9-6F45-A02A-44BE955532EB}">
      <dgm:prSet custT="1"/>
      <dgm:spPr/>
      <dgm:t>
        <a:bodyPr/>
        <a:lstStyle/>
        <a:p>
          <a:pPr>
            <a:buNone/>
          </a:pPr>
          <a:r>
            <a:rPr lang="en" sz="1800" dirty="0"/>
            <a:t>Area in which </a:t>
          </a:r>
          <a:r>
            <a:rPr lang="it-IT" sz="1800" b="0" dirty="0" err="1"/>
            <a:t>ignitable</a:t>
          </a:r>
          <a:r>
            <a:rPr lang="it-IT" sz="1800" b="0" dirty="0"/>
            <a:t> </a:t>
          </a:r>
          <a:r>
            <a:rPr lang="it-IT" sz="1800" b="0" dirty="0" err="1"/>
            <a:t>concentrations</a:t>
          </a:r>
          <a:r>
            <a:rPr lang="it-IT" sz="1800" b="0" dirty="0"/>
            <a:t> of </a:t>
          </a:r>
          <a:r>
            <a:rPr lang="it-IT" sz="1800" b="0" dirty="0" err="1"/>
            <a:t>flammable</a:t>
          </a:r>
          <a:r>
            <a:rPr lang="it-IT" sz="1800" b="0" dirty="0"/>
            <a:t> </a:t>
          </a:r>
          <a:r>
            <a:rPr lang="it-IT" sz="1800" b="0" dirty="0" err="1"/>
            <a:t>gases</a:t>
          </a:r>
          <a:r>
            <a:rPr lang="en" sz="1800" dirty="0"/>
            <a:t>, are present continuously or for long periods of time or with high frequency. </a:t>
          </a:r>
          <a:endParaRPr lang="it-IT" sz="1800" dirty="0"/>
        </a:p>
      </dgm:t>
    </dgm:pt>
    <dgm:pt modelId="{E2CFD876-CFC9-DA4E-AECB-AB7DF9829A8C}" type="parTrans" cxnId="{B5749DB9-5A90-4047-A5BD-619D617DEB53}">
      <dgm:prSet/>
      <dgm:spPr/>
      <dgm:t>
        <a:bodyPr/>
        <a:lstStyle/>
        <a:p>
          <a:endParaRPr lang="it-IT"/>
        </a:p>
      </dgm:t>
    </dgm:pt>
    <dgm:pt modelId="{A60BF64B-6068-754C-B3BE-754033BCD536}" type="sibTrans" cxnId="{B5749DB9-5A90-4047-A5BD-619D617DEB53}">
      <dgm:prSet/>
      <dgm:spPr/>
      <dgm:t>
        <a:bodyPr/>
        <a:lstStyle/>
        <a:p>
          <a:endParaRPr lang="it-IT"/>
        </a:p>
      </dgm:t>
    </dgm:pt>
    <dgm:pt modelId="{E76FA0DC-0258-B744-A8B0-F3BB2428AF14}">
      <dgm:prSet custT="1"/>
      <dgm:spPr/>
      <dgm:t>
        <a:bodyPr/>
        <a:lstStyle/>
        <a:p>
          <a:pPr>
            <a:buFont typeface="+mj-lt"/>
            <a:buNone/>
          </a:pPr>
          <a:r>
            <a:rPr lang="en" sz="1800" dirty="0"/>
            <a:t>Area in which </a:t>
          </a:r>
          <a:r>
            <a:rPr lang="it-IT" sz="1800" b="0" dirty="0" err="1"/>
            <a:t>ignitable</a:t>
          </a:r>
          <a:r>
            <a:rPr lang="it-IT" sz="1800" b="0" dirty="0"/>
            <a:t> </a:t>
          </a:r>
          <a:r>
            <a:rPr lang="it-IT" sz="1800" b="0" dirty="0" err="1"/>
            <a:t>concentrations</a:t>
          </a:r>
          <a:r>
            <a:rPr lang="it-IT" sz="1800" b="0" dirty="0"/>
            <a:t> of </a:t>
          </a:r>
          <a:r>
            <a:rPr lang="it-IT" sz="1800" b="0" dirty="0" err="1"/>
            <a:t>flammable</a:t>
          </a:r>
          <a:r>
            <a:rPr lang="it-IT" sz="1800" b="0" dirty="0"/>
            <a:t> </a:t>
          </a:r>
          <a:r>
            <a:rPr lang="it-IT" sz="1800" b="0" dirty="0" err="1"/>
            <a:t>gases</a:t>
          </a:r>
          <a:r>
            <a:rPr lang="en" sz="1800" dirty="0"/>
            <a:t>, are likely to occur under normal operating conditions</a:t>
          </a:r>
          <a:endParaRPr lang="it-IT" sz="1800" dirty="0"/>
        </a:p>
      </dgm:t>
    </dgm:pt>
    <dgm:pt modelId="{BB35EB63-F8ED-6447-9094-258BF7DA83AB}" type="parTrans" cxnId="{2E3AEE06-E632-4642-A088-25A5094A7A5B}">
      <dgm:prSet/>
      <dgm:spPr/>
      <dgm:t>
        <a:bodyPr/>
        <a:lstStyle/>
        <a:p>
          <a:endParaRPr lang="it-IT"/>
        </a:p>
      </dgm:t>
    </dgm:pt>
    <dgm:pt modelId="{54FEB334-6D8E-9243-B3FE-BDB990C27D9A}" type="sibTrans" cxnId="{2E3AEE06-E632-4642-A088-25A5094A7A5B}">
      <dgm:prSet/>
      <dgm:spPr/>
      <dgm:t>
        <a:bodyPr/>
        <a:lstStyle/>
        <a:p>
          <a:endParaRPr lang="it-IT"/>
        </a:p>
      </dgm:t>
    </dgm:pt>
    <dgm:pt modelId="{FDB83C8F-1566-1F4F-8E84-E3A20FD7C5B2}">
      <dgm:prSet custT="1"/>
      <dgm:spPr/>
      <dgm:t>
        <a:bodyPr/>
        <a:lstStyle/>
        <a:p>
          <a:pPr>
            <a:buNone/>
          </a:pPr>
          <a:r>
            <a:rPr lang="en" sz="1800" dirty="0"/>
            <a:t>Area in which </a:t>
          </a:r>
          <a:r>
            <a:rPr lang="it-IT" sz="1800" b="0" dirty="0" err="1"/>
            <a:t>ignitable</a:t>
          </a:r>
          <a:r>
            <a:rPr lang="it-IT" sz="1800" b="0" dirty="0"/>
            <a:t> </a:t>
          </a:r>
          <a:r>
            <a:rPr lang="it-IT" sz="1800" b="0" dirty="0" err="1"/>
            <a:t>concentrations</a:t>
          </a:r>
          <a:r>
            <a:rPr lang="it-IT" sz="1800" b="0" dirty="0"/>
            <a:t> of </a:t>
          </a:r>
          <a:r>
            <a:rPr lang="it-IT" sz="1800" b="0" dirty="0" err="1"/>
            <a:t>flammable</a:t>
          </a:r>
          <a:r>
            <a:rPr lang="it-IT" sz="1800" b="0" dirty="0"/>
            <a:t> </a:t>
          </a:r>
          <a:r>
            <a:rPr lang="it-IT" sz="1800" b="0" dirty="0" err="1"/>
            <a:t>gases</a:t>
          </a:r>
          <a:r>
            <a:rPr lang="en" sz="1800" dirty="0"/>
            <a:t>, are not likely to occur under normal operating conditions, if occur persist for a short period.</a:t>
          </a:r>
          <a:endParaRPr lang="it-IT" sz="1800" dirty="0"/>
        </a:p>
      </dgm:t>
    </dgm:pt>
    <dgm:pt modelId="{087F6B6E-2F43-4841-AB12-D527E0087AF5}" type="parTrans" cxnId="{B1C0A0A9-FF36-3D47-9828-F570EE93B1F6}">
      <dgm:prSet/>
      <dgm:spPr/>
      <dgm:t>
        <a:bodyPr/>
        <a:lstStyle/>
        <a:p>
          <a:endParaRPr lang="it-IT"/>
        </a:p>
      </dgm:t>
    </dgm:pt>
    <dgm:pt modelId="{6008F13A-CA12-3245-9372-6E9FE7E9F927}" type="sibTrans" cxnId="{B1C0A0A9-FF36-3D47-9828-F570EE93B1F6}">
      <dgm:prSet/>
      <dgm:spPr/>
      <dgm:t>
        <a:bodyPr/>
        <a:lstStyle/>
        <a:p>
          <a:endParaRPr lang="it-IT"/>
        </a:p>
      </dgm:t>
    </dgm:pt>
    <dgm:pt modelId="{833B1F55-D3D1-F641-9686-F08141BD0A5C}" type="pres">
      <dgm:prSet presAssocID="{3CEB177B-3E64-9443-BD2F-EE17C22892C6}" presName="linearFlow" presStyleCnt="0">
        <dgm:presLayoutVars>
          <dgm:dir/>
          <dgm:animLvl val="lvl"/>
          <dgm:resizeHandles val="exact"/>
        </dgm:presLayoutVars>
      </dgm:prSet>
      <dgm:spPr/>
    </dgm:pt>
    <dgm:pt modelId="{554E308D-B8E1-4042-9C80-0F9573EF22DA}" type="pres">
      <dgm:prSet presAssocID="{45CC9558-80FC-1645-B9E0-2D21724E4767}" presName="composite" presStyleCnt="0"/>
      <dgm:spPr/>
    </dgm:pt>
    <dgm:pt modelId="{7FAD9FDA-A286-5A49-B10B-8232C34682E4}" type="pres">
      <dgm:prSet presAssocID="{45CC9558-80FC-1645-B9E0-2D21724E4767}" presName="parentText" presStyleLbl="alignNode1" presStyleIdx="0" presStyleCnt="3">
        <dgm:presLayoutVars>
          <dgm:chMax val="1"/>
          <dgm:bulletEnabled val="1"/>
        </dgm:presLayoutVars>
      </dgm:prSet>
      <dgm:spPr/>
    </dgm:pt>
    <dgm:pt modelId="{5CEC3E4A-DE33-3644-A04D-4B0C64E57F5E}" type="pres">
      <dgm:prSet presAssocID="{45CC9558-80FC-1645-B9E0-2D21724E4767}" presName="descendantText" presStyleLbl="alignAcc1" presStyleIdx="0" presStyleCnt="3">
        <dgm:presLayoutVars>
          <dgm:bulletEnabled val="1"/>
        </dgm:presLayoutVars>
      </dgm:prSet>
      <dgm:spPr/>
    </dgm:pt>
    <dgm:pt modelId="{C2E3C0F6-2572-F048-B9BF-C33FFC810D09}" type="pres">
      <dgm:prSet presAssocID="{D71BFC8B-EA42-4D47-BF95-0AE57F9ABE39}" presName="sp" presStyleCnt="0"/>
      <dgm:spPr/>
    </dgm:pt>
    <dgm:pt modelId="{C170CAAF-ACCA-794C-9BB4-1A8AB5CA2EA6}" type="pres">
      <dgm:prSet presAssocID="{EFA26D07-9D1E-9C45-BBCE-626DB38EC755}" presName="composite" presStyleCnt="0"/>
      <dgm:spPr/>
    </dgm:pt>
    <dgm:pt modelId="{65498C2C-7D21-9846-9713-CE0E8EA115F4}" type="pres">
      <dgm:prSet presAssocID="{EFA26D07-9D1E-9C45-BBCE-626DB38EC755}" presName="parentText" presStyleLbl="alignNode1" presStyleIdx="1" presStyleCnt="3">
        <dgm:presLayoutVars>
          <dgm:chMax val="1"/>
          <dgm:bulletEnabled val="1"/>
        </dgm:presLayoutVars>
      </dgm:prSet>
      <dgm:spPr/>
    </dgm:pt>
    <dgm:pt modelId="{A19F41CE-04AA-D544-BC86-61C5253BCC4E}" type="pres">
      <dgm:prSet presAssocID="{EFA26D07-9D1E-9C45-BBCE-626DB38EC755}" presName="descendantText" presStyleLbl="alignAcc1" presStyleIdx="1" presStyleCnt="3" custLinFactNeighborY="373">
        <dgm:presLayoutVars>
          <dgm:bulletEnabled val="1"/>
        </dgm:presLayoutVars>
      </dgm:prSet>
      <dgm:spPr/>
    </dgm:pt>
    <dgm:pt modelId="{E9133E16-2A34-054E-ACEF-9DBBA6CC7201}" type="pres">
      <dgm:prSet presAssocID="{ADBCF1CF-55BE-8E40-BF86-1AA2402D6E06}" presName="sp" presStyleCnt="0"/>
      <dgm:spPr/>
    </dgm:pt>
    <dgm:pt modelId="{39D9BA0E-3ABD-1548-A592-E6423F15FA70}" type="pres">
      <dgm:prSet presAssocID="{89766F0C-AA70-A045-A0D4-35220463A6E0}" presName="composite" presStyleCnt="0"/>
      <dgm:spPr/>
    </dgm:pt>
    <dgm:pt modelId="{3666E5AB-7F9A-4C4F-8D90-F754024251E2}" type="pres">
      <dgm:prSet presAssocID="{89766F0C-AA70-A045-A0D4-35220463A6E0}" presName="parentText" presStyleLbl="alignNode1" presStyleIdx="2" presStyleCnt="3">
        <dgm:presLayoutVars>
          <dgm:chMax val="1"/>
          <dgm:bulletEnabled val="1"/>
        </dgm:presLayoutVars>
      </dgm:prSet>
      <dgm:spPr/>
    </dgm:pt>
    <dgm:pt modelId="{75521AD8-542C-7548-993B-2700D9F2B378}" type="pres">
      <dgm:prSet presAssocID="{89766F0C-AA70-A045-A0D4-35220463A6E0}" presName="descendantText" presStyleLbl="alignAcc1" presStyleIdx="2" presStyleCnt="3">
        <dgm:presLayoutVars>
          <dgm:bulletEnabled val="1"/>
        </dgm:presLayoutVars>
      </dgm:prSet>
      <dgm:spPr/>
    </dgm:pt>
  </dgm:ptLst>
  <dgm:cxnLst>
    <dgm:cxn modelId="{38BF8E03-AB3F-A74A-8887-185B6FD25A20}" srcId="{3CEB177B-3E64-9443-BD2F-EE17C22892C6}" destId="{EFA26D07-9D1E-9C45-BBCE-626DB38EC755}" srcOrd="1" destOrd="0" parTransId="{3CC8A830-2067-164D-AFC4-1C69DA514F4B}" sibTransId="{ADBCF1CF-55BE-8E40-BF86-1AA2402D6E06}"/>
    <dgm:cxn modelId="{CEE58306-499A-3F4B-A103-63585F45F55A}" type="presOf" srcId="{EFA26D07-9D1E-9C45-BBCE-626DB38EC755}" destId="{65498C2C-7D21-9846-9713-CE0E8EA115F4}" srcOrd="0" destOrd="0" presId="urn:microsoft.com/office/officeart/2005/8/layout/chevron2"/>
    <dgm:cxn modelId="{2E3AEE06-E632-4642-A088-25A5094A7A5B}" srcId="{EFA26D07-9D1E-9C45-BBCE-626DB38EC755}" destId="{E76FA0DC-0258-B744-A8B0-F3BB2428AF14}" srcOrd="0" destOrd="0" parTransId="{BB35EB63-F8ED-6447-9094-258BF7DA83AB}" sibTransId="{54FEB334-6D8E-9243-B3FE-BDB990C27D9A}"/>
    <dgm:cxn modelId="{AE2AA913-E0F9-E644-B964-F2016F3604FA}" type="presOf" srcId="{460D5E99-D8A9-6F45-A02A-44BE955532EB}" destId="{5CEC3E4A-DE33-3644-A04D-4B0C64E57F5E}" srcOrd="0" destOrd="0" presId="urn:microsoft.com/office/officeart/2005/8/layout/chevron2"/>
    <dgm:cxn modelId="{DB972B33-5535-7E43-9F8F-A703A55254C0}" type="presOf" srcId="{3CEB177B-3E64-9443-BD2F-EE17C22892C6}" destId="{833B1F55-D3D1-F641-9686-F08141BD0A5C}" srcOrd="0" destOrd="0" presId="urn:microsoft.com/office/officeart/2005/8/layout/chevron2"/>
    <dgm:cxn modelId="{7B27D842-F882-6B44-8A8E-0535AB7627C8}" type="presOf" srcId="{E76FA0DC-0258-B744-A8B0-F3BB2428AF14}" destId="{A19F41CE-04AA-D544-BC86-61C5253BCC4E}" srcOrd="0" destOrd="0" presId="urn:microsoft.com/office/officeart/2005/8/layout/chevron2"/>
    <dgm:cxn modelId="{A1C1617E-113A-0943-AB8F-6421B46CC959}" type="presOf" srcId="{89766F0C-AA70-A045-A0D4-35220463A6E0}" destId="{3666E5AB-7F9A-4C4F-8D90-F754024251E2}" srcOrd="0" destOrd="0" presId="urn:microsoft.com/office/officeart/2005/8/layout/chevron2"/>
    <dgm:cxn modelId="{739F23A8-9530-B842-8B39-52D3B093B886}" srcId="{3CEB177B-3E64-9443-BD2F-EE17C22892C6}" destId="{45CC9558-80FC-1645-B9E0-2D21724E4767}" srcOrd="0" destOrd="0" parTransId="{3B2E1CE6-64A6-D149-8BF8-1479695B1677}" sibTransId="{D71BFC8B-EA42-4D47-BF95-0AE57F9ABE39}"/>
    <dgm:cxn modelId="{E8AA4AA9-0E49-D242-87B3-F3650542584F}" srcId="{3CEB177B-3E64-9443-BD2F-EE17C22892C6}" destId="{89766F0C-AA70-A045-A0D4-35220463A6E0}" srcOrd="2" destOrd="0" parTransId="{C037CF92-9299-C649-B3EA-895765728EFF}" sibTransId="{DF2A1901-DA46-8346-A329-2976F6FB17AC}"/>
    <dgm:cxn modelId="{B1C0A0A9-FF36-3D47-9828-F570EE93B1F6}" srcId="{89766F0C-AA70-A045-A0D4-35220463A6E0}" destId="{FDB83C8F-1566-1F4F-8E84-E3A20FD7C5B2}" srcOrd="0" destOrd="0" parTransId="{087F6B6E-2F43-4841-AB12-D527E0087AF5}" sibTransId="{6008F13A-CA12-3245-9372-6E9FE7E9F927}"/>
    <dgm:cxn modelId="{B5749DB9-5A90-4047-A5BD-619D617DEB53}" srcId="{45CC9558-80FC-1645-B9E0-2D21724E4767}" destId="{460D5E99-D8A9-6F45-A02A-44BE955532EB}" srcOrd="0" destOrd="0" parTransId="{E2CFD876-CFC9-DA4E-AECB-AB7DF9829A8C}" sibTransId="{A60BF64B-6068-754C-B3BE-754033BCD536}"/>
    <dgm:cxn modelId="{CCF45DDA-15CD-8E49-B882-9285110C3592}" type="presOf" srcId="{45CC9558-80FC-1645-B9E0-2D21724E4767}" destId="{7FAD9FDA-A286-5A49-B10B-8232C34682E4}" srcOrd="0" destOrd="0" presId="urn:microsoft.com/office/officeart/2005/8/layout/chevron2"/>
    <dgm:cxn modelId="{F89494E4-B5EC-8D48-857D-E935D4A49729}" type="presOf" srcId="{FDB83C8F-1566-1F4F-8E84-E3A20FD7C5B2}" destId="{75521AD8-542C-7548-993B-2700D9F2B378}" srcOrd="0" destOrd="0" presId="urn:microsoft.com/office/officeart/2005/8/layout/chevron2"/>
    <dgm:cxn modelId="{28ED8406-B8C0-114B-822D-446CC74F0BCA}" type="presParOf" srcId="{833B1F55-D3D1-F641-9686-F08141BD0A5C}" destId="{554E308D-B8E1-4042-9C80-0F9573EF22DA}" srcOrd="0" destOrd="0" presId="urn:microsoft.com/office/officeart/2005/8/layout/chevron2"/>
    <dgm:cxn modelId="{6E889EBE-BB89-4649-BE07-F2702F702205}" type="presParOf" srcId="{554E308D-B8E1-4042-9C80-0F9573EF22DA}" destId="{7FAD9FDA-A286-5A49-B10B-8232C34682E4}" srcOrd="0" destOrd="0" presId="urn:microsoft.com/office/officeart/2005/8/layout/chevron2"/>
    <dgm:cxn modelId="{40DAA5B2-6C1D-284E-8304-26FC5AFA563B}" type="presParOf" srcId="{554E308D-B8E1-4042-9C80-0F9573EF22DA}" destId="{5CEC3E4A-DE33-3644-A04D-4B0C64E57F5E}" srcOrd="1" destOrd="0" presId="urn:microsoft.com/office/officeart/2005/8/layout/chevron2"/>
    <dgm:cxn modelId="{98F0A1EB-2489-9241-964D-4F1B1AC47830}" type="presParOf" srcId="{833B1F55-D3D1-F641-9686-F08141BD0A5C}" destId="{C2E3C0F6-2572-F048-B9BF-C33FFC810D09}" srcOrd="1" destOrd="0" presId="urn:microsoft.com/office/officeart/2005/8/layout/chevron2"/>
    <dgm:cxn modelId="{0757EBC6-3BEF-3943-A36C-5EE13F260BD5}" type="presParOf" srcId="{833B1F55-D3D1-F641-9686-F08141BD0A5C}" destId="{C170CAAF-ACCA-794C-9BB4-1A8AB5CA2EA6}" srcOrd="2" destOrd="0" presId="urn:microsoft.com/office/officeart/2005/8/layout/chevron2"/>
    <dgm:cxn modelId="{CC8CE88F-6FB7-D74F-B569-DDDB761231AB}" type="presParOf" srcId="{C170CAAF-ACCA-794C-9BB4-1A8AB5CA2EA6}" destId="{65498C2C-7D21-9846-9713-CE0E8EA115F4}" srcOrd="0" destOrd="0" presId="urn:microsoft.com/office/officeart/2005/8/layout/chevron2"/>
    <dgm:cxn modelId="{F62F5EF4-B397-8E47-B2C0-4E269CBCD73B}" type="presParOf" srcId="{C170CAAF-ACCA-794C-9BB4-1A8AB5CA2EA6}" destId="{A19F41CE-04AA-D544-BC86-61C5253BCC4E}" srcOrd="1" destOrd="0" presId="urn:microsoft.com/office/officeart/2005/8/layout/chevron2"/>
    <dgm:cxn modelId="{5C21DC8C-05B0-BC4D-9106-CCF6649EE6D3}" type="presParOf" srcId="{833B1F55-D3D1-F641-9686-F08141BD0A5C}" destId="{E9133E16-2A34-054E-ACEF-9DBBA6CC7201}" srcOrd="3" destOrd="0" presId="urn:microsoft.com/office/officeart/2005/8/layout/chevron2"/>
    <dgm:cxn modelId="{6A265057-6188-4B48-8970-EE68CB378921}" type="presParOf" srcId="{833B1F55-D3D1-F641-9686-F08141BD0A5C}" destId="{39D9BA0E-3ABD-1548-A592-E6423F15FA70}" srcOrd="4" destOrd="0" presId="urn:microsoft.com/office/officeart/2005/8/layout/chevron2"/>
    <dgm:cxn modelId="{C922FEA8-4112-2B4E-9C60-35836C853CF9}" type="presParOf" srcId="{39D9BA0E-3ABD-1548-A592-E6423F15FA70}" destId="{3666E5AB-7F9A-4C4F-8D90-F754024251E2}" srcOrd="0" destOrd="0" presId="urn:microsoft.com/office/officeart/2005/8/layout/chevron2"/>
    <dgm:cxn modelId="{C66A6922-90E3-9047-9F94-63AD59AD4DE0}" type="presParOf" srcId="{39D9BA0E-3ABD-1548-A592-E6423F15FA70}" destId="{75521AD8-542C-7548-993B-2700D9F2B3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D9FDA-A286-5A49-B10B-8232C34682E4}">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t>Zone 0</a:t>
          </a:r>
        </a:p>
      </dsp:txBody>
      <dsp:txXfrm rot="-5400000">
        <a:off x="1" y="520688"/>
        <a:ext cx="1039018" cy="445294"/>
      </dsp:txXfrm>
    </dsp:sp>
    <dsp:sp modelId="{5CEC3E4A-DE33-3644-A04D-4B0C64E57F5E}">
      <dsp:nvSpPr>
        <dsp:cNvPr id="0" name=""/>
        <dsp:cNvSpPr/>
      </dsp:nvSpPr>
      <dsp:spPr>
        <a:xfrm rot="5400000">
          <a:off x="3446643" y="-2406444"/>
          <a:ext cx="964803" cy="57800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 sz="1800" kern="1200" dirty="0"/>
            <a:t>Area in which </a:t>
          </a:r>
          <a:r>
            <a:rPr lang="it-IT" sz="1800" b="0" kern="1200" dirty="0" err="1"/>
            <a:t>ignitable</a:t>
          </a:r>
          <a:r>
            <a:rPr lang="it-IT" sz="1800" b="0" kern="1200" dirty="0"/>
            <a:t> </a:t>
          </a:r>
          <a:r>
            <a:rPr lang="it-IT" sz="1800" b="0" kern="1200" dirty="0" err="1"/>
            <a:t>concentrations</a:t>
          </a:r>
          <a:r>
            <a:rPr lang="it-IT" sz="1800" b="0" kern="1200" dirty="0"/>
            <a:t> of </a:t>
          </a:r>
          <a:r>
            <a:rPr lang="it-IT" sz="1800" b="0" kern="1200" dirty="0" err="1"/>
            <a:t>flammable</a:t>
          </a:r>
          <a:r>
            <a:rPr lang="it-IT" sz="1800" b="0" kern="1200" dirty="0"/>
            <a:t> </a:t>
          </a:r>
          <a:r>
            <a:rPr lang="it-IT" sz="1800" b="0" kern="1200" dirty="0" err="1"/>
            <a:t>gases</a:t>
          </a:r>
          <a:r>
            <a:rPr lang="en" sz="1800" kern="1200" dirty="0"/>
            <a:t>, are present continuously or for long periods of time or with high frequency. </a:t>
          </a:r>
          <a:endParaRPr lang="it-IT" sz="1800" kern="1200" dirty="0"/>
        </a:p>
      </dsp:txBody>
      <dsp:txXfrm rot="-5400000">
        <a:off x="1039019" y="48278"/>
        <a:ext cx="5732954" cy="870607"/>
      </dsp:txXfrm>
    </dsp:sp>
    <dsp:sp modelId="{65498C2C-7D21-9846-9713-CE0E8EA115F4}">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t>Zone 1</a:t>
          </a:r>
        </a:p>
      </dsp:txBody>
      <dsp:txXfrm rot="-5400000">
        <a:off x="1" y="1809352"/>
        <a:ext cx="1039018" cy="445294"/>
      </dsp:txXfrm>
    </dsp:sp>
    <dsp:sp modelId="{A19F41CE-04AA-D544-BC86-61C5253BCC4E}">
      <dsp:nvSpPr>
        <dsp:cNvPr id="0" name=""/>
        <dsp:cNvSpPr/>
      </dsp:nvSpPr>
      <dsp:spPr>
        <a:xfrm rot="5400000">
          <a:off x="3446643" y="-1114182"/>
          <a:ext cx="964803" cy="57800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mj-lt"/>
            <a:buNone/>
          </a:pPr>
          <a:r>
            <a:rPr lang="en" sz="1800" kern="1200" dirty="0"/>
            <a:t>Area in which </a:t>
          </a:r>
          <a:r>
            <a:rPr lang="it-IT" sz="1800" b="0" kern="1200" dirty="0" err="1"/>
            <a:t>ignitable</a:t>
          </a:r>
          <a:r>
            <a:rPr lang="it-IT" sz="1800" b="0" kern="1200" dirty="0"/>
            <a:t> </a:t>
          </a:r>
          <a:r>
            <a:rPr lang="it-IT" sz="1800" b="0" kern="1200" dirty="0" err="1"/>
            <a:t>concentrations</a:t>
          </a:r>
          <a:r>
            <a:rPr lang="it-IT" sz="1800" b="0" kern="1200" dirty="0"/>
            <a:t> of </a:t>
          </a:r>
          <a:r>
            <a:rPr lang="it-IT" sz="1800" b="0" kern="1200" dirty="0" err="1"/>
            <a:t>flammable</a:t>
          </a:r>
          <a:r>
            <a:rPr lang="it-IT" sz="1800" b="0" kern="1200" dirty="0"/>
            <a:t> </a:t>
          </a:r>
          <a:r>
            <a:rPr lang="it-IT" sz="1800" b="0" kern="1200" dirty="0" err="1"/>
            <a:t>gases</a:t>
          </a:r>
          <a:r>
            <a:rPr lang="en" sz="1800" kern="1200" dirty="0"/>
            <a:t>, are likely to occur under normal operating conditions</a:t>
          </a:r>
          <a:endParaRPr lang="it-IT" sz="1800" kern="1200" dirty="0"/>
        </a:p>
      </dsp:txBody>
      <dsp:txXfrm rot="-5400000">
        <a:off x="1039019" y="1340540"/>
        <a:ext cx="5732954" cy="870607"/>
      </dsp:txXfrm>
    </dsp:sp>
    <dsp:sp modelId="{3666E5AB-7F9A-4C4F-8D90-F754024251E2}">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0" kern="1200" dirty="0"/>
            <a:t>Zone 2</a:t>
          </a:r>
        </a:p>
      </dsp:txBody>
      <dsp:txXfrm rot="-5400000">
        <a:off x="1" y="3098016"/>
        <a:ext cx="1039018" cy="445294"/>
      </dsp:txXfrm>
    </dsp:sp>
    <dsp:sp modelId="{75521AD8-542C-7548-993B-2700D9F2B378}">
      <dsp:nvSpPr>
        <dsp:cNvPr id="0" name=""/>
        <dsp:cNvSpPr/>
      </dsp:nvSpPr>
      <dsp:spPr>
        <a:xfrm rot="5400000">
          <a:off x="3446643" y="170882"/>
          <a:ext cx="964803" cy="578005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 sz="1800" kern="1200" dirty="0"/>
            <a:t>Area in which </a:t>
          </a:r>
          <a:r>
            <a:rPr lang="it-IT" sz="1800" b="0" kern="1200" dirty="0" err="1"/>
            <a:t>ignitable</a:t>
          </a:r>
          <a:r>
            <a:rPr lang="it-IT" sz="1800" b="0" kern="1200" dirty="0"/>
            <a:t> </a:t>
          </a:r>
          <a:r>
            <a:rPr lang="it-IT" sz="1800" b="0" kern="1200" dirty="0" err="1"/>
            <a:t>concentrations</a:t>
          </a:r>
          <a:r>
            <a:rPr lang="it-IT" sz="1800" b="0" kern="1200" dirty="0"/>
            <a:t> of </a:t>
          </a:r>
          <a:r>
            <a:rPr lang="it-IT" sz="1800" b="0" kern="1200" dirty="0" err="1"/>
            <a:t>flammable</a:t>
          </a:r>
          <a:r>
            <a:rPr lang="it-IT" sz="1800" b="0" kern="1200" dirty="0"/>
            <a:t> </a:t>
          </a:r>
          <a:r>
            <a:rPr lang="it-IT" sz="1800" b="0" kern="1200" dirty="0" err="1"/>
            <a:t>gases</a:t>
          </a:r>
          <a:r>
            <a:rPr lang="en" sz="1800" kern="1200" dirty="0"/>
            <a:t>, are not likely to occur under normal operating conditions, if occur persist for a short period.</a:t>
          </a:r>
          <a:endParaRPr lang="it-IT" sz="1800" kern="1200" dirty="0"/>
        </a:p>
      </dsp:txBody>
      <dsp:txXfrm rot="-5400000">
        <a:off x="1039019" y="2625604"/>
        <a:ext cx="5732954"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8D959E-26CA-B141-AF7E-4ABD74B3D2C1}"/>
              </a:ext>
            </a:extLst>
          </p:cNvPr>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89EC659-F356-0649-A8F0-9727E6E371B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2D124A3-D6E7-5845-B6D8-6CC31DAFC3F9}"/>
              </a:ext>
            </a:extLst>
          </p:cNvPr>
          <p:cNvSpPr>
            <a:spLocks noGrp="1"/>
          </p:cNvSpPr>
          <p:nvPr>
            <p:ph type="dt" sz="half" idx="10"/>
          </p:nvPr>
        </p:nvSpPr>
        <p:spPr/>
        <p:txBody>
          <a:bodyPr/>
          <a:lstStyle/>
          <a:p>
            <a:fld id="{1160EA64-D806-43AC-9DF2-F8C432F32B4C}" type="datetimeFigureOut">
              <a:rPr lang="en-US" smtClean="0"/>
              <a:t>2/8/19</a:t>
            </a:fld>
            <a:endParaRPr lang="en-US" dirty="0"/>
          </a:p>
        </p:txBody>
      </p:sp>
      <p:sp>
        <p:nvSpPr>
          <p:cNvPr id="5" name="Segnaposto piè di pagina 4">
            <a:extLst>
              <a:ext uri="{FF2B5EF4-FFF2-40B4-BE49-F238E27FC236}">
                <a16:creationId xmlns:a16="http://schemas.microsoft.com/office/drawing/2014/main" id="{E389FA9A-BAB3-294E-BF2A-73998828E819}"/>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E835441C-205F-A943-B89D-2ED61049E62C}"/>
              </a:ext>
            </a:extLst>
          </p:cNvPr>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08267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ADAA7-AD6B-7241-B1EC-D45C6E21042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2EC3894-40C5-424D-89EA-4E70841E2D2B}"/>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F579EA9-10D6-164D-A604-556D0765E20D}"/>
              </a:ext>
            </a:extLst>
          </p:cNvPr>
          <p:cNvSpPr>
            <a:spLocks noGrp="1"/>
          </p:cNvSpPr>
          <p:nvPr>
            <p:ph type="dt" sz="half" idx="10"/>
          </p:nvPr>
        </p:nvSpPr>
        <p:spPr/>
        <p:txBody>
          <a:bodyPr/>
          <a:lstStyle/>
          <a:p>
            <a:fld id="{E9F9C37B-1D36-470B-8223-D6C91242EC14}" type="datetimeFigureOut">
              <a:rPr lang="en-US" smtClean="0"/>
              <a:t>2/8/19</a:t>
            </a:fld>
            <a:endParaRPr lang="en-US" dirty="0"/>
          </a:p>
        </p:txBody>
      </p:sp>
      <p:sp>
        <p:nvSpPr>
          <p:cNvPr id="5" name="Segnaposto piè di pagina 4">
            <a:extLst>
              <a:ext uri="{FF2B5EF4-FFF2-40B4-BE49-F238E27FC236}">
                <a16:creationId xmlns:a16="http://schemas.microsoft.com/office/drawing/2014/main" id="{99709CEE-D3F5-2540-B59F-75EB0676DB09}"/>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558284FC-5A51-6344-8218-4904C52C9B05}"/>
              </a:ext>
            </a:extLst>
          </p:cNvPr>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846376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D060B52-7A34-F249-B0D1-A91CF65BBFB0}"/>
              </a:ext>
            </a:extLst>
          </p:cNvPr>
          <p:cNvSpPr>
            <a:spLocks noGrp="1"/>
          </p:cNvSpPr>
          <p:nvPr>
            <p:ph type="title" orient="vert"/>
          </p:nvPr>
        </p:nvSpPr>
        <p:spPr>
          <a:xfrm>
            <a:off x="6543675" y="365125"/>
            <a:ext cx="1971675"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6EBEAF2-0656-0C46-896C-125921672072}"/>
              </a:ext>
            </a:extLst>
          </p:cNvPr>
          <p:cNvSpPr>
            <a:spLocks noGrp="1"/>
          </p:cNvSpPr>
          <p:nvPr>
            <p:ph type="body" orient="vert" idx="1"/>
          </p:nvPr>
        </p:nvSpPr>
        <p:spPr>
          <a:xfrm>
            <a:off x="628650" y="365125"/>
            <a:ext cx="5800725"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3609FEC-DCE1-BA4A-8883-173ECA4EC826}"/>
              </a:ext>
            </a:extLst>
          </p:cNvPr>
          <p:cNvSpPr>
            <a:spLocks noGrp="1"/>
          </p:cNvSpPr>
          <p:nvPr>
            <p:ph type="dt" sz="half" idx="10"/>
          </p:nvPr>
        </p:nvSpPr>
        <p:spPr/>
        <p:txBody>
          <a:bodyPr/>
          <a:lstStyle/>
          <a:p>
            <a:fld id="{1160EA64-D806-43AC-9DF2-F8C432F32B4C}" type="datetimeFigureOut">
              <a:rPr lang="en-US" smtClean="0"/>
              <a:t>2/8/19</a:t>
            </a:fld>
            <a:endParaRPr lang="en-US" dirty="0"/>
          </a:p>
        </p:txBody>
      </p:sp>
      <p:sp>
        <p:nvSpPr>
          <p:cNvPr id="5" name="Segnaposto piè di pagina 4">
            <a:extLst>
              <a:ext uri="{FF2B5EF4-FFF2-40B4-BE49-F238E27FC236}">
                <a16:creationId xmlns:a16="http://schemas.microsoft.com/office/drawing/2014/main" id="{9A5FA31E-A71B-4046-AB1E-2A713632CAB6}"/>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51EE73F0-8887-4A4F-B48E-88E586FAC069}"/>
              </a:ext>
            </a:extLst>
          </p:cNvPr>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3332094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28764F-A97B-7044-BEA2-291D2E0F80B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673F39C-541E-C649-A522-08D417EAD3A2}"/>
              </a:ext>
            </a:extLst>
          </p:cNvPr>
          <p:cNvSpPr>
            <a:spLocks noGrp="1"/>
          </p:cNvSpPr>
          <p:nvPr>
            <p:ph type="dt" sz="half" idx="10"/>
          </p:nvPr>
        </p:nvSpPr>
        <p:spPr/>
        <p:txBody>
          <a:bodyPr/>
          <a:lstStyle/>
          <a:p>
            <a:fld id="{1160EA64-D806-43AC-9DF2-F8C432F32B4C}" type="datetimeFigureOut">
              <a:rPr lang="en-US" smtClean="0"/>
              <a:t>2/8/19</a:t>
            </a:fld>
            <a:endParaRPr lang="en-US" dirty="0"/>
          </a:p>
        </p:txBody>
      </p:sp>
      <p:sp>
        <p:nvSpPr>
          <p:cNvPr id="4" name="Segnaposto piè di pagina 3">
            <a:extLst>
              <a:ext uri="{FF2B5EF4-FFF2-40B4-BE49-F238E27FC236}">
                <a16:creationId xmlns:a16="http://schemas.microsoft.com/office/drawing/2014/main" id="{5AB334A8-FA98-C040-8C64-6962AFD3CA61}"/>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95132C9B-FC3A-B546-8114-8AFCAA73CF44}"/>
              </a:ext>
            </a:extLst>
          </p:cNvPr>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199882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34773-DC10-4443-B084-062B1ED3085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599ACDD-6727-334B-B54D-1BD6AC8E315C}"/>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A7467DF-0013-024B-AB92-44AAAB7FFB68}"/>
              </a:ext>
            </a:extLst>
          </p:cNvPr>
          <p:cNvSpPr>
            <a:spLocks noGrp="1"/>
          </p:cNvSpPr>
          <p:nvPr>
            <p:ph type="dt" sz="half" idx="10"/>
          </p:nvPr>
        </p:nvSpPr>
        <p:spPr/>
        <p:txBody>
          <a:bodyPr/>
          <a:lstStyle/>
          <a:p>
            <a:fld id="{F070A7B3-6521-4DCA-87E5-044747A908C1}" type="datetimeFigureOut">
              <a:rPr lang="en-US" smtClean="0"/>
              <a:t>2/8/19</a:t>
            </a:fld>
            <a:endParaRPr lang="en-US" dirty="0"/>
          </a:p>
        </p:txBody>
      </p:sp>
      <p:sp>
        <p:nvSpPr>
          <p:cNvPr id="5" name="Segnaposto piè di pagina 4">
            <a:extLst>
              <a:ext uri="{FF2B5EF4-FFF2-40B4-BE49-F238E27FC236}">
                <a16:creationId xmlns:a16="http://schemas.microsoft.com/office/drawing/2014/main" id="{350E184B-344A-B347-9DAC-1C5ADDEC3B73}"/>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2E647A8-3294-9448-AFD0-C5C24AB4C256}"/>
              </a:ext>
            </a:extLst>
          </p:cNvPr>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330771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6626D9-C517-B04D-B577-0C03218A8D14}"/>
              </a:ext>
            </a:extLst>
          </p:cNvPr>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E3A0CF5-DA34-9644-B688-F205BC43182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BAB16E-534A-7A44-A6DB-75B37646DD36}"/>
              </a:ext>
            </a:extLst>
          </p:cNvPr>
          <p:cNvSpPr>
            <a:spLocks noGrp="1"/>
          </p:cNvSpPr>
          <p:nvPr>
            <p:ph type="dt" sz="half" idx="10"/>
          </p:nvPr>
        </p:nvSpPr>
        <p:spPr/>
        <p:txBody>
          <a:bodyPr/>
          <a:lstStyle/>
          <a:p>
            <a:fld id="{1160EA64-D806-43AC-9DF2-F8C432F32B4C}" type="datetimeFigureOut">
              <a:rPr lang="en-US" smtClean="0"/>
              <a:t>2/8/19</a:t>
            </a:fld>
            <a:endParaRPr lang="en-US" dirty="0"/>
          </a:p>
        </p:txBody>
      </p:sp>
      <p:sp>
        <p:nvSpPr>
          <p:cNvPr id="5" name="Segnaposto piè di pagina 4">
            <a:extLst>
              <a:ext uri="{FF2B5EF4-FFF2-40B4-BE49-F238E27FC236}">
                <a16:creationId xmlns:a16="http://schemas.microsoft.com/office/drawing/2014/main" id="{B2A0A5DA-642B-994F-9145-1B7C6F0E563C}"/>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id="{CB6B9DFA-6D1F-CE49-BEDF-749BDE380A7F}"/>
              </a:ext>
            </a:extLst>
          </p:cNvPr>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2498382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9BBC2C-49E9-C648-A120-198D465F2B1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BE83392-0382-3E41-967B-EC90CB06187D}"/>
              </a:ext>
            </a:extLst>
          </p:cNvPr>
          <p:cNvSpPr>
            <a:spLocks noGrp="1"/>
          </p:cNvSpPr>
          <p:nvPr>
            <p:ph sz="half" idx="1"/>
          </p:nvPr>
        </p:nvSpPr>
        <p:spPr>
          <a:xfrm>
            <a:off x="628650" y="1825625"/>
            <a:ext cx="38862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9BAFF967-BCE3-3644-AF05-52E5A5FAF51F}"/>
              </a:ext>
            </a:extLst>
          </p:cNvPr>
          <p:cNvSpPr>
            <a:spLocks noGrp="1"/>
          </p:cNvSpPr>
          <p:nvPr>
            <p:ph sz="half" idx="2"/>
          </p:nvPr>
        </p:nvSpPr>
        <p:spPr>
          <a:xfrm>
            <a:off x="4629150" y="1825625"/>
            <a:ext cx="38862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4F845A45-4510-D140-94BF-C1F792818C14}"/>
              </a:ext>
            </a:extLst>
          </p:cNvPr>
          <p:cNvSpPr>
            <a:spLocks noGrp="1"/>
          </p:cNvSpPr>
          <p:nvPr>
            <p:ph type="dt" sz="half" idx="10"/>
          </p:nvPr>
        </p:nvSpPr>
        <p:spPr/>
        <p:txBody>
          <a:bodyPr/>
          <a:lstStyle/>
          <a:p>
            <a:fld id="{AB134690-1557-4C89-A502-4959FE7FAD70}" type="datetimeFigureOut">
              <a:rPr lang="en-US" smtClean="0"/>
              <a:t>2/8/19</a:t>
            </a:fld>
            <a:endParaRPr lang="en-US" dirty="0"/>
          </a:p>
        </p:txBody>
      </p:sp>
      <p:sp>
        <p:nvSpPr>
          <p:cNvPr id="6" name="Segnaposto piè di pagina 5">
            <a:extLst>
              <a:ext uri="{FF2B5EF4-FFF2-40B4-BE49-F238E27FC236}">
                <a16:creationId xmlns:a16="http://schemas.microsoft.com/office/drawing/2014/main" id="{EA7552D4-20F6-334B-AB49-B134220B3557}"/>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2EABB804-524F-5845-9D8C-8AF2B4435E6D}"/>
              </a:ext>
            </a:extLst>
          </p:cNvPr>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73289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D6C2E-200C-BA42-902A-C3380761C816}"/>
              </a:ext>
            </a:extLst>
          </p:cNvPr>
          <p:cNvSpPr>
            <a:spLocks noGrp="1"/>
          </p:cNvSpPr>
          <p:nvPr>
            <p:ph type="title"/>
          </p:nvPr>
        </p:nvSpPr>
        <p:spPr>
          <a:xfrm>
            <a:off x="629841" y="365126"/>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5028E31-B0B7-944E-BF75-3641FBAD213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E7900FD6-D909-E64E-BA4A-02A5E83DDBA9}"/>
              </a:ext>
            </a:extLst>
          </p:cNvPr>
          <p:cNvSpPr>
            <a:spLocks noGrp="1"/>
          </p:cNvSpPr>
          <p:nvPr>
            <p:ph sz="half" idx="2"/>
          </p:nvPr>
        </p:nvSpPr>
        <p:spPr>
          <a:xfrm>
            <a:off x="629842" y="2505075"/>
            <a:ext cx="3868340"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BA6B8FA-09A9-FA42-A46E-37AEA98CDE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A758174-9940-894F-832E-AA7CEFAFD4F7}"/>
              </a:ext>
            </a:extLst>
          </p:cNvPr>
          <p:cNvSpPr>
            <a:spLocks noGrp="1"/>
          </p:cNvSpPr>
          <p:nvPr>
            <p:ph sz="quarter" idx="4"/>
          </p:nvPr>
        </p:nvSpPr>
        <p:spPr>
          <a:xfrm>
            <a:off x="4629150" y="2505075"/>
            <a:ext cx="3887391"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34EECA3E-8034-1F4B-A82D-AE3CB1A57011}"/>
              </a:ext>
            </a:extLst>
          </p:cNvPr>
          <p:cNvSpPr>
            <a:spLocks noGrp="1"/>
          </p:cNvSpPr>
          <p:nvPr>
            <p:ph type="dt" sz="half" idx="10"/>
          </p:nvPr>
        </p:nvSpPr>
        <p:spPr/>
        <p:txBody>
          <a:bodyPr/>
          <a:lstStyle/>
          <a:p>
            <a:fld id="{1160EA64-D806-43AC-9DF2-F8C432F32B4C}" type="datetimeFigureOut">
              <a:rPr lang="en-US" smtClean="0"/>
              <a:t>2/8/19</a:t>
            </a:fld>
            <a:endParaRPr lang="en-US" dirty="0"/>
          </a:p>
        </p:txBody>
      </p:sp>
      <p:sp>
        <p:nvSpPr>
          <p:cNvPr id="8" name="Segnaposto piè di pagina 7">
            <a:extLst>
              <a:ext uri="{FF2B5EF4-FFF2-40B4-BE49-F238E27FC236}">
                <a16:creationId xmlns:a16="http://schemas.microsoft.com/office/drawing/2014/main" id="{BF9DD029-2BDB-BF4E-B0DA-8B3E9F887B06}"/>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id="{2BFE620D-2596-C647-A940-ACD3C21AEF66}"/>
              </a:ext>
            </a:extLst>
          </p:cNvPr>
          <p:cNvSpPr>
            <a:spLocks noGrp="1"/>
          </p:cNvSpPr>
          <p:nvPr>
            <p:ph type="sldNum" sz="quarter" idx="12"/>
          </p:nvPr>
        </p:nvSpPr>
        <p:spPr/>
        <p:txBody>
          <a:bodyPr/>
          <a:lstStyle/>
          <a:p>
            <a:fld id="{8A7A6979-0714-4377-B894-6BE4C2D6E202}" type="slidenum">
              <a:rPr lang="en-US" smtClean="0"/>
              <a:pPr/>
              <a:t>‹N›</a:t>
            </a:fld>
            <a:endParaRPr lang="en-US" dirty="0"/>
          </a:p>
        </p:txBody>
      </p:sp>
    </p:spTree>
    <p:extLst>
      <p:ext uri="{BB962C8B-B14F-4D97-AF65-F5344CB8AC3E}">
        <p14:creationId xmlns:p14="http://schemas.microsoft.com/office/powerpoint/2010/main" val="42573956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12F97D-7425-7845-9995-6BB74EFDCE9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7CB7518-64CC-1448-A39C-7AE013277785}"/>
              </a:ext>
            </a:extLst>
          </p:cNvPr>
          <p:cNvSpPr>
            <a:spLocks noGrp="1"/>
          </p:cNvSpPr>
          <p:nvPr>
            <p:ph type="dt" sz="half" idx="10"/>
          </p:nvPr>
        </p:nvSpPr>
        <p:spPr/>
        <p:txBody>
          <a:bodyPr/>
          <a:lstStyle/>
          <a:p>
            <a:fld id="{E1037C31-9E7A-4F99-8774-A0E530DE1A42}" type="datetimeFigureOut">
              <a:rPr lang="en-US" smtClean="0"/>
              <a:t>2/8/19</a:t>
            </a:fld>
            <a:endParaRPr lang="en-US" dirty="0"/>
          </a:p>
        </p:txBody>
      </p:sp>
      <p:sp>
        <p:nvSpPr>
          <p:cNvPr id="4" name="Segnaposto piè di pagina 3">
            <a:extLst>
              <a:ext uri="{FF2B5EF4-FFF2-40B4-BE49-F238E27FC236}">
                <a16:creationId xmlns:a16="http://schemas.microsoft.com/office/drawing/2014/main" id="{F6280F83-2F04-E940-A86F-42BD7E7369E4}"/>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id="{C578C3A0-80F2-6643-93AF-AD1BF4BF0470}"/>
              </a:ext>
            </a:extLst>
          </p:cNvPr>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19939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B6981E8-3917-C54E-8DB9-9F61ED0E0E71}"/>
              </a:ext>
            </a:extLst>
          </p:cNvPr>
          <p:cNvSpPr>
            <a:spLocks noGrp="1"/>
          </p:cNvSpPr>
          <p:nvPr>
            <p:ph type="dt" sz="half" idx="10"/>
          </p:nvPr>
        </p:nvSpPr>
        <p:spPr/>
        <p:txBody>
          <a:bodyPr/>
          <a:lstStyle/>
          <a:p>
            <a:fld id="{C278504F-A551-4DE0-9316-4DCD1D8CC752}" type="datetimeFigureOut">
              <a:rPr lang="en-US" smtClean="0"/>
              <a:t>2/8/19</a:t>
            </a:fld>
            <a:endParaRPr lang="en-US" dirty="0"/>
          </a:p>
        </p:txBody>
      </p:sp>
      <p:sp>
        <p:nvSpPr>
          <p:cNvPr id="3" name="Segnaposto piè di pagina 2">
            <a:extLst>
              <a:ext uri="{FF2B5EF4-FFF2-40B4-BE49-F238E27FC236}">
                <a16:creationId xmlns:a16="http://schemas.microsoft.com/office/drawing/2014/main" id="{156449FA-38D6-184B-B331-C7DAAB90BE4A}"/>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id="{D68ECFE3-9C58-D043-A68F-AC41BC2F70A0}"/>
              </a:ext>
            </a:extLst>
          </p:cNvPr>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405879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AF4FE0-0356-E546-A291-867106F80E4D}"/>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B7347C-8EEF-BF48-AF49-C15747903D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A1000BDC-29D0-704D-9429-8D4D0CA099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0FDD1DB-68B0-CF47-A80D-7B4C83A2EEEA}"/>
              </a:ext>
            </a:extLst>
          </p:cNvPr>
          <p:cNvSpPr>
            <a:spLocks noGrp="1"/>
          </p:cNvSpPr>
          <p:nvPr>
            <p:ph type="dt" sz="half" idx="10"/>
          </p:nvPr>
        </p:nvSpPr>
        <p:spPr/>
        <p:txBody>
          <a:bodyPr/>
          <a:lstStyle/>
          <a:p>
            <a:fld id="{D1BE4249-C0D0-4B06-8692-E8BB871AF643}" type="datetimeFigureOut">
              <a:rPr lang="en-US" smtClean="0"/>
              <a:t>2/8/19</a:t>
            </a:fld>
            <a:endParaRPr lang="en-US" dirty="0"/>
          </a:p>
        </p:txBody>
      </p:sp>
      <p:sp>
        <p:nvSpPr>
          <p:cNvPr id="6" name="Segnaposto piè di pagina 5">
            <a:extLst>
              <a:ext uri="{FF2B5EF4-FFF2-40B4-BE49-F238E27FC236}">
                <a16:creationId xmlns:a16="http://schemas.microsoft.com/office/drawing/2014/main" id="{D7EF49A8-96EE-9F47-99C5-686832297014}"/>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5DF515A2-13C4-2E4B-BED3-534C6EF0D3C2}"/>
              </a:ext>
            </a:extLst>
          </p:cNvPr>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319470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493F1-A75C-1043-AEE1-9150B9224881}"/>
              </a:ext>
            </a:extLst>
          </p:cNvPr>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4707F28-614B-2F47-8787-C2E5FFD3BF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p>
        </p:txBody>
      </p:sp>
      <p:sp>
        <p:nvSpPr>
          <p:cNvPr id="4" name="Segnaposto testo 3">
            <a:extLst>
              <a:ext uri="{FF2B5EF4-FFF2-40B4-BE49-F238E27FC236}">
                <a16:creationId xmlns:a16="http://schemas.microsoft.com/office/drawing/2014/main" id="{AC25F940-042E-C246-934E-BCBAE34A32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CC9A4CA-FD05-0941-BB4F-37FEED7FDD99}"/>
              </a:ext>
            </a:extLst>
          </p:cNvPr>
          <p:cNvSpPr>
            <a:spLocks noGrp="1"/>
          </p:cNvSpPr>
          <p:nvPr>
            <p:ph type="dt" sz="half" idx="10"/>
          </p:nvPr>
        </p:nvSpPr>
        <p:spPr/>
        <p:txBody>
          <a:bodyPr/>
          <a:lstStyle/>
          <a:p>
            <a:fld id="{042B0DB6-F5C7-45FB-8CF3-31B45F9C2DAC}" type="datetimeFigureOut">
              <a:rPr lang="en-US" smtClean="0"/>
              <a:t>2/8/19</a:t>
            </a:fld>
            <a:endParaRPr lang="en-US" dirty="0"/>
          </a:p>
        </p:txBody>
      </p:sp>
      <p:sp>
        <p:nvSpPr>
          <p:cNvPr id="6" name="Segnaposto piè di pagina 5">
            <a:extLst>
              <a:ext uri="{FF2B5EF4-FFF2-40B4-BE49-F238E27FC236}">
                <a16:creationId xmlns:a16="http://schemas.microsoft.com/office/drawing/2014/main" id="{3EC27954-7E10-C346-A496-1D28BD81852B}"/>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id="{7B1CCFE7-B0A0-654B-ACA1-588A07213694}"/>
              </a:ext>
            </a:extLst>
          </p:cNvPr>
          <p:cNvSpPr>
            <a:spLocks noGrp="1"/>
          </p:cNvSpPr>
          <p:nvPr>
            <p:ph type="sldNum" sz="quarter" idx="12"/>
          </p:nvPr>
        </p:nvSpPr>
        <p:spPr/>
        <p:txBody>
          <a:bodyPr/>
          <a:lstStyle/>
          <a:p>
            <a:fld id="{8A7A6979-0714-4377-B894-6BE4C2D6E202}" type="slidenum">
              <a:rPr lang="en-US" smtClean="0"/>
              <a:t>‹N›</a:t>
            </a:fld>
            <a:endParaRPr lang="en-US" dirty="0"/>
          </a:p>
        </p:txBody>
      </p:sp>
    </p:spTree>
    <p:extLst>
      <p:ext uri="{BB962C8B-B14F-4D97-AF65-F5344CB8AC3E}">
        <p14:creationId xmlns:p14="http://schemas.microsoft.com/office/powerpoint/2010/main" val="228177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D7FAA56-236A-7647-9B73-EA2707789F00}"/>
              </a:ext>
            </a:extLst>
          </p:cNvPr>
          <p:cNvSpPr>
            <a:spLocks noGrp="1"/>
          </p:cNvSpPr>
          <p:nvPr>
            <p:ph type="title"/>
          </p:nvPr>
        </p:nvSpPr>
        <p:spPr>
          <a:xfrm>
            <a:off x="628650" y="365126"/>
            <a:ext cx="681907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E4D4527-693D-3748-9BD2-E3F313DDCBB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7A7DA95-B1B8-D04C-BBE9-BD2409FBFE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160EA64-D806-43AC-9DF2-F8C432F32B4C}" type="datetimeFigureOut">
              <a:rPr lang="en-US" smtClean="0"/>
              <a:t>2/8/19</a:t>
            </a:fld>
            <a:endParaRPr lang="en-US" dirty="0"/>
          </a:p>
        </p:txBody>
      </p:sp>
      <p:sp>
        <p:nvSpPr>
          <p:cNvPr id="5" name="Segnaposto piè di pagina 4">
            <a:extLst>
              <a:ext uri="{FF2B5EF4-FFF2-40B4-BE49-F238E27FC236}">
                <a16:creationId xmlns:a16="http://schemas.microsoft.com/office/drawing/2014/main" id="{A73931A4-2286-B44E-80F5-B266C72A6FA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id="{1E3414C8-7059-7E4F-92A0-C287AC5C81F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7A6979-0714-4377-B894-6BE4C2D6E202}" type="slidenum">
              <a:rPr lang="en-US" smtClean="0"/>
              <a:pPr/>
              <a:t>‹N›</a:t>
            </a:fld>
            <a:endParaRPr lang="en-US" dirty="0"/>
          </a:p>
        </p:txBody>
      </p:sp>
      <p:pic>
        <p:nvPicPr>
          <p:cNvPr id="8" name="Immagine 7">
            <a:extLst>
              <a:ext uri="{FF2B5EF4-FFF2-40B4-BE49-F238E27FC236}">
                <a16:creationId xmlns:a16="http://schemas.microsoft.com/office/drawing/2014/main" id="{19B77D80-7FC6-264F-A0D0-914211C4A35B}"/>
              </a:ext>
            </a:extLst>
          </p:cNvPr>
          <p:cNvPicPr>
            <a:picLocks noChangeAspect="1"/>
          </p:cNvPicPr>
          <p:nvPr userDrawn="1"/>
        </p:nvPicPr>
        <p:blipFill>
          <a:blip r:embed="rId14"/>
          <a:stretch>
            <a:fillRect/>
          </a:stretch>
        </p:blipFill>
        <p:spPr>
          <a:xfrm>
            <a:off x="7865441" y="365126"/>
            <a:ext cx="649909" cy="1313472"/>
          </a:xfrm>
          <a:prstGeom prst="rect">
            <a:avLst/>
          </a:prstGeom>
        </p:spPr>
      </p:pic>
      <p:cxnSp>
        <p:nvCxnSpPr>
          <p:cNvPr id="10" name="Connettore 1 9">
            <a:extLst>
              <a:ext uri="{FF2B5EF4-FFF2-40B4-BE49-F238E27FC236}">
                <a16:creationId xmlns:a16="http://schemas.microsoft.com/office/drawing/2014/main" id="{2C8660E0-1BF5-894C-848B-9C03130FA843}"/>
              </a:ext>
            </a:extLst>
          </p:cNvPr>
          <p:cNvCxnSpPr>
            <a:cxnSpLocks/>
          </p:cNvCxnSpPr>
          <p:nvPr userDrawn="1"/>
        </p:nvCxnSpPr>
        <p:spPr>
          <a:xfrm>
            <a:off x="628650" y="1510748"/>
            <a:ext cx="6819072"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0173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9E000E0-EB13-9147-8F3F-3423BE3719A5}"/>
              </a:ext>
            </a:extLst>
          </p:cNvPr>
          <p:cNvSpPr>
            <a:spLocks noGrp="1"/>
          </p:cNvSpPr>
          <p:nvPr>
            <p:ph type="subTitle" idx="1"/>
          </p:nvPr>
        </p:nvSpPr>
        <p:spPr>
          <a:xfrm>
            <a:off x="858715" y="2033251"/>
            <a:ext cx="7426569" cy="3394533"/>
          </a:xfrm>
        </p:spPr>
        <p:txBody>
          <a:bodyPr>
            <a:normAutofit lnSpcReduction="10000"/>
          </a:bodyPr>
          <a:lstStyle/>
          <a:p>
            <a:pPr>
              <a:lnSpc>
                <a:spcPct val="170000"/>
              </a:lnSpc>
            </a:pPr>
            <a:r>
              <a:rPr lang="en-IN" sz="5100" dirty="0">
                <a:latin typeface="+mj-lt"/>
              </a:rPr>
              <a:t>HCFC-141b phase out in </a:t>
            </a:r>
          </a:p>
          <a:p>
            <a:pPr>
              <a:lnSpc>
                <a:spcPct val="170000"/>
              </a:lnSpc>
            </a:pPr>
            <a:r>
              <a:rPr lang="en-IN" sz="5100" dirty="0">
                <a:latin typeface="+mj-lt"/>
              </a:rPr>
              <a:t>PU foam</a:t>
            </a:r>
            <a:endParaRPr lang="it-IT" dirty="0"/>
          </a:p>
          <a:p>
            <a:endParaRPr lang="it-IT" dirty="0"/>
          </a:p>
          <a:p>
            <a:r>
              <a:rPr lang="it-IT" dirty="0"/>
              <a:t>Delhi, 8 </a:t>
            </a:r>
            <a:r>
              <a:rPr lang="it-IT" dirty="0" err="1"/>
              <a:t>February</a:t>
            </a:r>
            <a:r>
              <a:rPr lang="it-IT" dirty="0"/>
              <a:t> 2019</a:t>
            </a:r>
          </a:p>
        </p:txBody>
      </p:sp>
    </p:spTree>
    <p:extLst>
      <p:ext uri="{BB962C8B-B14F-4D97-AF65-F5344CB8AC3E}">
        <p14:creationId xmlns:p14="http://schemas.microsoft.com/office/powerpoint/2010/main" val="4069796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55168E-81A4-694A-9EC6-D103E70B1B60}"/>
              </a:ext>
            </a:extLst>
          </p:cNvPr>
          <p:cNvSpPr>
            <a:spLocks noGrp="1"/>
          </p:cNvSpPr>
          <p:nvPr>
            <p:ph idx="1"/>
          </p:nvPr>
        </p:nvSpPr>
        <p:spPr>
          <a:xfrm>
            <a:off x="628650" y="2147889"/>
            <a:ext cx="7886700" cy="2424112"/>
          </a:xfrm>
        </p:spPr>
        <p:txBody>
          <a:bodyPr numCol="2">
            <a:noAutofit/>
          </a:bodyPr>
          <a:lstStyle/>
          <a:p>
            <a:r>
              <a:rPr lang="it-IT" dirty="0" err="1"/>
              <a:t>Rigid</a:t>
            </a:r>
            <a:r>
              <a:rPr lang="it-IT" dirty="0"/>
              <a:t> </a:t>
            </a:r>
            <a:r>
              <a:rPr lang="it-IT" dirty="0" err="1"/>
              <a:t>Foam</a:t>
            </a:r>
            <a:endParaRPr lang="it-IT" dirty="0"/>
          </a:p>
          <a:p>
            <a:r>
              <a:rPr lang="it-IT" dirty="0" err="1"/>
              <a:t>Rigid</a:t>
            </a:r>
            <a:r>
              <a:rPr lang="it-IT" dirty="0"/>
              <a:t> Spray </a:t>
            </a:r>
            <a:r>
              <a:rPr lang="it-IT" dirty="0" err="1"/>
              <a:t>Foam</a:t>
            </a:r>
            <a:r>
              <a:rPr lang="it-IT" dirty="0"/>
              <a:t> </a:t>
            </a:r>
          </a:p>
          <a:p>
            <a:r>
              <a:rPr lang="it-IT" dirty="0" err="1"/>
              <a:t>Integral</a:t>
            </a:r>
            <a:r>
              <a:rPr lang="it-IT" dirty="0"/>
              <a:t> </a:t>
            </a:r>
            <a:r>
              <a:rPr lang="it-IT" dirty="0" err="1"/>
              <a:t>Skin</a:t>
            </a:r>
            <a:r>
              <a:rPr lang="it-IT" dirty="0"/>
              <a:t> </a:t>
            </a:r>
            <a:r>
              <a:rPr lang="it-IT" dirty="0" err="1"/>
              <a:t>Foams</a:t>
            </a:r>
            <a:endParaRPr lang="it-IT" dirty="0"/>
          </a:p>
          <a:p>
            <a:r>
              <a:rPr lang="it-IT" dirty="0" err="1"/>
              <a:t>Flexible</a:t>
            </a:r>
            <a:r>
              <a:rPr lang="it-IT" dirty="0"/>
              <a:t> </a:t>
            </a:r>
            <a:r>
              <a:rPr lang="it-IT" dirty="0" err="1"/>
              <a:t>Foams</a:t>
            </a:r>
            <a:endParaRPr lang="it-IT" dirty="0"/>
          </a:p>
          <a:p>
            <a:r>
              <a:rPr lang="it-IT" dirty="0"/>
              <a:t>Pour in </a:t>
            </a:r>
            <a:r>
              <a:rPr lang="it-IT" dirty="0" err="1"/>
              <a:t>Place</a:t>
            </a:r>
            <a:r>
              <a:rPr lang="it-IT" dirty="0"/>
              <a:t> Applications</a:t>
            </a:r>
          </a:p>
          <a:p>
            <a:r>
              <a:rPr lang="it-IT" dirty="0" err="1"/>
              <a:t>Appliances</a:t>
            </a:r>
            <a:r>
              <a:rPr lang="it-IT" dirty="0"/>
              <a:t>/White </a:t>
            </a:r>
            <a:r>
              <a:rPr lang="it-IT" dirty="0" err="1"/>
              <a:t>Goods</a:t>
            </a:r>
            <a:endParaRPr lang="it-IT" dirty="0"/>
          </a:p>
          <a:p>
            <a:r>
              <a:rPr lang="it-IT" dirty="0"/>
              <a:t>Automotive</a:t>
            </a:r>
          </a:p>
          <a:p>
            <a:r>
              <a:rPr lang="it-IT" dirty="0" err="1"/>
              <a:t>Boardstock</a:t>
            </a:r>
            <a:r>
              <a:rPr lang="it-IT" dirty="0"/>
              <a:t> &amp; </a:t>
            </a:r>
            <a:r>
              <a:rPr lang="it-IT" dirty="0" err="1"/>
              <a:t>Continuous</a:t>
            </a:r>
            <a:r>
              <a:rPr lang="it-IT" dirty="0"/>
              <a:t> Panel </a:t>
            </a:r>
            <a:r>
              <a:rPr lang="it-IT" dirty="0" err="1"/>
              <a:t>Mfg</a:t>
            </a:r>
            <a:r>
              <a:rPr lang="it-IT" dirty="0"/>
              <a:t>.</a:t>
            </a:r>
          </a:p>
          <a:p>
            <a:r>
              <a:rPr lang="it-IT" dirty="0"/>
              <a:t>Commercial </a:t>
            </a:r>
            <a:r>
              <a:rPr lang="it-IT" dirty="0" err="1"/>
              <a:t>Foodservice</a:t>
            </a:r>
            <a:endParaRPr lang="it-IT" dirty="0"/>
          </a:p>
          <a:p>
            <a:r>
              <a:rPr lang="it-IT" dirty="0" err="1"/>
              <a:t>Refrigerated</a:t>
            </a:r>
            <a:r>
              <a:rPr lang="it-IT" dirty="0"/>
              <a:t> </a:t>
            </a:r>
            <a:r>
              <a:rPr lang="it-IT" dirty="0" err="1"/>
              <a:t>Transportation</a:t>
            </a:r>
            <a:r>
              <a:rPr lang="it-IT" dirty="0"/>
              <a:t> </a:t>
            </a:r>
          </a:p>
          <a:p>
            <a:pPr marL="0" indent="0">
              <a:lnSpc>
                <a:spcPct val="150000"/>
              </a:lnSpc>
              <a:buNone/>
            </a:pPr>
            <a:endParaRPr lang="it-IT" dirty="0"/>
          </a:p>
        </p:txBody>
      </p:sp>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a:t>End use </a:t>
            </a:r>
            <a:r>
              <a:rPr lang="it-IT" sz="3600" dirty="0" err="1"/>
              <a:t>applications</a:t>
            </a:r>
            <a:r>
              <a:rPr lang="it-IT" sz="3600" dirty="0"/>
              <a:t> of </a:t>
            </a:r>
            <a:r>
              <a:rPr lang="it-IT" sz="3600" dirty="0" err="1"/>
              <a:t>ecomate</a:t>
            </a:r>
            <a:r>
              <a:rPr lang="it-IT" sz="3600" dirty="0"/>
              <a:t>®</a:t>
            </a:r>
          </a:p>
        </p:txBody>
      </p:sp>
    </p:spTree>
    <p:extLst>
      <p:ext uri="{BB962C8B-B14F-4D97-AF65-F5344CB8AC3E}">
        <p14:creationId xmlns:p14="http://schemas.microsoft.com/office/powerpoint/2010/main" val="231039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40419-2104-E943-A91E-849D6257E217}"/>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3600" kern="1200" dirty="0">
                <a:solidFill>
                  <a:schemeClr val="tx1"/>
                </a:solidFill>
                <a:latin typeface="+mj-lt"/>
                <a:ea typeface="+mj-ea"/>
                <a:cs typeface="+mj-cs"/>
              </a:rPr>
              <a:t>MF vs HCFC-141b</a:t>
            </a:r>
          </a:p>
        </p:txBody>
      </p:sp>
      <p:graphicFrame>
        <p:nvGraphicFramePr>
          <p:cNvPr id="4" name="Tabella 3">
            <a:extLst>
              <a:ext uri="{FF2B5EF4-FFF2-40B4-BE49-F238E27FC236}">
                <a16:creationId xmlns:a16="http://schemas.microsoft.com/office/drawing/2014/main" id="{07EF7FC2-8F92-0041-8A05-8B273E814544}"/>
              </a:ext>
            </a:extLst>
          </p:cNvPr>
          <p:cNvGraphicFramePr>
            <a:graphicFrameLocks noGrp="1"/>
          </p:cNvGraphicFramePr>
          <p:nvPr>
            <p:extLst>
              <p:ext uri="{D42A27DB-BD31-4B8C-83A1-F6EECF244321}">
                <p14:modId xmlns:p14="http://schemas.microsoft.com/office/powerpoint/2010/main" val="1084836785"/>
              </p:ext>
            </p:extLst>
          </p:nvPr>
        </p:nvGraphicFramePr>
        <p:xfrm>
          <a:off x="4276164" y="2272553"/>
          <a:ext cx="4239183" cy="3726815"/>
        </p:xfrm>
        <a:graphic>
          <a:graphicData uri="http://schemas.openxmlformats.org/drawingml/2006/table">
            <a:tbl>
              <a:tblPr/>
              <a:tblGrid>
                <a:gridCol w="1912608">
                  <a:extLst>
                    <a:ext uri="{9D8B030D-6E8A-4147-A177-3AD203B41FA5}">
                      <a16:colId xmlns:a16="http://schemas.microsoft.com/office/drawing/2014/main" val="1775117322"/>
                    </a:ext>
                  </a:extLst>
                </a:gridCol>
                <a:gridCol w="1124482">
                  <a:extLst>
                    <a:ext uri="{9D8B030D-6E8A-4147-A177-3AD203B41FA5}">
                      <a16:colId xmlns:a16="http://schemas.microsoft.com/office/drawing/2014/main" val="3980966229"/>
                    </a:ext>
                  </a:extLst>
                </a:gridCol>
                <a:gridCol w="1202093">
                  <a:extLst>
                    <a:ext uri="{9D8B030D-6E8A-4147-A177-3AD203B41FA5}">
                      <a16:colId xmlns:a16="http://schemas.microsoft.com/office/drawing/2014/main" val="2496921912"/>
                    </a:ext>
                  </a:extLst>
                </a:gridCol>
              </a:tblGrid>
              <a:tr h="434461">
                <a:tc>
                  <a:txBody>
                    <a:bodyPr/>
                    <a:lstStyle/>
                    <a:p>
                      <a:pPr algn="l" fontAlgn="ctr"/>
                      <a:r>
                        <a:rPr lang="it-IT" sz="1400" b="1" i="0" u="none" strike="noStrike" dirty="0">
                          <a:solidFill>
                            <a:srgbClr val="000000"/>
                          </a:solidFill>
                          <a:effectLst/>
                          <a:latin typeface="Calibri" panose="020F0502020204030204" pitchFamily="34" charset="0"/>
                        </a:rPr>
                        <a:t> </a:t>
                      </a:r>
                      <a:r>
                        <a:rPr lang="it-IT" sz="1400" b="1" i="0" u="none" strike="noStrike" dirty="0" err="1">
                          <a:solidFill>
                            <a:srgbClr val="000000"/>
                          </a:solidFill>
                          <a:effectLst/>
                          <a:latin typeface="Calibri" panose="020F0502020204030204" pitchFamily="34" charset="0"/>
                        </a:rPr>
                        <a:t>Property</a:t>
                      </a:r>
                      <a:r>
                        <a:rPr lang="it-IT" sz="1400" b="1"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it-IT" sz="1400" b="1" i="0" u="none" strike="noStrike">
                          <a:solidFill>
                            <a:srgbClr val="000000"/>
                          </a:solidFill>
                          <a:effectLst/>
                          <a:latin typeface="Calibri" panose="020F0502020204030204" pitchFamily="34" charset="0"/>
                        </a:rPr>
                        <a:t>Methyl Formate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it-IT" sz="1400" b="1" i="0" u="none" strike="noStrike">
                          <a:solidFill>
                            <a:srgbClr val="000000"/>
                          </a:solidFill>
                          <a:effectLst/>
                          <a:latin typeface="Calibri" panose="020F0502020204030204" pitchFamily="34" charset="0"/>
                        </a:rPr>
                        <a:t>HCFC-141b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20314138"/>
                  </a:ext>
                </a:extLst>
              </a:tr>
              <a:tr h="317500">
                <a:tc>
                  <a:txBody>
                    <a:bodyPr/>
                    <a:lstStyle/>
                    <a:p>
                      <a:pPr algn="l" fontAlgn="ct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Appearance</a:t>
                      </a:r>
                      <a:r>
                        <a:rPr lang="it-IT"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Clear liquid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Clear liquid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9710317"/>
                  </a:ext>
                </a:extLst>
              </a:tr>
              <a:tr h="317500">
                <a:tc>
                  <a:txBody>
                    <a:bodyPr/>
                    <a:lstStyle/>
                    <a:p>
                      <a:pPr algn="l" fontAlgn="ct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Boiling</a:t>
                      </a: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point</a:t>
                      </a:r>
                      <a:r>
                        <a:rPr lang="it-IT"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31.3°C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32°C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192261"/>
                  </a:ext>
                </a:extLst>
              </a:tr>
              <a:tr h="317500">
                <a:tc>
                  <a:txBody>
                    <a:bodyPr/>
                    <a:lstStyle/>
                    <a:p>
                      <a:pPr algn="l" fontAlgn="ctr"/>
                      <a:r>
                        <a:rPr lang="it-IT" sz="1400" b="0" i="0" u="none" strike="noStrike" dirty="0">
                          <a:solidFill>
                            <a:srgbClr val="000000"/>
                          </a:solidFill>
                          <a:effectLst/>
                          <a:latin typeface="Calibri" panose="020F0502020204030204" pitchFamily="34" charset="0"/>
                        </a:rPr>
                        <a:t> LEL/UEL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5-23%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7.6-17.7%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8110082"/>
                  </a:ext>
                </a:extLst>
              </a:tr>
              <a:tr h="317500">
                <a:tc>
                  <a:txBody>
                    <a:bodyPr/>
                    <a:lstStyle/>
                    <a:p>
                      <a:pPr algn="l" fontAlgn="ct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Vapor</a:t>
                      </a:r>
                      <a:r>
                        <a:rPr lang="it-IT" sz="1400" b="0" i="0" u="none" strike="noStrike" dirty="0">
                          <a:solidFill>
                            <a:srgbClr val="000000"/>
                          </a:solidFill>
                          <a:effectLst/>
                          <a:latin typeface="Calibri" panose="020F0502020204030204" pitchFamily="34" charset="0"/>
                        </a:rPr>
                        <a:t> pressure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586 mm Hg @ 25°C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593 mm Hg @ 25°C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987048"/>
                  </a:ext>
                </a:extLst>
              </a:tr>
              <a:tr h="317500">
                <a:tc>
                  <a:txBody>
                    <a:bodyPr/>
                    <a:lstStyle/>
                    <a:p>
                      <a:pPr algn="l" fontAlgn="ctr"/>
                      <a:r>
                        <a:rPr lang="it-IT" sz="1400" b="0" i="0" u="none" strike="noStrike" dirty="0">
                          <a:solidFill>
                            <a:srgbClr val="000000"/>
                          </a:solidFill>
                          <a:effectLst/>
                          <a:latin typeface="Calibri" panose="020F0502020204030204" pitchFamily="34" charset="0"/>
                        </a:rPr>
                        <a:t> Lambda, gas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10.7 </a:t>
                      </a:r>
                      <a:r>
                        <a:rPr lang="it-IT" sz="1200" b="0" i="0" u="none" strike="noStrike" dirty="0" err="1">
                          <a:solidFill>
                            <a:srgbClr val="000000"/>
                          </a:solidFill>
                          <a:effectLst/>
                          <a:latin typeface="Calibri" panose="020F0502020204030204" pitchFamily="34" charset="0"/>
                        </a:rPr>
                        <a:t>mW</a:t>
                      </a:r>
                      <a:r>
                        <a:rPr lang="it-IT" sz="1200" b="0" i="0" u="none" strike="noStrike" dirty="0">
                          <a:solidFill>
                            <a:srgbClr val="000000"/>
                          </a:solidFill>
                          <a:effectLst/>
                          <a:latin typeface="Calibri" panose="020F0502020204030204" pitchFamily="34" charset="0"/>
                        </a:rPr>
                        <a:t>/</a:t>
                      </a:r>
                      <a:r>
                        <a:rPr lang="it-IT" sz="1200" b="0" i="0" u="none" strike="noStrike" dirty="0" err="1">
                          <a:solidFill>
                            <a:srgbClr val="000000"/>
                          </a:solidFill>
                          <a:effectLst/>
                          <a:latin typeface="Calibri" panose="020F0502020204030204" pitchFamily="34" charset="0"/>
                        </a:rPr>
                        <a:t>mk</a:t>
                      </a:r>
                      <a:r>
                        <a:rPr lang="it-IT" sz="1200" b="0" i="0" u="none" strike="noStrike" dirty="0">
                          <a:solidFill>
                            <a:srgbClr val="000000"/>
                          </a:solidFill>
                          <a:effectLst/>
                          <a:latin typeface="Calibri" panose="020F0502020204030204" pitchFamily="34" charset="0"/>
                        </a:rPr>
                        <a:t> @ 25°C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10.0 </a:t>
                      </a:r>
                      <a:r>
                        <a:rPr lang="it-IT" sz="1200" b="0" i="0" u="none" strike="noStrike" dirty="0" err="1">
                          <a:solidFill>
                            <a:srgbClr val="000000"/>
                          </a:solidFill>
                          <a:effectLst/>
                          <a:latin typeface="Calibri" panose="020F0502020204030204" pitchFamily="34" charset="0"/>
                        </a:rPr>
                        <a:t>mW</a:t>
                      </a:r>
                      <a:r>
                        <a:rPr lang="it-IT" sz="1200" b="0" i="0" u="none" strike="noStrike" dirty="0">
                          <a:solidFill>
                            <a:srgbClr val="000000"/>
                          </a:solidFill>
                          <a:effectLst/>
                          <a:latin typeface="Calibri" panose="020F0502020204030204" pitchFamily="34" charset="0"/>
                        </a:rPr>
                        <a:t>/</a:t>
                      </a:r>
                      <a:r>
                        <a:rPr lang="it-IT" sz="1200" b="0" i="0" u="none" strike="noStrike" dirty="0" err="1">
                          <a:solidFill>
                            <a:srgbClr val="000000"/>
                          </a:solidFill>
                          <a:effectLst/>
                          <a:latin typeface="Calibri" panose="020F0502020204030204" pitchFamily="34" charset="0"/>
                        </a:rPr>
                        <a:t>mk</a:t>
                      </a:r>
                      <a:r>
                        <a:rPr lang="it-IT" sz="1200" b="0" i="0" u="none" strike="noStrike" dirty="0">
                          <a:solidFill>
                            <a:srgbClr val="000000"/>
                          </a:solidFill>
                          <a:effectLst/>
                          <a:latin typeface="Calibri" panose="020F0502020204030204" pitchFamily="34" charset="0"/>
                        </a:rPr>
                        <a:t> @ 25°C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722514"/>
                  </a:ext>
                </a:extLst>
              </a:tr>
              <a:tr h="317500">
                <a:tc>
                  <a:txBody>
                    <a:bodyPr/>
                    <a:lstStyle/>
                    <a:p>
                      <a:pPr algn="l" fontAlgn="ctr"/>
                      <a:r>
                        <a:rPr lang="it-IT" sz="1400" b="0" i="0" u="none" strike="noStrike" dirty="0">
                          <a:solidFill>
                            <a:srgbClr val="000000"/>
                          </a:solidFill>
                          <a:effectLst/>
                          <a:latin typeface="Calibri" panose="020F0502020204030204" pitchFamily="34" charset="0"/>
                        </a:rPr>
                        <a:t> Auto </a:t>
                      </a:r>
                      <a:r>
                        <a:rPr lang="it-IT" sz="1400" b="0" i="0" u="none" strike="noStrike" dirty="0" err="1">
                          <a:solidFill>
                            <a:srgbClr val="000000"/>
                          </a:solidFill>
                          <a:effectLst/>
                          <a:latin typeface="Calibri" panose="020F0502020204030204" pitchFamily="34" charset="0"/>
                        </a:rPr>
                        <a:t>ignition</a:t>
                      </a:r>
                      <a:r>
                        <a:rPr lang="it-IT"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&gt;450°C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&gt;200°C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761748"/>
                  </a:ext>
                </a:extLst>
              </a:tr>
              <a:tr h="317500">
                <a:tc>
                  <a:txBody>
                    <a:bodyPr/>
                    <a:lstStyle/>
                    <a:p>
                      <a:pPr algn="l" fontAlgn="ct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Specific</a:t>
                      </a: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gravity</a:t>
                      </a:r>
                      <a:r>
                        <a:rPr lang="it-IT"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0.982 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1.24 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202581"/>
                  </a:ext>
                </a:extLst>
              </a:tr>
              <a:tr h="317500">
                <a:tc>
                  <a:txBody>
                    <a:bodyPr/>
                    <a:lstStyle/>
                    <a:p>
                      <a:pPr algn="l" fontAlgn="ct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Molecular</a:t>
                      </a:r>
                      <a:r>
                        <a:rPr lang="it-IT" sz="1400" b="0" i="0" u="none" strike="noStrike" dirty="0">
                          <a:solidFill>
                            <a:srgbClr val="000000"/>
                          </a:solidFill>
                          <a:effectLst/>
                          <a:latin typeface="Calibri" panose="020F0502020204030204" pitchFamily="34" charset="0"/>
                        </a:rPr>
                        <a:t> </a:t>
                      </a:r>
                      <a:r>
                        <a:rPr lang="it-IT" sz="1400" b="0" i="0" u="none" strike="noStrike" dirty="0" err="1">
                          <a:solidFill>
                            <a:srgbClr val="000000"/>
                          </a:solidFill>
                          <a:effectLst/>
                          <a:latin typeface="Calibri" panose="020F0502020204030204" pitchFamily="34" charset="0"/>
                        </a:rPr>
                        <a:t>weight</a:t>
                      </a:r>
                      <a:r>
                        <a:rPr lang="it-IT" sz="14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117 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368883"/>
                  </a:ext>
                </a:extLst>
              </a:tr>
              <a:tr h="317500">
                <a:tc>
                  <a:txBody>
                    <a:bodyPr/>
                    <a:lstStyle/>
                    <a:p>
                      <a:pPr algn="l" fontAlgn="ctr"/>
                      <a:r>
                        <a:rPr lang="it-IT" sz="1400" b="0" i="0" u="none" strike="noStrike" dirty="0">
                          <a:solidFill>
                            <a:srgbClr val="000000"/>
                          </a:solidFill>
                          <a:effectLst/>
                          <a:latin typeface="Calibri" panose="020F0502020204030204" pitchFamily="34" charset="0"/>
                        </a:rPr>
                        <a:t> GWP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Negligible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630 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922704"/>
                  </a:ext>
                </a:extLst>
              </a:tr>
              <a:tr h="317500">
                <a:tc>
                  <a:txBody>
                    <a:bodyPr/>
                    <a:lstStyle/>
                    <a:p>
                      <a:pPr algn="l" fontAlgn="ctr"/>
                      <a:r>
                        <a:rPr lang="it-IT" sz="1400" b="0" i="0" u="none" strike="noStrike" dirty="0">
                          <a:solidFill>
                            <a:srgbClr val="000000"/>
                          </a:solidFill>
                          <a:effectLst/>
                          <a:latin typeface="Calibri" panose="020F0502020204030204" pitchFamily="34" charset="0"/>
                        </a:rPr>
                        <a:t> ODP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200" b="0" i="0" u="none" strike="noStrike" dirty="0">
                          <a:solidFill>
                            <a:srgbClr val="000000"/>
                          </a:solidFill>
                          <a:effectLst/>
                          <a:latin typeface="Calibri" panose="020F0502020204030204" pitchFamily="34" charset="0"/>
                        </a:rPr>
                        <a:t>0.11 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453620"/>
                  </a:ext>
                </a:extLst>
              </a:tr>
            </a:tbl>
          </a:graphicData>
        </a:graphic>
      </p:graphicFrame>
      <p:sp>
        <p:nvSpPr>
          <p:cNvPr id="3" name="Rettangolo 2">
            <a:extLst>
              <a:ext uri="{FF2B5EF4-FFF2-40B4-BE49-F238E27FC236}">
                <a16:creationId xmlns:a16="http://schemas.microsoft.com/office/drawing/2014/main" id="{5E5EDD3F-883C-1044-B140-F15639DC8CDB}"/>
              </a:ext>
            </a:extLst>
          </p:cNvPr>
          <p:cNvSpPr/>
          <p:nvPr/>
        </p:nvSpPr>
        <p:spPr>
          <a:xfrm>
            <a:off x="628650" y="2306049"/>
            <a:ext cx="3523130" cy="3693319"/>
          </a:xfrm>
          <a:prstGeom prst="rect">
            <a:avLst/>
          </a:prstGeom>
        </p:spPr>
        <p:txBody>
          <a:bodyPr wrap="square">
            <a:spAutoFit/>
          </a:bodyPr>
          <a:lstStyle/>
          <a:p>
            <a:pPr marL="285750" indent="-285750">
              <a:lnSpc>
                <a:spcPct val="150000"/>
              </a:lnSpc>
              <a:buFont typeface="Arial" panose="020B0604020202020204" pitchFamily="34" charset="0"/>
              <a:buChar char="•"/>
            </a:pPr>
            <a:r>
              <a:rPr lang="it-IT" dirty="0" err="1"/>
              <a:t>Similar</a:t>
            </a:r>
            <a:r>
              <a:rPr lang="it-IT" dirty="0"/>
              <a:t> to HCFC-141b.</a:t>
            </a:r>
          </a:p>
          <a:p>
            <a:pPr marL="285750" indent="-285750">
              <a:lnSpc>
                <a:spcPct val="150000"/>
              </a:lnSpc>
              <a:buFont typeface="Arial" panose="020B0604020202020204" pitchFamily="34" charset="0"/>
              <a:buChar char="•"/>
            </a:pPr>
            <a:r>
              <a:rPr lang="it-IT" dirty="0"/>
              <a:t>Liquid </a:t>
            </a:r>
            <a:r>
              <a:rPr lang="it-IT" dirty="0" err="1"/>
              <a:t>at</a:t>
            </a:r>
            <a:r>
              <a:rPr lang="it-IT" dirty="0"/>
              <a:t> room temperature.</a:t>
            </a:r>
          </a:p>
          <a:p>
            <a:pPr marL="285750" indent="-285750">
              <a:lnSpc>
                <a:spcPct val="150000"/>
              </a:lnSpc>
              <a:buFont typeface="Arial" panose="020B0604020202020204" pitchFamily="34" charset="0"/>
              <a:buChar char="•"/>
            </a:pPr>
            <a:r>
              <a:rPr lang="it-IT" dirty="0"/>
              <a:t>No special </a:t>
            </a:r>
            <a:r>
              <a:rPr lang="it-IT" dirty="0" err="1"/>
              <a:t>equipment</a:t>
            </a:r>
            <a:r>
              <a:rPr lang="it-IT" dirty="0"/>
              <a:t> </a:t>
            </a:r>
            <a:r>
              <a:rPr lang="it-IT" dirty="0" err="1"/>
              <a:t>needed</a:t>
            </a:r>
            <a:r>
              <a:rPr lang="it-IT" dirty="0"/>
              <a:t> </a:t>
            </a:r>
            <a:r>
              <a:rPr lang="it-IT" dirty="0" err="1"/>
              <a:t>when</a:t>
            </a:r>
            <a:r>
              <a:rPr lang="it-IT" dirty="0"/>
              <a:t> </a:t>
            </a:r>
            <a:r>
              <a:rPr lang="it-IT" dirty="0" err="1"/>
              <a:t>handling</a:t>
            </a:r>
            <a:r>
              <a:rPr lang="it-IT" dirty="0"/>
              <a:t>.</a:t>
            </a:r>
          </a:p>
          <a:p>
            <a:pPr marL="285750" indent="-285750">
              <a:lnSpc>
                <a:spcPct val="150000"/>
              </a:lnSpc>
              <a:buFont typeface="Arial" panose="020B0604020202020204" pitchFamily="34" charset="0"/>
              <a:buChar char="•"/>
            </a:pPr>
            <a:r>
              <a:rPr lang="it-IT" dirty="0"/>
              <a:t>Non-</a:t>
            </a:r>
            <a:r>
              <a:rPr lang="it-IT" dirty="0" err="1"/>
              <a:t>ozone</a:t>
            </a:r>
            <a:r>
              <a:rPr lang="it-IT" dirty="0"/>
              <a:t> </a:t>
            </a:r>
            <a:r>
              <a:rPr lang="it-IT" dirty="0" err="1"/>
              <a:t>depleting</a:t>
            </a:r>
            <a:r>
              <a:rPr lang="it-IT" dirty="0"/>
              <a:t>.</a:t>
            </a:r>
          </a:p>
          <a:p>
            <a:pPr marL="285750" indent="-285750">
              <a:lnSpc>
                <a:spcPct val="150000"/>
              </a:lnSpc>
              <a:buFont typeface="Arial" panose="020B0604020202020204" pitchFamily="34" charset="0"/>
              <a:buChar char="•"/>
            </a:pPr>
            <a:r>
              <a:rPr lang="it-IT" dirty="0" err="1"/>
              <a:t>Negligible</a:t>
            </a:r>
            <a:r>
              <a:rPr lang="it-IT" dirty="0"/>
              <a:t> GWP.</a:t>
            </a:r>
          </a:p>
          <a:p>
            <a:pPr marL="285750" indent="-285750">
              <a:lnSpc>
                <a:spcPct val="150000"/>
              </a:lnSpc>
              <a:buFont typeface="Arial" panose="020B0604020202020204" pitchFamily="34" charset="0"/>
              <a:buChar char="•"/>
            </a:pPr>
            <a:r>
              <a:rPr lang="en" dirty="0"/>
              <a:t>successfully transitioned in many foam applications.</a:t>
            </a:r>
          </a:p>
          <a:p>
            <a:endParaRPr lang="it-IT" dirty="0">
              <a:effectLst/>
            </a:endParaRPr>
          </a:p>
        </p:txBody>
      </p:sp>
    </p:spTree>
    <p:extLst>
      <p:ext uri="{BB962C8B-B14F-4D97-AF65-F5344CB8AC3E}">
        <p14:creationId xmlns:p14="http://schemas.microsoft.com/office/powerpoint/2010/main" val="102348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advantages</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50" y="2388345"/>
            <a:ext cx="8058150" cy="4104529"/>
          </a:xfrm>
        </p:spPr>
        <p:txBody>
          <a:bodyPr>
            <a:normAutofit/>
          </a:bodyPr>
          <a:lstStyle/>
          <a:p>
            <a:pPr marL="457200" indent="-457200">
              <a:buFont typeface="+mj-lt"/>
              <a:buAutoNum type="arabicPeriod"/>
            </a:pPr>
            <a:r>
              <a:rPr lang="it-IT" sz="2000" dirty="0" err="1"/>
              <a:t>ecomate</a:t>
            </a:r>
            <a:r>
              <a:rPr lang="it-IT" sz="2000" dirty="0"/>
              <a:t>® </a:t>
            </a:r>
            <a:r>
              <a:rPr lang="it-IT" sz="2000" dirty="0" err="1"/>
              <a:t>is</a:t>
            </a:r>
            <a:r>
              <a:rPr lang="it-IT" sz="2000" dirty="0"/>
              <a:t> </a:t>
            </a:r>
            <a:r>
              <a:rPr lang="it-IT" sz="2000" dirty="0" err="1"/>
              <a:t>environmentally</a:t>
            </a:r>
            <a:r>
              <a:rPr lang="it-IT" sz="2000" dirty="0"/>
              <a:t> </a:t>
            </a:r>
            <a:r>
              <a:rPr lang="it-IT" sz="2000" dirty="0" err="1"/>
              <a:t>friendly</a:t>
            </a:r>
            <a:r>
              <a:rPr lang="it-IT" sz="2000" dirty="0"/>
              <a:t>:</a:t>
            </a:r>
          </a:p>
          <a:p>
            <a:pPr lvl="1">
              <a:buFont typeface="Wingdings" pitchFamily="2" charset="2"/>
              <a:buChar char="§"/>
            </a:pPr>
            <a:r>
              <a:rPr lang="it-IT" i="1" dirty="0">
                <a:solidFill>
                  <a:schemeClr val="accent1">
                    <a:lumMod val="50000"/>
                  </a:schemeClr>
                </a:solidFill>
              </a:rPr>
              <a:t>Zero ODP</a:t>
            </a:r>
          </a:p>
          <a:p>
            <a:pPr lvl="1">
              <a:buFont typeface="Wingdings" pitchFamily="2" charset="2"/>
              <a:buChar char="§"/>
            </a:pPr>
            <a:r>
              <a:rPr lang="it-IT" i="1" dirty="0" err="1">
                <a:solidFill>
                  <a:schemeClr val="accent1">
                    <a:lumMod val="50000"/>
                  </a:schemeClr>
                </a:solidFill>
              </a:rPr>
              <a:t>Negligible</a:t>
            </a:r>
            <a:r>
              <a:rPr lang="it-IT" i="1" dirty="0">
                <a:solidFill>
                  <a:schemeClr val="accent1">
                    <a:lumMod val="50000"/>
                  </a:schemeClr>
                </a:solidFill>
              </a:rPr>
              <a:t> GWP</a:t>
            </a:r>
          </a:p>
          <a:p>
            <a:pPr lvl="1">
              <a:buFont typeface="Wingdings" pitchFamily="2" charset="2"/>
              <a:buChar char="§"/>
            </a:pPr>
            <a:r>
              <a:rPr lang="it-IT" i="1" dirty="0">
                <a:solidFill>
                  <a:schemeClr val="accent1">
                    <a:lumMod val="50000"/>
                  </a:schemeClr>
                </a:solidFill>
              </a:rPr>
              <a:t>VOC-</a:t>
            </a:r>
            <a:r>
              <a:rPr lang="it-IT" i="1" dirty="0" err="1">
                <a:solidFill>
                  <a:schemeClr val="accent1">
                    <a:lumMod val="50000"/>
                  </a:schemeClr>
                </a:solidFill>
              </a:rPr>
              <a:t>exempt</a:t>
            </a:r>
            <a:endParaRPr lang="it-IT" i="1" dirty="0">
              <a:solidFill>
                <a:schemeClr val="accent1">
                  <a:lumMod val="50000"/>
                </a:schemeClr>
              </a:solidFill>
            </a:endParaRPr>
          </a:p>
          <a:p>
            <a:pPr marL="342900" lvl="1" indent="0">
              <a:buNone/>
            </a:pPr>
            <a:endParaRPr lang="it-IT" sz="1000" dirty="0"/>
          </a:p>
          <a:p>
            <a:pPr marL="457200" indent="-457200">
              <a:buFont typeface="+mj-lt"/>
              <a:buAutoNum type="arabicPeriod"/>
            </a:pPr>
            <a:r>
              <a:rPr lang="it-IT" sz="2000" dirty="0" err="1"/>
              <a:t>ecomate</a:t>
            </a:r>
            <a:r>
              <a:rPr lang="it-IT" sz="2000" dirty="0"/>
              <a:t>® </a:t>
            </a:r>
            <a:r>
              <a:rPr lang="it-IT" sz="2000" dirty="0" err="1"/>
              <a:t>has</a:t>
            </a:r>
            <a:r>
              <a:rPr lang="it-IT" sz="2000" dirty="0"/>
              <a:t> </a:t>
            </a:r>
            <a:r>
              <a:rPr lang="it-IT" sz="2000" dirty="0" err="1"/>
              <a:t>Low</a:t>
            </a:r>
            <a:r>
              <a:rPr lang="it-IT" sz="2000" dirty="0"/>
              <a:t> Gas Lambda, </a:t>
            </a:r>
            <a:r>
              <a:rPr lang="it-IT" sz="2000" dirty="0" err="1"/>
              <a:t>similar</a:t>
            </a:r>
            <a:r>
              <a:rPr lang="it-IT" sz="2000" dirty="0"/>
              <a:t> to HCFC-141b (10.7 vs  10)</a:t>
            </a:r>
          </a:p>
          <a:p>
            <a:pPr marL="457200" indent="-457200">
              <a:buFont typeface="+mj-lt"/>
              <a:buAutoNum type="arabicPeriod"/>
            </a:pPr>
            <a:endParaRPr lang="it-IT" sz="1000" dirty="0"/>
          </a:p>
          <a:p>
            <a:pPr marL="457200" indent="-457200">
              <a:buFont typeface="+mj-lt"/>
              <a:buAutoNum type="arabicPeriod"/>
            </a:pPr>
            <a:r>
              <a:rPr lang="it-IT" sz="2000" dirty="0" err="1"/>
              <a:t>ecomate</a:t>
            </a:r>
            <a:r>
              <a:rPr lang="it-IT" sz="2000" dirty="0"/>
              <a:t>® </a:t>
            </a:r>
            <a:r>
              <a:rPr lang="it-IT" sz="2000" dirty="0" err="1"/>
              <a:t>has</a:t>
            </a:r>
            <a:r>
              <a:rPr lang="it-IT" sz="2000" dirty="0"/>
              <a:t> </a:t>
            </a:r>
            <a:r>
              <a:rPr lang="it-IT" sz="2000" dirty="0" err="1"/>
              <a:t>Boiling</a:t>
            </a:r>
            <a:r>
              <a:rPr lang="it-IT" sz="2000" dirty="0"/>
              <a:t> Point </a:t>
            </a:r>
            <a:r>
              <a:rPr lang="it-IT" sz="2000" dirty="0" err="1"/>
              <a:t>similar</a:t>
            </a:r>
            <a:r>
              <a:rPr lang="it-IT" sz="2000" dirty="0"/>
              <a:t> to HCFC-141b (32°C vs 32,2 °C)</a:t>
            </a:r>
          </a:p>
          <a:p>
            <a:pPr marL="457200" indent="-457200">
              <a:buFont typeface="+mj-lt"/>
              <a:buAutoNum type="arabicPeriod"/>
            </a:pPr>
            <a:endParaRPr lang="it-IT" sz="1000" dirty="0"/>
          </a:p>
          <a:p>
            <a:endParaRPr lang="it-IT" dirty="0"/>
          </a:p>
        </p:txBody>
      </p:sp>
    </p:spTree>
    <p:extLst>
      <p:ext uri="{BB962C8B-B14F-4D97-AF65-F5344CB8AC3E}">
        <p14:creationId xmlns:p14="http://schemas.microsoft.com/office/powerpoint/2010/main" val="265335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advantages</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50" y="2081118"/>
            <a:ext cx="8058150" cy="4411756"/>
          </a:xfrm>
        </p:spPr>
        <p:txBody>
          <a:bodyPr>
            <a:normAutofit/>
          </a:bodyPr>
          <a:lstStyle/>
          <a:p>
            <a:pPr marL="0" indent="0">
              <a:buNone/>
            </a:pPr>
            <a:r>
              <a:rPr lang="it-IT" sz="2000" dirty="0"/>
              <a:t>4.     </a:t>
            </a:r>
            <a:r>
              <a:rPr lang="it-IT" sz="2000" dirty="0" err="1"/>
              <a:t>ecomate</a:t>
            </a:r>
            <a:r>
              <a:rPr lang="it-IT" sz="2000" dirty="0"/>
              <a:t>® </a:t>
            </a:r>
            <a:r>
              <a:rPr lang="it-IT" sz="2000" dirty="0" err="1"/>
              <a:t>is</a:t>
            </a:r>
            <a:r>
              <a:rPr lang="it-IT" sz="2000" dirty="0"/>
              <a:t> </a:t>
            </a:r>
            <a:r>
              <a:rPr lang="it-IT" sz="2000" dirty="0" err="1"/>
              <a:t>cost</a:t>
            </a:r>
            <a:r>
              <a:rPr lang="it-IT" sz="2000" dirty="0"/>
              <a:t> </a:t>
            </a:r>
            <a:r>
              <a:rPr lang="it-IT" sz="2000" dirty="0" err="1"/>
              <a:t>efficient</a:t>
            </a:r>
            <a:r>
              <a:rPr lang="it-IT" sz="2000" dirty="0"/>
              <a:t>:</a:t>
            </a:r>
          </a:p>
          <a:p>
            <a:pPr lvl="1">
              <a:buFont typeface="Wingdings" pitchFamily="2" charset="2"/>
              <a:buChar char="§"/>
            </a:pPr>
            <a:r>
              <a:rPr lang="it-IT" i="1" dirty="0">
                <a:solidFill>
                  <a:schemeClr val="accent1">
                    <a:lumMod val="50000"/>
                  </a:schemeClr>
                </a:solidFill>
              </a:rPr>
              <a:t>MW </a:t>
            </a:r>
            <a:r>
              <a:rPr lang="it-IT" i="1" dirty="0" err="1">
                <a:solidFill>
                  <a:schemeClr val="accent1">
                    <a:lumMod val="50000"/>
                  </a:schemeClr>
                </a:solidFill>
              </a:rPr>
              <a:t>is</a:t>
            </a:r>
            <a:r>
              <a:rPr lang="it-IT" i="1" dirty="0">
                <a:solidFill>
                  <a:schemeClr val="accent1">
                    <a:lumMod val="50000"/>
                  </a:schemeClr>
                </a:solidFill>
              </a:rPr>
              <a:t> the </a:t>
            </a:r>
            <a:r>
              <a:rPr lang="it-IT" i="1" dirty="0" err="1">
                <a:solidFill>
                  <a:schemeClr val="accent1">
                    <a:lumMod val="50000"/>
                  </a:schemeClr>
                </a:solidFill>
              </a:rPr>
              <a:t>half</a:t>
            </a:r>
            <a:r>
              <a:rPr lang="it-IT" i="1" dirty="0">
                <a:solidFill>
                  <a:schemeClr val="accent1">
                    <a:lumMod val="50000"/>
                  </a:schemeClr>
                </a:solidFill>
              </a:rPr>
              <a:t> (60 g/</a:t>
            </a:r>
            <a:r>
              <a:rPr lang="it-IT" i="1" dirty="0" err="1">
                <a:solidFill>
                  <a:schemeClr val="accent1">
                    <a:lumMod val="50000"/>
                  </a:schemeClr>
                </a:solidFill>
              </a:rPr>
              <a:t>mol</a:t>
            </a:r>
            <a:r>
              <a:rPr lang="it-IT" i="1" dirty="0">
                <a:solidFill>
                  <a:schemeClr val="accent1">
                    <a:lumMod val="50000"/>
                  </a:schemeClr>
                </a:solidFill>
              </a:rPr>
              <a:t> vs 117 g/</a:t>
            </a:r>
            <a:r>
              <a:rPr lang="it-IT" i="1" dirty="0" err="1">
                <a:solidFill>
                  <a:schemeClr val="accent1">
                    <a:lumMod val="50000"/>
                  </a:schemeClr>
                </a:solidFill>
              </a:rPr>
              <a:t>mol</a:t>
            </a:r>
            <a:r>
              <a:rPr lang="it-IT" i="1" dirty="0">
                <a:solidFill>
                  <a:schemeClr val="accent1">
                    <a:lumMod val="50000"/>
                  </a:schemeClr>
                </a:solidFill>
              </a:rPr>
              <a:t>), </a:t>
            </a:r>
            <a:r>
              <a:rPr lang="it-IT" i="1" dirty="0" err="1">
                <a:solidFill>
                  <a:schemeClr val="accent1">
                    <a:lumMod val="50000"/>
                  </a:schemeClr>
                </a:solidFill>
              </a:rPr>
              <a:t>less</a:t>
            </a:r>
            <a:r>
              <a:rPr lang="it-IT" i="1" dirty="0">
                <a:solidFill>
                  <a:schemeClr val="accent1">
                    <a:lumMod val="50000"/>
                  </a:schemeClr>
                </a:solidFill>
              </a:rPr>
              <a:t> </a:t>
            </a:r>
            <a:r>
              <a:rPr lang="it-IT" i="1" dirty="0" err="1">
                <a:solidFill>
                  <a:schemeClr val="accent1">
                    <a:lumMod val="50000"/>
                  </a:schemeClr>
                </a:solidFill>
              </a:rPr>
              <a:t>level</a:t>
            </a:r>
            <a:r>
              <a:rPr lang="it-IT" i="1" dirty="0">
                <a:solidFill>
                  <a:schemeClr val="accent1">
                    <a:lumMod val="50000"/>
                  </a:schemeClr>
                </a:solidFill>
              </a:rPr>
              <a:t> to </a:t>
            </a:r>
            <a:r>
              <a:rPr lang="it-IT" i="1" dirty="0" err="1">
                <a:solidFill>
                  <a:schemeClr val="accent1">
                    <a:lumMod val="50000"/>
                  </a:schemeClr>
                </a:solidFill>
              </a:rPr>
              <a:t>achievd</a:t>
            </a:r>
            <a:r>
              <a:rPr lang="it-IT" i="1" dirty="0">
                <a:solidFill>
                  <a:schemeClr val="accent1">
                    <a:lumMod val="50000"/>
                  </a:schemeClr>
                </a:solidFill>
              </a:rPr>
              <a:t> the </a:t>
            </a:r>
            <a:r>
              <a:rPr lang="it-IT" i="1" dirty="0" err="1">
                <a:solidFill>
                  <a:schemeClr val="accent1">
                    <a:lumMod val="50000"/>
                  </a:schemeClr>
                </a:solidFill>
              </a:rPr>
              <a:t>same</a:t>
            </a:r>
            <a:r>
              <a:rPr lang="it-IT" i="1" dirty="0">
                <a:solidFill>
                  <a:schemeClr val="accent1">
                    <a:lumMod val="50000"/>
                  </a:schemeClr>
                </a:solidFill>
              </a:rPr>
              <a:t> </a:t>
            </a:r>
            <a:r>
              <a:rPr lang="it-IT" i="1" dirty="0" err="1">
                <a:solidFill>
                  <a:schemeClr val="accent1">
                    <a:lumMod val="50000"/>
                  </a:schemeClr>
                </a:solidFill>
              </a:rPr>
              <a:t>density</a:t>
            </a:r>
            <a:endParaRPr lang="it-IT" i="1" dirty="0">
              <a:solidFill>
                <a:schemeClr val="accent1">
                  <a:lumMod val="50000"/>
                </a:schemeClr>
              </a:solidFill>
            </a:endParaRPr>
          </a:p>
          <a:p>
            <a:pPr lvl="1">
              <a:buFont typeface="Wingdings" pitchFamily="2" charset="2"/>
              <a:buChar char="§"/>
            </a:pPr>
            <a:r>
              <a:rPr lang="it-IT" i="1" dirty="0" err="1">
                <a:solidFill>
                  <a:schemeClr val="accent1">
                    <a:lumMod val="50000"/>
                  </a:schemeClr>
                </a:solidFill>
              </a:rPr>
              <a:t>Is</a:t>
            </a:r>
            <a:r>
              <a:rPr lang="it-IT" i="1" dirty="0">
                <a:solidFill>
                  <a:schemeClr val="accent1">
                    <a:lumMod val="50000"/>
                  </a:schemeClr>
                </a:solidFill>
              </a:rPr>
              <a:t> </a:t>
            </a:r>
            <a:r>
              <a:rPr lang="it-IT" i="1" dirty="0" err="1">
                <a:solidFill>
                  <a:schemeClr val="accent1">
                    <a:lumMod val="50000"/>
                  </a:schemeClr>
                </a:solidFill>
              </a:rPr>
              <a:t>not</a:t>
            </a:r>
            <a:r>
              <a:rPr lang="it-IT" i="1" dirty="0">
                <a:solidFill>
                  <a:schemeClr val="accent1">
                    <a:lumMod val="50000"/>
                  </a:schemeClr>
                </a:solidFill>
              </a:rPr>
              <a:t> </a:t>
            </a:r>
            <a:r>
              <a:rPr lang="it-IT" i="1" dirty="0" err="1">
                <a:solidFill>
                  <a:schemeClr val="accent1">
                    <a:lumMod val="50000"/>
                  </a:schemeClr>
                </a:solidFill>
              </a:rPr>
              <a:t>expensive</a:t>
            </a:r>
            <a:endParaRPr lang="it-IT" sz="2100" i="1" dirty="0">
              <a:solidFill>
                <a:schemeClr val="accent1">
                  <a:lumMod val="50000"/>
                </a:schemeClr>
              </a:solidFill>
            </a:endParaRPr>
          </a:p>
          <a:p>
            <a:pPr lvl="1">
              <a:buFont typeface="Wingdings" pitchFamily="2" charset="2"/>
              <a:buChar char="§"/>
            </a:pPr>
            <a:r>
              <a:rPr lang="en" i="1" dirty="0">
                <a:solidFill>
                  <a:schemeClr val="accent1">
                    <a:lumMod val="50000"/>
                  </a:schemeClr>
                </a:solidFill>
              </a:rPr>
              <a:t>Minimal capital expense, </a:t>
            </a:r>
            <a:r>
              <a:rPr lang="it-IT" sz="1700" i="1" dirty="0" err="1">
                <a:solidFill>
                  <a:schemeClr val="accent1">
                    <a:lumMod val="50000"/>
                  </a:schemeClr>
                </a:solidFill>
              </a:rPr>
              <a:t>fractional</a:t>
            </a:r>
            <a:r>
              <a:rPr lang="it-IT" sz="1700" i="1" dirty="0">
                <a:solidFill>
                  <a:schemeClr val="accent1">
                    <a:lumMod val="50000"/>
                  </a:schemeClr>
                </a:solidFill>
              </a:rPr>
              <a:t> </a:t>
            </a:r>
            <a:r>
              <a:rPr lang="it-IT" sz="1700" i="1" dirty="0" err="1">
                <a:solidFill>
                  <a:schemeClr val="accent1">
                    <a:lumMod val="50000"/>
                  </a:schemeClr>
                </a:solidFill>
              </a:rPr>
              <a:t>compared</a:t>
            </a:r>
            <a:r>
              <a:rPr lang="it-IT" sz="1700" i="1" dirty="0">
                <a:solidFill>
                  <a:schemeClr val="accent1">
                    <a:lumMod val="50000"/>
                  </a:schemeClr>
                </a:solidFill>
              </a:rPr>
              <a:t> to HC</a:t>
            </a:r>
            <a:endParaRPr lang="it-IT" i="1" dirty="0">
              <a:solidFill>
                <a:schemeClr val="accent1">
                  <a:lumMod val="50000"/>
                </a:schemeClr>
              </a:solidFill>
            </a:endParaRPr>
          </a:p>
          <a:p>
            <a:pPr marL="0" indent="0">
              <a:buNone/>
            </a:pPr>
            <a:endParaRPr lang="it-IT" sz="1000" dirty="0"/>
          </a:p>
          <a:p>
            <a:pPr marL="0" indent="0">
              <a:buNone/>
            </a:pPr>
            <a:r>
              <a:rPr lang="it-IT" sz="2000" dirty="0"/>
              <a:t>5.      </a:t>
            </a:r>
            <a:r>
              <a:rPr lang="it-IT" sz="2000" dirty="0" err="1"/>
              <a:t>ecomate</a:t>
            </a:r>
            <a:r>
              <a:rPr lang="it-IT" sz="2000" dirty="0"/>
              <a:t>® </a:t>
            </a:r>
            <a:r>
              <a:rPr lang="it-IT" sz="2000" dirty="0" err="1"/>
              <a:t>has</a:t>
            </a:r>
            <a:r>
              <a:rPr lang="it-IT" sz="2000" dirty="0"/>
              <a:t> high </a:t>
            </a:r>
            <a:r>
              <a:rPr lang="it-IT" sz="2000" dirty="0" err="1"/>
              <a:t>solubility</a:t>
            </a:r>
            <a:r>
              <a:rPr lang="it-IT" sz="2000" dirty="0"/>
              <a:t> with </a:t>
            </a:r>
            <a:r>
              <a:rPr lang="it-IT" sz="2000" dirty="0" err="1"/>
              <a:t>most</a:t>
            </a:r>
            <a:r>
              <a:rPr lang="it-IT" sz="2000" dirty="0"/>
              <a:t> PU </a:t>
            </a:r>
            <a:r>
              <a:rPr lang="it-IT" sz="2000" dirty="0" err="1"/>
              <a:t>raw</a:t>
            </a:r>
            <a:r>
              <a:rPr lang="it-IT" sz="2000" dirty="0"/>
              <a:t> </a:t>
            </a:r>
            <a:r>
              <a:rPr lang="it-IT" sz="2000" dirty="0" err="1"/>
              <a:t>materials</a:t>
            </a:r>
            <a:r>
              <a:rPr lang="it-IT" sz="2000" dirty="0"/>
              <a:t>:</a:t>
            </a:r>
          </a:p>
          <a:p>
            <a:pPr lvl="1">
              <a:buFont typeface="Wingdings" pitchFamily="2" charset="2"/>
              <a:buChar char="§"/>
            </a:pPr>
            <a:r>
              <a:rPr lang="it-IT" i="1" dirty="0">
                <a:solidFill>
                  <a:schemeClr val="accent1">
                    <a:lumMod val="50000"/>
                  </a:schemeClr>
                </a:solidFill>
              </a:rPr>
              <a:t>No </a:t>
            </a:r>
            <a:r>
              <a:rPr lang="it-IT" i="1" dirty="0" err="1">
                <a:solidFill>
                  <a:schemeClr val="accent1">
                    <a:lumMod val="50000"/>
                  </a:schemeClr>
                </a:solidFill>
              </a:rPr>
              <a:t>need</a:t>
            </a:r>
            <a:r>
              <a:rPr lang="it-IT" i="1" dirty="0">
                <a:solidFill>
                  <a:schemeClr val="accent1">
                    <a:lumMod val="50000"/>
                  </a:schemeClr>
                </a:solidFill>
              </a:rPr>
              <a:t> of special </a:t>
            </a:r>
            <a:r>
              <a:rPr lang="it-IT" i="1" dirty="0" err="1">
                <a:solidFill>
                  <a:schemeClr val="accent1">
                    <a:lumMod val="50000"/>
                  </a:schemeClr>
                </a:solidFill>
              </a:rPr>
              <a:t>polyols</a:t>
            </a:r>
            <a:r>
              <a:rPr lang="it-IT" i="1" dirty="0">
                <a:solidFill>
                  <a:schemeClr val="accent1">
                    <a:lumMod val="50000"/>
                  </a:schemeClr>
                </a:solidFill>
              </a:rPr>
              <a:t> or </a:t>
            </a:r>
            <a:r>
              <a:rPr lang="it-IT" i="1" dirty="0" err="1">
                <a:solidFill>
                  <a:schemeClr val="accent1">
                    <a:lumMod val="50000"/>
                  </a:schemeClr>
                </a:solidFill>
              </a:rPr>
              <a:t>expensive</a:t>
            </a:r>
            <a:r>
              <a:rPr lang="it-IT" i="1" dirty="0">
                <a:solidFill>
                  <a:schemeClr val="accent1">
                    <a:lumMod val="50000"/>
                  </a:schemeClr>
                </a:solidFill>
              </a:rPr>
              <a:t> </a:t>
            </a:r>
            <a:r>
              <a:rPr lang="it-IT" i="1" dirty="0" err="1">
                <a:solidFill>
                  <a:schemeClr val="accent1">
                    <a:lumMod val="50000"/>
                  </a:schemeClr>
                </a:solidFill>
              </a:rPr>
              <a:t>additives</a:t>
            </a:r>
            <a:endParaRPr lang="it-IT" i="1" dirty="0">
              <a:solidFill>
                <a:schemeClr val="accent1">
                  <a:lumMod val="50000"/>
                </a:schemeClr>
              </a:solidFill>
            </a:endParaRPr>
          </a:p>
          <a:p>
            <a:pPr lvl="1">
              <a:buFont typeface="Wingdings" pitchFamily="2" charset="2"/>
              <a:buChar char="§"/>
            </a:pPr>
            <a:r>
              <a:rPr lang="it-IT" i="1" dirty="0">
                <a:solidFill>
                  <a:schemeClr val="accent1">
                    <a:lumMod val="50000"/>
                  </a:schemeClr>
                </a:solidFill>
              </a:rPr>
              <a:t>Lower </a:t>
            </a:r>
            <a:r>
              <a:rPr lang="it-IT" i="1" dirty="0" err="1">
                <a:solidFill>
                  <a:schemeClr val="accent1">
                    <a:lumMod val="50000"/>
                  </a:schemeClr>
                </a:solidFill>
              </a:rPr>
              <a:t>viscosity</a:t>
            </a:r>
            <a:r>
              <a:rPr lang="it-IT" i="1" dirty="0">
                <a:solidFill>
                  <a:schemeClr val="accent1">
                    <a:lumMod val="50000"/>
                  </a:schemeClr>
                </a:solidFill>
              </a:rPr>
              <a:t>, </a:t>
            </a:r>
            <a:r>
              <a:rPr lang="it-IT" i="1" dirty="0" err="1">
                <a:solidFill>
                  <a:schemeClr val="accent1">
                    <a:lumMod val="50000"/>
                  </a:schemeClr>
                </a:solidFill>
              </a:rPr>
              <a:t>better</a:t>
            </a:r>
            <a:r>
              <a:rPr lang="it-IT" i="1" dirty="0">
                <a:solidFill>
                  <a:schemeClr val="accent1">
                    <a:lumMod val="50000"/>
                  </a:schemeClr>
                </a:solidFill>
              </a:rPr>
              <a:t> </a:t>
            </a:r>
            <a:r>
              <a:rPr lang="it-IT" i="1" dirty="0" err="1">
                <a:solidFill>
                  <a:schemeClr val="accent1">
                    <a:lumMod val="50000"/>
                  </a:schemeClr>
                </a:solidFill>
              </a:rPr>
              <a:t>flowability</a:t>
            </a:r>
            <a:endParaRPr lang="it-IT" i="1" dirty="0">
              <a:solidFill>
                <a:schemeClr val="accent1">
                  <a:lumMod val="50000"/>
                </a:schemeClr>
              </a:solidFill>
            </a:endParaRPr>
          </a:p>
          <a:p>
            <a:pPr marL="342900" lvl="1" indent="0">
              <a:buNone/>
            </a:pPr>
            <a:endParaRPr lang="it-IT" sz="1000" i="1" dirty="0">
              <a:solidFill>
                <a:schemeClr val="accent1">
                  <a:lumMod val="50000"/>
                </a:schemeClr>
              </a:solidFill>
            </a:endParaRPr>
          </a:p>
          <a:p>
            <a:pPr marL="0" indent="0">
              <a:buNone/>
            </a:pPr>
            <a:r>
              <a:rPr lang="en" sz="2000" dirty="0"/>
              <a:t>6.      Minimal to no change in equipment as it </a:t>
            </a:r>
            <a:r>
              <a:rPr lang="en" dirty="0"/>
              <a:t>an process through standard</a:t>
            </a:r>
          </a:p>
          <a:p>
            <a:pPr marL="0" indent="0">
              <a:buNone/>
            </a:pPr>
            <a:r>
              <a:rPr lang="en" sz="2000" dirty="0"/>
              <a:t>          and/or existing equipment</a:t>
            </a:r>
          </a:p>
          <a:p>
            <a:pPr marL="0" indent="0">
              <a:buNone/>
            </a:pPr>
            <a:endParaRPr lang="en" sz="1000" dirty="0"/>
          </a:p>
          <a:p>
            <a:pPr marL="0" indent="0">
              <a:buNone/>
            </a:pPr>
            <a:r>
              <a:rPr lang="en" sz="2000" dirty="0"/>
              <a:t>7.      Available worldwide</a:t>
            </a:r>
          </a:p>
          <a:p>
            <a:pPr marL="0" indent="0">
              <a:buNone/>
            </a:pPr>
            <a:endParaRPr lang="en" sz="2000" dirty="0"/>
          </a:p>
          <a:p>
            <a:pPr marL="0" indent="0">
              <a:buNone/>
            </a:pPr>
            <a:endParaRPr lang="en" sz="2000" dirty="0"/>
          </a:p>
          <a:p>
            <a:endParaRPr lang="it-IT" sz="1800" i="1" dirty="0">
              <a:solidFill>
                <a:schemeClr val="accent1">
                  <a:lumMod val="50000"/>
                </a:schemeClr>
              </a:solidFill>
            </a:endParaRPr>
          </a:p>
        </p:txBody>
      </p:sp>
    </p:spTree>
    <p:extLst>
      <p:ext uri="{BB962C8B-B14F-4D97-AF65-F5344CB8AC3E}">
        <p14:creationId xmlns:p14="http://schemas.microsoft.com/office/powerpoint/2010/main" val="3290471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constraints</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9"/>
            <a:ext cx="8257443" cy="4351338"/>
          </a:xfrm>
        </p:spPr>
        <p:txBody>
          <a:bodyPr>
            <a:normAutofit fontScale="92500" lnSpcReduction="20000"/>
          </a:bodyPr>
          <a:lstStyle/>
          <a:p>
            <a:pPr marL="457200" indent="-457200">
              <a:buFont typeface="+mj-lt"/>
              <a:buAutoNum type="arabicPeriod"/>
            </a:pPr>
            <a:r>
              <a:rPr lang="it-IT" sz="2200" dirty="0" err="1"/>
              <a:t>ecomate</a:t>
            </a:r>
            <a:r>
              <a:rPr lang="it-IT" sz="2200" dirty="0"/>
              <a:t>® </a:t>
            </a:r>
            <a:r>
              <a:rPr lang="it-IT" sz="2200" dirty="0" err="1"/>
              <a:t>is</a:t>
            </a:r>
            <a:r>
              <a:rPr lang="it-IT" sz="2200" dirty="0"/>
              <a:t> more </a:t>
            </a:r>
            <a:r>
              <a:rPr lang="it-IT" sz="2200" dirty="0" err="1"/>
              <a:t>flammable</a:t>
            </a:r>
            <a:r>
              <a:rPr lang="it-IT" sz="2200" dirty="0"/>
              <a:t> </a:t>
            </a:r>
            <a:r>
              <a:rPr lang="it-IT" sz="2200" dirty="0" err="1"/>
              <a:t>than</a:t>
            </a:r>
            <a:r>
              <a:rPr lang="it-IT" sz="2200" dirty="0"/>
              <a:t> HCFC-141b:</a:t>
            </a:r>
          </a:p>
          <a:p>
            <a:pPr lvl="1"/>
            <a:r>
              <a:rPr lang="it-IT" dirty="0">
                <a:solidFill>
                  <a:schemeClr val="accent1">
                    <a:lumMod val="50000"/>
                  </a:schemeClr>
                </a:solidFill>
              </a:rPr>
              <a:t>the </a:t>
            </a:r>
            <a:r>
              <a:rPr lang="it-IT" dirty="0" err="1">
                <a:solidFill>
                  <a:schemeClr val="accent1">
                    <a:lumMod val="50000"/>
                  </a:schemeClr>
                </a:solidFill>
              </a:rPr>
              <a:t>neat</a:t>
            </a:r>
            <a:r>
              <a:rPr lang="it-IT" dirty="0">
                <a:solidFill>
                  <a:schemeClr val="accent1">
                    <a:lumMod val="50000"/>
                  </a:schemeClr>
                </a:solidFill>
              </a:rPr>
              <a:t> </a:t>
            </a:r>
            <a:r>
              <a:rPr lang="it-IT" dirty="0" err="1">
                <a:solidFill>
                  <a:schemeClr val="accent1">
                    <a:lumMod val="50000"/>
                  </a:schemeClr>
                </a:solidFill>
              </a:rPr>
              <a:t>form</a:t>
            </a:r>
            <a:r>
              <a:rPr lang="it-IT" dirty="0">
                <a:solidFill>
                  <a:schemeClr val="accent1">
                    <a:lumMod val="50000"/>
                  </a:schemeClr>
                </a:solidFill>
              </a:rPr>
              <a:t> </a:t>
            </a:r>
            <a:r>
              <a:rPr lang="it-IT" dirty="0" err="1">
                <a:solidFill>
                  <a:schemeClr val="accent1">
                    <a:lumMod val="50000"/>
                  </a:schemeClr>
                </a:solidFill>
              </a:rPr>
              <a:t>has</a:t>
            </a:r>
            <a:r>
              <a:rPr lang="it-IT" dirty="0">
                <a:solidFill>
                  <a:schemeClr val="accent1">
                    <a:lumMod val="50000"/>
                  </a:schemeClr>
                </a:solidFill>
              </a:rPr>
              <a:t> LFL=50000 </a:t>
            </a:r>
            <a:r>
              <a:rPr lang="it-IT" dirty="0" err="1">
                <a:solidFill>
                  <a:schemeClr val="accent1">
                    <a:lumMod val="50000"/>
                  </a:schemeClr>
                </a:solidFill>
              </a:rPr>
              <a:t>ppm</a:t>
            </a:r>
            <a:r>
              <a:rPr lang="it-IT" dirty="0">
                <a:solidFill>
                  <a:schemeClr val="accent1">
                    <a:lumMod val="50000"/>
                  </a:schemeClr>
                </a:solidFill>
              </a:rPr>
              <a:t> vs 76000 </a:t>
            </a:r>
            <a:r>
              <a:rPr lang="it-IT" dirty="0" err="1">
                <a:solidFill>
                  <a:schemeClr val="accent1">
                    <a:lumMod val="50000"/>
                  </a:schemeClr>
                </a:solidFill>
              </a:rPr>
              <a:t>ppm</a:t>
            </a:r>
            <a:r>
              <a:rPr lang="it-IT" dirty="0">
                <a:solidFill>
                  <a:schemeClr val="accent1">
                    <a:lumMod val="50000"/>
                  </a:schemeClr>
                </a:solidFill>
              </a:rPr>
              <a:t> of HCFC-141b</a:t>
            </a:r>
          </a:p>
          <a:p>
            <a:pPr lvl="1"/>
            <a:r>
              <a:rPr lang="it-IT" dirty="0" err="1">
                <a:solidFill>
                  <a:schemeClr val="accent1">
                    <a:lumMod val="50000"/>
                  </a:schemeClr>
                </a:solidFill>
              </a:rPr>
              <a:t>max</a:t>
            </a:r>
            <a:r>
              <a:rPr lang="it-IT" dirty="0">
                <a:solidFill>
                  <a:schemeClr val="accent1">
                    <a:lumMod val="50000"/>
                  </a:schemeClr>
                </a:solidFill>
              </a:rPr>
              <a:t> </a:t>
            </a:r>
            <a:r>
              <a:rPr lang="it-IT" dirty="0" err="1">
                <a:solidFill>
                  <a:schemeClr val="accent1">
                    <a:lumMod val="50000"/>
                  </a:schemeClr>
                </a:solidFill>
              </a:rPr>
              <a:t>amount</a:t>
            </a:r>
            <a:r>
              <a:rPr lang="it-IT" dirty="0">
                <a:solidFill>
                  <a:schemeClr val="accent1">
                    <a:lumMod val="50000"/>
                  </a:schemeClr>
                </a:solidFill>
              </a:rPr>
              <a:t> </a:t>
            </a:r>
            <a:r>
              <a:rPr lang="it-IT" dirty="0" err="1">
                <a:solidFill>
                  <a:schemeClr val="accent1">
                    <a:lumMod val="50000"/>
                  </a:schemeClr>
                </a:solidFill>
              </a:rPr>
              <a:t>into</a:t>
            </a:r>
            <a:r>
              <a:rPr lang="it-IT" dirty="0">
                <a:solidFill>
                  <a:schemeClr val="accent1">
                    <a:lumMod val="50000"/>
                  </a:schemeClr>
                </a:solidFill>
              </a:rPr>
              <a:t> </a:t>
            </a:r>
            <a:r>
              <a:rPr lang="it-IT" dirty="0" err="1">
                <a:solidFill>
                  <a:schemeClr val="accent1">
                    <a:lumMod val="50000"/>
                  </a:schemeClr>
                </a:solidFill>
              </a:rPr>
              <a:t>polyol</a:t>
            </a:r>
            <a:r>
              <a:rPr lang="it-IT" dirty="0">
                <a:solidFill>
                  <a:schemeClr val="accent1">
                    <a:lumMod val="50000"/>
                  </a:schemeClr>
                </a:solidFill>
              </a:rPr>
              <a:t> </a:t>
            </a:r>
            <a:r>
              <a:rPr lang="it-IT" dirty="0" err="1">
                <a:solidFill>
                  <a:schemeClr val="accent1">
                    <a:lumMod val="50000"/>
                  </a:schemeClr>
                </a:solidFill>
              </a:rPr>
              <a:t>shall</a:t>
            </a:r>
            <a:r>
              <a:rPr lang="it-IT" dirty="0">
                <a:solidFill>
                  <a:schemeClr val="accent1">
                    <a:lumMod val="50000"/>
                  </a:schemeClr>
                </a:solidFill>
              </a:rPr>
              <a:t> be </a:t>
            </a:r>
            <a:r>
              <a:rPr lang="it-IT" dirty="0" err="1">
                <a:solidFill>
                  <a:schemeClr val="accent1">
                    <a:lumMod val="50000"/>
                  </a:schemeClr>
                </a:solidFill>
              </a:rPr>
              <a:t>established</a:t>
            </a:r>
            <a:r>
              <a:rPr lang="it-IT" dirty="0">
                <a:solidFill>
                  <a:schemeClr val="accent1">
                    <a:lumMod val="50000"/>
                  </a:schemeClr>
                </a:solidFill>
              </a:rPr>
              <a:t> in </a:t>
            </a:r>
            <a:r>
              <a:rPr lang="it-IT" dirty="0" err="1">
                <a:solidFill>
                  <a:schemeClr val="accent1">
                    <a:lumMod val="50000"/>
                  </a:schemeClr>
                </a:solidFill>
              </a:rPr>
              <a:t>order</a:t>
            </a:r>
            <a:r>
              <a:rPr lang="it-IT" dirty="0">
                <a:solidFill>
                  <a:schemeClr val="accent1">
                    <a:lumMod val="50000"/>
                  </a:schemeClr>
                </a:solidFill>
              </a:rPr>
              <a:t> to </a:t>
            </a:r>
            <a:r>
              <a:rPr lang="it-IT" dirty="0" err="1">
                <a:solidFill>
                  <a:schemeClr val="accent1">
                    <a:lumMod val="50000"/>
                  </a:schemeClr>
                </a:solidFill>
              </a:rPr>
              <a:t>have</a:t>
            </a:r>
            <a:r>
              <a:rPr lang="it-IT" dirty="0">
                <a:solidFill>
                  <a:schemeClr val="accent1">
                    <a:lumMod val="50000"/>
                  </a:schemeClr>
                </a:solidFill>
              </a:rPr>
              <a:t> a </a:t>
            </a:r>
            <a:r>
              <a:rPr lang="it-IT" dirty="0" err="1">
                <a:solidFill>
                  <a:schemeClr val="accent1">
                    <a:lumMod val="50000"/>
                  </a:schemeClr>
                </a:solidFill>
              </a:rPr>
              <a:t>not</a:t>
            </a:r>
            <a:r>
              <a:rPr lang="it-IT" dirty="0">
                <a:solidFill>
                  <a:schemeClr val="accent1">
                    <a:lumMod val="50000"/>
                  </a:schemeClr>
                </a:solidFill>
              </a:rPr>
              <a:t> </a:t>
            </a:r>
            <a:r>
              <a:rPr lang="it-IT" dirty="0" err="1">
                <a:solidFill>
                  <a:schemeClr val="accent1">
                    <a:lumMod val="50000"/>
                  </a:schemeClr>
                </a:solidFill>
              </a:rPr>
              <a:t>flammable</a:t>
            </a:r>
            <a:r>
              <a:rPr lang="it-IT" dirty="0">
                <a:solidFill>
                  <a:schemeClr val="accent1">
                    <a:lumMod val="50000"/>
                  </a:schemeClr>
                </a:solidFill>
              </a:rPr>
              <a:t> </a:t>
            </a:r>
            <a:r>
              <a:rPr lang="it-IT" dirty="0" err="1">
                <a:solidFill>
                  <a:schemeClr val="accent1">
                    <a:lumMod val="50000"/>
                  </a:schemeClr>
                </a:solidFill>
              </a:rPr>
              <a:t>blend</a:t>
            </a:r>
            <a:endParaRPr lang="it-IT" dirty="0">
              <a:solidFill>
                <a:schemeClr val="accent1">
                  <a:lumMod val="50000"/>
                </a:schemeClr>
              </a:solidFill>
            </a:endParaRPr>
          </a:p>
          <a:p>
            <a:pPr lvl="1"/>
            <a:endParaRPr lang="it-IT" dirty="0">
              <a:solidFill>
                <a:schemeClr val="accent1">
                  <a:lumMod val="50000"/>
                </a:schemeClr>
              </a:solidFill>
            </a:endParaRPr>
          </a:p>
          <a:p>
            <a:pPr marL="457200" indent="-457200">
              <a:buFont typeface="+mj-lt"/>
              <a:buAutoNum type="arabicPeriod"/>
            </a:pPr>
            <a:r>
              <a:rPr lang="it-IT" sz="2200" dirty="0" err="1"/>
              <a:t>ecomate</a:t>
            </a:r>
            <a:r>
              <a:rPr lang="it-IT" sz="2200" dirty="0"/>
              <a:t>® </a:t>
            </a:r>
            <a:r>
              <a:rPr lang="it-IT" sz="2200" dirty="0" err="1"/>
              <a:t>is</a:t>
            </a:r>
            <a:r>
              <a:rPr lang="it-IT" sz="2200" dirty="0"/>
              <a:t> an </a:t>
            </a:r>
            <a:r>
              <a:rPr lang="it-IT" sz="2200" dirty="0" err="1"/>
              <a:t>ester</a:t>
            </a:r>
            <a:r>
              <a:rPr lang="it-IT" sz="2200" dirty="0"/>
              <a:t> and </a:t>
            </a:r>
            <a:r>
              <a:rPr lang="it-IT" sz="2200" dirty="0" err="1"/>
              <a:t>therefore</a:t>
            </a:r>
            <a:r>
              <a:rPr lang="it-IT" sz="2200" dirty="0"/>
              <a:t> </a:t>
            </a:r>
            <a:r>
              <a:rPr lang="it-IT" sz="2200" dirty="0" err="1"/>
              <a:t>it</a:t>
            </a:r>
            <a:r>
              <a:rPr lang="it-IT" sz="2200" dirty="0"/>
              <a:t> can </a:t>
            </a:r>
            <a:r>
              <a:rPr lang="it-IT" sz="2200" dirty="0" err="1"/>
              <a:t>hydrolize</a:t>
            </a:r>
            <a:r>
              <a:rPr lang="it-IT" sz="2200" dirty="0"/>
              <a:t> </a:t>
            </a:r>
            <a:r>
              <a:rPr lang="it-IT" sz="2200" dirty="0" err="1"/>
              <a:t>shortening</a:t>
            </a:r>
            <a:r>
              <a:rPr lang="it-IT" sz="2200" dirty="0"/>
              <a:t> the </a:t>
            </a:r>
            <a:r>
              <a:rPr lang="it-IT" sz="2200" dirty="0" err="1"/>
              <a:t>shelf</a:t>
            </a:r>
            <a:r>
              <a:rPr lang="it-IT" sz="2200" dirty="0"/>
              <a:t> life of the </a:t>
            </a:r>
            <a:r>
              <a:rPr lang="it-IT" sz="2200" dirty="0" err="1"/>
              <a:t>polyol</a:t>
            </a:r>
            <a:r>
              <a:rPr lang="it-IT" sz="2200" dirty="0"/>
              <a:t> </a:t>
            </a:r>
            <a:r>
              <a:rPr lang="it-IT" sz="2200" dirty="0" err="1"/>
              <a:t>blend</a:t>
            </a:r>
            <a:endParaRPr lang="it-IT" sz="2200" dirty="0">
              <a:solidFill>
                <a:srgbClr val="002060"/>
              </a:solidFill>
            </a:endParaRPr>
          </a:p>
          <a:p>
            <a:pPr lvl="1"/>
            <a:r>
              <a:rPr lang="it-IT" dirty="0">
                <a:solidFill>
                  <a:srgbClr val="002060"/>
                </a:solidFill>
              </a:rPr>
              <a:t>FSI can </a:t>
            </a:r>
            <a:r>
              <a:rPr lang="it-IT" dirty="0" err="1">
                <a:solidFill>
                  <a:srgbClr val="002060"/>
                </a:solidFill>
              </a:rPr>
              <a:t>provide</a:t>
            </a:r>
            <a:r>
              <a:rPr lang="it-IT" dirty="0">
                <a:solidFill>
                  <a:srgbClr val="002060"/>
                </a:solidFill>
              </a:rPr>
              <a:t> </a:t>
            </a:r>
            <a:r>
              <a:rPr lang="it-IT" dirty="0" err="1">
                <a:solidFill>
                  <a:srgbClr val="002060"/>
                </a:solidFill>
              </a:rPr>
              <a:t>detailed</a:t>
            </a:r>
            <a:r>
              <a:rPr lang="it-IT" dirty="0">
                <a:solidFill>
                  <a:srgbClr val="002060"/>
                </a:solidFill>
              </a:rPr>
              <a:t> </a:t>
            </a:r>
            <a:r>
              <a:rPr lang="it-IT" dirty="0" err="1">
                <a:solidFill>
                  <a:srgbClr val="002060"/>
                </a:solidFill>
              </a:rPr>
              <a:t>instructions</a:t>
            </a:r>
            <a:r>
              <a:rPr lang="it-IT" dirty="0">
                <a:solidFill>
                  <a:srgbClr val="002060"/>
                </a:solidFill>
              </a:rPr>
              <a:t> to </a:t>
            </a:r>
            <a:r>
              <a:rPr lang="it-IT" dirty="0" err="1">
                <a:solidFill>
                  <a:srgbClr val="002060"/>
                </a:solidFill>
              </a:rPr>
              <a:t>stabilize</a:t>
            </a:r>
            <a:r>
              <a:rPr lang="it-IT" dirty="0">
                <a:solidFill>
                  <a:srgbClr val="002060"/>
                </a:solidFill>
              </a:rPr>
              <a:t> under </a:t>
            </a:r>
            <a:r>
              <a:rPr lang="it-IT" dirty="0" err="1">
                <a:solidFill>
                  <a:srgbClr val="002060"/>
                </a:solidFill>
              </a:rPr>
              <a:t>signed</a:t>
            </a:r>
            <a:r>
              <a:rPr lang="it-IT" dirty="0">
                <a:solidFill>
                  <a:srgbClr val="002060"/>
                </a:solidFill>
              </a:rPr>
              <a:t> NDA</a:t>
            </a:r>
          </a:p>
          <a:p>
            <a:pPr lvl="1"/>
            <a:r>
              <a:rPr lang="it-IT" dirty="0">
                <a:solidFill>
                  <a:srgbClr val="002060"/>
                </a:solidFill>
              </a:rPr>
              <a:t>FSI can </a:t>
            </a:r>
            <a:r>
              <a:rPr lang="it-IT" dirty="0" err="1">
                <a:solidFill>
                  <a:srgbClr val="002060"/>
                </a:solidFill>
              </a:rPr>
              <a:t>provide</a:t>
            </a:r>
            <a:r>
              <a:rPr lang="it-IT" dirty="0">
                <a:solidFill>
                  <a:srgbClr val="002060"/>
                </a:solidFill>
              </a:rPr>
              <a:t> </a:t>
            </a:r>
            <a:r>
              <a:rPr lang="it-IT" dirty="0" err="1">
                <a:solidFill>
                  <a:srgbClr val="002060"/>
                </a:solidFill>
              </a:rPr>
              <a:t>specific</a:t>
            </a:r>
            <a:r>
              <a:rPr lang="it-IT" dirty="0">
                <a:solidFill>
                  <a:srgbClr val="002060"/>
                </a:solidFill>
              </a:rPr>
              <a:t> </a:t>
            </a:r>
            <a:r>
              <a:rPr lang="it-IT" dirty="0" err="1">
                <a:solidFill>
                  <a:srgbClr val="002060"/>
                </a:solidFill>
              </a:rPr>
              <a:t>additives</a:t>
            </a:r>
            <a:r>
              <a:rPr lang="it-IT" dirty="0">
                <a:solidFill>
                  <a:srgbClr val="002060"/>
                </a:solidFill>
              </a:rPr>
              <a:t> </a:t>
            </a:r>
            <a:r>
              <a:rPr lang="it-IT" dirty="0" err="1">
                <a:solidFill>
                  <a:srgbClr val="002060"/>
                </a:solidFill>
              </a:rPr>
              <a:t>developed</a:t>
            </a:r>
            <a:r>
              <a:rPr lang="it-IT" dirty="0">
                <a:solidFill>
                  <a:srgbClr val="002060"/>
                </a:solidFill>
              </a:rPr>
              <a:t> to </a:t>
            </a:r>
            <a:r>
              <a:rPr lang="it-IT" dirty="0" err="1">
                <a:solidFill>
                  <a:srgbClr val="002060"/>
                </a:solidFill>
              </a:rPr>
              <a:t>stabilize</a:t>
            </a:r>
            <a:endParaRPr lang="it-IT" dirty="0">
              <a:solidFill>
                <a:srgbClr val="002060"/>
              </a:solidFill>
            </a:endParaRPr>
          </a:p>
          <a:p>
            <a:pPr marL="342900" lvl="1" indent="0">
              <a:buNone/>
            </a:pPr>
            <a:endParaRPr lang="it-IT" dirty="0">
              <a:solidFill>
                <a:srgbClr val="002060"/>
              </a:solidFill>
            </a:endParaRPr>
          </a:p>
          <a:p>
            <a:pPr marL="457200" indent="-457200">
              <a:buFont typeface="+mj-lt"/>
              <a:buAutoNum type="arabicPeriod"/>
            </a:pPr>
            <a:r>
              <a:rPr lang="it-IT" sz="2200" dirty="0" err="1"/>
              <a:t>ecomate</a:t>
            </a:r>
            <a:r>
              <a:rPr lang="it-IT" sz="2200" dirty="0"/>
              <a:t>® </a:t>
            </a:r>
            <a:r>
              <a:rPr lang="it-IT" sz="2200" dirty="0" err="1"/>
              <a:t>has</a:t>
            </a:r>
            <a:r>
              <a:rPr lang="it-IT" sz="2200" dirty="0"/>
              <a:t> more </a:t>
            </a:r>
            <a:r>
              <a:rPr lang="it-IT" sz="2200" dirty="0" err="1"/>
              <a:t>solvency</a:t>
            </a:r>
            <a:r>
              <a:rPr lang="it-IT" sz="2200" dirty="0"/>
              <a:t> </a:t>
            </a:r>
            <a:r>
              <a:rPr lang="it-IT" sz="2200" dirty="0" err="1"/>
              <a:t>than</a:t>
            </a:r>
            <a:r>
              <a:rPr lang="it-IT" sz="2200" dirty="0"/>
              <a:t> HCFC-141b: </a:t>
            </a:r>
          </a:p>
          <a:p>
            <a:pPr lvl="1"/>
            <a:r>
              <a:rPr lang="it-IT" dirty="0" err="1">
                <a:solidFill>
                  <a:srgbClr val="002060"/>
                </a:solidFill>
              </a:rPr>
              <a:t>it</a:t>
            </a:r>
            <a:r>
              <a:rPr lang="it-IT" dirty="0">
                <a:solidFill>
                  <a:srgbClr val="002060"/>
                </a:solidFill>
              </a:rPr>
              <a:t> can </a:t>
            </a:r>
            <a:r>
              <a:rPr lang="it-IT" dirty="0" err="1">
                <a:solidFill>
                  <a:srgbClr val="002060"/>
                </a:solidFill>
              </a:rPr>
              <a:t>lead</a:t>
            </a:r>
            <a:r>
              <a:rPr lang="it-IT" dirty="0">
                <a:solidFill>
                  <a:srgbClr val="002060"/>
                </a:solidFill>
              </a:rPr>
              <a:t> </a:t>
            </a:r>
            <a:r>
              <a:rPr lang="it-IT" dirty="0" err="1">
                <a:solidFill>
                  <a:srgbClr val="002060"/>
                </a:solidFill>
              </a:rPr>
              <a:t>foam</a:t>
            </a:r>
            <a:r>
              <a:rPr lang="it-IT" dirty="0">
                <a:solidFill>
                  <a:srgbClr val="002060"/>
                </a:solidFill>
              </a:rPr>
              <a:t> to </a:t>
            </a:r>
            <a:r>
              <a:rPr lang="it-IT" dirty="0" err="1">
                <a:solidFill>
                  <a:srgbClr val="002060"/>
                </a:solidFill>
              </a:rPr>
              <a:t>shrinkage</a:t>
            </a:r>
            <a:endParaRPr lang="it-IT" dirty="0">
              <a:solidFill>
                <a:srgbClr val="002060"/>
              </a:solidFill>
            </a:endParaRPr>
          </a:p>
          <a:p>
            <a:pPr lvl="1"/>
            <a:r>
              <a:rPr lang="it-IT" dirty="0" err="1">
                <a:solidFill>
                  <a:srgbClr val="002060"/>
                </a:solidFill>
              </a:rPr>
              <a:t>It</a:t>
            </a:r>
            <a:r>
              <a:rPr lang="it-IT" dirty="0">
                <a:solidFill>
                  <a:srgbClr val="002060"/>
                </a:solidFill>
              </a:rPr>
              <a:t> </a:t>
            </a:r>
            <a:r>
              <a:rPr lang="it-IT" dirty="0" err="1">
                <a:solidFill>
                  <a:srgbClr val="002060"/>
                </a:solidFill>
              </a:rPr>
              <a:t>makes</a:t>
            </a:r>
            <a:r>
              <a:rPr lang="it-IT" dirty="0">
                <a:solidFill>
                  <a:srgbClr val="002060"/>
                </a:solidFill>
              </a:rPr>
              <a:t> fine </a:t>
            </a:r>
            <a:r>
              <a:rPr lang="it-IT" dirty="0" err="1">
                <a:solidFill>
                  <a:srgbClr val="002060"/>
                </a:solidFill>
              </a:rPr>
              <a:t>cells</a:t>
            </a:r>
            <a:r>
              <a:rPr lang="it-IT" dirty="0">
                <a:solidFill>
                  <a:srgbClr val="002060"/>
                </a:solidFill>
              </a:rPr>
              <a:t> </a:t>
            </a:r>
            <a:r>
              <a:rPr lang="it-IT" dirty="0" err="1">
                <a:solidFill>
                  <a:srgbClr val="002060"/>
                </a:solidFill>
              </a:rPr>
              <a:t>foam</a:t>
            </a:r>
            <a:endParaRPr lang="it-IT" dirty="0">
              <a:solidFill>
                <a:srgbClr val="002060"/>
              </a:solidFill>
            </a:endParaRPr>
          </a:p>
          <a:p>
            <a:pPr lvl="1"/>
            <a:endParaRPr lang="it-IT" dirty="0">
              <a:solidFill>
                <a:srgbClr val="002060"/>
              </a:solidFill>
            </a:endParaRPr>
          </a:p>
          <a:p>
            <a:pPr marL="342900" lvl="1" indent="0">
              <a:buNone/>
            </a:pPr>
            <a:endParaRPr lang="it-IT" dirty="0">
              <a:solidFill>
                <a:srgbClr val="002060"/>
              </a:solidFill>
            </a:endParaRPr>
          </a:p>
          <a:p>
            <a:pPr marL="0" indent="0">
              <a:buNone/>
            </a:pPr>
            <a:r>
              <a:rPr lang="it-IT" sz="2300" b="1" i="1" dirty="0"/>
              <a:t>To </a:t>
            </a:r>
            <a:r>
              <a:rPr lang="it-IT" sz="2300" b="1" i="1" dirty="0" err="1"/>
              <a:t>overcome</a:t>
            </a:r>
            <a:r>
              <a:rPr lang="it-IT" sz="2300" b="1" i="1" dirty="0"/>
              <a:t> the </a:t>
            </a:r>
            <a:r>
              <a:rPr lang="it-IT" sz="2300" b="1" i="1" dirty="0" err="1"/>
              <a:t>above</a:t>
            </a:r>
            <a:r>
              <a:rPr lang="it-IT" sz="2300" b="1" i="1" dirty="0"/>
              <a:t> </a:t>
            </a:r>
            <a:r>
              <a:rPr lang="it-IT" sz="2300" b="1" i="1" dirty="0" err="1"/>
              <a:t>potential</a:t>
            </a:r>
            <a:r>
              <a:rPr lang="it-IT" sz="2300" b="1" i="1" dirty="0"/>
              <a:t> </a:t>
            </a:r>
            <a:r>
              <a:rPr lang="it-IT" sz="2300" b="1" i="1" dirty="0" err="1"/>
              <a:t>issues</a:t>
            </a:r>
            <a:r>
              <a:rPr lang="it-IT" sz="2300" b="1" i="1" dirty="0"/>
              <a:t> </a:t>
            </a:r>
            <a:r>
              <a:rPr lang="it-IT" sz="2300" b="1" i="1" dirty="0" err="1"/>
              <a:t>it</a:t>
            </a:r>
            <a:r>
              <a:rPr lang="it-IT" sz="2300" b="1" i="1" dirty="0"/>
              <a:t> </a:t>
            </a:r>
            <a:r>
              <a:rPr lang="it-IT" sz="2300" b="1" i="1" dirty="0" err="1"/>
              <a:t>is</a:t>
            </a:r>
            <a:r>
              <a:rPr lang="it-IT" sz="2300" b="1" i="1" dirty="0"/>
              <a:t> </a:t>
            </a:r>
            <a:r>
              <a:rPr lang="it-IT" sz="2300" b="1" i="1" dirty="0" err="1"/>
              <a:t>requested</a:t>
            </a:r>
            <a:r>
              <a:rPr lang="it-IT" sz="2300" b="1" i="1" dirty="0"/>
              <a:t> an </a:t>
            </a:r>
            <a:r>
              <a:rPr lang="it-IT" sz="2300" b="1" i="1" dirty="0" err="1"/>
              <a:t>optimization</a:t>
            </a:r>
            <a:r>
              <a:rPr lang="it-IT" sz="2300" b="1" i="1" dirty="0"/>
              <a:t> </a:t>
            </a:r>
            <a:r>
              <a:rPr lang="it-IT" sz="2300" b="1" i="1" dirty="0" err="1"/>
              <a:t>process</a:t>
            </a:r>
            <a:r>
              <a:rPr lang="it-IT" sz="2300" b="1" i="1" dirty="0"/>
              <a:t> to </a:t>
            </a:r>
            <a:r>
              <a:rPr lang="it-IT" sz="2300" b="1" i="1" dirty="0" err="1"/>
              <a:t>reformulate</a:t>
            </a:r>
            <a:r>
              <a:rPr lang="it-IT" sz="2300" b="1" i="1" dirty="0"/>
              <a:t> (</a:t>
            </a:r>
            <a:r>
              <a:rPr lang="it-IT" sz="2300" b="1" i="1" dirty="0" err="1"/>
              <a:t>slight</a:t>
            </a:r>
            <a:r>
              <a:rPr lang="it-IT" sz="2300" b="1" i="1" dirty="0"/>
              <a:t> </a:t>
            </a:r>
            <a:r>
              <a:rPr lang="it-IT" sz="2300" b="1" i="1" dirty="0" err="1"/>
              <a:t>changes</a:t>
            </a:r>
            <a:r>
              <a:rPr lang="it-IT" sz="2300" b="1" i="1" dirty="0"/>
              <a:t>).</a:t>
            </a:r>
          </a:p>
          <a:p>
            <a:pPr lvl="1"/>
            <a:endParaRPr lang="it-IT" dirty="0">
              <a:solidFill>
                <a:srgbClr val="002060"/>
              </a:solidFill>
            </a:endParaRPr>
          </a:p>
        </p:txBody>
      </p:sp>
    </p:spTree>
    <p:extLst>
      <p:ext uri="{BB962C8B-B14F-4D97-AF65-F5344CB8AC3E}">
        <p14:creationId xmlns:p14="http://schemas.microsoft.com/office/powerpoint/2010/main" val="333685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flammability</a:t>
            </a:r>
            <a:endParaRPr lang="it-IT" sz="3600" dirty="0"/>
          </a:p>
        </p:txBody>
      </p:sp>
      <p:sp>
        <p:nvSpPr>
          <p:cNvPr id="9" name="Rettangolo 8">
            <a:extLst>
              <a:ext uri="{FF2B5EF4-FFF2-40B4-BE49-F238E27FC236}">
                <a16:creationId xmlns:a16="http://schemas.microsoft.com/office/drawing/2014/main" id="{AAA6B6AA-10E2-684B-8A74-D66D1321DAED}"/>
              </a:ext>
            </a:extLst>
          </p:cNvPr>
          <p:cNvSpPr/>
          <p:nvPr/>
        </p:nvSpPr>
        <p:spPr>
          <a:xfrm>
            <a:off x="628650" y="2247599"/>
            <a:ext cx="6942044" cy="4093428"/>
          </a:xfrm>
          <a:prstGeom prst="rect">
            <a:avLst/>
          </a:prstGeom>
        </p:spPr>
        <p:txBody>
          <a:bodyPr wrap="square">
            <a:spAutoFit/>
          </a:bodyPr>
          <a:lstStyle/>
          <a:p>
            <a:r>
              <a:rPr lang="en" sz="2400" b="1" dirty="0"/>
              <a:t>Neat </a:t>
            </a:r>
            <a:r>
              <a:rPr lang="en" sz="2400" b="1" dirty="0" err="1"/>
              <a:t>ecomate</a:t>
            </a:r>
            <a:r>
              <a:rPr lang="en" sz="2400" b="1" dirty="0"/>
              <a:t> is flammable.</a:t>
            </a:r>
          </a:p>
          <a:p>
            <a:r>
              <a:rPr lang="en" sz="2000" dirty="0"/>
              <a:t>• System House Concern.</a:t>
            </a:r>
          </a:p>
          <a:p>
            <a:endParaRPr lang="en" sz="2400" dirty="0">
              <a:effectLst/>
            </a:endParaRPr>
          </a:p>
          <a:p>
            <a:r>
              <a:rPr lang="en" sz="2400" b="1" dirty="0" err="1"/>
              <a:t>Ecomate</a:t>
            </a:r>
            <a:r>
              <a:rPr lang="en" sz="2400" b="1" dirty="0"/>
              <a:t> Systems mostly Combustible</a:t>
            </a:r>
          </a:p>
          <a:p>
            <a:r>
              <a:rPr lang="en" sz="2400" dirty="0"/>
              <a:t>• </a:t>
            </a:r>
            <a:r>
              <a:rPr lang="en" sz="2000" dirty="0"/>
              <a:t>SMEs handle as they do today [141b].</a:t>
            </a:r>
          </a:p>
          <a:p>
            <a:endParaRPr lang="en" sz="2000" dirty="0"/>
          </a:p>
          <a:p>
            <a:r>
              <a:rPr lang="it-IT" sz="2000" dirty="0"/>
              <a:t>Flash Point</a:t>
            </a:r>
          </a:p>
          <a:p>
            <a:r>
              <a:rPr lang="it-IT" sz="2000" dirty="0" err="1"/>
              <a:t>ecomate</a:t>
            </a:r>
            <a:r>
              <a:rPr lang="it-IT" sz="2000" dirty="0"/>
              <a:t> – pure </a:t>
            </a:r>
            <a:r>
              <a:rPr lang="it-IT" sz="2000" dirty="0" err="1"/>
              <a:t>form</a:t>
            </a:r>
            <a:r>
              <a:rPr lang="it-IT" sz="2000" dirty="0"/>
              <a:t>	</a:t>
            </a:r>
            <a:r>
              <a:rPr lang="it-IT" sz="2000" dirty="0" err="1"/>
              <a:t>flammable</a:t>
            </a:r>
            <a:r>
              <a:rPr lang="it-IT" sz="2000" dirty="0"/>
              <a:t> 	-19⁰C flash </a:t>
            </a:r>
            <a:r>
              <a:rPr lang="it-IT" sz="2000" dirty="0" err="1"/>
              <a:t>point</a:t>
            </a:r>
            <a:endParaRPr lang="it-IT" sz="2000" dirty="0"/>
          </a:p>
          <a:p>
            <a:r>
              <a:rPr lang="it-IT" sz="2000" dirty="0" err="1"/>
              <a:t>ecomate</a:t>
            </a:r>
            <a:r>
              <a:rPr lang="it-IT" sz="2000" dirty="0"/>
              <a:t> – </a:t>
            </a:r>
            <a:r>
              <a:rPr lang="it-IT" sz="2000" dirty="0" err="1"/>
              <a:t>polyol</a:t>
            </a:r>
            <a:r>
              <a:rPr lang="it-IT" sz="2000" dirty="0"/>
              <a:t> </a:t>
            </a:r>
            <a:r>
              <a:rPr lang="it-IT" sz="2000" dirty="0" err="1"/>
              <a:t>blend</a:t>
            </a:r>
            <a:r>
              <a:rPr lang="it-IT" sz="2000" dirty="0"/>
              <a:t>	</a:t>
            </a:r>
            <a:r>
              <a:rPr lang="it-IT" sz="2000" dirty="0" err="1"/>
              <a:t>nonflammable</a:t>
            </a:r>
            <a:r>
              <a:rPr lang="it-IT" sz="2000" dirty="0"/>
              <a:t> 	&gt;35⁰C flash </a:t>
            </a:r>
            <a:r>
              <a:rPr lang="it-IT" sz="2000" dirty="0" err="1"/>
              <a:t>point</a:t>
            </a:r>
            <a:endParaRPr lang="it-IT" sz="2000" dirty="0"/>
          </a:p>
          <a:p>
            <a:r>
              <a:rPr lang="it-IT" sz="2000" dirty="0" err="1"/>
              <a:t>ecomate</a:t>
            </a:r>
            <a:r>
              <a:rPr lang="it-IT" sz="2000" dirty="0"/>
              <a:t> – mdi </a:t>
            </a:r>
            <a:r>
              <a:rPr lang="it-IT" sz="2000" dirty="0" err="1"/>
              <a:t>blend</a:t>
            </a:r>
            <a:r>
              <a:rPr lang="it-IT" sz="2000" dirty="0"/>
              <a:t>	</a:t>
            </a:r>
            <a:r>
              <a:rPr lang="it-IT" sz="2000" dirty="0" err="1"/>
              <a:t>nonflammable</a:t>
            </a:r>
            <a:r>
              <a:rPr lang="it-IT" sz="2000" dirty="0"/>
              <a:t> 	&gt;35⁰C flash </a:t>
            </a:r>
            <a:r>
              <a:rPr lang="it-IT" sz="2000" dirty="0" err="1"/>
              <a:t>point</a:t>
            </a:r>
            <a:endParaRPr lang="it-IT" sz="2000" dirty="0"/>
          </a:p>
          <a:p>
            <a:endParaRPr lang="en" sz="2000" dirty="0"/>
          </a:p>
          <a:p>
            <a:endParaRPr lang="en" sz="2400" dirty="0">
              <a:effectLst/>
            </a:endParaRPr>
          </a:p>
        </p:txBody>
      </p:sp>
    </p:spTree>
    <p:extLst>
      <p:ext uri="{BB962C8B-B14F-4D97-AF65-F5344CB8AC3E}">
        <p14:creationId xmlns:p14="http://schemas.microsoft.com/office/powerpoint/2010/main" val="1493962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flammability</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5111" y="2052894"/>
            <a:ext cx="3172947" cy="4351338"/>
          </a:xfrm>
        </p:spPr>
        <p:txBody>
          <a:bodyPr>
            <a:normAutofit/>
          </a:bodyPr>
          <a:lstStyle/>
          <a:p>
            <a:pPr marL="0" indent="0">
              <a:buNone/>
            </a:pPr>
            <a:r>
              <a:rPr lang="en" sz="2000" dirty="0"/>
              <a:t>Methyl </a:t>
            </a:r>
            <a:r>
              <a:rPr lang="en" sz="2000" dirty="0" err="1"/>
              <a:t>Formate</a:t>
            </a:r>
            <a:r>
              <a:rPr lang="en" sz="2000" dirty="0"/>
              <a:t>, is a liquid flammable, it burns with a low heat of combustion:</a:t>
            </a:r>
          </a:p>
          <a:p>
            <a:pPr marL="0" indent="0">
              <a:buNone/>
            </a:pPr>
            <a:endParaRPr lang="en" sz="2000" dirty="0"/>
          </a:p>
          <a:p>
            <a:pPr marL="0" indent="0">
              <a:buNone/>
            </a:pPr>
            <a:endParaRPr lang="en" sz="2000" dirty="0"/>
          </a:p>
          <a:p>
            <a:pPr marL="0" indent="0">
              <a:buNone/>
            </a:pPr>
            <a:endParaRPr lang="en" sz="2000" dirty="0"/>
          </a:p>
          <a:p>
            <a:pPr marL="0" indent="0">
              <a:buNone/>
            </a:pPr>
            <a:endParaRPr lang="en" sz="2000" dirty="0"/>
          </a:p>
          <a:p>
            <a:pPr marL="0" indent="0">
              <a:buNone/>
            </a:pPr>
            <a:r>
              <a:rPr lang="en" sz="2000" dirty="0"/>
              <a:t>Low heat of combustion decreases the explosion pressure and the maximum rate of pressure rise.</a:t>
            </a:r>
          </a:p>
          <a:p>
            <a:pPr marL="0" indent="0">
              <a:buNone/>
            </a:pPr>
            <a:endParaRPr lang="en" sz="2000" dirty="0"/>
          </a:p>
          <a:p>
            <a:pPr marL="342900" lvl="1" indent="0">
              <a:buNone/>
            </a:pPr>
            <a:endParaRPr lang="it-IT" dirty="0">
              <a:solidFill>
                <a:srgbClr val="002060"/>
              </a:solidFill>
            </a:endParaRPr>
          </a:p>
        </p:txBody>
      </p:sp>
      <p:graphicFrame>
        <p:nvGraphicFramePr>
          <p:cNvPr id="2" name="Tabella 1">
            <a:extLst>
              <a:ext uri="{FF2B5EF4-FFF2-40B4-BE49-F238E27FC236}">
                <a16:creationId xmlns:a16="http://schemas.microsoft.com/office/drawing/2014/main" id="{BC43441F-02B9-9243-A39B-A79FD49941FF}"/>
              </a:ext>
            </a:extLst>
          </p:cNvPr>
          <p:cNvGraphicFramePr>
            <a:graphicFrameLocks noGrp="1"/>
          </p:cNvGraphicFramePr>
          <p:nvPr>
            <p:extLst/>
          </p:nvPr>
        </p:nvGraphicFramePr>
        <p:xfrm>
          <a:off x="3798057" y="2012579"/>
          <a:ext cx="4720832" cy="1483360"/>
        </p:xfrm>
        <a:graphic>
          <a:graphicData uri="http://schemas.openxmlformats.org/drawingml/2006/table">
            <a:tbl>
              <a:tblPr firstRow="1" bandRow="1">
                <a:tableStyleId>{0505E3EF-67EA-436B-97B2-0124C06EBD24}</a:tableStyleId>
              </a:tblPr>
              <a:tblGrid>
                <a:gridCol w="2360416">
                  <a:extLst>
                    <a:ext uri="{9D8B030D-6E8A-4147-A177-3AD203B41FA5}">
                      <a16:colId xmlns:a16="http://schemas.microsoft.com/office/drawing/2014/main" val="34413237"/>
                    </a:ext>
                  </a:extLst>
                </a:gridCol>
                <a:gridCol w="2360416">
                  <a:extLst>
                    <a:ext uri="{9D8B030D-6E8A-4147-A177-3AD203B41FA5}">
                      <a16:colId xmlns:a16="http://schemas.microsoft.com/office/drawing/2014/main" val="4116839261"/>
                    </a:ext>
                  </a:extLst>
                </a:gridCol>
              </a:tblGrid>
              <a:tr h="370840">
                <a:tc>
                  <a:txBody>
                    <a:bodyPr/>
                    <a:lstStyle/>
                    <a:p>
                      <a:r>
                        <a:rPr lang="it-IT" dirty="0" err="1"/>
                        <a:t>Blowing</a:t>
                      </a:r>
                      <a:r>
                        <a:rPr lang="it-IT" dirty="0"/>
                        <a:t> Agent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it-IT" dirty="0" err="1"/>
                        <a:t>Heat</a:t>
                      </a:r>
                      <a:r>
                        <a:rPr lang="it-IT" dirty="0"/>
                        <a:t> of </a:t>
                      </a:r>
                      <a:r>
                        <a:rPr lang="it-IT" dirty="0" err="1"/>
                        <a:t>Combustion</a:t>
                      </a:r>
                      <a:r>
                        <a:rPr lang="it-IT" dirty="0"/>
                        <a:t> (kcal/g)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795386"/>
                  </a:ext>
                </a:extLst>
              </a:tr>
              <a:tr h="370840">
                <a:tc>
                  <a:txBody>
                    <a:bodyPr/>
                    <a:lstStyle/>
                    <a:p>
                      <a:r>
                        <a:rPr lang="it-IT" dirty="0">
                          <a:effectLst/>
                          <a:latin typeface="Calibri" panose="020F0502020204030204" pitchFamily="34" charset="0"/>
                        </a:rPr>
                        <a:t>HCFC-141b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a:effectLst/>
                          <a:latin typeface="Calibri" panose="020F0502020204030204" pitchFamily="34" charset="0"/>
                        </a:rPr>
                        <a:t>1.88 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5993522"/>
                  </a:ext>
                </a:extLst>
              </a:tr>
              <a:tr h="370840">
                <a:tc>
                  <a:txBody>
                    <a:bodyPr/>
                    <a:lstStyle/>
                    <a:p>
                      <a:r>
                        <a:rPr lang="it-IT">
                          <a:effectLst/>
                          <a:latin typeface="Calibri" panose="020F0502020204030204" pitchFamily="34" charset="0"/>
                        </a:rPr>
                        <a:t>Methyl Formate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a:effectLst/>
                          <a:latin typeface="Calibri" panose="020F0502020204030204" pitchFamily="34" charset="0"/>
                        </a:rPr>
                        <a:t>3.88 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2510134"/>
                  </a:ext>
                </a:extLst>
              </a:tr>
              <a:tr h="370840">
                <a:tc>
                  <a:txBody>
                    <a:bodyPr/>
                    <a:lstStyle/>
                    <a:p>
                      <a:r>
                        <a:rPr lang="it-IT">
                          <a:effectLst/>
                          <a:latin typeface="Calibri" panose="020F0502020204030204" pitchFamily="34" charset="0"/>
                        </a:rPr>
                        <a:t>Pentane (commercial mix)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it-IT" dirty="0">
                          <a:effectLst/>
                          <a:latin typeface="Calibri" panose="020F0502020204030204" pitchFamily="34" charset="0"/>
                        </a:rPr>
                        <a:t>11.5 </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4216360"/>
                  </a:ext>
                </a:extLst>
              </a:tr>
            </a:tbl>
          </a:graphicData>
        </a:graphic>
      </p:graphicFrame>
      <p:pic>
        <p:nvPicPr>
          <p:cNvPr id="6" name="Immagine 5">
            <a:extLst>
              <a:ext uri="{FF2B5EF4-FFF2-40B4-BE49-F238E27FC236}">
                <a16:creationId xmlns:a16="http://schemas.microsoft.com/office/drawing/2014/main" id="{FF6BCD0E-ED5A-4944-9258-C81CC02D9169}"/>
              </a:ext>
            </a:extLst>
          </p:cNvPr>
          <p:cNvPicPr>
            <a:picLocks noChangeAspect="1"/>
          </p:cNvPicPr>
          <p:nvPr/>
        </p:nvPicPr>
        <p:blipFill>
          <a:blip r:embed="rId2"/>
          <a:stretch>
            <a:fillRect/>
          </a:stretch>
        </p:blipFill>
        <p:spPr>
          <a:xfrm>
            <a:off x="3530444" y="4188248"/>
            <a:ext cx="5226444" cy="2051187"/>
          </a:xfrm>
          <a:prstGeom prst="rect">
            <a:avLst/>
          </a:prstGeom>
        </p:spPr>
      </p:pic>
      <p:sp>
        <p:nvSpPr>
          <p:cNvPr id="7" name="CasellaDiTesto 6">
            <a:extLst>
              <a:ext uri="{FF2B5EF4-FFF2-40B4-BE49-F238E27FC236}">
                <a16:creationId xmlns:a16="http://schemas.microsoft.com/office/drawing/2014/main" id="{08F50574-6D1F-7842-95D4-F03BE984ECE7}"/>
              </a:ext>
            </a:extLst>
          </p:cNvPr>
          <p:cNvSpPr txBox="1"/>
          <p:nvPr/>
        </p:nvSpPr>
        <p:spPr>
          <a:xfrm>
            <a:off x="625111" y="6070158"/>
            <a:ext cx="2729530" cy="338554"/>
          </a:xfrm>
          <a:prstGeom prst="rect">
            <a:avLst/>
          </a:prstGeom>
          <a:noFill/>
        </p:spPr>
        <p:txBody>
          <a:bodyPr wrap="none" rtlCol="0">
            <a:spAutoFit/>
          </a:bodyPr>
          <a:lstStyle/>
          <a:p>
            <a:r>
              <a:rPr lang="it-IT" sz="1600" i="1" dirty="0" err="1"/>
              <a:t>Courtesy</a:t>
            </a:r>
            <a:r>
              <a:rPr lang="it-IT" sz="1600" i="1" dirty="0"/>
              <a:t> of </a:t>
            </a:r>
            <a:r>
              <a:rPr lang="it-IT" sz="1600" i="1" dirty="0" err="1"/>
              <a:t>Foam</a:t>
            </a:r>
            <a:r>
              <a:rPr lang="it-IT" sz="1600" i="1" dirty="0"/>
              <a:t> </a:t>
            </a:r>
            <a:r>
              <a:rPr lang="it-IT" sz="1600" i="1" dirty="0" err="1"/>
              <a:t>Supplies</a:t>
            </a:r>
            <a:r>
              <a:rPr lang="it-IT" sz="1600" i="1" dirty="0"/>
              <a:t> </a:t>
            </a:r>
            <a:r>
              <a:rPr lang="it-IT" sz="1600" i="1" dirty="0" err="1"/>
              <a:t>Inc</a:t>
            </a:r>
            <a:r>
              <a:rPr lang="it-IT" sz="1600" i="1" dirty="0"/>
              <a:t>.</a:t>
            </a:r>
          </a:p>
        </p:txBody>
      </p:sp>
    </p:spTree>
    <p:extLst>
      <p:ext uri="{BB962C8B-B14F-4D97-AF65-F5344CB8AC3E}">
        <p14:creationId xmlns:p14="http://schemas.microsoft.com/office/powerpoint/2010/main" val="282242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flammability</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9"/>
            <a:ext cx="8362951" cy="4351338"/>
          </a:xfrm>
        </p:spPr>
        <p:txBody>
          <a:bodyPr>
            <a:normAutofit/>
          </a:bodyPr>
          <a:lstStyle/>
          <a:p>
            <a:pPr marL="0" indent="0">
              <a:buNone/>
            </a:pPr>
            <a:endParaRPr lang="en" sz="2000" dirty="0"/>
          </a:p>
          <a:p>
            <a:pPr marL="342900" lvl="1" indent="0">
              <a:buNone/>
            </a:pPr>
            <a:endParaRPr lang="it-IT" dirty="0">
              <a:solidFill>
                <a:srgbClr val="002060"/>
              </a:solidFill>
            </a:endParaRPr>
          </a:p>
        </p:txBody>
      </p:sp>
      <p:sp>
        <p:nvSpPr>
          <p:cNvPr id="3" name="Rettangolo 2">
            <a:extLst>
              <a:ext uri="{FF2B5EF4-FFF2-40B4-BE49-F238E27FC236}">
                <a16:creationId xmlns:a16="http://schemas.microsoft.com/office/drawing/2014/main" id="{DA51B08F-AB7E-854A-BA22-47696FB5CC5D}"/>
              </a:ext>
            </a:extLst>
          </p:cNvPr>
          <p:cNvSpPr/>
          <p:nvPr/>
        </p:nvSpPr>
        <p:spPr>
          <a:xfrm>
            <a:off x="628649" y="2036639"/>
            <a:ext cx="7886701" cy="3416320"/>
          </a:xfrm>
          <a:prstGeom prst="rect">
            <a:avLst/>
          </a:prstGeom>
        </p:spPr>
        <p:txBody>
          <a:bodyPr wrap="square">
            <a:spAutoFit/>
          </a:bodyPr>
          <a:lstStyle/>
          <a:p>
            <a:r>
              <a:rPr lang="en" b="1" dirty="0">
                <a:effectLst/>
                <a:latin typeface="Calibri" panose="020F0502020204030204" pitchFamily="34" charset="0"/>
              </a:rPr>
              <a:t>Methyl </a:t>
            </a:r>
            <a:r>
              <a:rPr lang="en" b="1" dirty="0" err="1">
                <a:effectLst/>
                <a:latin typeface="Calibri" panose="020F0502020204030204" pitchFamily="34" charset="0"/>
              </a:rPr>
              <a:t>Formate</a:t>
            </a:r>
            <a:r>
              <a:rPr lang="en" b="1" dirty="0">
                <a:effectLst/>
                <a:latin typeface="Calibri" panose="020F0502020204030204" pitchFamily="34" charset="0"/>
              </a:rPr>
              <a:t> </a:t>
            </a:r>
          </a:p>
          <a:p>
            <a:r>
              <a:rPr lang="en" dirty="0">
                <a:effectLst/>
                <a:latin typeface="Calibri" panose="020F0502020204030204" pitchFamily="34" charset="0"/>
              </a:rPr>
              <a:t>LEL = 5% in air by volume = 125 g/m3 = 50,000 ppm </a:t>
            </a:r>
          </a:p>
          <a:p>
            <a:r>
              <a:rPr lang="en" dirty="0">
                <a:effectLst/>
                <a:latin typeface="Calibri" panose="020F0502020204030204" pitchFamily="34" charset="0"/>
              </a:rPr>
              <a:t>Maximum concentration allowed by OSHA.NIOSH/ACGIH: </a:t>
            </a:r>
          </a:p>
          <a:p>
            <a:r>
              <a:rPr lang="en" dirty="0">
                <a:effectLst/>
                <a:latin typeface="Calibri" panose="020F0502020204030204" pitchFamily="34" charset="0"/>
              </a:rPr>
              <a:t>TWA = 100 ppm = 250 mg/m3 = </a:t>
            </a:r>
            <a:r>
              <a:rPr lang="en" b="1" dirty="0">
                <a:effectLst/>
                <a:latin typeface="Calibri" panose="020F0502020204030204" pitchFamily="34" charset="0"/>
              </a:rPr>
              <a:t>0.20% of LFL </a:t>
            </a:r>
            <a:endParaRPr lang="en" dirty="0">
              <a:effectLst/>
              <a:latin typeface="Calibri" panose="020F0502020204030204" pitchFamily="34" charset="0"/>
            </a:endParaRPr>
          </a:p>
          <a:p>
            <a:r>
              <a:rPr lang="en" dirty="0">
                <a:effectLst/>
                <a:latin typeface="Calibri" panose="020F0502020204030204" pitchFamily="34" charset="0"/>
              </a:rPr>
              <a:t>STEL = 150 ppm = 375 mg/m3 = </a:t>
            </a:r>
            <a:r>
              <a:rPr lang="en" b="1" dirty="0">
                <a:effectLst/>
                <a:latin typeface="Calibri" panose="020F0502020204030204" pitchFamily="34" charset="0"/>
              </a:rPr>
              <a:t>0.30% of LFL </a:t>
            </a:r>
            <a:endParaRPr lang="en" dirty="0">
              <a:effectLst/>
              <a:latin typeface="Calibri" panose="020F0502020204030204" pitchFamily="34" charset="0"/>
            </a:endParaRPr>
          </a:p>
          <a:p>
            <a:br>
              <a:rPr lang="en" dirty="0">
                <a:effectLst/>
                <a:latin typeface="Calibri" panose="020F0502020204030204" pitchFamily="34" charset="0"/>
              </a:rPr>
            </a:br>
            <a:endParaRPr lang="en" dirty="0">
              <a:effectLst/>
              <a:latin typeface="Calibri" panose="020F0502020204030204" pitchFamily="34" charset="0"/>
            </a:endParaRPr>
          </a:p>
          <a:p>
            <a:r>
              <a:rPr lang="en" b="1" dirty="0">
                <a:effectLst/>
                <a:latin typeface="Calibri" panose="020F0502020204030204" pitchFamily="34" charset="0"/>
              </a:rPr>
              <a:t>HCFC-141b </a:t>
            </a:r>
          </a:p>
          <a:p>
            <a:r>
              <a:rPr lang="en" dirty="0">
                <a:effectLst/>
                <a:latin typeface="Calibri" panose="020F0502020204030204" pitchFamily="34" charset="0"/>
              </a:rPr>
              <a:t>LEL = 7.4% in air by volume = 925 g/m3 = 193,000 ppm </a:t>
            </a:r>
          </a:p>
          <a:p>
            <a:r>
              <a:rPr lang="en" dirty="0">
                <a:effectLst/>
                <a:latin typeface="Calibri" panose="020F0502020204030204" pitchFamily="34" charset="0"/>
              </a:rPr>
              <a:t>Maximum concentration allowed (WEEL): </a:t>
            </a:r>
          </a:p>
          <a:p>
            <a:r>
              <a:rPr lang="en" dirty="0">
                <a:effectLst/>
                <a:latin typeface="Calibri" panose="020F0502020204030204" pitchFamily="34" charset="0"/>
              </a:rPr>
              <a:t>TWA = 500 ppm = 2,4 g/m3 = </a:t>
            </a:r>
            <a:r>
              <a:rPr lang="en" b="1" dirty="0">
                <a:effectLst/>
                <a:latin typeface="Calibri" panose="020F0502020204030204" pitchFamily="34" charset="0"/>
              </a:rPr>
              <a:t>0.26% of LFL </a:t>
            </a:r>
            <a:endParaRPr lang="en" dirty="0">
              <a:effectLst/>
              <a:latin typeface="Calibri" panose="020F0502020204030204" pitchFamily="34" charset="0"/>
            </a:endParaRPr>
          </a:p>
          <a:p>
            <a:r>
              <a:rPr lang="en" dirty="0">
                <a:effectLst/>
                <a:latin typeface="Calibri" panose="020F0502020204030204" pitchFamily="34" charset="0"/>
              </a:rPr>
              <a:t>STEL = 3,000 ppm = 14.4 g/m3 = </a:t>
            </a:r>
            <a:r>
              <a:rPr lang="en" b="1" dirty="0">
                <a:effectLst/>
                <a:latin typeface="Calibri" panose="020F0502020204030204" pitchFamily="34" charset="0"/>
              </a:rPr>
              <a:t>1.56% of LFL </a:t>
            </a:r>
            <a:endParaRPr lang="en" dirty="0">
              <a:effectLst/>
              <a:latin typeface="Calibri" panose="020F0502020204030204" pitchFamily="34" charset="0"/>
            </a:endParaRPr>
          </a:p>
        </p:txBody>
      </p:sp>
    </p:spTree>
    <p:extLst>
      <p:ext uri="{BB962C8B-B14F-4D97-AF65-F5344CB8AC3E}">
        <p14:creationId xmlns:p14="http://schemas.microsoft.com/office/powerpoint/2010/main" val="11964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flammability</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8"/>
            <a:ext cx="7886701" cy="4456235"/>
          </a:xfrm>
        </p:spPr>
        <p:txBody>
          <a:bodyPr>
            <a:normAutofit/>
          </a:bodyPr>
          <a:lstStyle/>
          <a:p>
            <a:pPr marL="0" indent="0">
              <a:buNone/>
            </a:pPr>
            <a:endParaRPr lang="en" sz="2000" dirty="0"/>
          </a:p>
          <a:p>
            <a:pPr marL="342900" lvl="1" indent="0">
              <a:buNone/>
            </a:pPr>
            <a:endParaRPr lang="it-IT" dirty="0">
              <a:solidFill>
                <a:srgbClr val="002060"/>
              </a:solidFill>
            </a:endParaRPr>
          </a:p>
        </p:txBody>
      </p:sp>
      <p:sp>
        <p:nvSpPr>
          <p:cNvPr id="3" name="Rettangolo 2">
            <a:extLst>
              <a:ext uri="{FF2B5EF4-FFF2-40B4-BE49-F238E27FC236}">
                <a16:creationId xmlns:a16="http://schemas.microsoft.com/office/drawing/2014/main" id="{DA51B08F-AB7E-854A-BA22-47696FB5CC5D}"/>
              </a:ext>
            </a:extLst>
          </p:cNvPr>
          <p:cNvSpPr/>
          <p:nvPr/>
        </p:nvSpPr>
        <p:spPr>
          <a:xfrm>
            <a:off x="628649" y="2036639"/>
            <a:ext cx="7886701" cy="3970318"/>
          </a:xfrm>
          <a:prstGeom prst="rect">
            <a:avLst/>
          </a:prstGeom>
        </p:spPr>
        <p:txBody>
          <a:bodyPr wrap="square">
            <a:spAutoFit/>
          </a:bodyPr>
          <a:lstStyle/>
          <a:p>
            <a:endParaRPr lang="en" dirty="0">
              <a:effectLst/>
              <a:latin typeface="Calibri" panose="020F0502020204030204" pitchFamily="34" charset="0"/>
            </a:endParaRPr>
          </a:p>
          <a:p>
            <a:pPr marL="285750" indent="-285750" algn="just">
              <a:buFont typeface="Arial" panose="020B0604020202020204" pitchFamily="34" charset="0"/>
              <a:buChar char="•"/>
            </a:pPr>
            <a:r>
              <a:rPr lang="en" dirty="0">
                <a:effectLst/>
                <a:latin typeface="Calibri" panose="020F0502020204030204" pitchFamily="34" charset="0"/>
              </a:rPr>
              <a:t>Methyl </a:t>
            </a:r>
            <a:r>
              <a:rPr lang="en" dirty="0" err="1">
                <a:effectLst/>
                <a:latin typeface="Calibri" panose="020F0502020204030204" pitchFamily="34" charset="0"/>
              </a:rPr>
              <a:t>formate</a:t>
            </a:r>
            <a:r>
              <a:rPr lang="en" dirty="0">
                <a:effectLst/>
                <a:latin typeface="Calibri" panose="020F0502020204030204" pitchFamily="34" charset="0"/>
              </a:rPr>
              <a:t> as a pure liquid is very flammable and requires proper safeguards. The risk of explosion is, however, remote because its low heat of combustion. (*)</a:t>
            </a:r>
          </a:p>
          <a:p>
            <a:pPr marL="285750" indent="-285750" algn="just">
              <a:buFont typeface="Arial" panose="020B0604020202020204" pitchFamily="34" charset="0"/>
              <a:buChar char="•"/>
            </a:pPr>
            <a:endParaRPr lang="en" dirty="0">
              <a:effectLst/>
              <a:latin typeface="Calibri" panose="020F0502020204030204" pitchFamily="34" charset="0"/>
            </a:endParaRPr>
          </a:p>
          <a:p>
            <a:pPr marL="285750" indent="-285750" algn="just">
              <a:buFont typeface="Arial" panose="020B0604020202020204" pitchFamily="34" charset="0"/>
              <a:buChar char="•"/>
            </a:pPr>
            <a:r>
              <a:rPr lang="en" dirty="0">
                <a:effectLst/>
                <a:latin typeface="Calibri" panose="020F0502020204030204" pitchFamily="34" charset="0"/>
              </a:rPr>
              <a:t>A PU system based on methyl </a:t>
            </a:r>
            <a:r>
              <a:rPr lang="en" dirty="0" err="1">
                <a:effectLst/>
                <a:latin typeface="Calibri" panose="020F0502020204030204" pitchFamily="34" charset="0"/>
              </a:rPr>
              <a:t>formate</a:t>
            </a:r>
            <a:r>
              <a:rPr lang="en" dirty="0">
                <a:effectLst/>
                <a:latin typeface="Calibri" panose="020F0502020204030204" pitchFamily="34" charset="0"/>
              </a:rPr>
              <a:t> can be formulated as a low combustible liquid and will not reach the LFL even in the drum’s head space</a:t>
            </a:r>
            <a:r>
              <a:rPr lang="en" dirty="0">
                <a:latin typeface="Calibri" panose="020F0502020204030204" pitchFamily="34" charset="0"/>
              </a:rPr>
              <a:t>.</a:t>
            </a:r>
            <a:r>
              <a:rPr lang="en" dirty="0">
                <a:effectLst/>
                <a:latin typeface="Calibri" panose="020F0502020204030204" pitchFamily="34" charset="0"/>
              </a:rPr>
              <a:t> (</a:t>
            </a:r>
            <a:r>
              <a:rPr lang="en" dirty="0">
                <a:latin typeface="Calibri" panose="020F0502020204030204" pitchFamily="34" charset="0"/>
              </a:rPr>
              <a:t>*)</a:t>
            </a:r>
            <a:endParaRPr lang="en" dirty="0">
              <a:effectLst/>
              <a:latin typeface="Calibri" panose="020F0502020204030204" pitchFamily="34" charset="0"/>
            </a:endParaRPr>
          </a:p>
          <a:p>
            <a:pPr marL="285750" indent="-285750" algn="just">
              <a:buFont typeface="Arial" panose="020B0604020202020204" pitchFamily="34" charset="0"/>
              <a:buChar char="•"/>
            </a:pPr>
            <a:endParaRPr lang="en" dirty="0">
              <a:latin typeface="Calibri" panose="020F0502020204030204" pitchFamily="34" charset="0"/>
            </a:endParaRPr>
          </a:p>
          <a:p>
            <a:pPr marL="285750" indent="-285750" algn="just">
              <a:buFont typeface="Arial" panose="020B0604020202020204" pitchFamily="34" charset="0"/>
              <a:buChar char="•"/>
            </a:pPr>
            <a:r>
              <a:rPr lang="en" dirty="0">
                <a:effectLst/>
                <a:latin typeface="Calibri" panose="020F0502020204030204" pitchFamily="34" charset="0"/>
              </a:rPr>
              <a:t>There is no reason to treat methyl </a:t>
            </a:r>
            <a:r>
              <a:rPr lang="en" dirty="0" err="1">
                <a:effectLst/>
                <a:latin typeface="Calibri" panose="020F0502020204030204" pitchFamily="34" charset="0"/>
              </a:rPr>
              <a:t>formate</a:t>
            </a:r>
            <a:r>
              <a:rPr lang="en" dirty="0">
                <a:effectLst/>
                <a:latin typeface="Calibri" panose="020F0502020204030204" pitchFamily="34" charset="0"/>
              </a:rPr>
              <a:t> differently from HFCF-141b. (*)</a:t>
            </a:r>
          </a:p>
          <a:p>
            <a:pPr algn="just"/>
            <a:endParaRPr lang="en" dirty="0">
              <a:latin typeface="Calibri" panose="020F0502020204030204" pitchFamily="34" charset="0"/>
            </a:endParaRPr>
          </a:p>
          <a:p>
            <a:pPr marL="285750" indent="-285750" algn="just">
              <a:buFont typeface="Arial" panose="020B0604020202020204" pitchFamily="34" charset="0"/>
              <a:buChar char="•"/>
            </a:pPr>
            <a:r>
              <a:rPr lang="en" dirty="0" err="1"/>
              <a:t>Ecomate</a:t>
            </a:r>
            <a:r>
              <a:rPr lang="en" dirty="0"/>
              <a:t>® systems have been proven to not sustain combustion according to  ASTM D4206.</a:t>
            </a:r>
            <a:endParaRPr lang="en" dirty="0">
              <a:latin typeface="Calibri" panose="020F0502020204030204" pitchFamily="34" charset="0"/>
            </a:endParaRPr>
          </a:p>
          <a:p>
            <a:pPr algn="just"/>
            <a:endParaRPr lang="en" dirty="0">
              <a:effectLst/>
              <a:latin typeface="Calibri" panose="020F0502020204030204" pitchFamily="34" charset="0"/>
            </a:endParaRPr>
          </a:p>
          <a:p>
            <a:pPr algn="just"/>
            <a:r>
              <a:rPr lang="en" i="1" dirty="0">
                <a:latin typeface="Calibri" panose="020F0502020204030204" pitchFamily="34" charset="0"/>
              </a:rPr>
              <a:t>(*) </a:t>
            </a:r>
            <a:r>
              <a:rPr lang="en" sz="1600" i="1" dirty="0">
                <a:latin typeface="Calibri" panose="020F0502020204030204" pitchFamily="34" charset="0"/>
              </a:rPr>
              <a:t>UNDP</a:t>
            </a:r>
            <a:r>
              <a:rPr lang="en" sz="1600" i="1" dirty="0"/>
              <a:t> - Methyl </a:t>
            </a:r>
            <a:r>
              <a:rPr lang="en" sz="1600" i="1" dirty="0" err="1"/>
              <a:t>Formate</a:t>
            </a:r>
            <a:r>
              <a:rPr lang="en" sz="1600" i="1" dirty="0"/>
              <a:t> assessment - 62nd executive committee meeting, October 2010</a:t>
            </a:r>
            <a:endParaRPr lang="en" i="1" dirty="0"/>
          </a:p>
        </p:txBody>
      </p:sp>
    </p:spTree>
    <p:extLst>
      <p:ext uri="{BB962C8B-B14F-4D97-AF65-F5344CB8AC3E}">
        <p14:creationId xmlns:p14="http://schemas.microsoft.com/office/powerpoint/2010/main" val="399602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emissions</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8"/>
            <a:ext cx="7886701" cy="4456235"/>
          </a:xfrm>
        </p:spPr>
        <p:txBody>
          <a:bodyPr>
            <a:normAutofit/>
          </a:bodyPr>
          <a:lstStyle/>
          <a:p>
            <a:pPr marL="0" indent="0">
              <a:buNone/>
            </a:pPr>
            <a:endParaRPr lang="en" sz="2000" dirty="0"/>
          </a:p>
          <a:p>
            <a:pPr marL="342900" lvl="1" indent="0">
              <a:buNone/>
            </a:pPr>
            <a:endParaRPr lang="it-IT" dirty="0">
              <a:solidFill>
                <a:srgbClr val="002060"/>
              </a:solidFill>
            </a:endParaRPr>
          </a:p>
        </p:txBody>
      </p:sp>
      <p:sp>
        <p:nvSpPr>
          <p:cNvPr id="3" name="Rettangolo 2">
            <a:extLst>
              <a:ext uri="{FF2B5EF4-FFF2-40B4-BE49-F238E27FC236}">
                <a16:creationId xmlns:a16="http://schemas.microsoft.com/office/drawing/2014/main" id="{DA51B08F-AB7E-854A-BA22-47696FB5CC5D}"/>
              </a:ext>
            </a:extLst>
          </p:cNvPr>
          <p:cNvSpPr/>
          <p:nvPr/>
        </p:nvSpPr>
        <p:spPr>
          <a:xfrm>
            <a:off x="628649" y="2036639"/>
            <a:ext cx="7886701" cy="4062651"/>
          </a:xfrm>
          <a:prstGeom prst="rect">
            <a:avLst/>
          </a:prstGeom>
        </p:spPr>
        <p:txBody>
          <a:bodyPr wrap="square">
            <a:spAutoFit/>
          </a:bodyPr>
          <a:lstStyle/>
          <a:p>
            <a:r>
              <a:rPr lang="en" b="1" dirty="0">
                <a:effectLst/>
                <a:latin typeface="Calibri" panose="020F0502020204030204" pitchFamily="34" charset="0"/>
              </a:rPr>
              <a:t>SPRAY FOAM EMISSIONS</a:t>
            </a:r>
            <a:endParaRPr lang="en" dirty="0">
              <a:effectLst/>
              <a:latin typeface="Calibri" panose="020F0502020204030204" pitchFamily="34" charset="0"/>
            </a:endParaRPr>
          </a:p>
          <a:p>
            <a:endParaRPr lang="en" dirty="0">
              <a:effectLst/>
              <a:latin typeface="Calibri" panose="020F0502020204030204" pitchFamily="34" charset="0"/>
            </a:endParaRPr>
          </a:p>
          <a:p>
            <a:r>
              <a:rPr lang="en" sz="2000" dirty="0"/>
              <a:t>Spray Foams are “worst case” scenarios for emissions. </a:t>
            </a:r>
          </a:p>
          <a:p>
            <a:r>
              <a:rPr lang="en" sz="2000" dirty="0"/>
              <a:t>Multiple third party emissions and hygiene testing on </a:t>
            </a:r>
            <a:r>
              <a:rPr lang="en" sz="2000" dirty="0" err="1"/>
              <a:t>ecomate</a:t>
            </a:r>
            <a:r>
              <a:rPr lang="en" sz="2000" dirty="0"/>
              <a:t>® spray systems have proven very favorable.</a:t>
            </a:r>
          </a:p>
          <a:p>
            <a:pPr marL="285750" indent="-285750" algn="just">
              <a:buFont typeface="Arial" panose="020B0604020202020204" pitchFamily="34" charset="0"/>
              <a:buChar char="•"/>
            </a:pPr>
            <a:endParaRPr lang="en" dirty="0">
              <a:effectLst/>
              <a:latin typeface="Calibri" panose="020F0502020204030204" pitchFamily="34" charset="0"/>
            </a:endParaRPr>
          </a:p>
          <a:p>
            <a:pPr marL="285750" indent="-285750" algn="just">
              <a:buFont typeface="Arial" panose="020B0604020202020204" pitchFamily="34" charset="0"/>
              <a:buChar char="•"/>
            </a:pPr>
            <a:endParaRPr lang="en" dirty="0">
              <a:latin typeface="Calibri" panose="020F0502020204030204" pitchFamily="34" charset="0"/>
            </a:endParaRPr>
          </a:p>
          <a:p>
            <a:pPr marL="285750" indent="-285750" algn="just">
              <a:buFont typeface="Arial" panose="020B0604020202020204" pitchFamily="34" charset="0"/>
              <a:buChar char="•"/>
            </a:pPr>
            <a:endParaRPr lang="en" dirty="0">
              <a:effectLst/>
              <a:latin typeface="Calibri" panose="020F0502020204030204" pitchFamily="34" charset="0"/>
            </a:endParaRPr>
          </a:p>
          <a:p>
            <a:pPr marL="285750" indent="-285750" algn="just">
              <a:buFont typeface="Arial" panose="020B0604020202020204" pitchFamily="34" charset="0"/>
              <a:buChar char="•"/>
            </a:pPr>
            <a:endParaRPr lang="en" dirty="0">
              <a:latin typeface="Calibri" panose="020F0502020204030204" pitchFamily="34" charset="0"/>
            </a:endParaRPr>
          </a:p>
          <a:p>
            <a:pPr marL="285750" indent="-285750" algn="just">
              <a:buFont typeface="Arial" panose="020B0604020202020204" pitchFamily="34" charset="0"/>
              <a:buChar char="•"/>
            </a:pPr>
            <a:endParaRPr lang="en" dirty="0">
              <a:effectLst/>
              <a:latin typeface="Calibri" panose="020F0502020204030204" pitchFamily="34" charset="0"/>
            </a:endParaRPr>
          </a:p>
          <a:p>
            <a:pPr marL="285750" indent="-285750" algn="just">
              <a:buFont typeface="Arial" panose="020B0604020202020204" pitchFamily="34" charset="0"/>
              <a:buChar char="•"/>
            </a:pPr>
            <a:endParaRPr lang="en" dirty="0">
              <a:latin typeface="Calibri" panose="020F0502020204030204" pitchFamily="34" charset="0"/>
            </a:endParaRPr>
          </a:p>
          <a:p>
            <a:pPr marL="285750" indent="-285750" algn="just">
              <a:buFont typeface="Arial" panose="020B0604020202020204" pitchFamily="34" charset="0"/>
              <a:buChar char="•"/>
            </a:pPr>
            <a:endParaRPr lang="en" dirty="0">
              <a:effectLst/>
              <a:latin typeface="Calibri" panose="020F0502020204030204" pitchFamily="34" charset="0"/>
            </a:endParaRPr>
          </a:p>
          <a:p>
            <a:pPr marL="285750" indent="-285750" algn="just">
              <a:buFont typeface="Arial" panose="020B0604020202020204" pitchFamily="34" charset="0"/>
              <a:buChar char="•"/>
            </a:pPr>
            <a:endParaRPr lang="en" dirty="0">
              <a:latin typeface="Calibri" panose="020F0502020204030204" pitchFamily="34" charset="0"/>
            </a:endParaRPr>
          </a:p>
          <a:p>
            <a:pPr algn="just"/>
            <a:r>
              <a:rPr lang="en" dirty="0">
                <a:latin typeface="Calibri" panose="020F0502020204030204" pitchFamily="34" charset="0"/>
              </a:rPr>
              <a:t>Spray equipment sampling taken indoors about 61 cm from point of application.</a:t>
            </a:r>
            <a:endParaRPr lang="en" dirty="0">
              <a:effectLst/>
              <a:latin typeface="Calibri" panose="020F0502020204030204" pitchFamily="34" charset="0"/>
            </a:endParaRPr>
          </a:p>
        </p:txBody>
      </p:sp>
      <p:graphicFrame>
        <p:nvGraphicFramePr>
          <p:cNvPr id="2" name="Tabella 1">
            <a:extLst>
              <a:ext uri="{FF2B5EF4-FFF2-40B4-BE49-F238E27FC236}">
                <a16:creationId xmlns:a16="http://schemas.microsoft.com/office/drawing/2014/main" id="{24C9746D-28A1-9348-98EF-3C69A623609F}"/>
              </a:ext>
            </a:extLst>
          </p:cNvPr>
          <p:cNvGraphicFramePr>
            <a:graphicFrameLocks noGrp="1"/>
          </p:cNvGraphicFramePr>
          <p:nvPr>
            <p:extLst>
              <p:ext uri="{D42A27DB-BD31-4B8C-83A1-F6EECF244321}">
                <p14:modId xmlns:p14="http://schemas.microsoft.com/office/powerpoint/2010/main" val="2549419011"/>
              </p:ext>
            </p:extLst>
          </p:nvPr>
        </p:nvGraphicFramePr>
        <p:xfrm>
          <a:off x="1351722" y="3883298"/>
          <a:ext cx="6096000" cy="148336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2787925668"/>
                    </a:ext>
                  </a:extLst>
                </a:gridCol>
                <a:gridCol w="3048000">
                  <a:extLst>
                    <a:ext uri="{9D8B030D-6E8A-4147-A177-3AD203B41FA5}">
                      <a16:colId xmlns:a16="http://schemas.microsoft.com/office/drawing/2014/main" val="1839384519"/>
                    </a:ext>
                  </a:extLst>
                </a:gridCol>
              </a:tblGrid>
              <a:tr h="370840">
                <a:tc>
                  <a:txBody>
                    <a:bodyPr/>
                    <a:lstStyle/>
                    <a:p>
                      <a:pPr algn="ctr"/>
                      <a:r>
                        <a:rPr lang="it-IT" sz="1600" b="1" kern="1200" dirty="0" err="1">
                          <a:solidFill>
                            <a:schemeClr val="lt1"/>
                          </a:solidFill>
                          <a:effectLst/>
                          <a:latin typeface="+mn-lt"/>
                          <a:ea typeface="+mn-ea"/>
                          <a:cs typeface="+mn-cs"/>
                        </a:rPr>
                        <a:t>ppm</a:t>
                      </a:r>
                      <a:r>
                        <a:rPr lang="it-IT" sz="1600" b="1" kern="1200" dirty="0">
                          <a:solidFill>
                            <a:schemeClr val="lt1"/>
                          </a:solidFill>
                          <a:effectLst/>
                          <a:latin typeface="+mn-lt"/>
                          <a:ea typeface="+mn-ea"/>
                          <a:cs typeface="+mn-cs"/>
                        </a:rPr>
                        <a:t> over the </a:t>
                      </a:r>
                      <a:r>
                        <a:rPr lang="it-IT" sz="1600" b="1" kern="1200" dirty="0" err="1">
                          <a:solidFill>
                            <a:schemeClr val="lt1"/>
                          </a:solidFill>
                          <a:effectLst/>
                          <a:latin typeface="+mn-lt"/>
                          <a:ea typeface="+mn-ea"/>
                          <a:cs typeface="+mn-cs"/>
                        </a:rPr>
                        <a:t>foaming</a:t>
                      </a:r>
                      <a:r>
                        <a:rPr lang="it-IT" sz="1600" b="1" kern="1200" dirty="0">
                          <a:solidFill>
                            <a:schemeClr val="lt1"/>
                          </a:solidFill>
                          <a:effectLst/>
                          <a:latin typeface="+mn-lt"/>
                          <a:ea typeface="+mn-ea"/>
                          <a:cs typeface="+mn-cs"/>
                        </a:rPr>
                        <a:t> area</a:t>
                      </a:r>
                    </a:p>
                  </a:txBody>
                  <a:tcPr/>
                </a:tc>
                <a:tc>
                  <a:txBody>
                    <a:bodyPr/>
                    <a:lstStyle/>
                    <a:p>
                      <a:pPr algn="ctr"/>
                      <a:r>
                        <a:rPr lang="it-IT" sz="1600" dirty="0">
                          <a:solidFill>
                            <a:schemeClr val="bg1"/>
                          </a:solidFill>
                        </a:rPr>
                        <a:t>At the spray head</a:t>
                      </a:r>
                    </a:p>
                  </a:txBody>
                  <a:tcPr/>
                </a:tc>
                <a:extLst>
                  <a:ext uri="{0D108BD9-81ED-4DB2-BD59-A6C34878D82A}">
                    <a16:rowId xmlns:a16="http://schemas.microsoft.com/office/drawing/2014/main" val="2616705349"/>
                  </a:ext>
                </a:extLst>
              </a:tr>
              <a:tr h="370840">
                <a:tc>
                  <a:txBody>
                    <a:bodyPr/>
                    <a:lstStyle/>
                    <a:p>
                      <a:pPr algn="ctr"/>
                      <a:r>
                        <a:rPr lang="it-IT" sz="1600" dirty="0">
                          <a:solidFill>
                            <a:schemeClr val="tx1"/>
                          </a:solidFill>
                        </a:rPr>
                        <a:t>23</a:t>
                      </a:r>
                    </a:p>
                  </a:txBody>
                  <a:tcPr/>
                </a:tc>
                <a:tc>
                  <a:txBody>
                    <a:bodyPr/>
                    <a:lstStyle/>
                    <a:p>
                      <a:pPr algn="ctr"/>
                      <a:r>
                        <a:rPr lang="it-IT" sz="1600" dirty="0">
                          <a:solidFill>
                            <a:schemeClr val="tx1"/>
                          </a:solidFill>
                        </a:rPr>
                        <a:t>10</a:t>
                      </a:r>
                    </a:p>
                  </a:txBody>
                  <a:tcPr/>
                </a:tc>
                <a:extLst>
                  <a:ext uri="{0D108BD9-81ED-4DB2-BD59-A6C34878D82A}">
                    <a16:rowId xmlns:a16="http://schemas.microsoft.com/office/drawing/2014/main" val="1386431416"/>
                  </a:ext>
                </a:extLst>
              </a:tr>
              <a:tr h="370840">
                <a:tc>
                  <a:txBody>
                    <a:bodyPr/>
                    <a:lstStyle/>
                    <a:p>
                      <a:pPr algn="ctr"/>
                      <a:r>
                        <a:rPr lang="it-IT" sz="1600" dirty="0">
                          <a:solidFill>
                            <a:schemeClr val="tx1"/>
                          </a:solidFill>
                        </a:rPr>
                        <a:t>23</a:t>
                      </a:r>
                    </a:p>
                  </a:txBody>
                  <a:tcPr/>
                </a:tc>
                <a:tc>
                  <a:txBody>
                    <a:bodyPr/>
                    <a:lstStyle/>
                    <a:p>
                      <a:pPr algn="ctr"/>
                      <a:r>
                        <a:rPr lang="it-IT" sz="1600" dirty="0">
                          <a:solidFill>
                            <a:schemeClr val="tx1"/>
                          </a:solidFill>
                        </a:rPr>
                        <a:t>12</a:t>
                      </a:r>
                    </a:p>
                  </a:txBody>
                  <a:tcPr/>
                </a:tc>
                <a:extLst>
                  <a:ext uri="{0D108BD9-81ED-4DB2-BD59-A6C34878D82A}">
                    <a16:rowId xmlns:a16="http://schemas.microsoft.com/office/drawing/2014/main" val="2019001449"/>
                  </a:ext>
                </a:extLst>
              </a:tr>
              <a:tr h="370840">
                <a:tc>
                  <a:txBody>
                    <a:bodyPr/>
                    <a:lstStyle/>
                    <a:p>
                      <a:pPr algn="ctr"/>
                      <a:r>
                        <a:rPr lang="it-IT" sz="1600" dirty="0">
                          <a:solidFill>
                            <a:schemeClr val="tx1"/>
                          </a:solidFill>
                        </a:rPr>
                        <a:t>20</a:t>
                      </a:r>
                    </a:p>
                  </a:txBody>
                  <a:tcPr/>
                </a:tc>
                <a:tc>
                  <a:txBody>
                    <a:bodyPr/>
                    <a:lstStyle/>
                    <a:p>
                      <a:pPr algn="ctr"/>
                      <a:r>
                        <a:rPr lang="it-IT" sz="1600" dirty="0">
                          <a:solidFill>
                            <a:schemeClr val="tx1"/>
                          </a:solidFill>
                        </a:rPr>
                        <a:t>10</a:t>
                      </a:r>
                    </a:p>
                  </a:txBody>
                  <a:tcPr/>
                </a:tc>
                <a:extLst>
                  <a:ext uri="{0D108BD9-81ED-4DB2-BD59-A6C34878D82A}">
                    <a16:rowId xmlns:a16="http://schemas.microsoft.com/office/drawing/2014/main" val="1359166369"/>
                  </a:ext>
                </a:extLst>
              </a:tr>
            </a:tbl>
          </a:graphicData>
        </a:graphic>
      </p:graphicFrame>
    </p:spTree>
    <p:extLst>
      <p:ext uri="{BB962C8B-B14F-4D97-AF65-F5344CB8AC3E}">
        <p14:creationId xmlns:p14="http://schemas.microsoft.com/office/powerpoint/2010/main" val="140472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D6A553-E4F1-D045-98C5-14B5D5C44E50}"/>
              </a:ext>
            </a:extLst>
          </p:cNvPr>
          <p:cNvSpPr>
            <a:spLocks noGrp="1"/>
          </p:cNvSpPr>
          <p:nvPr>
            <p:ph type="title"/>
          </p:nvPr>
        </p:nvSpPr>
        <p:spPr/>
        <p:txBody>
          <a:bodyPr/>
          <a:lstStyle/>
          <a:p>
            <a:r>
              <a:rPr lang="it-IT" dirty="0" err="1"/>
              <a:t>Alternatives</a:t>
            </a:r>
            <a:r>
              <a:rPr lang="it-IT" dirty="0"/>
              <a:t> to HCFC-141b</a:t>
            </a:r>
          </a:p>
        </p:txBody>
      </p:sp>
      <p:graphicFrame>
        <p:nvGraphicFramePr>
          <p:cNvPr id="4" name="Tabella 3">
            <a:extLst>
              <a:ext uri="{FF2B5EF4-FFF2-40B4-BE49-F238E27FC236}">
                <a16:creationId xmlns:a16="http://schemas.microsoft.com/office/drawing/2014/main" id="{B82426EE-01A4-AA45-B016-11E45399B4E9}"/>
              </a:ext>
            </a:extLst>
          </p:cNvPr>
          <p:cNvGraphicFramePr>
            <a:graphicFrameLocks noGrp="1"/>
          </p:cNvGraphicFramePr>
          <p:nvPr/>
        </p:nvGraphicFramePr>
        <p:xfrm>
          <a:off x="654667" y="1825629"/>
          <a:ext cx="7834666" cy="4351330"/>
        </p:xfrm>
        <a:graphic>
          <a:graphicData uri="http://schemas.openxmlformats.org/drawingml/2006/table">
            <a:tbl>
              <a:tblPr/>
              <a:tblGrid>
                <a:gridCol w="1408384">
                  <a:extLst>
                    <a:ext uri="{9D8B030D-6E8A-4147-A177-3AD203B41FA5}">
                      <a16:colId xmlns:a16="http://schemas.microsoft.com/office/drawing/2014/main" val="406008437"/>
                    </a:ext>
                  </a:extLst>
                </a:gridCol>
                <a:gridCol w="1071047">
                  <a:extLst>
                    <a:ext uri="{9D8B030D-6E8A-4147-A177-3AD203B41FA5}">
                      <a16:colId xmlns:a16="http://schemas.microsoft.com/office/drawing/2014/main" val="3745966763"/>
                    </a:ext>
                  </a:extLst>
                </a:gridCol>
                <a:gridCol w="1071047">
                  <a:extLst>
                    <a:ext uri="{9D8B030D-6E8A-4147-A177-3AD203B41FA5}">
                      <a16:colId xmlns:a16="http://schemas.microsoft.com/office/drawing/2014/main" val="845316867"/>
                    </a:ext>
                  </a:extLst>
                </a:gridCol>
                <a:gridCol w="1071047">
                  <a:extLst>
                    <a:ext uri="{9D8B030D-6E8A-4147-A177-3AD203B41FA5}">
                      <a16:colId xmlns:a16="http://schemas.microsoft.com/office/drawing/2014/main" val="1323553244"/>
                    </a:ext>
                  </a:extLst>
                </a:gridCol>
                <a:gridCol w="1071047">
                  <a:extLst>
                    <a:ext uri="{9D8B030D-6E8A-4147-A177-3AD203B41FA5}">
                      <a16:colId xmlns:a16="http://schemas.microsoft.com/office/drawing/2014/main" val="297917685"/>
                    </a:ext>
                  </a:extLst>
                </a:gridCol>
                <a:gridCol w="1071047">
                  <a:extLst>
                    <a:ext uri="{9D8B030D-6E8A-4147-A177-3AD203B41FA5}">
                      <a16:colId xmlns:a16="http://schemas.microsoft.com/office/drawing/2014/main" val="3367613629"/>
                    </a:ext>
                  </a:extLst>
                </a:gridCol>
                <a:gridCol w="1071047">
                  <a:extLst>
                    <a:ext uri="{9D8B030D-6E8A-4147-A177-3AD203B41FA5}">
                      <a16:colId xmlns:a16="http://schemas.microsoft.com/office/drawing/2014/main" val="2036933902"/>
                    </a:ext>
                  </a:extLst>
                </a:gridCol>
              </a:tblGrid>
              <a:tr h="383278">
                <a:tc>
                  <a:txBody>
                    <a:bodyPr/>
                    <a:lstStyle/>
                    <a:p>
                      <a:pPr algn="l" fontAlgn="ctr"/>
                      <a:r>
                        <a:rPr lang="it-IT" sz="1100" b="1" i="0" u="none" strike="noStrike">
                          <a:solidFill>
                            <a:srgbClr val="000000"/>
                          </a:solidFill>
                          <a:effectLst/>
                          <a:latin typeface="Calibri" panose="020F0502020204030204" pitchFamily="34" charset="0"/>
                        </a:rPr>
                        <a:t>Application</a:t>
                      </a:r>
                    </a:p>
                  </a:txBody>
                  <a:tcPr marL="76092" marR="8455" marT="845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ctr"/>
                      <a:r>
                        <a:rPr lang="it-IT" sz="1100" b="1" i="0" u="none" strike="noStrike">
                          <a:solidFill>
                            <a:srgbClr val="000000"/>
                          </a:solidFill>
                          <a:effectLst/>
                          <a:latin typeface="Calibri" panose="020F0502020204030204" pitchFamily="34" charset="0"/>
                        </a:rPr>
                        <a:t>Blowing</a:t>
                      </a:r>
                      <a:br>
                        <a:rPr lang="it-IT" sz="1100" b="1" i="0" u="none" strike="noStrike">
                          <a:solidFill>
                            <a:srgbClr val="000000"/>
                          </a:solidFill>
                          <a:effectLst/>
                          <a:latin typeface="Calibri" panose="020F0502020204030204" pitchFamily="34" charset="0"/>
                        </a:rPr>
                      </a:br>
                      <a:r>
                        <a:rPr lang="it-IT" sz="1100" b="1" i="0" u="none" strike="noStrike">
                          <a:solidFill>
                            <a:srgbClr val="000000"/>
                          </a:solidFill>
                          <a:effectLst/>
                          <a:latin typeface="Calibri" panose="020F0502020204030204" pitchFamily="34" charset="0"/>
                        </a:rPr>
                        <a:t> Agent</a:t>
                      </a:r>
                    </a:p>
                  </a:txBody>
                  <a:tcPr marL="76092" marR="8455" marT="845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GWP</a:t>
                      </a:r>
                    </a:p>
                  </a:txBody>
                  <a:tcPr marL="8455" marR="8455" marT="845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Cost of </a:t>
                      </a:r>
                      <a:br>
                        <a:rPr lang="it-IT" sz="1100" b="1" i="0" u="none" strike="noStrike">
                          <a:solidFill>
                            <a:srgbClr val="000000"/>
                          </a:solidFill>
                          <a:effectLst/>
                          <a:latin typeface="Calibri" panose="020F0502020204030204" pitchFamily="34" charset="0"/>
                        </a:rPr>
                      </a:br>
                      <a:r>
                        <a:rPr lang="it-IT" sz="1100" b="1" i="0" u="none" strike="noStrike">
                          <a:solidFill>
                            <a:srgbClr val="000000"/>
                          </a:solidFill>
                          <a:effectLst/>
                          <a:latin typeface="Calibri" panose="020F0502020204030204" pitchFamily="34" charset="0"/>
                        </a:rPr>
                        <a:t>investment</a:t>
                      </a:r>
                    </a:p>
                  </a:txBody>
                  <a:tcPr marL="8455" marR="8455" marT="845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Operating </a:t>
                      </a:r>
                      <a:br>
                        <a:rPr lang="it-IT" sz="1100" b="1" i="0" u="none" strike="noStrike">
                          <a:solidFill>
                            <a:srgbClr val="000000"/>
                          </a:solidFill>
                          <a:effectLst/>
                          <a:latin typeface="Calibri" panose="020F0502020204030204" pitchFamily="34" charset="0"/>
                        </a:rPr>
                      </a:br>
                      <a:r>
                        <a:rPr lang="it-IT" sz="1100" b="1" i="0" u="none" strike="noStrike">
                          <a:solidFill>
                            <a:srgbClr val="000000"/>
                          </a:solidFill>
                          <a:effectLst/>
                          <a:latin typeface="Calibri" panose="020F0502020204030204" pitchFamily="34" charset="0"/>
                        </a:rPr>
                        <a:t>Cost</a:t>
                      </a:r>
                    </a:p>
                  </a:txBody>
                  <a:tcPr marL="8455" marR="8455" marT="845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Energy Impact</a:t>
                      </a:r>
                    </a:p>
                  </a:txBody>
                  <a:tcPr marL="8455" marR="8455" marT="845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ctr" fontAlgn="ctr"/>
                      <a:r>
                        <a:rPr lang="it-IT" sz="1100" b="1" i="0" u="none" strike="noStrike">
                          <a:solidFill>
                            <a:srgbClr val="000000"/>
                          </a:solidFill>
                          <a:effectLst/>
                          <a:latin typeface="Calibri" panose="020F0502020204030204" pitchFamily="34" charset="0"/>
                        </a:rPr>
                        <a:t>Track Records</a:t>
                      </a:r>
                    </a:p>
                  </a:txBody>
                  <a:tcPr marL="8455" marR="8455" marT="8455" marB="0" anchor="ctr">
                    <a:lnL>
                      <a:noFill/>
                    </a:lnL>
                    <a:lnR>
                      <a:noFill/>
                    </a:lnR>
                    <a:lnT>
                      <a:noFill/>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9755283"/>
                  </a:ext>
                </a:extLst>
              </a:tr>
              <a:tr h="180366">
                <a:tc>
                  <a:txBody>
                    <a:bodyPr/>
                    <a:lstStyle/>
                    <a:p>
                      <a:pPr algn="l" fontAlgn="b"/>
                      <a:r>
                        <a:rPr lang="it-IT" sz="1100" b="1" i="0" u="none" strike="noStrike">
                          <a:solidFill>
                            <a:srgbClr val="000000"/>
                          </a:solidFill>
                          <a:effectLst/>
                          <a:latin typeface="Calibri" panose="020F0502020204030204" pitchFamily="34" charset="0"/>
                        </a:rPr>
                        <a:t>Domestic Appliance</a:t>
                      </a:r>
                    </a:p>
                  </a:txBody>
                  <a:tcPr marL="76092"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HC</a:t>
                      </a:r>
                    </a:p>
                  </a:txBody>
                  <a:tcPr marL="76092" marR="8455" marT="845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4025632369"/>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HFO</a:t>
                      </a:r>
                    </a:p>
                  </a:txBody>
                  <a:tcPr marL="76092" marR="8455" marT="8455" marB="0" anchor="b">
                    <a:lnL>
                      <a:noFill/>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456876459"/>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HFC</a:t>
                      </a:r>
                    </a:p>
                  </a:txBody>
                  <a:tcPr marL="76092" marR="8455" marT="845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641095167"/>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154980409"/>
                  </a:ext>
                </a:extLst>
              </a:tr>
              <a:tr h="180366">
                <a:tc>
                  <a:txBody>
                    <a:bodyPr/>
                    <a:lstStyle/>
                    <a:p>
                      <a:pPr algn="l" fontAlgn="b"/>
                      <a:r>
                        <a:rPr lang="it-IT" sz="1100" b="1" i="0" u="none" strike="noStrike">
                          <a:solidFill>
                            <a:srgbClr val="000000"/>
                          </a:solidFill>
                          <a:effectLst/>
                          <a:latin typeface="Calibri" panose="020F0502020204030204" pitchFamily="34" charset="0"/>
                        </a:rPr>
                        <a:t>Appliances</a:t>
                      </a:r>
                    </a:p>
                  </a:txBody>
                  <a:tcPr marL="76092"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HC</a:t>
                      </a:r>
                    </a:p>
                  </a:txBody>
                  <a:tcPr marL="76092" marR="8455" marT="845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3602707155"/>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Ecomate</a:t>
                      </a:r>
                    </a:p>
                  </a:txBody>
                  <a:tcPr marL="76092" marR="8455" marT="8455" marB="0" anchor="b">
                    <a:lnL>
                      <a:noFill/>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3381477005"/>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Water</a:t>
                      </a:r>
                    </a:p>
                  </a:txBody>
                  <a:tcPr marL="76092" marR="8455" marT="845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00B050"/>
                    </a:solidFill>
                  </a:tcPr>
                </a:tc>
                <a:extLst>
                  <a:ext uri="{0D108BD9-81ED-4DB2-BD59-A6C34878D82A}">
                    <a16:rowId xmlns:a16="http://schemas.microsoft.com/office/drawing/2014/main" val="3819794272"/>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a:noFill/>
                    </a:lnT>
                    <a:lnB>
                      <a:noFill/>
                    </a:lnB>
                    <a:solidFill>
                      <a:srgbClr val="F2F2F2"/>
                    </a:solidFill>
                  </a:tcPr>
                </a:tc>
                <a:extLst>
                  <a:ext uri="{0D108BD9-81ED-4DB2-BD59-A6C34878D82A}">
                    <a16:rowId xmlns:a16="http://schemas.microsoft.com/office/drawing/2014/main" val="3391588665"/>
                  </a:ext>
                </a:extLst>
              </a:tr>
              <a:tr h="180366">
                <a:tc>
                  <a:txBody>
                    <a:bodyPr/>
                    <a:lstStyle/>
                    <a:p>
                      <a:pPr algn="l" fontAlgn="b"/>
                      <a:r>
                        <a:rPr lang="it-IT" sz="1100" b="1" i="0" u="none" strike="noStrike">
                          <a:solidFill>
                            <a:srgbClr val="000000"/>
                          </a:solidFill>
                          <a:effectLst/>
                          <a:latin typeface="Calibri" panose="020F0502020204030204" pitchFamily="34" charset="0"/>
                        </a:rPr>
                        <a:t>Disc. Panels</a:t>
                      </a:r>
                    </a:p>
                  </a:txBody>
                  <a:tcPr marL="76092"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Ecomate</a:t>
                      </a:r>
                    </a:p>
                  </a:txBody>
                  <a:tcPr marL="76092" marR="8455" marT="845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471413607"/>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HFO</a:t>
                      </a:r>
                    </a:p>
                  </a:txBody>
                  <a:tcPr marL="76092" marR="8455" marT="8455" marB="0" anchor="b">
                    <a:lnL>
                      <a:noFill/>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666349853"/>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HFC</a:t>
                      </a:r>
                    </a:p>
                  </a:txBody>
                  <a:tcPr marL="76092" marR="8455" marT="845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737529653"/>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271275289"/>
                  </a:ext>
                </a:extLst>
              </a:tr>
              <a:tr h="180366">
                <a:tc>
                  <a:txBody>
                    <a:bodyPr/>
                    <a:lstStyle/>
                    <a:p>
                      <a:pPr algn="l" fontAlgn="b"/>
                      <a:r>
                        <a:rPr lang="it-IT" sz="1100" b="1" i="0" u="none" strike="noStrike">
                          <a:solidFill>
                            <a:srgbClr val="000000"/>
                          </a:solidFill>
                          <a:effectLst/>
                          <a:latin typeface="Calibri" panose="020F0502020204030204" pitchFamily="34" charset="0"/>
                        </a:rPr>
                        <a:t>Spray</a:t>
                      </a:r>
                    </a:p>
                  </a:txBody>
                  <a:tcPr marL="76092"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ecomate</a:t>
                      </a:r>
                    </a:p>
                  </a:txBody>
                  <a:tcPr marL="76092" marR="8455" marT="845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825626188"/>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HFO</a:t>
                      </a:r>
                    </a:p>
                  </a:txBody>
                  <a:tcPr marL="76092" marR="8455" marT="8455" marB="0" anchor="b">
                    <a:lnL>
                      <a:noFill/>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853795397"/>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HFC</a:t>
                      </a:r>
                    </a:p>
                  </a:txBody>
                  <a:tcPr marL="76092" marR="8455" marT="845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13860157"/>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864832187"/>
                  </a:ext>
                </a:extLst>
              </a:tr>
              <a:tr h="180366">
                <a:tc>
                  <a:txBody>
                    <a:bodyPr/>
                    <a:lstStyle/>
                    <a:p>
                      <a:pPr algn="l" fontAlgn="b"/>
                      <a:r>
                        <a:rPr lang="it-IT" sz="1100" b="1" i="0" u="none" strike="noStrike">
                          <a:solidFill>
                            <a:srgbClr val="000000"/>
                          </a:solidFill>
                          <a:effectLst/>
                          <a:latin typeface="Calibri" panose="020F0502020204030204" pitchFamily="34" charset="0"/>
                        </a:rPr>
                        <a:t>Pipe Insulation</a:t>
                      </a:r>
                    </a:p>
                  </a:txBody>
                  <a:tcPr marL="76092"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HC</a:t>
                      </a:r>
                    </a:p>
                  </a:txBody>
                  <a:tcPr marL="76092" marR="8455" marT="845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142717023"/>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 </a:t>
                      </a:r>
                    </a:p>
                  </a:txBody>
                  <a:tcPr marL="76092"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197525904"/>
                  </a:ext>
                </a:extLst>
              </a:tr>
              <a:tr h="180366">
                <a:tc>
                  <a:txBody>
                    <a:bodyPr/>
                    <a:lstStyle/>
                    <a:p>
                      <a:pPr algn="l" fontAlgn="b"/>
                      <a:r>
                        <a:rPr lang="it-IT" sz="1100" b="1" i="0" u="none" strike="noStrike">
                          <a:solidFill>
                            <a:srgbClr val="000000"/>
                          </a:solidFill>
                          <a:effectLst/>
                          <a:latin typeface="Calibri" panose="020F0502020204030204" pitchFamily="34" charset="0"/>
                        </a:rPr>
                        <a:t>Integral Skin</a:t>
                      </a:r>
                    </a:p>
                  </a:txBody>
                  <a:tcPr marL="76092"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HC</a:t>
                      </a:r>
                    </a:p>
                  </a:txBody>
                  <a:tcPr marL="76092" marR="8455" marT="845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178709239"/>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a:noFill/>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ecomate</a:t>
                      </a:r>
                    </a:p>
                  </a:txBody>
                  <a:tcPr marL="76092" marR="8455" marT="8455" marB="0" anchor="b">
                    <a:lnL>
                      <a:noFill/>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4292584097"/>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water</a:t>
                      </a:r>
                    </a:p>
                  </a:txBody>
                  <a:tcPr marL="76092" marR="8455" marT="845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2881302102"/>
                  </a:ext>
                </a:extLst>
              </a:tr>
              <a:tr h="180366">
                <a:tc>
                  <a:txBody>
                    <a:bodyPr/>
                    <a:lstStyle/>
                    <a:p>
                      <a:pPr algn="l" fontAlgn="b"/>
                      <a:r>
                        <a:rPr lang="it-IT" sz="1100" b="1" i="0" u="none" strike="noStrike">
                          <a:solidFill>
                            <a:srgbClr val="000000"/>
                          </a:solidFill>
                          <a:effectLst/>
                          <a:latin typeface="Calibri" panose="020F0502020204030204" pitchFamily="34" charset="0"/>
                        </a:rPr>
                        <a:t> </a:t>
                      </a:r>
                    </a:p>
                  </a:txBody>
                  <a:tcPr marL="76092" marR="8455" marT="845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1" i="0" u="none" strike="noStrike">
                          <a:solidFill>
                            <a:srgbClr val="002060"/>
                          </a:solidFill>
                          <a:effectLst/>
                          <a:latin typeface="Calibri" panose="020F0502020204030204" pitchFamily="34" charset="0"/>
                        </a:rPr>
                        <a:t>HFC</a:t>
                      </a:r>
                    </a:p>
                  </a:txBody>
                  <a:tcPr marL="76092" marR="8455" marT="845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2F2F2"/>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0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C000"/>
                    </a:solidFill>
                  </a:tcPr>
                </a:tc>
                <a:tc>
                  <a:txBody>
                    <a:bodyPr/>
                    <a:lstStyle/>
                    <a:p>
                      <a:pPr algn="l" fontAlgn="b"/>
                      <a:r>
                        <a:rPr lang="it-IT" sz="1100" b="0" i="0" u="none" strike="noStrike">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solidFill>
                      <a:srgbClr val="F2F2F2"/>
                    </a:solidFill>
                  </a:tcPr>
                </a:tc>
                <a:tc>
                  <a:txBody>
                    <a:bodyPr/>
                    <a:lstStyle/>
                    <a:p>
                      <a:pPr algn="l" fontAlgn="b"/>
                      <a:r>
                        <a:rPr lang="it-IT" sz="1100" b="0" i="0" u="none" strike="noStrike" dirty="0">
                          <a:solidFill>
                            <a:srgbClr val="000000"/>
                          </a:solidFill>
                          <a:effectLst/>
                          <a:latin typeface="Calibri" panose="020F0502020204030204" pitchFamily="34" charset="0"/>
                        </a:rPr>
                        <a:t> </a:t>
                      </a:r>
                    </a:p>
                  </a:txBody>
                  <a:tcPr marL="8455" marR="8455" marT="845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050"/>
                    </a:solidFill>
                  </a:tcPr>
                </a:tc>
                <a:extLst>
                  <a:ext uri="{0D108BD9-81ED-4DB2-BD59-A6C34878D82A}">
                    <a16:rowId xmlns:a16="http://schemas.microsoft.com/office/drawing/2014/main" val="3962854778"/>
                  </a:ext>
                </a:extLst>
              </a:tr>
            </a:tbl>
          </a:graphicData>
        </a:graphic>
      </p:graphicFrame>
    </p:spTree>
    <p:extLst>
      <p:ext uri="{BB962C8B-B14F-4D97-AF65-F5344CB8AC3E}">
        <p14:creationId xmlns:p14="http://schemas.microsoft.com/office/powerpoint/2010/main" val="3610782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emissions</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8"/>
            <a:ext cx="7886701" cy="4456235"/>
          </a:xfrm>
        </p:spPr>
        <p:txBody>
          <a:bodyPr>
            <a:normAutofit/>
          </a:bodyPr>
          <a:lstStyle/>
          <a:p>
            <a:pPr marL="0" indent="0">
              <a:buNone/>
            </a:pPr>
            <a:endParaRPr lang="en" sz="2000" dirty="0"/>
          </a:p>
          <a:p>
            <a:pPr marL="342900" lvl="1" indent="0">
              <a:buNone/>
            </a:pPr>
            <a:endParaRPr lang="it-IT" dirty="0">
              <a:solidFill>
                <a:srgbClr val="002060"/>
              </a:solidFill>
            </a:endParaRPr>
          </a:p>
        </p:txBody>
      </p:sp>
      <p:sp>
        <p:nvSpPr>
          <p:cNvPr id="3" name="Rettangolo 2">
            <a:extLst>
              <a:ext uri="{FF2B5EF4-FFF2-40B4-BE49-F238E27FC236}">
                <a16:creationId xmlns:a16="http://schemas.microsoft.com/office/drawing/2014/main" id="{DA51B08F-AB7E-854A-BA22-47696FB5CC5D}"/>
              </a:ext>
            </a:extLst>
          </p:cNvPr>
          <p:cNvSpPr/>
          <p:nvPr/>
        </p:nvSpPr>
        <p:spPr>
          <a:xfrm>
            <a:off x="628649" y="2036639"/>
            <a:ext cx="7886701" cy="3200876"/>
          </a:xfrm>
          <a:prstGeom prst="rect">
            <a:avLst/>
          </a:prstGeom>
        </p:spPr>
        <p:txBody>
          <a:bodyPr wrap="square">
            <a:spAutoFit/>
          </a:bodyPr>
          <a:lstStyle/>
          <a:p>
            <a:r>
              <a:rPr lang="en" b="1" dirty="0">
                <a:effectLst/>
                <a:latin typeface="Calibri" panose="020F0502020204030204" pitchFamily="34" charset="0"/>
              </a:rPr>
              <a:t>HI/LOW PRESSURE MACHINE</a:t>
            </a:r>
            <a:endParaRPr lang="en" dirty="0">
              <a:effectLst/>
              <a:latin typeface="Calibri" panose="020F0502020204030204" pitchFamily="34" charset="0"/>
            </a:endParaRPr>
          </a:p>
          <a:p>
            <a:endParaRPr lang="en" dirty="0">
              <a:effectLst/>
              <a:latin typeface="Calibri" panose="020F0502020204030204" pitchFamily="34" charset="0"/>
            </a:endParaRPr>
          </a:p>
          <a:p>
            <a:r>
              <a:rPr lang="en" sz="2000" dirty="0"/>
              <a:t>Standard Panel System gel time ~150s</a:t>
            </a:r>
          </a:p>
          <a:p>
            <a:r>
              <a:rPr lang="it-IT" sz="2000" dirty="0"/>
              <a:t>Standard </a:t>
            </a:r>
            <a:r>
              <a:rPr lang="it-IT" sz="2000" dirty="0" err="1"/>
              <a:t>Refrigeration</a:t>
            </a:r>
            <a:r>
              <a:rPr lang="it-IT" sz="2000" dirty="0"/>
              <a:t> System ~ 90s</a:t>
            </a:r>
            <a:endParaRPr lang="en" sz="2000" dirty="0">
              <a:effectLst/>
            </a:endParaRPr>
          </a:p>
          <a:p>
            <a:pPr marL="285750" indent="-285750" algn="just">
              <a:buFont typeface="Arial" panose="020B0604020202020204" pitchFamily="34" charset="0"/>
              <a:buChar char="•"/>
            </a:pPr>
            <a:endParaRPr lang="en" dirty="0">
              <a:latin typeface="Calibri" panose="020F0502020204030204" pitchFamily="34" charset="0"/>
            </a:endParaRPr>
          </a:p>
          <a:p>
            <a:pPr marL="285750" indent="-285750" algn="just">
              <a:buFont typeface="Arial" panose="020B0604020202020204" pitchFamily="34" charset="0"/>
              <a:buChar char="•"/>
            </a:pPr>
            <a:endParaRPr lang="en" dirty="0">
              <a:effectLst/>
              <a:latin typeface="Calibri" panose="020F0502020204030204" pitchFamily="34" charset="0"/>
            </a:endParaRPr>
          </a:p>
          <a:p>
            <a:pPr marL="285750" indent="-285750" algn="just">
              <a:buFont typeface="Arial" panose="020B0604020202020204" pitchFamily="34" charset="0"/>
              <a:buChar char="•"/>
            </a:pPr>
            <a:endParaRPr lang="en" dirty="0">
              <a:latin typeface="Calibri" panose="020F0502020204030204" pitchFamily="34" charset="0"/>
            </a:endParaRPr>
          </a:p>
          <a:p>
            <a:pPr marL="285750" indent="-285750" algn="just">
              <a:buFont typeface="Arial" panose="020B0604020202020204" pitchFamily="34" charset="0"/>
              <a:buChar char="•"/>
            </a:pPr>
            <a:endParaRPr lang="en" dirty="0">
              <a:effectLst/>
              <a:latin typeface="Calibri" panose="020F0502020204030204" pitchFamily="34" charset="0"/>
            </a:endParaRPr>
          </a:p>
          <a:p>
            <a:pPr marL="285750" indent="-285750" algn="just">
              <a:buFont typeface="Arial" panose="020B0604020202020204" pitchFamily="34" charset="0"/>
              <a:buChar char="•"/>
            </a:pPr>
            <a:endParaRPr lang="en" dirty="0">
              <a:latin typeface="Calibri" panose="020F0502020204030204" pitchFamily="34" charset="0"/>
            </a:endParaRPr>
          </a:p>
          <a:p>
            <a:pPr marL="285750" indent="-285750" algn="just">
              <a:buFont typeface="Arial" panose="020B0604020202020204" pitchFamily="34" charset="0"/>
              <a:buChar char="•"/>
            </a:pPr>
            <a:endParaRPr lang="en" dirty="0">
              <a:effectLst/>
              <a:latin typeface="Calibri" panose="020F0502020204030204" pitchFamily="34" charset="0"/>
            </a:endParaRPr>
          </a:p>
          <a:p>
            <a:pPr algn="just"/>
            <a:endParaRPr lang="en" dirty="0">
              <a:latin typeface="Calibri" panose="020F0502020204030204" pitchFamily="34" charset="0"/>
            </a:endParaRPr>
          </a:p>
        </p:txBody>
      </p:sp>
      <p:graphicFrame>
        <p:nvGraphicFramePr>
          <p:cNvPr id="2" name="Tabella 1">
            <a:extLst>
              <a:ext uri="{FF2B5EF4-FFF2-40B4-BE49-F238E27FC236}">
                <a16:creationId xmlns:a16="http://schemas.microsoft.com/office/drawing/2014/main" id="{24C9746D-28A1-9348-98EF-3C69A623609F}"/>
              </a:ext>
            </a:extLst>
          </p:cNvPr>
          <p:cNvGraphicFramePr>
            <a:graphicFrameLocks noGrp="1"/>
          </p:cNvGraphicFramePr>
          <p:nvPr>
            <p:extLst>
              <p:ext uri="{D42A27DB-BD31-4B8C-83A1-F6EECF244321}">
                <p14:modId xmlns:p14="http://schemas.microsoft.com/office/powerpoint/2010/main" val="3424839444"/>
              </p:ext>
            </p:extLst>
          </p:nvPr>
        </p:nvGraphicFramePr>
        <p:xfrm>
          <a:off x="1351722" y="3818910"/>
          <a:ext cx="6096000" cy="1854200"/>
        </p:xfrm>
        <a:graphic>
          <a:graphicData uri="http://schemas.openxmlformats.org/drawingml/2006/table">
            <a:tbl>
              <a:tblPr firstRow="1" bandRow="1">
                <a:tableStyleId>{7DF18680-E054-41AD-8BC1-D1AEF772440D}</a:tableStyleId>
              </a:tblPr>
              <a:tblGrid>
                <a:gridCol w="3048000">
                  <a:extLst>
                    <a:ext uri="{9D8B030D-6E8A-4147-A177-3AD203B41FA5}">
                      <a16:colId xmlns:a16="http://schemas.microsoft.com/office/drawing/2014/main" val="2787925668"/>
                    </a:ext>
                  </a:extLst>
                </a:gridCol>
                <a:gridCol w="3048000">
                  <a:extLst>
                    <a:ext uri="{9D8B030D-6E8A-4147-A177-3AD203B41FA5}">
                      <a16:colId xmlns:a16="http://schemas.microsoft.com/office/drawing/2014/main" val="1839384519"/>
                    </a:ext>
                  </a:extLst>
                </a:gridCol>
              </a:tblGrid>
              <a:tr h="370840">
                <a:tc>
                  <a:txBody>
                    <a:bodyPr/>
                    <a:lstStyle/>
                    <a:p>
                      <a:pPr algn="ctr"/>
                      <a:r>
                        <a:rPr lang="it-IT" sz="1600" dirty="0" err="1">
                          <a:solidFill>
                            <a:schemeClr val="bg1"/>
                          </a:solidFill>
                        </a:rPr>
                        <a:t>ppm</a:t>
                      </a:r>
                      <a:r>
                        <a:rPr lang="it-IT" sz="1600" dirty="0">
                          <a:solidFill>
                            <a:schemeClr val="bg1"/>
                          </a:solidFill>
                        </a:rPr>
                        <a:t> </a:t>
                      </a:r>
                      <a:r>
                        <a:rPr lang="it-IT" sz="1600" dirty="0" err="1">
                          <a:solidFill>
                            <a:schemeClr val="bg1"/>
                          </a:solidFill>
                        </a:rPr>
                        <a:t>at</a:t>
                      </a:r>
                      <a:r>
                        <a:rPr lang="it-IT" sz="1600" dirty="0">
                          <a:solidFill>
                            <a:schemeClr val="bg1"/>
                          </a:solidFill>
                        </a:rPr>
                        <a:t> </a:t>
                      </a:r>
                      <a:r>
                        <a:rPr lang="it-IT" sz="1600" dirty="0" err="1">
                          <a:solidFill>
                            <a:schemeClr val="bg1"/>
                          </a:solidFill>
                        </a:rPr>
                        <a:t>injection</a:t>
                      </a:r>
                      <a:r>
                        <a:rPr lang="it-IT" sz="1600" dirty="0">
                          <a:solidFill>
                            <a:schemeClr val="bg1"/>
                          </a:solidFill>
                        </a:rPr>
                        <a:t> </a:t>
                      </a:r>
                      <a:r>
                        <a:rPr lang="it-IT" sz="1600" dirty="0" err="1">
                          <a:solidFill>
                            <a:schemeClr val="bg1"/>
                          </a:solidFill>
                        </a:rPr>
                        <a:t>point</a:t>
                      </a:r>
                      <a:endParaRPr lang="it-IT" sz="1600" dirty="0">
                        <a:solidFill>
                          <a:schemeClr val="bg1"/>
                        </a:solidFill>
                      </a:endParaRPr>
                    </a:p>
                  </a:txBody>
                  <a:tcPr/>
                </a:tc>
                <a:tc>
                  <a:txBody>
                    <a:bodyPr/>
                    <a:lstStyle/>
                    <a:p>
                      <a:pPr algn="ctr"/>
                      <a:r>
                        <a:rPr lang="it-IT" sz="1600" dirty="0">
                          <a:solidFill>
                            <a:schemeClr val="bg1"/>
                          </a:solidFill>
                        </a:rPr>
                        <a:t>600 mm from head</a:t>
                      </a:r>
                    </a:p>
                  </a:txBody>
                  <a:tcPr/>
                </a:tc>
                <a:extLst>
                  <a:ext uri="{0D108BD9-81ED-4DB2-BD59-A6C34878D82A}">
                    <a16:rowId xmlns:a16="http://schemas.microsoft.com/office/drawing/2014/main" val="2616705349"/>
                  </a:ext>
                </a:extLst>
              </a:tr>
              <a:tr h="370840">
                <a:tc>
                  <a:txBody>
                    <a:bodyPr/>
                    <a:lstStyle/>
                    <a:p>
                      <a:pPr algn="ctr"/>
                      <a:r>
                        <a:rPr lang="it-IT" sz="1600" dirty="0">
                          <a:solidFill>
                            <a:schemeClr val="tx1"/>
                          </a:solidFill>
                        </a:rPr>
                        <a:t>2.85</a:t>
                      </a:r>
                    </a:p>
                  </a:txBody>
                  <a:tcPr/>
                </a:tc>
                <a:tc>
                  <a:txBody>
                    <a:bodyPr/>
                    <a:lstStyle/>
                    <a:p>
                      <a:pPr algn="ctr"/>
                      <a:r>
                        <a:rPr lang="it-IT" sz="1600" dirty="0">
                          <a:solidFill>
                            <a:schemeClr val="tx1"/>
                          </a:solidFill>
                        </a:rPr>
                        <a:t>0.59</a:t>
                      </a:r>
                    </a:p>
                  </a:txBody>
                  <a:tcPr/>
                </a:tc>
                <a:extLst>
                  <a:ext uri="{0D108BD9-81ED-4DB2-BD59-A6C34878D82A}">
                    <a16:rowId xmlns:a16="http://schemas.microsoft.com/office/drawing/2014/main" val="1386431416"/>
                  </a:ext>
                </a:extLst>
              </a:tr>
              <a:tr h="370840">
                <a:tc>
                  <a:txBody>
                    <a:bodyPr/>
                    <a:lstStyle/>
                    <a:p>
                      <a:pPr algn="ctr"/>
                      <a:r>
                        <a:rPr lang="it-IT" sz="1600" dirty="0">
                          <a:solidFill>
                            <a:schemeClr val="tx1"/>
                          </a:solidFill>
                        </a:rPr>
                        <a:t>3.00</a:t>
                      </a:r>
                    </a:p>
                  </a:txBody>
                  <a:tcPr/>
                </a:tc>
                <a:tc>
                  <a:txBody>
                    <a:bodyPr/>
                    <a:lstStyle/>
                    <a:p>
                      <a:pPr algn="ctr"/>
                      <a:r>
                        <a:rPr lang="it-IT" sz="1600" dirty="0">
                          <a:solidFill>
                            <a:schemeClr val="tx1"/>
                          </a:solidFill>
                        </a:rPr>
                        <a:t>0.71</a:t>
                      </a:r>
                    </a:p>
                  </a:txBody>
                  <a:tcPr/>
                </a:tc>
                <a:extLst>
                  <a:ext uri="{0D108BD9-81ED-4DB2-BD59-A6C34878D82A}">
                    <a16:rowId xmlns:a16="http://schemas.microsoft.com/office/drawing/2014/main" val="2019001449"/>
                  </a:ext>
                </a:extLst>
              </a:tr>
              <a:tr h="370840">
                <a:tc>
                  <a:txBody>
                    <a:bodyPr/>
                    <a:lstStyle/>
                    <a:p>
                      <a:pPr algn="ctr"/>
                      <a:r>
                        <a:rPr lang="it-IT" sz="1600" dirty="0">
                          <a:solidFill>
                            <a:schemeClr val="tx1"/>
                          </a:solidFill>
                        </a:rPr>
                        <a:t>2.95</a:t>
                      </a:r>
                    </a:p>
                  </a:txBody>
                  <a:tcPr/>
                </a:tc>
                <a:tc>
                  <a:txBody>
                    <a:bodyPr/>
                    <a:lstStyle/>
                    <a:p>
                      <a:pPr algn="ctr"/>
                      <a:r>
                        <a:rPr lang="it-IT" sz="1600" dirty="0">
                          <a:solidFill>
                            <a:schemeClr val="tx1"/>
                          </a:solidFill>
                        </a:rPr>
                        <a:t>0.73</a:t>
                      </a:r>
                    </a:p>
                  </a:txBody>
                  <a:tcPr/>
                </a:tc>
                <a:extLst>
                  <a:ext uri="{0D108BD9-81ED-4DB2-BD59-A6C34878D82A}">
                    <a16:rowId xmlns:a16="http://schemas.microsoft.com/office/drawing/2014/main" val="1359166369"/>
                  </a:ext>
                </a:extLst>
              </a:tr>
              <a:tr h="370840">
                <a:tc>
                  <a:txBody>
                    <a:bodyPr/>
                    <a:lstStyle/>
                    <a:p>
                      <a:pPr algn="ctr"/>
                      <a:r>
                        <a:rPr lang="it-IT" sz="1600" dirty="0">
                          <a:solidFill>
                            <a:schemeClr val="tx1"/>
                          </a:solidFill>
                        </a:rPr>
                        <a:t>2.26</a:t>
                      </a:r>
                    </a:p>
                  </a:txBody>
                  <a:tcPr/>
                </a:tc>
                <a:tc>
                  <a:txBody>
                    <a:bodyPr/>
                    <a:lstStyle/>
                    <a:p>
                      <a:pPr algn="ctr"/>
                      <a:r>
                        <a:rPr lang="it-IT" sz="1600" dirty="0">
                          <a:solidFill>
                            <a:schemeClr val="tx1"/>
                          </a:solidFill>
                        </a:rPr>
                        <a:t>0.63</a:t>
                      </a:r>
                    </a:p>
                  </a:txBody>
                  <a:tcPr/>
                </a:tc>
                <a:extLst>
                  <a:ext uri="{0D108BD9-81ED-4DB2-BD59-A6C34878D82A}">
                    <a16:rowId xmlns:a16="http://schemas.microsoft.com/office/drawing/2014/main" val="190959161"/>
                  </a:ext>
                </a:extLst>
              </a:tr>
            </a:tbl>
          </a:graphicData>
        </a:graphic>
      </p:graphicFrame>
    </p:spTree>
    <p:extLst>
      <p:ext uri="{BB962C8B-B14F-4D97-AF65-F5344CB8AC3E}">
        <p14:creationId xmlns:p14="http://schemas.microsoft.com/office/powerpoint/2010/main" val="1854454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optimization</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337356" y="1837348"/>
            <a:ext cx="7401659" cy="3438037"/>
          </a:xfrm>
        </p:spPr>
        <p:txBody>
          <a:bodyPr>
            <a:normAutofit/>
          </a:bodyPr>
          <a:lstStyle/>
          <a:p>
            <a:pPr marL="800100" lvl="1" indent="-457200">
              <a:lnSpc>
                <a:spcPct val="150000"/>
              </a:lnSpc>
              <a:buFont typeface="+mj-lt"/>
              <a:buAutoNum type="arabicPeriod"/>
            </a:pPr>
            <a:r>
              <a:rPr lang="it-IT" sz="2100" dirty="0" err="1"/>
              <a:t>Increase</a:t>
            </a:r>
            <a:r>
              <a:rPr lang="it-IT" sz="2100" dirty="0"/>
              <a:t> </a:t>
            </a:r>
            <a:r>
              <a:rPr lang="it-IT" sz="2100" dirty="0" err="1"/>
              <a:t>index</a:t>
            </a:r>
            <a:r>
              <a:rPr lang="it-IT" sz="2100" dirty="0"/>
              <a:t> of </a:t>
            </a:r>
            <a:r>
              <a:rPr lang="it-IT" sz="2100" dirty="0" err="1"/>
              <a:t>about</a:t>
            </a:r>
            <a:r>
              <a:rPr lang="it-IT" sz="2100" dirty="0"/>
              <a:t> 10 </a:t>
            </a:r>
            <a:r>
              <a:rPr lang="it-IT" sz="2100" dirty="0" err="1"/>
              <a:t>points</a:t>
            </a:r>
            <a:r>
              <a:rPr lang="it-IT" sz="2100" dirty="0"/>
              <a:t>.</a:t>
            </a:r>
          </a:p>
          <a:p>
            <a:pPr marL="685800" lvl="1" indent="-342900">
              <a:lnSpc>
                <a:spcPct val="150000"/>
              </a:lnSpc>
              <a:buFont typeface="+mj-lt"/>
              <a:buAutoNum type="arabicPeriod"/>
            </a:pPr>
            <a:r>
              <a:rPr lang="it-IT" sz="2100" dirty="0" err="1"/>
              <a:t>Increase</a:t>
            </a:r>
            <a:r>
              <a:rPr lang="it-IT" sz="2100" dirty="0"/>
              <a:t> the water </a:t>
            </a:r>
            <a:r>
              <a:rPr lang="it-IT" sz="2100" dirty="0" err="1"/>
              <a:t>content</a:t>
            </a:r>
            <a:r>
              <a:rPr lang="it-IT" sz="2100" dirty="0"/>
              <a:t> </a:t>
            </a:r>
            <a:r>
              <a:rPr lang="it-IT" sz="2100" dirty="0" err="1"/>
              <a:t>while</a:t>
            </a:r>
            <a:r>
              <a:rPr lang="it-IT" sz="2100" dirty="0"/>
              <a:t> </a:t>
            </a:r>
            <a:r>
              <a:rPr lang="it-IT" sz="2100" dirty="0" err="1"/>
              <a:t>decreasing</a:t>
            </a:r>
            <a:r>
              <a:rPr lang="it-IT" sz="2100" dirty="0"/>
              <a:t> </a:t>
            </a:r>
            <a:r>
              <a:rPr lang="it-IT" sz="2100" dirty="0" err="1"/>
              <a:t>ecomate</a:t>
            </a:r>
            <a:r>
              <a:rPr lang="it-IT" sz="2100" dirty="0"/>
              <a:t>®.</a:t>
            </a:r>
          </a:p>
          <a:p>
            <a:pPr marL="685800" lvl="1" indent="-342900">
              <a:lnSpc>
                <a:spcPct val="150000"/>
              </a:lnSpc>
              <a:buFont typeface="+mj-lt"/>
              <a:buAutoNum type="arabicPeriod"/>
            </a:pPr>
            <a:r>
              <a:rPr lang="it-IT" sz="2100" dirty="0" err="1"/>
              <a:t>Increase</a:t>
            </a:r>
            <a:r>
              <a:rPr lang="it-IT" sz="2100" dirty="0"/>
              <a:t> cross-link </a:t>
            </a:r>
            <a:r>
              <a:rPr lang="it-IT" sz="2100" dirty="0" err="1"/>
              <a:t>density</a:t>
            </a:r>
            <a:r>
              <a:rPr lang="it-IT" sz="2100" dirty="0"/>
              <a:t> of the </a:t>
            </a:r>
            <a:r>
              <a:rPr lang="it-IT" sz="2100" dirty="0" err="1"/>
              <a:t>polymer</a:t>
            </a:r>
            <a:r>
              <a:rPr lang="it-IT" sz="2100" dirty="0"/>
              <a:t> or </a:t>
            </a:r>
            <a:r>
              <a:rPr lang="it-IT" sz="2100" dirty="0" err="1"/>
              <a:t>increase</a:t>
            </a:r>
            <a:r>
              <a:rPr lang="it-IT" sz="2100" dirty="0"/>
              <a:t> the </a:t>
            </a:r>
            <a:r>
              <a:rPr lang="it-IT" sz="2100" dirty="0" err="1"/>
              <a:t>averge</a:t>
            </a:r>
            <a:r>
              <a:rPr lang="it-IT" sz="2100" dirty="0"/>
              <a:t> </a:t>
            </a:r>
            <a:r>
              <a:rPr lang="it-IT" sz="2100" dirty="0" err="1"/>
              <a:t>functionality</a:t>
            </a:r>
            <a:r>
              <a:rPr lang="it-IT" sz="2100" dirty="0"/>
              <a:t> of the </a:t>
            </a:r>
            <a:r>
              <a:rPr lang="it-IT" sz="2100" dirty="0" err="1"/>
              <a:t>blend</a:t>
            </a:r>
            <a:r>
              <a:rPr lang="it-IT" sz="2100" dirty="0"/>
              <a:t>.</a:t>
            </a:r>
          </a:p>
          <a:p>
            <a:pPr marL="685800" lvl="1" indent="-342900">
              <a:lnSpc>
                <a:spcPct val="150000"/>
              </a:lnSpc>
              <a:buFont typeface="+mj-lt"/>
              <a:buAutoNum type="arabicPeriod"/>
            </a:pPr>
            <a:r>
              <a:rPr lang="it-IT" sz="2100" dirty="0" err="1"/>
              <a:t>Evaluate</a:t>
            </a:r>
            <a:r>
              <a:rPr lang="it-IT" sz="2100" dirty="0"/>
              <a:t> the </a:t>
            </a:r>
            <a:r>
              <a:rPr lang="it-IT" sz="2100" dirty="0" err="1"/>
              <a:t>kind</a:t>
            </a:r>
            <a:r>
              <a:rPr lang="it-IT" sz="2100" dirty="0"/>
              <a:t> of </a:t>
            </a:r>
            <a:r>
              <a:rPr lang="it-IT" sz="2100" dirty="0" err="1"/>
              <a:t>polyol</a:t>
            </a:r>
            <a:r>
              <a:rPr lang="it-IT" sz="2100" dirty="0"/>
              <a:t>.</a:t>
            </a:r>
          </a:p>
          <a:p>
            <a:pPr marL="685800" lvl="1" indent="-342900">
              <a:lnSpc>
                <a:spcPct val="150000"/>
              </a:lnSpc>
              <a:buFont typeface="+mj-lt"/>
              <a:buAutoNum type="arabicPeriod"/>
            </a:pPr>
            <a:r>
              <a:rPr lang="en-US" sz="2100" dirty="0"/>
              <a:t>Change the surfactant type and amount.</a:t>
            </a:r>
            <a:endParaRPr lang="it-IT" sz="2100" dirty="0"/>
          </a:p>
          <a:p>
            <a:pPr marL="342900" lvl="1" indent="0">
              <a:lnSpc>
                <a:spcPct val="150000"/>
              </a:lnSpc>
              <a:buNone/>
            </a:pPr>
            <a:endParaRPr lang="it-IT" sz="2100" dirty="0"/>
          </a:p>
        </p:txBody>
      </p:sp>
    </p:spTree>
    <p:extLst>
      <p:ext uri="{BB962C8B-B14F-4D97-AF65-F5344CB8AC3E}">
        <p14:creationId xmlns:p14="http://schemas.microsoft.com/office/powerpoint/2010/main" val="3700849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a:t>
            </a:r>
            <a:r>
              <a:rPr lang="it-IT" sz="3600" dirty="0" err="1"/>
              <a:t>ecomate</a:t>
            </a:r>
            <a:r>
              <a:rPr lang="it-IT" sz="3600" dirty="0"/>
              <a:t>®: </a:t>
            </a:r>
            <a:r>
              <a:rPr lang="it-IT" sz="3600" dirty="0" err="1"/>
              <a:t>optimization</a:t>
            </a:r>
            <a:endParaRPr lang="it-IT" sz="3600" dirty="0"/>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50" y="1837348"/>
            <a:ext cx="7842997" cy="4655526"/>
          </a:xfrm>
        </p:spPr>
        <p:txBody>
          <a:bodyPr>
            <a:noAutofit/>
          </a:bodyPr>
          <a:lstStyle/>
          <a:p>
            <a:pPr marL="0" indent="0">
              <a:lnSpc>
                <a:spcPct val="150000"/>
              </a:lnSpc>
              <a:buNone/>
            </a:pPr>
            <a:r>
              <a:rPr lang="it-IT" sz="2000" dirty="0"/>
              <a:t>To </a:t>
            </a:r>
            <a:r>
              <a:rPr lang="it-IT" sz="2000" dirty="0" err="1"/>
              <a:t>speed</a:t>
            </a:r>
            <a:r>
              <a:rPr lang="it-IT" sz="2000" dirty="0"/>
              <a:t> up the </a:t>
            </a:r>
            <a:r>
              <a:rPr lang="it-IT" sz="2000" dirty="0" err="1"/>
              <a:t>transition</a:t>
            </a:r>
            <a:r>
              <a:rPr lang="it-IT" sz="2000" dirty="0"/>
              <a:t> </a:t>
            </a:r>
            <a:r>
              <a:rPr lang="it-IT" sz="2000" dirty="0" err="1"/>
              <a:t>process</a:t>
            </a:r>
            <a:r>
              <a:rPr lang="it-IT" sz="2000" dirty="0"/>
              <a:t> FSI can </a:t>
            </a:r>
            <a:r>
              <a:rPr lang="it-IT" sz="2000" dirty="0" err="1"/>
              <a:t>provide</a:t>
            </a:r>
            <a:r>
              <a:rPr lang="it-IT" sz="2000" dirty="0"/>
              <a:t> </a:t>
            </a:r>
            <a:r>
              <a:rPr lang="it-IT" sz="2000" dirty="0" err="1"/>
              <a:t>specific</a:t>
            </a:r>
            <a:r>
              <a:rPr lang="it-IT" sz="2000" dirty="0"/>
              <a:t> </a:t>
            </a:r>
            <a:r>
              <a:rPr lang="it-IT" sz="2000" dirty="0" err="1"/>
              <a:t>additives</a:t>
            </a:r>
            <a:r>
              <a:rPr lang="it-IT" sz="2000" dirty="0"/>
              <a:t>.</a:t>
            </a:r>
          </a:p>
          <a:p>
            <a:pPr marL="0" indent="0">
              <a:buNone/>
            </a:pPr>
            <a:endParaRPr lang="en" sz="2000" b="1" dirty="0"/>
          </a:p>
          <a:p>
            <a:pPr marL="0" indent="0">
              <a:buNone/>
            </a:pPr>
            <a:r>
              <a:rPr lang="en" sz="2000" b="1" dirty="0" err="1"/>
              <a:t>Ecosil</a:t>
            </a:r>
            <a:r>
              <a:rPr lang="en" sz="2000" b="1" dirty="0"/>
              <a:t> family </a:t>
            </a:r>
            <a:r>
              <a:rPr lang="en" sz="2000" dirty="0"/>
              <a:t>- </a:t>
            </a:r>
            <a:r>
              <a:rPr lang="en" sz="2000" dirty="0" err="1"/>
              <a:t>Ecosil</a:t>
            </a:r>
            <a:r>
              <a:rPr lang="en" sz="2000" dirty="0"/>
              <a:t> 1000, </a:t>
            </a:r>
            <a:r>
              <a:rPr lang="en" sz="2000" dirty="0" err="1"/>
              <a:t>Ecosil</a:t>
            </a:r>
            <a:r>
              <a:rPr lang="en" sz="2000" dirty="0"/>
              <a:t> 1070, </a:t>
            </a:r>
            <a:r>
              <a:rPr lang="en" sz="2000" dirty="0" err="1"/>
              <a:t>Ecosil</a:t>
            </a:r>
            <a:r>
              <a:rPr lang="en" sz="2000" dirty="0"/>
              <a:t> 1060</a:t>
            </a:r>
          </a:p>
          <a:p>
            <a:pPr lvl="1">
              <a:buFont typeface="Wingdings" pitchFamily="2" charset="2"/>
              <a:buChar char="ü"/>
            </a:pPr>
            <a:r>
              <a:rPr lang="en" dirty="0"/>
              <a:t>Imparts excellent shelf life (8-12 months) &amp; Provides excellent cell structure</a:t>
            </a:r>
          </a:p>
          <a:p>
            <a:pPr lvl="1">
              <a:buFont typeface="Wingdings" pitchFamily="2" charset="2"/>
              <a:buChar char="ü"/>
            </a:pPr>
            <a:r>
              <a:rPr lang="en" dirty="0"/>
              <a:t>Maintains density over shelf life</a:t>
            </a:r>
          </a:p>
          <a:p>
            <a:pPr marL="0" indent="0">
              <a:buNone/>
            </a:pPr>
            <a:endParaRPr lang="en" sz="2000" dirty="0"/>
          </a:p>
          <a:p>
            <a:pPr marL="0" indent="0">
              <a:buNone/>
            </a:pPr>
            <a:r>
              <a:rPr lang="en" sz="2000" b="1" dirty="0" err="1"/>
              <a:t>Ecoadd</a:t>
            </a:r>
            <a:r>
              <a:rPr lang="en" sz="2000" b="1" dirty="0"/>
              <a:t> family</a:t>
            </a:r>
            <a:r>
              <a:rPr lang="en" sz="2000" dirty="0"/>
              <a:t> – </a:t>
            </a:r>
            <a:r>
              <a:rPr lang="en" sz="2000" dirty="0" err="1"/>
              <a:t>ecoadd</a:t>
            </a:r>
            <a:r>
              <a:rPr lang="en" sz="2000" dirty="0"/>
              <a:t>+ EX14M9, </a:t>
            </a:r>
            <a:r>
              <a:rPr lang="en" sz="2000" dirty="0" err="1"/>
              <a:t>ecoadd</a:t>
            </a:r>
            <a:r>
              <a:rPr lang="en" sz="2000" dirty="0"/>
              <a:t>+ EX14M8</a:t>
            </a:r>
          </a:p>
          <a:p>
            <a:pPr marL="0" indent="0">
              <a:buNone/>
            </a:pPr>
            <a:r>
              <a:rPr lang="en" sz="1800" dirty="0"/>
              <a:t>Overcomes issues commonly faced by formulators</a:t>
            </a:r>
          </a:p>
          <a:p>
            <a:pPr lvl="1"/>
            <a:r>
              <a:rPr lang="en" dirty="0"/>
              <a:t>Reaction profile changes over time OR Density changes/ drifts over time</a:t>
            </a:r>
          </a:p>
          <a:p>
            <a:pPr lvl="1"/>
            <a:r>
              <a:rPr lang="en" dirty="0"/>
              <a:t>Foam quality and cell are not uniform</a:t>
            </a:r>
          </a:p>
          <a:p>
            <a:pPr lvl="1"/>
            <a:r>
              <a:rPr lang="en" dirty="0"/>
              <a:t>Typical dosage is 2% - 5% depending on the formulation</a:t>
            </a:r>
          </a:p>
          <a:p>
            <a:pPr marL="342900" lvl="1" indent="0">
              <a:lnSpc>
                <a:spcPct val="150000"/>
              </a:lnSpc>
              <a:buNone/>
            </a:pPr>
            <a:endParaRPr lang="it-IT" sz="2000" dirty="0"/>
          </a:p>
        </p:txBody>
      </p:sp>
    </p:spTree>
    <p:extLst>
      <p:ext uri="{BB962C8B-B14F-4D97-AF65-F5344CB8AC3E}">
        <p14:creationId xmlns:p14="http://schemas.microsoft.com/office/powerpoint/2010/main" val="386550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64EFB-CCC7-EE40-A7F5-0583C6CBFBFD}"/>
              </a:ext>
            </a:extLst>
          </p:cNvPr>
          <p:cNvSpPr>
            <a:spLocks noGrp="1"/>
          </p:cNvSpPr>
          <p:nvPr>
            <p:ph type="title"/>
          </p:nvPr>
        </p:nvSpPr>
        <p:spPr/>
        <p:txBody>
          <a:bodyPr/>
          <a:lstStyle/>
          <a:p>
            <a:r>
              <a:rPr lang="it-IT" dirty="0"/>
              <a:t>How </a:t>
            </a:r>
            <a:r>
              <a:rPr lang="it-IT" sz="3200" dirty="0" err="1"/>
              <a:t>ecomate</a:t>
            </a:r>
            <a:r>
              <a:rPr lang="it-IT" sz="3200" dirty="0"/>
              <a:t>®</a:t>
            </a:r>
            <a:r>
              <a:rPr lang="it-IT" dirty="0"/>
              <a:t> can be </a:t>
            </a:r>
            <a:r>
              <a:rPr lang="it-IT" dirty="0" err="1"/>
              <a:t>used</a:t>
            </a:r>
            <a:endParaRPr lang="it-IT" dirty="0"/>
          </a:p>
        </p:txBody>
      </p:sp>
      <p:sp>
        <p:nvSpPr>
          <p:cNvPr id="6" name="Segnaposto contenuto 2">
            <a:extLst>
              <a:ext uri="{FF2B5EF4-FFF2-40B4-BE49-F238E27FC236}">
                <a16:creationId xmlns:a16="http://schemas.microsoft.com/office/drawing/2014/main" id="{BA367312-141B-9645-868C-81A3CEE5CEF5}"/>
              </a:ext>
            </a:extLst>
          </p:cNvPr>
          <p:cNvSpPr>
            <a:spLocks noGrp="1"/>
          </p:cNvSpPr>
          <p:nvPr>
            <p:ph idx="1"/>
          </p:nvPr>
        </p:nvSpPr>
        <p:spPr>
          <a:xfrm>
            <a:off x="628650" y="2159613"/>
            <a:ext cx="7886700" cy="2306880"/>
          </a:xfrm>
        </p:spPr>
        <p:txBody>
          <a:bodyPr>
            <a:noAutofit/>
          </a:bodyPr>
          <a:lstStyle/>
          <a:p>
            <a:pPr marL="457200" indent="-457200">
              <a:lnSpc>
                <a:spcPct val="150000"/>
              </a:lnSpc>
              <a:buFont typeface="+mj-lt"/>
              <a:buAutoNum type="arabicPeriod"/>
            </a:pPr>
            <a:r>
              <a:rPr lang="it-IT" dirty="0" err="1"/>
              <a:t>Blended</a:t>
            </a:r>
            <a:r>
              <a:rPr lang="it-IT" dirty="0"/>
              <a:t> </a:t>
            </a:r>
            <a:r>
              <a:rPr lang="it-IT" dirty="0" err="1"/>
              <a:t>into</a:t>
            </a:r>
            <a:r>
              <a:rPr lang="it-IT" dirty="0"/>
              <a:t> the </a:t>
            </a:r>
            <a:r>
              <a:rPr lang="it-IT" dirty="0" err="1"/>
              <a:t>polyol</a:t>
            </a:r>
            <a:r>
              <a:rPr lang="it-IT" dirty="0"/>
              <a:t> </a:t>
            </a:r>
            <a:r>
              <a:rPr lang="it-IT" dirty="0" err="1"/>
              <a:t>mixture</a:t>
            </a:r>
            <a:endParaRPr lang="it-IT" dirty="0"/>
          </a:p>
          <a:p>
            <a:pPr marL="447675" indent="-447675">
              <a:lnSpc>
                <a:spcPct val="150000"/>
              </a:lnSpc>
              <a:buFont typeface="+mj-lt"/>
              <a:buAutoNum type="arabicPeriod"/>
            </a:pPr>
            <a:r>
              <a:rPr lang="it-IT" dirty="0" err="1"/>
              <a:t>Blended</a:t>
            </a:r>
            <a:r>
              <a:rPr lang="it-IT" dirty="0"/>
              <a:t> </a:t>
            </a:r>
            <a:r>
              <a:rPr lang="it-IT" dirty="0" err="1"/>
              <a:t>into</a:t>
            </a:r>
            <a:r>
              <a:rPr lang="it-IT" dirty="0"/>
              <a:t> the </a:t>
            </a:r>
            <a:r>
              <a:rPr lang="it-IT" dirty="0" err="1"/>
              <a:t>isocyanate</a:t>
            </a:r>
            <a:endParaRPr lang="it-IT" dirty="0"/>
          </a:p>
          <a:p>
            <a:pPr marL="447675" indent="-447675">
              <a:lnSpc>
                <a:spcPct val="150000"/>
              </a:lnSpc>
              <a:buFont typeface="+mj-lt"/>
              <a:buAutoNum type="arabicPeriod"/>
            </a:pPr>
            <a:r>
              <a:rPr lang="it-IT" dirty="0"/>
              <a:t>Third component, high pressure mixing head</a:t>
            </a:r>
          </a:p>
          <a:p>
            <a:pPr marL="447675" indent="-447675">
              <a:lnSpc>
                <a:spcPct val="150000"/>
              </a:lnSpc>
              <a:buFont typeface="+mj-lt"/>
              <a:buAutoNum type="arabicPeriod"/>
            </a:pPr>
            <a:r>
              <a:rPr lang="it-IT" dirty="0"/>
              <a:t>Co-</a:t>
            </a:r>
            <a:r>
              <a:rPr lang="it-IT" dirty="0" err="1"/>
              <a:t>blown</a:t>
            </a:r>
            <a:r>
              <a:rPr lang="it-IT" dirty="0"/>
              <a:t> with </a:t>
            </a:r>
            <a:r>
              <a:rPr lang="it-IT" dirty="0" err="1"/>
              <a:t>other</a:t>
            </a:r>
            <a:r>
              <a:rPr lang="it-IT" dirty="0"/>
              <a:t> </a:t>
            </a:r>
            <a:r>
              <a:rPr lang="it-IT" dirty="0" err="1"/>
              <a:t>blowing</a:t>
            </a:r>
            <a:r>
              <a:rPr lang="it-IT" dirty="0"/>
              <a:t> agents</a:t>
            </a:r>
          </a:p>
        </p:txBody>
      </p:sp>
    </p:spTree>
    <p:extLst>
      <p:ext uri="{BB962C8B-B14F-4D97-AF65-F5344CB8AC3E}">
        <p14:creationId xmlns:p14="http://schemas.microsoft.com/office/powerpoint/2010/main" val="2715800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64EFB-CCC7-EE40-A7F5-0583C6CBFBFD}"/>
              </a:ext>
            </a:extLst>
          </p:cNvPr>
          <p:cNvSpPr>
            <a:spLocks noGrp="1"/>
          </p:cNvSpPr>
          <p:nvPr>
            <p:ph type="title"/>
          </p:nvPr>
        </p:nvSpPr>
        <p:spPr/>
        <p:txBody>
          <a:bodyPr/>
          <a:lstStyle/>
          <a:p>
            <a:r>
              <a:rPr lang="it-IT" dirty="0"/>
              <a:t>How </a:t>
            </a:r>
            <a:r>
              <a:rPr lang="it-IT" sz="3200" dirty="0" err="1"/>
              <a:t>ecomate</a:t>
            </a:r>
            <a:r>
              <a:rPr lang="it-IT" sz="3200" dirty="0"/>
              <a:t>®</a:t>
            </a:r>
            <a:r>
              <a:rPr lang="it-IT" dirty="0"/>
              <a:t> can be </a:t>
            </a:r>
            <a:r>
              <a:rPr lang="it-IT" dirty="0" err="1"/>
              <a:t>used</a:t>
            </a:r>
            <a:r>
              <a:rPr lang="it-IT" dirty="0"/>
              <a:t>: processing </a:t>
            </a:r>
            <a:r>
              <a:rPr lang="it-IT" dirty="0" err="1"/>
              <a:t>reccomendations</a:t>
            </a:r>
            <a:endParaRPr lang="it-IT" dirty="0"/>
          </a:p>
        </p:txBody>
      </p:sp>
      <p:sp>
        <p:nvSpPr>
          <p:cNvPr id="5" name="Rettangolo 4">
            <a:extLst>
              <a:ext uri="{FF2B5EF4-FFF2-40B4-BE49-F238E27FC236}">
                <a16:creationId xmlns:a16="http://schemas.microsoft.com/office/drawing/2014/main" id="{2A33A601-5A51-904B-92FD-EA2C479565AE}"/>
              </a:ext>
            </a:extLst>
          </p:cNvPr>
          <p:cNvSpPr/>
          <p:nvPr/>
        </p:nvSpPr>
        <p:spPr>
          <a:xfrm>
            <a:off x="628650" y="1690689"/>
            <a:ext cx="7413380" cy="4524315"/>
          </a:xfrm>
          <a:prstGeom prst="rect">
            <a:avLst/>
          </a:prstGeom>
        </p:spPr>
        <p:txBody>
          <a:bodyPr wrap="square">
            <a:spAutoFit/>
          </a:bodyPr>
          <a:lstStyle/>
          <a:p>
            <a:pPr algn="just"/>
            <a:r>
              <a:rPr lang="it-IT" b="1" dirty="0"/>
              <a:t>TRANSFER (Pressure)</a:t>
            </a:r>
            <a:r>
              <a:rPr lang="it-IT" dirty="0"/>
              <a:t>: Use </a:t>
            </a:r>
            <a:r>
              <a:rPr lang="it-IT" dirty="0" err="1"/>
              <a:t>Nitrogen</a:t>
            </a:r>
            <a:r>
              <a:rPr lang="it-IT" dirty="0"/>
              <a:t> </a:t>
            </a:r>
            <a:r>
              <a:rPr lang="it-IT" dirty="0" err="1"/>
              <a:t>not</a:t>
            </a:r>
            <a:r>
              <a:rPr lang="it-IT" dirty="0"/>
              <a:t> Air. </a:t>
            </a:r>
            <a:r>
              <a:rPr lang="it-IT" dirty="0" err="1"/>
              <a:t>Closed</a:t>
            </a:r>
            <a:r>
              <a:rPr lang="it-IT" dirty="0"/>
              <a:t> </a:t>
            </a:r>
            <a:r>
              <a:rPr lang="it-IT" dirty="0" err="1"/>
              <a:t>loop</a:t>
            </a:r>
            <a:r>
              <a:rPr lang="it-IT" dirty="0"/>
              <a:t> transfer </a:t>
            </a:r>
            <a:r>
              <a:rPr lang="it-IT" dirty="0" err="1"/>
              <a:t>recommended</a:t>
            </a:r>
            <a:r>
              <a:rPr lang="it-IT" dirty="0"/>
              <a:t> with </a:t>
            </a:r>
            <a:r>
              <a:rPr lang="it-IT" dirty="0" err="1"/>
              <a:t>ecomate</a:t>
            </a:r>
            <a:r>
              <a:rPr lang="it-IT" dirty="0"/>
              <a:t>® in </a:t>
            </a:r>
            <a:r>
              <a:rPr lang="it-IT" dirty="0" err="1"/>
              <a:t>neat</a:t>
            </a:r>
            <a:r>
              <a:rPr lang="it-IT" dirty="0"/>
              <a:t> </a:t>
            </a:r>
            <a:r>
              <a:rPr lang="it-IT" dirty="0" err="1"/>
              <a:t>form</a:t>
            </a:r>
            <a:r>
              <a:rPr lang="it-IT" dirty="0"/>
              <a:t>.</a:t>
            </a:r>
          </a:p>
          <a:p>
            <a:pPr algn="just"/>
            <a:endParaRPr lang="it-IT" dirty="0">
              <a:effectLst/>
            </a:endParaRPr>
          </a:p>
          <a:p>
            <a:pPr algn="just"/>
            <a:r>
              <a:rPr lang="it-IT" b="1" dirty="0"/>
              <a:t>PUMPS – for </a:t>
            </a:r>
            <a:r>
              <a:rPr lang="it-IT" b="1" dirty="0" err="1"/>
              <a:t>Metering</a:t>
            </a:r>
            <a:r>
              <a:rPr lang="it-IT" b="1" dirty="0"/>
              <a:t>:</a:t>
            </a:r>
            <a:r>
              <a:rPr lang="it-IT" dirty="0"/>
              <a:t> Brass/SS </a:t>
            </a:r>
            <a:r>
              <a:rPr lang="it-IT" dirty="0" err="1"/>
              <a:t>pumps</a:t>
            </a:r>
            <a:r>
              <a:rPr lang="it-IT" dirty="0"/>
              <a:t> with PTFE/EPDM </a:t>
            </a:r>
            <a:r>
              <a:rPr lang="it-IT" dirty="0" err="1"/>
              <a:t>diaphragms</a:t>
            </a:r>
            <a:r>
              <a:rPr lang="it-IT" dirty="0"/>
              <a:t>. Gear </a:t>
            </a:r>
            <a:r>
              <a:rPr lang="it-IT" dirty="0" err="1"/>
              <a:t>pumps</a:t>
            </a:r>
            <a:r>
              <a:rPr lang="it-IT" dirty="0"/>
              <a:t> do </a:t>
            </a:r>
            <a:r>
              <a:rPr lang="it-IT" dirty="0" err="1"/>
              <a:t>not</a:t>
            </a:r>
            <a:r>
              <a:rPr lang="it-IT" dirty="0"/>
              <a:t> work </a:t>
            </a:r>
            <a:r>
              <a:rPr lang="it-IT" dirty="0" err="1"/>
              <a:t>well</a:t>
            </a:r>
            <a:r>
              <a:rPr lang="it-IT" dirty="0"/>
              <a:t> due to </a:t>
            </a:r>
            <a:r>
              <a:rPr lang="it-IT" dirty="0" err="1"/>
              <a:t>low</a:t>
            </a:r>
            <a:r>
              <a:rPr lang="it-IT" dirty="0"/>
              <a:t> </a:t>
            </a:r>
            <a:r>
              <a:rPr lang="it-IT" dirty="0" err="1"/>
              <a:t>viscosity</a:t>
            </a:r>
            <a:r>
              <a:rPr lang="it-IT" dirty="0"/>
              <a:t> of </a:t>
            </a:r>
            <a:r>
              <a:rPr lang="it-IT" dirty="0" err="1"/>
              <a:t>ecomate</a:t>
            </a:r>
            <a:r>
              <a:rPr lang="it-IT" dirty="0"/>
              <a:t>®. </a:t>
            </a:r>
            <a:r>
              <a:rPr lang="it-IT" dirty="0" err="1"/>
              <a:t>Electric</a:t>
            </a:r>
            <a:r>
              <a:rPr lang="it-IT" dirty="0"/>
              <a:t> </a:t>
            </a:r>
            <a:r>
              <a:rPr lang="it-IT" dirty="0" err="1"/>
              <a:t>grounding</a:t>
            </a:r>
            <a:r>
              <a:rPr lang="it-IT" dirty="0"/>
              <a:t> for transfer </a:t>
            </a:r>
            <a:r>
              <a:rPr lang="it-IT" dirty="0" err="1"/>
              <a:t>as</a:t>
            </a:r>
            <a:r>
              <a:rPr lang="it-IT" dirty="0"/>
              <a:t> </a:t>
            </a:r>
            <a:r>
              <a:rPr lang="it-IT" dirty="0" err="1"/>
              <a:t>ecomate</a:t>
            </a:r>
            <a:r>
              <a:rPr lang="it-IT" dirty="0"/>
              <a:t>® </a:t>
            </a:r>
            <a:r>
              <a:rPr lang="it-IT" dirty="0" err="1"/>
              <a:t>vapor</a:t>
            </a:r>
            <a:r>
              <a:rPr lang="it-IT" dirty="0"/>
              <a:t> can be </a:t>
            </a:r>
            <a:r>
              <a:rPr lang="it-IT" dirty="0" err="1"/>
              <a:t>flammable</a:t>
            </a:r>
            <a:r>
              <a:rPr lang="it-IT" dirty="0"/>
              <a:t> </a:t>
            </a:r>
            <a:r>
              <a:rPr lang="it-IT" dirty="0" err="1"/>
              <a:t>during</a:t>
            </a:r>
            <a:r>
              <a:rPr lang="it-IT" dirty="0"/>
              <a:t> transfer.</a:t>
            </a:r>
            <a:endParaRPr lang="it-IT" dirty="0">
              <a:effectLst/>
            </a:endParaRPr>
          </a:p>
          <a:p>
            <a:endParaRPr lang="it-IT" dirty="0"/>
          </a:p>
          <a:p>
            <a:r>
              <a:rPr lang="it-IT" b="1" dirty="0"/>
              <a:t>SEALS:</a:t>
            </a:r>
            <a:r>
              <a:rPr lang="it-IT" dirty="0"/>
              <a:t> PTFE &amp; </a:t>
            </a:r>
            <a:r>
              <a:rPr lang="it-IT" dirty="0" err="1"/>
              <a:t>Kalrez</a:t>
            </a:r>
            <a:r>
              <a:rPr lang="it-IT" dirty="0"/>
              <a:t> </a:t>
            </a:r>
            <a:r>
              <a:rPr lang="it-IT" dirty="0" err="1"/>
              <a:t>seals</a:t>
            </a:r>
            <a:r>
              <a:rPr lang="it-IT" dirty="0"/>
              <a:t> </a:t>
            </a:r>
            <a:r>
              <a:rPr lang="it-IT" dirty="0" err="1"/>
              <a:t>recommended</a:t>
            </a:r>
            <a:r>
              <a:rPr lang="it-IT" dirty="0"/>
              <a:t>, EPDM.</a:t>
            </a:r>
            <a:br>
              <a:rPr lang="it-IT" dirty="0"/>
            </a:br>
            <a:endParaRPr lang="it-IT" dirty="0"/>
          </a:p>
          <a:p>
            <a:r>
              <a:rPr lang="it-IT" b="1" dirty="0"/>
              <a:t>METERING:</a:t>
            </a:r>
            <a:r>
              <a:rPr lang="it-IT" dirty="0"/>
              <a:t> SS turbine flow-</a:t>
            </a:r>
            <a:r>
              <a:rPr lang="it-IT" dirty="0" err="1"/>
              <a:t>meters</a:t>
            </a:r>
            <a:r>
              <a:rPr lang="it-IT" dirty="0"/>
              <a:t> with </a:t>
            </a:r>
            <a:r>
              <a:rPr lang="it-IT" dirty="0" err="1"/>
              <a:t>tungsten</a:t>
            </a:r>
            <a:r>
              <a:rPr lang="it-IT" dirty="0"/>
              <a:t> </a:t>
            </a:r>
            <a:r>
              <a:rPr lang="it-IT" dirty="0" err="1"/>
              <a:t>carbide</a:t>
            </a:r>
            <a:r>
              <a:rPr lang="it-IT" dirty="0"/>
              <a:t> </a:t>
            </a:r>
            <a:r>
              <a:rPr lang="it-IT" dirty="0" err="1"/>
              <a:t>bearings</a:t>
            </a:r>
            <a:r>
              <a:rPr lang="it-IT" dirty="0"/>
              <a:t>.</a:t>
            </a:r>
            <a:br>
              <a:rPr lang="it-IT" dirty="0"/>
            </a:br>
            <a:endParaRPr lang="it-IT" dirty="0"/>
          </a:p>
          <a:p>
            <a:r>
              <a:rPr lang="it-IT" b="1" dirty="0"/>
              <a:t>HOSES:</a:t>
            </a:r>
            <a:r>
              <a:rPr lang="it-IT" dirty="0"/>
              <a:t> </a:t>
            </a:r>
            <a:r>
              <a:rPr lang="it-IT" dirty="0" err="1"/>
              <a:t>Convoluted</a:t>
            </a:r>
            <a:r>
              <a:rPr lang="it-IT" dirty="0"/>
              <a:t> </a:t>
            </a:r>
            <a:r>
              <a:rPr lang="it-IT" dirty="0" err="1"/>
              <a:t>Stainless</a:t>
            </a:r>
            <a:r>
              <a:rPr lang="it-IT" dirty="0"/>
              <a:t> Steel </a:t>
            </a:r>
            <a:r>
              <a:rPr lang="it-IT" dirty="0" err="1"/>
              <a:t>hoses</a:t>
            </a:r>
            <a:r>
              <a:rPr lang="it-IT" dirty="0"/>
              <a:t> with SS </a:t>
            </a:r>
            <a:r>
              <a:rPr lang="it-IT" dirty="0" err="1"/>
              <a:t>braiding</a:t>
            </a:r>
            <a:r>
              <a:rPr lang="it-IT" dirty="0"/>
              <a:t>.</a:t>
            </a:r>
          </a:p>
          <a:p>
            <a:br>
              <a:rPr lang="it-IT" dirty="0"/>
            </a:br>
            <a:r>
              <a:rPr lang="it-IT" b="1" dirty="0"/>
              <a:t>PIPING:</a:t>
            </a:r>
            <a:r>
              <a:rPr lang="it-IT" dirty="0"/>
              <a:t> SS with </a:t>
            </a:r>
            <a:r>
              <a:rPr lang="it-IT" dirty="0" err="1"/>
              <a:t>Stainless</a:t>
            </a:r>
            <a:r>
              <a:rPr lang="it-IT" dirty="0"/>
              <a:t> </a:t>
            </a:r>
            <a:r>
              <a:rPr lang="it-IT" dirty="0" err="1"/>
              <a:t>compression</a:t>
            </a:r>
            <a:r>
              <a:rPr lang="it-IT" dirty="0"/>
              <a:t> </a:t>
            </a:r>
            <a:r>
              <a:rPr lang="it-IT" dirty="0" err="1"/>
              <a:t>fittings</a:t>
            </a:r>
            <a:r>
              <a:rPr lang="it-IT" dirty="0"/>
              <a:t>, </a:t>
            </a:r>
            <a:r>
              <a:rPr lang="it-IT" dirty="0" err="1"/>
              <a:t>valves</a:t>
            </a:r>
            <a:r>
              <a:rPr lang="it-IT" dirty="0"/>
              <a:t> SS with Teflon </a:t>
            </a:r>
            <a:r>
              <a:rPr lang="it-IT" dirty="0" err="1"/>
              <a:t>seals</a:t>
            </a:r>
            <a:r>
              <a:rPr lang="it-IT" dirty="0"/>
              <a:t>.</a:t>
            </a:r>
          </a:p>
          <a:p>
            <a:endParaRPr lang="it-IT" dirty="0"/>
          </a:p>
          <a:p>
            <a:r>
              <a:rPr lang="it-IT" b="1" dirty="0"/>
              <a:t>STORAGE:</a:t>
            </a:r>
            <a:r>
              <a:rPr lang="it-IT" dirty="0"/>
              <a:t> Steel </a:t>
            </a:r>
            <a:r>
              <a:rPr lang="it-IT" dirty="0" err="1"/>
              <a:t>drums</a:t>
            </a:r>
            <a:r>
              <a:rPr lang="it-IT" dirty="0"/>
              <a:t> in </a:t>
            </a:r>
            <a:r>
              <a:rPr lang="it-IT" dirty="0" err="1"/>
              <a:t>covered</a:t>
            </a:r>
            <a:r>
              <a:rPr lang="it-IT" dirty="0"/>
              <a:t> area i.e. </a:t>
            </a:r>
            <a:r>
              <a:rPr lang="it-IT" dirty="0" err="1"/>
              <a:t>Protection</a:t>
            </a:r>
            <a:r>
              <a:rPr lang="it-IT" dirty="0"/>
              <a:t> from </a:t>
            </a:r>
            <a:r>
              <a:rPr lang="it-IT" dirty="0" err="1"/>
              <a:t>rain</a:t>
            </a:r>
            <a:r>
              <a:rPr lang="it-IT" dirty="0"/>
              <a:t> and </a:t>
            </a:r>
            <a:r>
              <a:rPr lang="it-IT" dirty="0" err="1"/>
              <a:t>sun</a:t>
            </a:r>
            <a:r>
              <a:rPr lang="it-IT" dirty="0"/>
              <a:t>.</a:t>
            </a:r>
            <a:endParaRPr lang="it-IT" dirty="0">
              <a:effectLst/>
            </a:endParaRPr>
          </a:p>
        </p:txBody>
      </p:sp>
    </p:spTree>
    <p:extLst>
      <p:ext uri="{BB962C8B-B14F-4D97-AF65-F5344CB8AC3E}">
        <p14:creationId xmlns:p14="http://schemas.microsoft.com/office/powerpoint/2010/main" val="173263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64EFB-CCC7-EE40-A7F5-0583C6CBFBFD}"/>
              </a:ext>
            </a:extLst>
          </p:cNvPr>
          <p:cNvSpPr>
            <a:spLocks noGrp="1"/>
          </p:cNvSpPr>
          <p:nvPr>
            <p:ph type="title"/>
          </p:nvPr>
        </p:nvSpPr>
        <p:spPr/>
        <p:txBody>
          <a:bodyPr/>
          <a:lstStyle/>
          <a:p>
            <a:r>
              <a:rPr lang="it-IT" dirty="0"/>
              <a:t>How </a:t>
            </a:r>
            <a:r>
              <a:rPr lang="it-IT" sz="3200" dirty="0" err="1"/>
              <a:t>ecomate</a:t>
            </a:r>
            <a:r>
              <a:rPr lang="it-IT" sz="3200" dirty="0"/>
              <a:t>®</a:t>
            </a:r>
            <a:r>
              <a:rPr lang="it-IT" dirty="0"/>
              <a:t> can be </a:t>
            </a:r>
            <a:r>
              <a:rPr lang="it-IT" dirty="0" err="1"/>
              <a:t>used</a:t>
            </a:r>
            <a:r>
              <a:rPr lang="it-IT" dirty="0"/>
              <a:t>: processing </a:t>
            </a:r>
            <a:r>
              <a:rPr lang="it-IT" dirty="0" err="1"/>
              <a:t>reccomendations</a:t>
            </a:r>
            <a:endParaRPr lang="it-IT" dirty="0"/>
          </a:p>
        </p:txBody>
      </p:sp>
      <p:sp>
        <p:nvSpPr>
          <p:cNvPr id="5" name="Rettangolo 4">
            <a:extLst>
              <a:ext uri="{FF2B5EF4-FFF2-40B4-BE49-F238E27FC236}">
                <a16:creationId xmlns:a16="http://schemas.microsoft.com/office/drawing/2014/main" id="{2A33A601-5A51-904B-92FD-EA2C479565AE}"/>
              </a:ext>
            </a:extLst>
          </p:cNvPr>
          <p:cNvSpPr/>
          <p:nvPr/>
        </p:nvSpPr>
        <p:spPr>
          <a:xfrm>
            <a:off x="628650" y="1901704"/>
            <a:ext cx="7413380" cy="3920176"/>
          </a:xfrm>
          <a:prstGeom prst="rect">
            <a:avLst/>
          </a:prstGeom>
        </p:spPr>
        <p:txBody>
          <a:bodyPr wrap="square">
            <a:spAutoFit/>
          </a:bodyPr>
          <a:lstStyle/>
          <a:p>
            <a:pPr>
              <a:lnSpc>
                <a:spcPct val="150000"/>
              </a:lnSpc>
            </a:pPr>
            <a:r>
              <a:rPr lang="it-IT" sz="2100" b="1" dirty="0"/>
              <a:t>BATCH BLENDING</a:t>
            </a:r>
          </a:p>
          <a:p>
            <a:pPr marL="342900" indent="-342900">
              <a:lnSpc>
                <a:spcPct val="150000"/>
              </a:lnSpc>
              <a:buFont typeface="Arial" panose="020B0604020202020204" pitchFamily="34" charset="0"/>
              <a:buChar char="•"/>
            </a:pPr>
            <a:r>
              <a:rPr lang="it-IT" sz="2100" dirty="0" err="1"/>
              <a:t>Injected</a:t>
            </a:r>
            <a:r>
              <a:rPr lang="it-IT" sz="2100" dirty="0"/>
              <a:t> from </a:t>
            </a:r>
            <a:r>
              <a:rPr lang="it-IT" sz="2100" dirty="0" err="1"/>
              <a:t>drums</a:t>
            </a:r>
            <a:r>
              <a:rPr lang="it-IT" sz="2100" dirty="0"/>
              <a:t> by </a:t>
            </a:r>
            <a:r>
              <a:rPr lang="it-IT" sz="2100" dirty="0" err="1"/>
              <a:t>pumps</a:t>
            </a:r>
            <a:r>
              <a:rPr lang="it-IT" sz="2100" dirty="0"/>
              <a:t> </a:t>
            </a:r>
            <a:r>
              <a:rPr lang="it-IT" sz="2100" dirty="0" err="1"/>
              <a:t>through</a:t>
            </a:r>
            <a:r>
              <a:rPr lang="it-IT" sz="2100" dirty="0"/>
              <a:t> </a:t>
            </a:r>
            <a:r>
              <a:rPr lang="it-IT" sz="2100" dirty="0" err="1"/>
              <a:t>check</a:t>
            </a:r>
            <a:r>
              <a:rPr lang="it-IT" sz="2100" dirty="0"/>
              <a:t> valve to </a:t>
            </a:r>
            <a:r>
              <a:rPr lang="it-IT" sz="2100" dirty="0" err="1"/>
              <a:t>prevent</a:t>
            </a:r>
            <a:r>
              <a:rPr lang="it-IT" sz="2100" dirty="0"/>
              <a:t> back flow.</a:t>
            </a:r>
            <a:endParaRPr lang="it-IT" sz="2100" dirty="0">
              <a:effectLst/>
            </a:endParaRPr>
          </a:p>
          <a:p>
            <a:pPr marL="342900" indent="-342900">
              <a:lnSpc>
                <a:spcPct val="150000"/>
              </a:lnSpc>
              <a:buFont typeface="Arial" panose="020B0604020202020204" pitchFamily="34" charset="0"/>
              <a:buChar char="•"/>
            </a:pPr>
            <a:r>
              <a:rPr lang="it-IT" sz="2100" dirty="0"/>
              <a:t>In-situ </a:t>
            </a:r>
            <a:r>
              <a:rPr lang="it-IT" sz="2100" dirty="0" err="1"/>
              <a:t>blending</a:t>
            </a:r>
            <a:r>
              <a:rPr lang="it-IT" sz="2100" dirty="0"/>
              <a:t> with in line </a:t>
            </a:r>
            <a:r>
              <a:rPr lang="it-IT" sz="2100" dirty="0" err="1"/>
              <a:t>static</a:t>
            </a:r>
            <a:r>
              <a:rPr lang="it-IT" sz="2100" dirty="0"/>
              <a:t> mixer </a:t>
            </a:r>
            <a:r>
              <a:rPr lang="it-IT" sz="2100" dirty="0" err="1"/>
              <a:t>prior</a:t>
            </a:r>
            <a:r>
              <a:rPr lang="it-IT" sz="2100" dirty="0"/>
              <a:t> drumming. </a:t>
            </a:r>
            <a:endParaRPr lang="it-IT" sz="2100" dirty="0">
              <a:effectLst/>
            </a:endParaRPr>
          </a:p>
          <a:p>
            <a:pPr marL="342900" indent="-342900">
              <a:lnSpc>
                <a:spcPct val="150000"/>
              </a:lnSpc>
              <a:buFont typeface="Arial" panose="020B0604020202020204" pitchFamily="34" charset="0"/>
              <a:buChar char="•"/>
            </a:pPr>
            <a:r>
              <a:rPr lang="it-IT" sz="2100" dirty="0"/>
              <a:t>Introduce </a:t>
            </a:r>
            <a:r>
              <a:rPr lang="it-IT" sz="2100" dirty="0" err="1"/>
              <a:t>ecomate</a:t>
            </a:r>
            <a:r>
              <a:rPr lang="it-IT" sz="2100" dirty="0"/>
              <a:t>® to </a:t>
            </a:r>
            <a:r>
              <a:rPr lang="it-IT" sz="2100" dirty="0" err="1"/>
              <a:t>other</a:t>
            </a:r>
            <a:r>
              <a:rPr lang="it-IT" sz="2100" dirty="0"/>
              <a:t> </a:t>
            </a:r>
            <a:r>
              <a:rPr lang="it-IT" sz="2100" dirty="0" err="1"/>
              <a:t>ingredients</a:t>
            </a:r>
            <a:r>
              <a:rPr lang="it-IT" sz="2100" dirty="0"/>
              <a:t> in the bottom of tank with </a:t>
            </a:r>
            <a:r>
              <a:rPr lang="it-IT" sz="2100" dirty="0" err="1"/>
              <a:t>agitation</a:t>
            </a:r>
            <a:r>
              <a:rPr lang="it-IT" sz="2100" dirty="0"/>
              <a:t> N2 </a:t>
            </a:r>
            <a:r>
              <a:rPr lang="it-IT" sz="2100" dirty="0" err="1"/>
              <a:t>blanket</a:t>
            </a:r>
            <a:r>
              <a:rPr lang="it-IT" sz="2100" dirty="0"/>
              <a:t> on </a:t>
            </a:r>
            <a:r>
              <a:rPr lang="it-IT" sz="2100" dirty="0" err="1"/>
              <a:t>blending</a:t>
            </a:r>
            <a:r>
              <a:rPr lang="it-IT" sz="2100" dirty="0"/>
              <a:t> </a:t>
            </a:r>
            <a:r>
              <a:rPr lang="it-IT" sz="2100" dirty="0" err="1"/>
              <a:t>preferred</a:t>
            </a:r>
            <a:r>
              <a:rPr lang="it-IT" sz="2100" dirty="0"/>
              <a:t>. </a:t>
            </a:r>
            <a:endParaRPr lang="it-IT" sz="2100" dirty="0">
              <a:effectLst/>
            </a:endParaRPr>
          </a:p>
          <a:p>
            <a:pPr marL="342900" indent="-342900">
              <a:lnSpc>
                <a:spcPct val="150000"/>
              </a:lnSpc>
              <a:buFont typeface="Arial" panose="020B0604020202020204" pitchFamily="34" charset="0"/>
              <a:buChar char="•"/>
            </a:pPr>
            <a:r>
              <a:rPr lang="it-IT" sz="2100" dirty="0" err="1"/>
              <a:t>Pre-blend</a:t>
            </a:r>
            <a:r>
              <a:rPr lang="it-IT" sz="2100" dirty="0"/>
              <a:t> </a:t>
            </a:r>
            <a:r>
              <a:rPr lang="it-IT" sz="2100" dirty="0" err="1"/>
              <a:t>ecomate</a:t>
            </a:r>
            <a:r>
              <a:rPr lang="it-IT" sz="2100" dirty="0"/>
              <a:t>® in a major </a:t>
            </a:r>
            <a:r>
              <a:rPr lang="it-IT" sz="2100" dirty="0" err="1"/>
              <a:t>polyol</a:t>
            </a:r>
            <a:r>
              <a:rPr lang="it-IT" sz="2100" dirty="0"/>
              <a:t> </a:t>
            </a:r>
            <a:r>
              <a:rPr lang="it-IT" sz="2100" dirty="0" err="1"/>
              <a:t>stream</a:t>
            </a:r>
            <a:r>
              <a:rPr lang="it-IT" sz="2100" dirty="0"/>
              <a:t> and </a:t>
            </a:r>
            <a:r>
              <a:rPr lang="it-IT" sz="2100" dirty="0" err="1"/>
              <a:t>pumped</a:t>
            </a:r>
            <a:r>
              <a:rPr lang="it-IT" sz="2100" dirty="0"/>
              <a:t> </a:t>
            </a:r>
            <a:r>
              <a:rPr lang="it-IT" sz="2100" dirty="0" err="1"/>
              <a:t>into</a:t>
            </a:r>
            <a:r>
              <a:rPr lang="it-IT" sz="2100" dirty="0"/>
              <a:t> mixing vessel. </a:t>
            </a:r>
            <a:endParaRPr lang="it-IT" sz="2100" dirty="0">
              <a:effectLst/>
            </a:endParaRPr>
          </a:p>
        </p:txBody>
      </p:sp>
    </p:spTree>
    <p:extLst>
      <p:ext uri="{BB962C8B-B14F-4D97-AF65-F5344CB8AC3E}">
        <p14:creationId xmlns:p14="http://schemas.microsoft.com/office/powerpoint/2010/main" val="2689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64EFB-CCC7-EE40-A7F5-0583C6CBFBFD}"/>
              </a:ext>
            </a:extLst>
          </p:cNvPr>
          <p:cNvSpPr>
            <a:spLocks noGrp="1"/>
          </p:cNvSpPr>
          <p:nvPr>
            <p:ph type="title"/>
          </p:nvPr>
        </p:nvSpPr>
        <p:spPr/>
        <p:txBody>
          <a:bodyPr/>
          <a:lstStyle/>
          <a:p>
            <a:r>
              <a:rPr lang="it-IT" dirty="0"/>
              <a:t>How </a:t>
            </a:r>
            <a:r>
              <a:rPr lang="it-IT" sz="3200" dirty="0" err="1"/>
              <a:t>ecomate</a:t>
            </a:r>
            <a:r>
              <a:rPr lang="it-IT" sz="3200" dirty="0"/>
              <a:t>®</a:t>
            </a:r>
            <a:r>
              <a:rPr lang="it-IT" dirty="0"/>
              <a:t> can be </a:t>
            </a:r>
            <a:r>
              <a:rPr lang="it-IT" dirty="0" err="1"/>
              <a:t>used</a:t>
            </a:r>
            <a:r>
              <a:rPr lang="it-IT" dirty="0"/>
              <a:t>: processing </a:t>
            </a:r>
            <a:r>
              <a:rPr lang="it-IT" dirty="0" err="1"/>
              <a:t>reccomendations</a:t>
            </a:r>
            <a:endParaRPr lang="it-IT" dirty="0"/>
          </a:p>
        </p:txBody>
      </p:sp>
      <p:sp>
        <p:nvSpPr>
          <p:cNvPr id="3" name="Rettangolo 2">
            <a:extLst>
              <a:ext uri="{FF2B5EF4-FFF2-40B4-BE49-F238E27FC236}">
                <a16:creationId xmlns:a16="http://schemas.microsoft.com/office/drawing/2014/main" id="{0430BD31-2F88-DB46-9064-3DE2F873C290}"/>
              </a:ext>
            </a:extLst>
          </p:cNvPr>
          <p:cNvSpPr/>
          <p:nvPr/>
        </p:nvSpPr>
        <p:spPr>
          <a:xfrm>
            <a:off x="628649" y="1951673"/>
            <a:ext cx="7636120" cy="2465996"/>
          </a:xfrm>
          <a:prstGeom prst="rect">
            <a:avLst/>
          </a:prstGeom>
        </p:spPr>
        <p:txBody>
          <a:bodyPr wrap="square">
            <a:spAutoFit/>
          </a:bodyPr>
          <a:lstStyle/>
          <a:p>
            <a:pPr>
              <a:lnSpc>
                <a:spcPct val="150000"/>
              </a:lnSpc>
            </a:pPr>
            <a:r>
              <a:rPr lang="en" sz="2100" b="1" dirty="0">
                <a:effectLst/>
              </a:rPr>
              <a:t>DRUMMING </a:t>
            </a:r>
          </a:p>
          <a:p>
            <a:pPr marL="342900" indent="-342900">
              <a:lnSpc>
                <a:spcPct val="150000"/>
              </a:lnSpc>
              <a:buFont typeface="Arial" panose="020B0604020202020204" pitchFamily="34" charset="0"/>
              <a:buChar char="•"/>
            </a:pPr>
            <a:r>
              <a:rPr lang="en" sz="2100" dirty="0"/>
              <a:t>Formulations should be designed that </a:t>
            </a:r>
            <a:r>
              <a:rPr lang="en" sz="2100" dirty="0" err="1"/>
              <a:t>ecomate</a:t>
            </a:r>
            <a:r>
              <a:rPr lang="en" sz="2100" dirty="0"/>
              <a:t>® content in polyol is ≤ 6%. This ensures that blend is not flammable.</a:t>
            </a:r>
            <a:endParaRPr lang="en" sz="2100" dirty="0">
              <a:effectLst/>
            </a:endParaRPr>
          </a:p>
          <a:p>
            <a:pPr marL="342900" indent="-342900">
              <a:lnSpc>
                <a:spcPct val="150000"/>
              </a:lnSpc>
              <a:buFont typeface="Arial" panose="020B0604020202020204" pitchFamily="34" charset="0"/>
              <a:buChar char="•"/>
            </a:pPr>
            <a:r>
              <a:rPr lang="en" sz="2100" dirty="0"/>
              <a:t>Anticipated flash point or the blend should be verified.</a:t>
            </a:r>
            <a:endParaRPr lang="en" sz="2100" dirty="0">
              <a:effectLst/>
            </a:endParaRPr>
          </a:p>
          <a:p>
            <a:pPr marL="342900" indent="-342900">
              <a:lnSpc>
                <a:spcPct val="150000"/>
              </a:lnSpc>
              <a:buFont typeface="Arial" panose="020B0604020202020204" pitchFamily="34" charset="0"/>
              <a:buChar char="•"/>
            </a:pPr>
            <a:r>
              <a:rPr lang="en" sz="2100" dirty="0"/>
              <a:t>Preferred </a:t>
            </a:r>
            <a:r>
              <a:rPr lang="en" sz="2100" dirty="0" err="1"/>
              <a:t>ecomate</a:t>
            </a:r>
            <a:r>
              <a:rPr lang="en" sz="2100" dirty="0"/>
              <a:t>® content in Isocyanate should be below 2%.</a:t>
            </a:r>
            <a:endParaRPr lang="en" sz="2100" dirty="0">
              <a:effectLst/>
            </a:endParaRPr>
          </a:p>
        </p:txBody>
      </p:sp>
    </p:spTree>
    <p:extLst>
      <p:ext uri="{BB962C8B-B14F-4D97-AF65-F5344CB8AC3E}">
        <p14:creationId xmlns:p14="http://schemas.microsoft.com/office/powerpoint/2010/main" val="2289456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9"/>
            <a:ext cx="7886701" cy="2992561"/>
          </a:xfrm>
        </p:spPr>
        <p:txBody>
          <a:bodyPr>
            <a:normAutofit/>
          </a:bodyPr>
          <a:lstStyle/>
          <a:p>
            <a:pPr marL="0" indent="0">
              <a:buNone/>
            </a:pPr>
            <a:endParaRPr lang="en" sz="2000" dirty="0"/>
          </a:p>
          <a:p>
            <a:pPr marL="342900" lvl="1" indent="0">
              <a:buNone/>
            </a:pPr>
            <a:endParaRPr lang="it-IT" dirty="0">
              <a:solidFill>
                <a:srgbClr val="002060"/>
              </a:solidFill>
            </a:endParaRPr>
          </a:p>
        </p:txBody>
      </p:sp>
      <p:pic>
        <p:nvPicPr>
          <p:cNvPr id="11" name="Immagine 10">
            <a:extLst>
              <a:ext uri="{FF2B5EF4-FFF2-40B4-BE49-F238E27FC236}">
                <a16:creationId xmlns:a16="http://schemas.microsoft.com/office/drawing/2014/main" id="{3D89F514-09F0-4142-A49B-5886552690D6}"/>
              </a:ext>
            </a:extLst>
          </p:cNvPr>
          <p:cNvPicPr>
            <a:picLocks noChangeAspect="1"/>
          </p:cNvPicPr>
          <p:nvPr/>
        </p:nvPicPr>
        <p:blipFill>
          <a:blip r:embed="rId2"/>
          <a:stretch>
            <a:fillRect/>
          </a:stretch>
        </p:blipFill>
        <p:spPr>
          <a:xfrm>
            <a:off x="1068781" y="1852596"/>
            <a:ext cx="7006435" cy="3360645"/>
          </a:xfrm>
          <a:prstGeom prst="rect">
            <a:avLst/>
          </a:prstGeom>
        </p:spPr>
      </p:pic>
      <p:sp>
        <p:nvSpPr>
          <p:cNvPr id="12" name="CasellaDiTesto 11">
            <a:extLst>
              <a:ext uri="{FF2B5EF4-FFF2-40B4-BE49-F238E27FC236}">
                <a16:creationId xmlns:a16="http://schemas.microsoft.com/office/drawing/2014/main" id="{A4D01289-3915-D148-BE5F-CB6DCF262403}"/>
              </a:ext>
            </a:extLst>
          </p:cNvPr>
          <p:cNvSpPr txBox="1"/>
          <p:nvPr/>
        </p:nvSpPr>
        <p:spPr>
          <a:xfrm>
            <a:off x="5463104" y="5909177"/>
            <a:ext cx="2729530" cy="338554"/>
          </a:xfrm>
          <a:prstGeom prst="rect">
            <a:avLst/>
          </a:prstGeom>
          <a:noFill/>
        </p:spPr>
        <p:txBody>
          <a:bodyPr wrap="none" rtlCol="0">
            <a:spAutoFit/>
          </a:bodyPr>
          <a:lstStyle/>
          <a:p>
            <a:r>
              <a:rPr lang="it-IT" sz="1600" i="1" dirty="0" err="1"/>
              <a:t>Courtesy</a:t>
            </a:r>
            <a:r>
              <a:rPr lang="it-IT" sz="1600" i="1" dirty="0"/>
              <a:t> of </a:t>
            </a:r>
            <a:r>
              <a:rPr lang="it-IT" sz="1600" i="1" dirty="0" err="1"/>
              <a:t>Foam</a:t>
            </a:r>
            <a:r>
              <a:rPr lang="it-IT" sz="1600" i="1" dirty="0"/>
              <a:t> </a:t>
            </a:r>
            <a:r>
              <a:rPr lang="it-IT" sz="1600" i="1" dirty="0" err="1"/>
              <a:t>Supplies</a:t>
            </a:r>
            <a:r>
              <a:rPr lang="it-IT" sz="1600" i="1" dirty="0"/>
              <a:t> </a:t>
            </a:r>
            <a:r>
              <a:rPr lang="it-IT" sz="1600" i="1" dirty="0" err="1"/>
              <a:t>Inc</a:t>
            </a:r>
            <a:r>
              <a:rPr lang="it-IT" sz="1600" i="1" dirty="0"/>
              <a:t>.</a:t>
            </a:r>
          </a:p>
        </p:txBody>
      </p:sp>
      <p:sp>
        <p:nvSpPr>
          <p:cNvPr id="15" name="Titolo 1">
            <a:extLst>
              <a:ext uri="{FF2B5EF4-FFF2-40B4-BE49-F238E27FC236}">
                <a16:creationId xmlns:a16="http://schemas.microsoft.com/office/drawing/2014/main" id="{6FC476BE-ECFB-A648-BF03-275EEDB7AC9C}"/>
              </a:ext>
            </a:extLst>
          </p:cNvPr>
          <p:cNvSpPr>
            <a:spLocks noGrp="1"/>
          </p:cNvSpPr>
          <p:nvPr>
            <p:ph type="title"/>
          </p:nvPr>
        </p:nvSpPr>
        <p:spPr>
          <a:xfrm>
            <a:off x="628650" y="365126"/>
            <a:ext cx="6819072" cy="1325563"/>
          </a:xfrm>
        </p:spPr>
        <p:txBody>
          <a:bodyPr/>
          <a:lstStyle/>
          <a:p>
            <a:r>
              <a:rPr lang="it-IT" dirty="0"/>
              <a:t>How </a:t>
            </a:r>
            <a:r>
              <a:rPr lang="it-IT" sz="3200" dirty="0" err="1"/>
              <a:t>ecomate</a:t>
            </a:r>
            <a:r>
              <a:rPr lang="it-IT" sz="3200" dirty="0"/>
              <a:t>®</a:t>
            </a:r>
            <a:r>
              <a:rPr lang="it-IT" dirty="0"/>
              <a:t> can be </a:t>
            </a:r>
            <a:r>
              <a:rPr lang="it-IT" dirty="0" err="1"/>
              <a:t>used</a:t>
            </a:r>
            <a:r>
              <a:rPr lang="it-IT" dirty="0"/>
              <a:t>: drumming</a:t>
            </a:r>
          </a:p>
        </p:txBody>
      </p:sp>
    </p:spTree>
    <p:extLst>
      <p:ext uri="{BB962C8B-B14F-4D97-AF65-F5344CB8AC3E}">
        <p14:creationId xmlns:p14="http://schemas.microsoft.com/office/powerpoint/2010/main" val="700915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9"/>
            <a:ext cx="7886701" cy="2992561"/>
          </a:xfrm>
        </p:spPr>
        <p:txBody>
          <a:bodyPr>
            <a:normAutofit/>
          </a:bodyPr>
          <a:lstStyle/>
          <a:p>
            <a:pPr marL="0" indent="0">
              <a:buNone/>
            </a:pPr>
            <a:endParaRPr lang="en" sz="2000" dirty="0"/>
          </a:p>
          <a:p>
            <a:pPr marL="342900" lvl="1" indent="0">
              <a:buNone/>
            </a:pPr>
            <a:endParaRPr lang="it-IT" dirty="0">
              <a:solidFill>
                <a:srgbClr val="002060"/>
              </a:solidFill>
            </a:endParaRPr>
          </a:p>
        </p:txBody>
      </p:sp>
      <p:pic>
        <p:nvPicPr>
          <p:cNvPr id="9" name="Immagine 8">
            <a:extLst>
              <a:ext uri="{FF2B5EF4-FFF2-40B4-BE49-F238E27FC236}">
                <a16:creationId xmlns:a16="http://schemas.microsoft.com/office/drawing/2014/main" id="{8CBCDE3A-5692-2143-8CEC-5AE54212EFBF}"/>
              </a:ext>
            </a:extLst>
          </p:cNvPr>
          <p:cNvPicPr>
            <a:picLocks noChangeAspect="1"/>
          </p:cNvPicPr>
          <p:nvPr/>
        </p:nvPicPr>
        <p:blipFill>
          <a:blip r:embed="rId2"/>
          <a:stretch>
            <a:fillRect/>
          </a:stretch>
        </p:blipFill>
        <p:spPr>
          <a:xfrm>
            <a:off x="314323" y="1784106"/>
            <a:ext cx="8515351" cy="3615893"/>
          </a:xfrm>
          <a:prstGeom prst="rect">
            <a:avLst/>
          </a:prstGeom>
        </p:spPr>
      </p:pic>
      <p:sp>
        <p:nvSpPr>
          <p:cNvPr id="10" name="CasellaDiTesto 9">
            <a:extLst>
              <a:ext uri="{FF2B5EF4-FFF2-40B4-BE49-F238E27FC236}">
                <a16:creationId xmlns:a16="http://schemas.microsoft.com/office/drawing/2014/main" id="{2EE4635A-DCA2-B54C-9B61-97C89DB54076}"/>
              </a:ext>
            </a:extLst>
          </p:cNvPr>
          <p:cNvSpPr txBox="1"/>
          <p:nvPr/>
        </p:nvSpPr>
        <p:spPr>
          <a:xfrm>
            <a:off x="5463104" y="5909177"/>
            <a:ext cx="2729530" cy="338554"/>
          </a:xfrm>
          <a:prstGeom prst="rect">
            <a:avLst/>
          </a:prstGeom>
          <a:noFill/>
        </p:spPr>
        <p:txBody>
          <a:bodyPr wrap="none" rtlCol="0">
            <a:spAutoFit/>
          </a:bodyPr>
          <a:lstStyle/>
          <a:p>
            <a:r>
              <a:rPr lang="it-IT" sz="1600" i="1" dirty="0" err="1"/>
              <a:t>Courtesy</a:t>
            </a:r>
            <a:r>
              <a:rPr lang="it-IT" sz="1600" i="1" dirty="0"/>
              <a:t> of </a:t>
            </a:r>
            <a:r>
              <a:rPr lang="it-IT" sz="1600" i="1" dirty="0" err="1"/>
              <a:t>Foam</a:t>
            </a:r>
            <a:r>
              <a:rPr lang="it-IT" sz="1600" i="1" dirty="0"/>
              <a:t> </a:t>
            </a:r>
            <a:r>
              <a:rPr lang="it-IT" sz="1600" i="1" dirty="0" err="1"/>
              <a:t>Supplies</a:t>
            </a:r>
            <a:r>
              <a:rPr lang="it-IT" sz="1600" i="1" dirty="0"/>
              <a:t> </a:t>
            </a:r>
            <a:r>
              <a:rPr lang="it-IT" sz="1600" i="1" dirty="0" err="1"/>
              <a:t>Inc</a:t>
            </a:r>
            <a:r>
              <a:rPr lang="it-IT" sz="1600" i="1" dirty="0"/>
              <a:t>.</a:t>
            </a:r>
          </a:p>
        </p:txBody>
      </p:sp>
      <p:sp>
        <p:nvSpPr>
          <p:cNvPr id="12" name="Titolo 1">
            <a:extLst>
              <a:ext uri="{FF2B5EF4-FFF2-40B4-BE49-F238E27FC236}">
                <a16:creationId xmlns:a16="http://schemas.microsoft.com/office/drawing/2014/main" id="{ED2F355C-3EF3-1E4B-9A8A-CB9914B0BCC7}"/>
              </a:ext>
            </a:extLst>
          </p:cNvPr>
          <p:cNvSpPr>
            <a:spLocks noGrp="1"/>
          </p:cNvSpPr>
          <p:nvPr>
            <p:ph type="title"/>
          </p:nvPr>
        </p:nvSpPr>
        <p:spPr>
          <a:xfrm>
            <a:off x="628650" y="365126"/>
            <a:ext cx="6819072" cy="1325563"/>
          </a:xfrm>
        </p:spPr>
        <p:txBody>
          <a:bodyPr/>
          <a:lstStyle/>
          <a:p>
            <a:r>
              <a:rPr lang="it-IT" dirty="0"/>
              <a:t>How </a:t>
            </a:r>
            <a:r>
              <a:rPr lang="it-IT" sz="3200" dirty="0" err="1"/>
              <a:t>ecomate</a:t>
            </a:r>
            <a:r>
              <a:rPr lang="it-IT" sz="3200" dirty="0"/>
              <a:t>®</a:t>
            </a:r>
            <a:r>
              <a:rPr lang="it-IT" dirty="0"/>
              <a:t> can be </a:t>
            </a:r>
            <a:r>
              <a:rPr lang="it-IT" dirty="0" err="1"/>
              <a:t>used</a:t>
            </a:r>
            <a:r>
              <a:rPr lang="it-IT" dirty="0"/>
              <a:t>: drumming</a:t>
            </a:r>
          </a:p>
        </p:txBody>
      </p:sp>
    </p:spTree>
    <p:extLst>
      <p:ext uri="{BB962C8B-B14F-4D97-AF65-F5344CB8AC3E}">
        <p14:creationId xmlns:p14="http://schemas.microsoft.com/office/powerpoint/2010/main" val="616934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49" y="2036639"/>
            <a:ext cx="7886701" cy="2992561"/>
          </a:xfrm>
        </p:spPr>
        <p:txBody>
          <a:bodyPr>
            <a:normAutofit/>
          </a:bodyPr>
          <a:lstStyle/>
          <a:p>
            <a:pPr marL="0" indent="0">
              <a:buNone/>
            </a:pPr>
            <a:endParaRPr lang="en" sz="2000" dirty="0"/>
          </a:p>
          <a:p>
            <a:pPr marL="342900" lvl="1" indent="0">
              <a:buNone/>
            </a:pPr>
            <a:endParaRPr lang="it-IT" dirty="0">
              <a:solidFill>
                <a:srgbClr val="002060"/>
              </a:solidFill>
            </a:endParaRPr>
          </a:p>
        </p:txBody>
      </p:sp>
      <p:pic>
        <p:nvPicPr>
          <p:cNvPr id="6" name="Immagine 5">
            <a:extLst>
              <a:ext uri="{FF2B5EF4-FFF2-40B4-BE49-F238E27FC236}">
                <a16:creationId xmlns:a16="http://schemas.microsoft.com/office/drawing/2014/main" id="{1D4A1B05-F9AB-554F-81C3-CF933776B26C}"/>
              </a:ext>
            </a:extLst>
          </p:cNvPr>
          <p:cNvPicPr>
            <a:picLocks noChangeAspect="1"/>
          </p:cNvPicPr>
          <p:nvPr/>
        </p:nvPicPr>
        <p:blipFill>
          <a:blip r:embed="rId2"/>
          <a:stretch>
            <a:fillRect/>
          </a:stretch>
        </p:blipFill>
        <p:spPr>
          <a:xfrm>
            <a:off x="239157" y="1960068"/>
            <a:ext cx="8665685" cy="3679730"/>
          </a:xfrm>
          <a:prstGeom prst="rect">
            <a:avLst/>
          </a:prstGeom>
        </p:spPr>
      </p:pic>
      <p:sp>
        <p:nvSpPr>
          <p:cNvPr id="7" name="CasellaDiTesto 6">
            <a:extLst>
              <a:ext uri="{FF2B5EF4-FFF2-40B4-BE49-F238E27FC236}">
                <a16:creationId xmlns:a16="http://schemas.microsoft.com/office/drawing/2014/main" id="{3A331E94-3F28-0D43-B752-D41126C9A066}"/>
              </a:ext>
            </a:extLst>
          </p:cNvPr>
          <p:cNvSpPr txBox="1"/>
          <p:nvPr/>
        </p:nvSpPr>
        <p:spPr>
          <a:xfrm>
            <a:off x="5463104" y="5909177"/>
            <a:ext cx="2729530" cy="338554"/>
          </a:xfrm>
          <a:prstGeom prst="rect">
            <a:avLst/>
          </a:prstGeom>
          <a:noFill/>
        </p:spPr>
        <p:txBody>
          <a:bodyPr wrap="none" rtlCol="0">
            <a:spAutoFit/>
          </a:bodyPr>
          <a:lstStyle/>
          <a:p>
            <a:r>
              <a:rPr lang="it-IT" sz="1600" i="1" dirty="0" err="1"/>
              <a:t>Courtesy</a:t>
            </a:r>
            <a:r>
              <a:rPr lang="it-IT" sz="1600" i="1" dirty="0"/>
              <a:t> of </a:t>
            </a:r>
            <a:r>
              <a:rPr lang="it-IT" sz="1600" i="1" dirty="0" err="1"/>
              <a:t>Foam</a:t>
            </a:r>
            <a:r>
              <a:rPr lang="it-IT" sz="1600" i="1" dirty="0"/>
              <a:t> </a:t>
            </a:r>
            <a:r>
              <a:rPr lang="it-IT" sz="1600" i="1" dirty="0" err="1"/>
              <a:t>Supplies</a:t>
            </a:r>
            <a:r>
              <a:rPr lang="it-IT" sz="1600" i="1" dirty="0"/>
              <a:t> </a:t>
            </a:r>
            <a:r>
              <a:rPr lang="it-IT" sz="1600" i="1" dirty="0" err="1"/>
              <a:t>Inc</a:t>
            </a:r>
            <a:r>
              <a:rPr lang="it-IT" sz="1600" i="1" dirty="0"/>
              <a:t>.</a:t>
            </a:r>
          </a:p>
        </p:txBody>
      </p:sp>
      <p:sp>
        <p:nvSpPr>
          <p:cNvPr id="8" name="Titolo 1">
            <a:extLst>
              <a:ext uri="{FF2B5EF4-FFF2-40B4-BE49-F238E27FC236}">
                <a16:creationId xmlns:a16="http://schemas.microsoft.com/office/drawing/2014/main" id="{DE81B059-685D-754C-AAB1-C6F13EB86F4E}"/>
              </a:ext>
            </a:extLst>
          </p:cNvPr>
          <p:cNvSpPr>
            <a:spLocks noGrp="1"/>
          </p:cNvSpPr>
          <p:nvPr>
            <p:ph type="title"/>
          </p:nvPr>
        </p:nvSpPr>
        <p:spPr>
          <a:xfrm>
            <a:off x="628650" y="365126"/>
            <a:ext cx="6819072" cy="1325563"/>
          </a:xfrm>
        </p:spPr>
        <p:txBody>
          <a:bodyPr/>
          <a:lstStyle/>
          <a:p>
            <a:r>
              <a:rPr lang="it-IT" dirty="0"/>
              <a:t>How </a:t>
            </a:r>
            <a:r>
              <a:rPr lang="it-IT" sz="3200" dirty="0" err="1"/>
              <a:t>ecomate</a:t>
            </a:r>
            <a:r>
              <a:rPr lang="it-IT" sz="3200" dirty="0"/>
              <a:t>®</a:t>
            </a:r>
            <a:r>
              <a:rPr lang="it-IT" dirty="0"/>
              <a:t> can be </a:t>
            </a:r>
            <a:r>
              <a:rPr lang="it-IT" dirty="0" err="1"/>
              <a:t>used</a:t>
            </a:r>
            <a:r>
              <a:rPr lang="it-IT" dirty="0"/>
              <a:t>: drumming</a:t>
            </a:r>
          </a:p>
        </p:txBody>
      </p:sp>
    </p:spTree>
    <p:extLst>
      <p:ext uri="{BB962C8B-B14F-4D97-AF65-F5344CB8AC3E}">
        <p14:creationId xmlns:p14="http://schemas.microsoft.com/office/powerpoint/2010/main" val="340001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9E000E0-EB13-9147-8F3F-3423BE3719A5}"/>
              </a:ext>
            </a:extLst>
          </p:cNvPr>
          <p:cNvSpPr>
            <a:spLocks noGrp="1"/>
          </p:cNvSpPr>
          <p:nvPr>
            <p:ph type="subTitle" idx="1"/>
          </p:nvPr>
        </p:nvSpPr>
        <p:spPr>
          <a:xfrm>
            <a:off x="858715" y="2033251"/>
            <a:ext cx="7426569" cy="3394533"/>
          </a:xfrm>
        </p:spPr>
        <p:txBody>
          <a:bodyPr>
            <a:normAutofit fontScale="70000" lnSpcReduction="20000"/>
          </a:bodyPr>
          <a:lstStyle/>
          <a:p>
            <a:pPr>
              <a:lnSpc>
                <a:spcPct val="170000"/>
              </a:lnSpc>
            </a:pPr>
            <a:r>
              <a:rPr lang="en-IN" sz="5100" dirty="0">
                <a:latin typeface="+mj-lt"/>
              </a:rPr>
              <a:t>HCFC phase out in PU foam</a:t>
            </a:r>
          </a:p>
          <a:p>
            <a:pPr>
              <a:lnSpc>
                <a:spcPct val="170000"/>
              </a:lnSpc>
            </a:pPr>
            <a:r>
              <a:rPr lang="it-IT" sz="5100" dirty="0" err="1">
                <a:latin typeface="+mj-lt"/>
              </a:rPr>
              <a:t>Transition</a:t>
            </a:r>
            <a:r>
              <a:rPr lang="it-IT" sz="5100" dirty="0">
                <a:latin typeface="+mj-lt"/>
              </a:rPr>
              <a:t> from HCFC-141b to </a:t>
            </a:r>
            <a:r>
              <a:rPr lang="it-IT" sz="5100" dirty="0" err="1">
                <a:latin typeface="+mj-lt"/>
              </a:rPr>
              <a:t>Methyl</a:t>
            </a:r>
            <a:r>
              <a:rPr lang="it-IT" sz="5100" dirty="0">
                <a:latin typeface="+mj-lt"/>
              </a:rPr>
              <a:t> Formate (</a:t>
            </a:r>
            <a:r>
              <a:rPr lang="it-IT" sz="5100" dirty="0" err="1">
                <a:latin typeface="+mj-lt"/>
              </a:rPr>
              <a:t>ecomate</a:t>
            </a:r>
            <a:r>
              <a:rPr lang="it-IT" sz="5100" dirty="0">
                <a:latin typeface="+mj-lt"/>
              </a:rPr>
              <a:t>®)</a:t>
            </a:r>
          </a:p>
          <a:p>
            <a:endParaRPr lang="it-IT" dirty="0"/>
          </a:p>
          <a:p>
            <a:endParaRPr lang="it-IT" dirty="0"/>
          </a:p>
          <a:p>
            <a:r>
              <a:rPr lang="it-IT" dirty="0"/>
              <a:t>Delhi, 8 </a:t>
            </a:r>
            <a:r>
              <a:rPr lang="it-IT" dirty="0" err="1"/>
              <a:t>February</a:t>
            </a:r>
            <a:r>
              <a:rPr lang="it-IT" dirty="0"/>
              <a:t> 2019</a:t>
            </a:r>
          </a:p>
        </p:txBody>
      </p:sp>
    </p:spTree>
    <p:extLst>
      <p:ext uri="{BB962C8B-B14F-4D97-AF65-F5344CB8AC3E}">
        <p14:creationId xmlns:p14="http://schemas.microsoft.com/office/powerpoint/2010/main" val="2202086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5379C-D35B-2D4C-B3FC-5801F53453E9}"/>
              </a:ext>
            </a:extLst>
          </p:cNvPr>
          <p:cNvSpPr>
            <a:spLocks noGrp="1"/>
          </p:cNvSpPr>
          <p:nvPr>
            <p:ph type="title"/>
          </p:nvPr>
        </p:nvSpPr>
        <p:spPr/>
        <p:txBody>
          <a:bodyPr/>
          <a:lstStyle/>
          <a:p>
            <a:r>
              <a:rPr lang="it-IT" dirty="0" err="1"/>
              <a:t>Properties</a:t>
            </a:r>
            <a:r>
              <a:rPr lang="it-IT" dirty="0"/>
              <a:t> of </a:t>
            </a:r>
            <a:r>
              <a:rPr lang="it-IT" dirty="0" err="1"/>
              <a:t>flammable</a:t>
            </a:r>
            <a:r>
              <a:rPr lang="it-IT" dirty="0"/>
              <a:t> </a:t>
            </a:r>
            <a:r>
              <a:rPr lang="it-IT" dirty="0" err="1"/>
              <a:t>substances</a:t>
            </a:r>
            <a:endParaRPr lang="it-IT" dirty="0"/>
          </a:p>
        </p:txBody>
      </p:sp>
      <p:sp>
        <p:nvSpPr>
          <p:cNvPr id="4" name="Rettangolo 3">
            <a:extLst>
              <a:ext uri="{FF2B5EF4-FFF2-40B4-BE49-F238E27FC236}">
                <a16:creationId xmlns:a16="http://schemas.microsoft.com/office/drawing/2014/main" id="{E6FCD77F-CC39-CA41-9B52-6121DE92478C}"/>
              </a:ext>
            </a:extLst>
          </p:cNvPr>
          <p:cNvSpPr/>
          <p:nvPr/>
        </p:nvSpPr>
        <p:spPr>
          <a:xfrm>
            <a:off x="628650" y="1414561"/>
            <a:ext cx="8034704" cy="4524315"/>
          </a:xfrm>
          <a:prstGeom prst="rect">
            <a:avLst/>
          </a:prstGeom>
        </p:spPr>
        <p:txBody>
          <a:bodyPr wrap="square">
            <a:spAutoFit/>
          </a:bodyPr>
          <a:lstStyle/>
          <a:p>
            <a:br>
              <a:rPr lang="en" dirty="0">
                <a:effectLst/>
                <a:latin typeface="Calibri" panose="020F0502020204030204" pitchFamily="34" charset="0"/>
              </a:rPr>
            </a:br>
            <a:endParaRPr lang="en" dirty="0">
              <a:effectLst/>
              <a:latin typeface="Calibri" panose="020F0502020204030204" pitchFamily="34" charset="0"/>
            </a:endParaRPr>
          </a:p>
          <a:p>
            <a:r>
              <a:rPr lang="en" b="1" dirty="0"/>
              <a:t>F</a:t>
            </a:r>
            <a:r>
              <a:rPr lang="en" b="1" dirty="0">
                <a:effectLst/>
              </a:rPr>
              <a:t>lash point</a:t>
            </a:r>
            <a:r>
              <a:rPr lang="en" dirty="0">
                <a:effectLst/>
              </a:rPr>
              <a:t>: the lowest temperature at which vapors above the liquid will "flash" when exposed to a flame in a standard test apparatus.</a:t>
            </a:r>
          </a:p>
          <a:p>
            <a:r>
              <a:rPr lang="en" b="1" dirty="0"/>
              <a:t>A</a:t>
            </a:r>
            <a:r>
              <a:rPr lang="en" b="1" dirty="0">
                <a:effectLst/>
              </a:rPr>
              <a:t>uto-ignition temperature</a:t>
            </a:r>
            <a:r>
              <a:rPr lang="en" dirty="0">
                <a:effectLst/>
              </a:rPr>
              <a:t>: the temperature at which a flammable substance will burn spontaneously (without an external ignition source).</a:t>
            </a:r>
          </a:p>
          <a:p>
            <a:r>
              <a:rPr lang="en" b="1" dirty="0"/>
              <a:t>F</a:t>
            </a:r>
            <a:r>
              <a:rPr lang="en" b="1" dirty="0">
                <a:effectLst/>
              </a:rPr>
              <a:t>lammable limits</a:t>
            </a:r>
            <a:r>
              <a:rPr lang="en" dirty="0">
                <a:effectLst/>
              </a:rPr>
              <a:t>: concentrations range where a flame will propagate away from an ignition source.</a:t>
            </a:r>
          </a:p>
          <a:p>
            <a:r>
              <a:rPr lang="en" b="1" dirty="0"/>
              <a:t>M</a:t>
            </a:r>
            <a:r>
              <a:rPr lang="en" b="1" dirty="0">
                <a:effectLst/>
              </a:rPr>
              <a:t>aximum explosion pressure</a:t>
            </a:r>
            <a:r>
              <a:rPr lang="en" dirty="0">
                <a:effectLst/>
              </a:rPr>
              <a:t>: highest buildup of pressure after ignition in a closed vessel.</a:t>
            </a:r>
          </a:p>
          <a:p>
            <a:r>
              <a:rPr lang="en" b="1" dirty="0"/>
              <a:t>M</a:t>
            </a:r>
            <a:r>
              <a:rPr lang="en" b="1" dirty="0">
                <a:effectLst/>
              </a:rPr>
              <a:t>aximum rate of pressure rise</a:t>
            </a:r>
            <a:r>
              <a:rPr lang="en" dirty="0">
                <a:effectLst/>
              </a:rPr>
              <a:t>: maximum slope of the plot of pressure versus time, after ignition, up to maximum pressure.</a:t>
            </a:r>
          </a:p>
          <a:p>
            <a:r>
              <a:rPr lang="en" b="1" dirty="0"/>
              <a:t>M</a:t>
            </a:r>
            <a:r>
              <a:rPr lang="en" b="1" dirty="0">
                <a:effectLst/>
              </a:rPr>
              <a:t>inimum ignition energy</a:t>
            </a:r>
            <a:r>
              <a:rPr lang="en" dirty="0">
                <a:effectLst/>
              </a:rPr>
              <a:t>: smallest amount of energy in an electric spark which will ignite a flammable mixture.</a:t>
            </a:r>
          </a:p>
          <a:p>
            <a:r>
              <a:rPr lang="en" b="1" dirty="0"/>
              <a:t>H</a:t>
            </a:r>
            <a:r>
              <a:rPr lang="en" b="1" dirty="0">
                <a:effectLst/>
              </a:rPr>
              <a:t>eat of combustion</a:t>
            </a:r>
            <a:r>
              <a:rPr lang="en" dirty="0">
                <a:effectLst/>
              </a:rPr>
              <a:t>: the energy released as heat when a compound undergoes complete combustion with oxygen under standard conditions.</a:t>
            </a:r>
          </a:p>
        </p:txBody>
      </p:sp>
    </p:spTree>
    <p:extLst>
      <p:ext uri="{BB962C8B-B14F-4D97-AF65-F5344CB8AC3E}">
        <p14:creationId xmlns:p14="http://schemas.microsoft.com/office/powerpoint/2010/main" val="1629276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89E000E0-EB13-9147-8F3F-3423BE3719A5}"/>
              </a:ext>
            </a:extLst>
          </p:cNvPr>
          <p:cNvSpPr>
            <a:spLocks noGrp="1"/>
          </p:cNvSpPr>
          <p:nvPr>
            <p:ph type="subTitle" idx="1"/>
          </p:nvPr>
        </p:nvSpPr>
        <p:spPr>
          <a:xfrm>
            <a:off x="858715" y="2033251"/>
            <a:ext cx="7426569" cy="3394533"/>
          </a:xfrm>
        </p:spPr>
        <p:txBody>
          <a:bodyPr>
            <a:normAutofit fontScale="70000" lnSpcReduction="20000"/>
          </a:bodyPr>
          <a:lstStyle/>
          <a:p>
            <a:pPr>
              <a:lnSpc>
                <a:spcPct val="170000"/>
              </a:lnSpc>
            </a:pPr>
            <a:r>
              <a:rPr lang="en-IN" sz="5100" dirty="0">
                <a:latin typeface="+mj-lt"/>
              </a:rPr>
              <a:t>HCFC phase out in PU foam</a:t>
            </a:r>
          </a:p>
          <a:p>
            <a:pPr>
              <a:lnSpc>
                <a:spcPct val="170000"/>
              </a:lnSpc>
            </a:pPr>
            <a:r>
              <a:rPr lang="it-IT" sz="5100" dirty="0" err="1">
                <a:latin typeface="+mj-lt"/>
              </a:rPr>
              <a:t>Transition</a:t>
            </a:r>
            <a:r>
              <a:rPr lang="it-IT" sz="5100" dirty="0">
                <a:latin typeface="+mj-lt"/>
              </a:rPr>
              <a:t> from HCFC-141b to </a:t>
            </a:r>
            <a:r>
              <a:rPr lang="it-IT" sz="5100" dirty="0" err="1">
                <a:latin typeface="+mj-lt"/>
              </a:rPr>
              <a:t>Hydrocarbons</a:t>
            </a:r>
            <a:r>
              <a:rPr lang="it-IT" sz="5100" dirty="0">
                <a:latin typeface="+mj-lt"/>
              </a:rPr>
              <a:t> (HC)</a:t>
            </a:r>
          </a:p>
          <a:p>
            <a:endParaRPr lang="it-IT" dirty="0"/>
          </a:p>
          <a:p>
            <a:endParaRPr lang="it-IT" dirty="0"/>
          </a:p>
          <a:p>
            <a:r>
              <a:rPr lang="it-IT" dirty="0"/>
              <a:t>Delhi, 3-8 </a:t>
            </a:r>
            <a:r>
              <a:rPr lang="it-IT" dirty="0" err="1"/>
              <a:t>February</a:t>
            </a:r>
            <a:r>
              <a:rPr lang="it-IT" dirty="0"/>
              <a:t> 2019</a:t>
            </a:r>
          </a:p>
        </p:txBody>
      </p:sp>
    </p:spTree>
    <p:extLst>
      <p:ext uri="{BB962C8B-B14F-4D97-AF65-F5344CB8AC3E}">
        <p14:creationId xmlns:p14="http://schemas.microsoft.com/office/powerpoint/2010/main" val="1703075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A797F2D-6EF8-2B41-A982-5CC1E1C4CE4A}"/>
              </a:ext>
            </a:extLst>
          </p:cNvPr>
          <p:cNvSpPr txBox="1">
            <a:spLocks noChangeArrowheads="1"/>
          </p:cNvSpPr>
          <p:nvPr/>
        </p:nvSpPr>
        <p:spPr bwMode="auto">
          <a:xfrm>
            <a:off x="628650" y="1690689"/>
            <a:ext cx="780024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buClr>
                <a:srgbClr val="000000"/>
              </a:buClr>
              <a:buSzPct val="100000"/>
              <a:buChar char="•"/>
              <a:defRPr>
                <a:solidFill>
                  <a:srgbClr val="000000"/>
                </a:solidFill>
                <a:latin typeface="Arial Narrow" panose="020B0604020202020204" pitchFamily="34" charset="0"/>
              </a:defRPr>
            </a:lvl1pPr>
            <a:lvl2pPr marL="742950" indent="-285750">
              <a:spcBef>
                <a:spcPct val="10000"/>
              </a:spcBef>
              <a:buClr>
                <a:srgbClr val="000000"/>
              </a:buClr>
              <a:buSzPct val="100000"/>
              <a:buFont typeface="Arial" panose="020B0604020202020204" pitchFamily="34" charset="0"/>
              <a:buChar char="-"/>
              <a:defRPr>
                <a:solidFill>
                  <a:srgbClr val="000000"/>
                </a:solidFill>
                <a:latin typeface="Arial Narrow" panose="020B0604020202020204" pitchFamily="34" charset="0"/>
              </a:defRPr>
            </a:lvl2pPr>
            <a:lvl3pPr marL="1143000" indent="-228600">
              <a:spcBef>
                <a:spcPct val="10000"/>
              </a:spcBef>
              <a:buClr>
                <a:srgbClr val="000000"/>
              </a:buClr>
              <a:buSzPct val="100000"/>
              <a:buChar char="»"/>
              <a:defRPr>
                <a:solidFill>
                  <a:srgbClr val="000000"/>
                </a:solidFill>
                <a:latin typeface="Arial Narrow" panose="020B0604020202020204" pitchFamily="34" charset="0"/>
              </a:defRPr>
            </a:lvl3pPr>
            <a:lvl4pPr marL="1600200" indent="-228600">
              <a:spcBef>
                <a:spcPct val="10000"/>
              </a:spcBef>
              <a:buClr>
                <a:srgbClr val="000000"/>
              </a:buClr>
              <a:buSzPct val="100000"/>
              <a:buChar char="•"/>
              <a:defRPr>
                <a:solidFill>
                  <a:srgbClr val="000000"/>
                </a:solidFill>
                <a:latin typeface="Arial Narrow" panose="020B0604020202020204" pitchFamily="34" charset="0"/>
              </a:defRPr>
            </a:lvl4pPr>
            <a:lvl5pPr marL="2057400" indent="-228600">
              <a:spcBef>
                <a:spcPct val="10000"/>
              </a:spcBef>
              <a:buClr>
                <a:srgbClr val="000000"/>
              </a:buClr>
              <a:buSzPct val="100000"/>
              <a:buChar char="»"/>
              <a:defRPr>
                <a:solidFill>
                  <a:srgbClr val="000000"/>
                </a:solidFill>
                <a:latin typeface="Arial Narrow" panose="020B0604020202020204" pitchFamily="34" charset="0"/>
              </a:defRPr>
            </a:lvl5pPr>
            <a:lvl6pPr marL="25146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6pPr>
            <a:lvl7pPr marL="29718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7pPr>
            <a:lvl8pPr marL="34290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8pPr>
            <a:lvl9pPr marL="38862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9pPr>
          </a:lstStyle>
          <a:p>
            <a:pPr marL="285750" indent="-285750">
              <a:spcBef>
                <a:spcPct val="0"/>
              </a:spcBef>
              <a:buClrTx/>
              <a:buSzTx/>
            </a:pPr>
            <a:r>
              <a:rPr lang="it-IT" altLang="it-IT" sz="1700" dirty="0" err="1">
                <a:solidFill>
                  <a:schemeClr val="tx1"/>
                </a:solidFill>
                <a:latin typeface="+mn-lt"/>
              </a:rPr>
              <a:t>Not</a:t>
            </a:r>
            <a:r>
              <a:rPr lang="it-IT" altLang="it-IT" sz="1700" dirty="0">
                <a:solidFill>
                  <a:schemeClr val="tx1"/>
                </a:solidFill>
                <a:latin typeface="+mn-lt"/>
              </a:rPr>
              <a:t> </a:t>
            </a:r>
            <a:r>
              <a:rPr lang="it-IT" altLang="it-IT" sz="1700" dirty="0" err="1">
                <a:solidFill>
                  <a:schemeClr val="tx1"/>
                </a:solidFill>
                <a:latin typeface="+mn-lt"/>
              </a:rPr>
              <a:t>toxic</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Not</a:t>
            </a:r>
            <a:r>
              <a:rPr lang="it-IT" altLang="it-IT" sz="1700" dirty="0">
                <a:solidFill>
                  <a:schemeClr val="tx1"/>
                </a:solidFill>
                <a:latin typeface="+mn-lt"/>
              </a:rPr>
              <a:t> </a:t>
            </a:r>
            <a:r>
              <a:rPr lang="it-IT" altLang="it-IT" sz="1700" dirty="0" err="1">
                <a:solidFill>
                  <a:schemeClr val="tx1"/>
                </a:solidFill>
                <a:latin typeface="+mn-lt"/>
              </a:rPr>
              <a:t>flammable</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Not</a:t>
            </a:r>
            <a:r>
              <a:rPr lang="it-IT" altLang="it-IT" sz="1700" dirty="0">
                <a:solidFill>
                  <a:schemeClr val="tx1"/>
                </a:solidFill>
                <a:latin typeface="+mn-lt"/>
              </a:rPr>
              <a:t> </a:t>
            </a:r>
            <a:r>
              <a:rPr lang="it-IT" altLang="it-IT" sz="1700" dirty="0" err="1">
                <a:solidFill>
                  <a:schemeClr val="tx1"/>
                </a:solidFill>
                <a:latin typeface="+mn-lt"/>
              </a:rPr>
              <a:t>explosive</a:t>
            </a:r>
            <a:r>
              <a:rPr lang="it-IT" altLang="it-IT" sz="1700" dirty="0">
                <a:solidFill>
                  <a:schemeClr val="tx1"/>
                </a:solidFill>
                <a:latin typeface="+mn-lt"/>
              </a:rPr>
              <a:t> </a:t>
            </a:r>
          </a:p>
          <a:p>
            <a:pPr>
              <a:spcBef>
                <a:spcPct val="0"/>
              </a:spcBef>
              <a:buClrTx/>
              <a:buSzTx/>
              <a:buNone/>
            </a:pPr>
            <a:endParaRPr lang="it-IT" altLang="it-IT" sz="1700" dirty="0">
              <a:solidFill>
                <a:schemeClr val="tx1"/>
              </a:solidFill>
              <a:latin typeface="+mn-lt"/>
            </a:endParaRPr>
          </a:p>
          <a:p>
            <a:pPr marL="285750" indent="-285750">
              <a:spcBef>
                <a:spcPct val="0"/>
              </a:spcBef>
              <a:buClrTx/>
              <a:buSzTx/>
            </a:pPr>
            <a:r>
              <a:rPr lang="it-IT" altLang="it-IT" sz="1700" dirty="0">
                <a:solidFill>
                  <a:srgbClr val="00B050"/>
                </a:solidFill>
                <a:latin typeface="+mn-lt"/>
              </a:rPr>
              <a:t>No </a:t>
            </a:r>
            <a:r>
              <a:rPr lang="it-IT" altLang="it-IT" sz="1700" dirty="0" err="1">
                <a:solidFill>
                  <a:srgbClr val="00B050"/>
                </a:solidFill>
                <a:latin typeface="+mn-lt"/>
              </a:rPr>
              <a:t>Ozone</a:t>
            </a:r>
            <a:r>
              <a:rPr lang="it-IT" altLang="it-IT" sz="1700" dirty="0">
                <a:solidFill>
                  <a:srgbClr val="00B050"/>
                </a:solidFill>
                <a:latin typeface="+mn-lt"/>
              </a:rPr>
              <a:t> </a:t>
            </a:r>
            <a:r>
              <a:rPr lang="it-IT" altLang="it-IT" sz="1700" dirty="0" err="1">
                <a:solidFill>
                  <a:srgbClr val="00B050"/>
                </a:solidFill>
                <a:latin typeface="+mn-lt"/>
              </a:rPr>
              <a:t>Depleting</a:t>
            </a:r>
            <a:r>
              <a:rPr lang="it-IT" altLang="it-IT" sz="1700" dirty="0">
                <a:solidFill>
                  <a:srgbClr val="00B050"/>
                </a:solidFill>
                <a:latin typeface="+mn-lt"/>
              </a:rPr>
              <a:t> </a:t>
            </a:r>
            <a:r>
              <a:rPr lang="it-IT" altLang="it-IT" sz="1700" dirty="0" err="1">
                <a:solidFill>
                  <a:srgbClr val="00B050"/>
                </a:solidFill>
                <a:latin typeface="+mn-lt"/>
              </a:rPr>
              <a:t>Potential</a:t>
            </a:r>
            <a:endParaRPr lang="it-IT" altLang="it-IT" sz="1700" dirty="0">
              <a:solidFill>
                <a:srgbClr val="00B050"/>
              </a:solidFill>
              <a:latin typeface="+mn-lt"/>
            </a:endParaRPr>
          </a:p>
          <a:p>
            <a:pPr marL="285750" indent="-285750">
              <a:spcBef>
                <a:spcPct val="0"/>
              </a:spcBef>
              <a:buClrTx/>
              <a:buSzTx/>
            </a:pPr>
            <a:r>
              <a:rPr lang="it-IT" altLang="it-IT" sz="1700" dirty="0">
                <a:solidFill>
                  <a:srgbClr val="00B050"/>
                </a:solidFill>
                <a:latin typeface="+mn-lt"/>
              </a:rPr>
              <a:t>No Global </a:t>
            </a:r>
            <a:r>
              <a:rPr lang="it-IT" altLang="it-IT" sz="1700" dirty="0" err="1">
                <a:solidFill>
                  <a:srgbClr val="00B050"/>
                </a:solidFill>
                <a:latin typeface="+mn-lt"/>
              </a:rPr>
              <a:t>Warming</a:t>
            </a:r>
            <a:r>
              <a:rPr lang="it-IT" altLang="it-IT" sz="1700" dirty="0">
                <a:solidFill>
                  <a:srgbClr val="00B050"/>
                </a:solidFill>
                <a:latin typeface="+mn-lt"/>
              </a:rPr>
              <a:t> </a:t>
            </a:r>
            <a:r>
              <a:rPr lang="it-IT" altLang="it-IT" sz="1700" dirty="0" err="1">
                <a:solidFill>
                  <a:srgbClr val="00B050"/>
                </a:solidFill>
                <a:latin typeface="+mn-lt"/>
              </a:rPr>
              <a:t>Potential</a:t>
            </a:r>
            <a:endParaRPr lang="it-IT" altLang="it-IT" sz="1700" dirty="0">
              <a:solidFill>
                <a:srgbClr val="00B050"/>
              </a:solidFill>
              <a:latin typeface="+mn-lt"/>
            </a:endParaRPr>
          </a:p>
          <a:p>
            <a:pPr marL="285750" indent="-285750">
              <a:spcBef>
                <a:spcPct val="0"/>
              </a:spcBef>
              <a:buClrTx/>
              <a:buSzTx/>
            </a:pPr>
            <a:r>
              <a:rPr lang="it-IT" altLang="it-IT" sz="1700" dirty="0">
                <a:solidFill>
                  <a:srgbClr val="00B050"/>
                </a:solidFill>
                <a:latin typeface="+mn-lt"/>
              </a:rPr>
              <a:t>No </a:t>
            </a:r>
            <a:r>
              <a:rPr lang="it-IT" altLang="it-IT" sz="1700" dirty="0" err="1">
                <a:solidFill>
                  <a:srgbClr val="00B050"/>
                </a:solidFill>
                <a:latin typeface="+mn-lt"/>
              </a:rPr>
              <a:t>VOCs</a:t>
            </a:r>
            <a:endParaRPr lang="it-IT" altLang="it-IT" sz="1700" dirty="0">
              <a:solidFill>
                <a:srgbClr val="00B050"/>
              </a:solidFill>
              <a:latin typeface="+mn-lt"/>
            </a:endParaRPr>
          </a:p>
          <a:p>
            <a:pPr marL="285750" indent="-285750">
              <a:spcBef>
                <a:spcPct val="0"/>
              </a:spcBef>
              <a:buClrTx/>
              <a:buSzTx/>
            </a:pP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Low</a:t>
            </a:r>
            <a:r>
              <a:rPr lang="it-IT" altLang="it-IT" sz="1700" dirty="0">
                <a:solidFill>
                  <a:schemeClr val="tx1"/>
                </a:solidFill>
                <a:latin typeface="+mn-lt"/>
              </a:rPr>
              <a:t> Gas Thermal </a:t>
            </a:r>
            <a:r>
              <a:rPr lang="it-IT" altLang="it-IT" sz="1700" dirty="0" err="1">
                <a:solidFill>
                  <a:schemeClr val="tx1"/>
                </a:solidFill>
                <a:latin typeface="+mn-lt"/>
              </a:rPr>
              <a:t>Conductivity</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Low</a:t>
            </a:r>
            <a:r>
              <a:rPr lang="it-IT" altLang="it-IT" sz="1700" dirty="0">
                <a:solidFill>
                  <a:schemeClr val="tx1"/>
                </a:solidFill>
                <a:latin typeface="+mn-lt"/>
              </a:rPr>
              <a:t> </a:t>
            </a:r>
            <a:r>
              <a:rPr lang="it-IT" altLang="it-IT" sz="1700" dirty="0" err="1">
                <a:solidFill>
                  <a:schemeClr val="tx1"/>
                </a:solidFill>
                <a:latin typeface="+mn-lt"/>
              </a:rPr>
              <a:t>Diffusion</a:t>
            </a:r>
            <a:r>
              <a:rPr lang="it-IT" altLang="it-IT" sz="1700" dirty="0">
                <a:solidFill>
                  <a:schemeClr val="tx1"/>
                </a:solidFill>
                <a:latin typeface="+mn-lt"/>
              </a:rPr>
              <a:t> </a:t>
            </a:r>
            <a:r>
              <a:rPr lang="it-IT" altLang="it-IT" sz="1700" dirty="0" err="1">
                <a:solidFill>
                  <a:schemeClr val="tx1"/>
                </a:solidFill>
                <a:latin typeface="+mn-lt"/>
              </a:rPr>
              <a:t>coefficient</a:t>
            </a:r>
            <a:endParaRPr lang="it-IT" altLang="it-IT" sz="1700" dirty="0">
              <a:solidFill>
                <a:schemeClr val="tx1"/>
              </a:solidFill>
              <a:latin typeface="+mn-lt"/>
            </a:endParaRPr>
          </a:p>
          <a:p>
            <a:pPr marL="285750" indent="-285750">
              <a:spcBef>
                <a:spcPct val="0"/>
              </a:spcBef>
              <a:buClrTx/>
              <a:buSzTx/>
            </a:pPr>
            <a:r>
              <a:rPr lang="it-IT" altLang="it-IT" sz="1700" dirty="0">
                <a:solidFill>
                  <a:schemeClr val="tx1"/>
                </a:solidFill>
                <a:latin typeface="+mn-lt"/>
              </a:rPr>
              <a:t>Liquid </a:t>
            </a:r>
            <a:r>
              <a:rPr lang="it-IT" altLang="it-IT" sz="1700" dirty="0" err="1">
                <a:solidFill>
                  <a:schemeClr val="tx1"/>
                </a:solidFill>
                <a:latin typeface="+mn-lt"/>
              </a:rPr>
              <a:t>at</a:t>
            </a:r>
            <a:r>
              <a:rPr lang="it-IT" altLang="it-IT" sz="1700" dirty="0">
                <a:solidFill>
                  <a:schemeClr val="tx1"/>
                </a:solidFill>
                <a:latin typeface="+mn-lt"/>
              </a:rPr>
              <a:t> ambient temperature</a:t>
            </a:r>
          </a:p>
          <a:p>
            <a:pPr marL="285750" indent="-285750">
              <a:spcBef>
                <a:spcPct val="0"/>
              </a:spcBef>
              <a:buClrTx/>
              <a:buSzTx/>
            </a:pPr>
            <a:r>
              <a:rPr lang="it-IT" altLang="it-IT" sz="1700" dirty="0">
                <a:solidFill>
                  <a:schemeClr val="tx1"/>
                </a:solidFill>
                <a:latin typeface="+mn-lt"/>
              </a:rPr>
              <a:t>Easy to use</a:t>
            </a:r>
          </a:p>
          <a:p>
            <a:pPr marL="285750" indent="-285750">
              <a:spcBef>
                <a:spcPct val="0"/>
              </a:spcBef>
              <a:buClrTx/>
              <a:buSzTx/>
            </a:pPr>
            <a:r>
              <a:rPr lang="it-IT" altLang="it-IT" sz="1700" dirty="0" err="1">
                <a:solidFill>
                  <a:schemeClr val="tx1"/>
                </a:solidFill>
                <a:latin typeface="+mn-lt"/>
              </a:rPr>
              <a:t>Balanced</a:t>
            </a:r>
            <a:r>
              <a:rPr lang="it-IT" altLang="it-IT" sz="1700" dirty="0">
                <a:solidFill>
                  <a:schemeClr val="tx1"/>
                </a:solidFill>
                <a:latin typeface="+mn-lt"/>
              </a:rPr>
              <a:t> </a:t>
            </a:r>
            <a:r>
              <a:rPr lang="it-IT" altLang="it-IT" sz="1700" dirty="0" err="1">
                <a:solidFill>
                  <a:schemeClr val="tx1"/>
                </a:solidFill>
                <a:latin typeface="+mn-lt"/>
              </a:rPr>
              <a:t>Solubility</a:t>
            </a:r>
            <a:r>
              <a:rPr lang="it-IT" altLang="it-IT" sz="1700" dirty="0">
                <a:solidFill>
                  <a:schemeClr val="tx1"/>
                </a:solidFill>
                <a:latin typeface="+mn-lt"/>
              </a:rPr>
              <a:t> and </a:t>
            </a:r>
            <a:r>
              <a:rPr lang="it-IT" altLang="it-IT" sz="1700" dirty="0" err="1">
                <a:solidFill>
                  <a:schemeClr val="tx1"/>
                </a:solidFill>
                <a:latin typeface="+mn-lt"/>
              </a:rPr>
              <a:t>great</a:t>
            </a:r>
            <a:r>
              <a:rPr lang="it-IT" altLang="it-IT" sz="1700" dirty="0">
                <a:solidFill>
                  <a:schemeClr val="tx1"/>
                </a:solidFill>
                <a:latin typeface="+mn-lt"/>
              </a:rPr>
              <a:t> </a:t>
            </a:r>
            <a:r>
              <a:rPr lang="it-IT" altLang="it-IT" sz="1700" dirty="0" err="1">
                <a:solidFill>
                  <a:schemeClr val="tx1"/>
                </a:solidFill>
                <a:latin typeface="+mn-lt"/>
              </a:rPr>
              <a:t>stability</a:t>
            </a:r>
            <a:r>
              <a:rPr lang="it-IT" altLang="it-IT" sz="1700" dirty="0">
                <a:solidFill>
                  <a:schemeClr val="tx1"/>
                </a:solidFill>
                <a:latin typeface="+mn-lt"/>
              </a:rPr>
              <a:t> in </a:t>
            </a:r>
            <a:r>
              <a:rPr lang="it-IT" altLang="it-IT" sz="1700" dirty="0" err="1">
                <a:solidFill>
                  <a:schemeClr val="tx1"/>
                </a:solidFill>
                <a:latin typeface="+mn-lt"/>
              </a:rPr>
              <a:t>any</a:t>
            </a:r>
            <a:r>
              <a:rPr lang="it-IT" altLang="it-IT" sz="1700" dirty="0">
                <a:solidFill>
                  <a:schemeClr val="tx1"/>
                </a:solidFill>
                <a:latin typeface="+mn-lt"/>
              </a:rPr>
              <a:t> </a:t>
            </a:r>
            <a:r>
              <a:rPr lang="it-IT" altLang="it-IT" sz="1700" dirty="0" err="1">
                <a:solidFill>
                  <a:schemeClr val="tx1"/>
                </a:solidFill>
                <a:latin typeface="+mn-lt"/>
              </a:rPr>
              <a:t>formulated</a:t>
            </a:r>
            <a:r>
              <a:rPr lang="it-IT" altLang="it-IT" sz="1700" dirty="0">
                <a:solidFill>
                  <a:schemeClr val="tx1"/>
                </a:solidFill>
                <a:latin typeface="+mn-lt"/>
              </a:rPr>
              <a:t> </a:t>
            </a:r>
            <a:r>
              <a:rPr lang="it-IT" altLang="it-IT" sz="1700" dirty="0" err="1">
                <a:solidFill>
                  <a:schemeClr val="tx1"/>
                </a:solidFill>
                <a:latin typeface="+mn-lt"/>
              </a:rPr>
              <a:t>polyol</a:t>
            </a:r>
            <a:r>
              <a:rPr lang="it-IT" altLang="it-IT" sz="1700" dirty="0">
                <a:solidFill>
                  <a:schemeClr val="tx1"/>
                </a:solidFill>
                <a:latin typeface="+mn-lt"/>
              </a:rPr>
              <a:t> </a:t>
            </a:r>
            <a:r>
              <a:rPr lang="it-IT" altLang="it-IT" sz="1700" dirty="0" err="1">
                <a:solidFill>
                  <a:schemeClr val="tx1"/>
                </a:solidFill>
                <a:latin typeface="+mn-lt"/>
              </a:rPr>
              <a:t>blend</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Suitable</a:t>
            </a:r>
            <a:r>
              <a:rPr lang="it-IT" altLang="it-IT" sz="1700" dirty="0">
                <a:solidFill>
                  <a:schemeClr val="tx1"/>
                </a:solidFill>
                <a:latin typeface="+mn-lt"/>
              </a:rPr>
              <a:t> for </a:t>
            </a:r>
            <a:r>
              <a:rPr lang="it-IT" altLang="it-IT" sz="1700" dirty="0" err="1">
                <a:solidFill>
                  <a:schemeClr val="tx1"/>
                </a:solidFill>
                <a:latin typeface="+mn-lt"/>
              </a:rPr>
              <a:t>any</a:t>
            </a:r>
            <a:r>
              <a:rPr lang="it-IT" altLang="it-IT" sz="1700" dirty="0">
                <a:solidFill>
                  <a:schemeClr val="tx1"/>
                </a:solidFill>
                <a:latin typeface="+mn-lt"/>
              </a:rPr>
              <a:t> PU </a:t>
            </a:r>
            <a:r>
              <a:rPr lang="it-IT" altLang="it-IT" sz="1700" dirty="0" err="1">
                <a:solidFill>
                  <a:schemeClr val="tx1"/>
                </a:solidFill>
                <a:latin typeface="+mn-lt"/>
              </a:rPr>
              <a:t>application</a:t>
            </a:r>
            <a:endParaRPr lang="it-IT" altLang="it-IT" sz="1700" dirty="0">
              <a:solidFill>
                <a:schemeClr val="tx1"/>
              </a:solidFill>
              <a:latin typeface="+mn-lt"/>
            </a:endParaRPr>
          </a:p>
          <a:p>
            <a:pPr marL="285750" indent="-285750">
              <a:spcBef>
                <a:spcPct val="0"/>
              </a:spcBef>
              <a:buClrTx/>
              <a:buSzTx/>
            </a:pPr>
            <a:endParaRPr lang="it-IT" altLang="it-IT" sz="1700" dirty="0">
              <a:solidFill>
                <a:schemeClr val="tx1"/>
              </a:solidFill>
              <a:latin typeface="+mn-lt"/>
            </a:endParaRPr>
          </a:p>
          <a:p>
            <a:pPr marL="285750" indent="-285750">
              <a:spcBef>
                <a:spcPct val="0"/>
              </a:spcBef>
              <a:buClrTx/>
              <a:buSzTx/>
            </a:pPr>
            <a:r>
              <a:rPr lang="it-IT" altLang="it-IT" sz="1700" dirty="0">
                <a:solidFill>
                  <a:schemeClr val="tx1"/>
                </a:solidFill>
                <a:latin typeface="+mn-lt"/>
              </a:rPr>
              <a:t>Compatible with </a:t>
            </a:r>
            <a:r>
              <a:rPr lang="it-IT" altLang="it-IT" sz="1700" dirty="0" err="1">
                <a:solidFill>
                  <a:schemeClr val="tx1"/>
                </a:solidFill>
                <a:latin typeface="+mn-lt"/>
              </a:rPr>
              <a:t>existing</a:t>
            </a:r>
            <a:r>
              <a:rPr lang="it-IT" altLang="it-IT" sz="1700" dirty="0">
                <a:solidFill>
                  <a:schemeClr val="tx1"/>
                </a:solidFill>
                <a:latin typeface="+mn-lt"/>
              </a:rPr>
              <a:t> processing </a:t>
            </a:r>
            <a:r>
              <a:rPr lang="it-IT" altLang="it-IT" sz="1700" dirty="0" err="1">
                <a:solidFill>
                  <a:schemeClr val="tx1"/>
                </a:solidFill>
                <a:latin typeface="+mn-lt"/>
              </a:rPr>
              <a:t>equipments</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Cost</a:t>
            </a:r>
            <a:r>
              <a:rPr lang="it-IT" altLang="it-IT" sz="1700" dirty="0">
                <a:solidFill>
                  <a:schemeClr val="tx1"/>
                </a:solidFill>
                <a:latin typeface="+mn-lt"/>
              </a:rPr>
              <a:t> </a:t>
            </a:r>
            <a:r>
              <a:rPr lang="it-IT" altLang="it-IT" sz="1700" dirty="0" err="1">
                <a:solidFill>
                  <a:schemeClr val="tx1"/>
                </a:solidFill>
                <a:latin typeface="+mn-lt"/>
              </a:rPr>
              <a:t>effective</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Available</a:t>
            </a:r>
            <a:r>
              <a:rPr lang="it-IT" altLang="it-IT" sz="1700" dirty="0">
                <a:solidFill>
                  <a:schemeClr val="tx1"/>
                </a:solidFill>
                <a:latin typeface="+mn-lt"/>
              </a:rPr>
              <a:t> on global </a:t>
            </a:r>
            <a:r>
              <a:rPr lang="it-IT" altLang="it-IT" sz="1700" dirty="0" err="1">
                <a:solidFill>
                  <a:schemeClr val="tx1"/>
                </a:solidFill>
                <a:latin typeface="+mn-lt"/>
              </a:rPr>
              <a:t>basis</a:t>
            </a:r>
            <a:endParaRPr lang="it-IT" altLang="it-IT" sz="1700" dirty="0">
              <a:solidFill>
                <a:schemeClr val="tx1"/>
              </a:solidFill>
              <a:latin typeface="+mn-lt"/>
            </a:endParaRPr>
          </a:p>
        </p:txBody>
      </p:sp>
      <p:sp>
        <p:nvSpPr>
          <p:cNvPr id="6" name="Titolo 1">
            <a:extLst>
              <a:ext uri="{FF2B5EF4-FFF2-40B4-BE49-F238E27FC236}">
                <a16:creationId xmlns:a16="http://schemas.microsoft.com/office/drawing/2014/main" id="{1F45C688-A8A7-1743-B27F-FD05496863BA}"/>
              </a:ext>
            </a:extLst>
          </p:cNvPr>
          <p:cNvSpPr txBox="1">
            <a:spLocks/>
          </p:cNvSpPr>
          <p:nvPr/>
        </p:nvSpPr>
        <p:spPr>
          <a:xfrm>
            <a:off x="628650" y="365126"/>
            <a:ext cx="681907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600" dirty="0"/>
              <a:t>The </a:t>
            </a:r>
            <a:r>
              <a:rPr lang="it-IT" sz="3600" dirty="0" err="1"/>
              <a:t>ideal</a:t>
            </a:r>
            <a:r>
              <a:rPr lang="it-IT" sz="3600" dirty="0"/>
              <a:t> </a:t>
            </a:r>
            <a:r>
              <a:rPr lang="it-IT" sz="3600" dirty="0" err="1"/>
              <a:t>Physical</a:t>
            </a:r>
            <a:r>
              <a:rPr lang="it-IT" sz="3600" dirty="0"/>
              <a:t> </a:t>
            </a:r>
            <a:r>
              <a:rPr lang="it-IT" sz="3600" dirty="0" err="1"/>
              <a:t>Blowing</a:t>
            </a:r>
            <a:r>
              <a:rPr lang="it-IT" sz="3600" dirty="0"/>
              <a:t> Agent</a:t>
            </a:r>
          </a:p>
        </p:txBody>
      </p:sp>
    </p:spTree>
    <p:extLst>
      <p:ext uri="{BB962C8B-B14F-4D97-AF65-F5344CB8AC3E}">
        <p14:creationId xmlns:p14="http://schemas.microsoft.com/office/powerpoint/2010/main" val="36022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A797F2D-6EF8-2B41-A982-5CC1E1C4CE4A}"/>
              </a:ext>
            </a:extLst>
          </p:cNvPr>
          <p:cNvSpPr txBox="1">
            <a:spLocks noChangeArrowheads="1"/>
          </p:cNvSpPr>
          <p:nvPr/>
        </p:nvSpPr>
        <p:spPr bwMode="auto">
          <a:xfrm>
            <a:off x="628650" y="1690689"/>
            <a:ext cx="780024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buClr>
                <a:srgbClr val="000000"/>
              </a:buClr>
              <a:buSzPct val="100000"/>
              <a:buChar char="•"/>
              <a:defRPr>
                <a:solidFill>
                  <a:srgbClr val="000000"/>
                </a:solidFill>
                <a:latin typeface="Arial Narrow" panose="020B0604020202020204" pitchFamily="34" charset="0"/>
              </a:defRPr>
            </a:lvl1pPr>
            <a:lvl2pPr marL="742950" indent="-285750">
              <a:spcBef>
                <a:spcPct val="10000"/>
              </a:spcBef>
              <a:buClr>
                <a:srgbClr val="000000"/>
              </a:buClr>
              <a:buSzPct val="100000"/>
              <a:buFont typeface="Arial" panose="020B0604020202020204" pitchFamily="34" charset="0"/>
              <a:buChar char="-"/>
              <a:defRPr>
                <a:solidFill>
                  <a:srgbClr val="000000"/>
                </a:solidFill>
                <a:latin typeface="Arial Narrow" panose="020B0604020202020204" pitchFamily="34" charset="0"/>
              </a:defRPr>
            </a:lvl2pPr>
            <a:lvl3pPr marL="1143000" indent="-228600">
              <a:spcBef>
                <a:spcPct val="10000"/>
              </a:spcBef>
              <a:buClr>
                <a:srgbClr val="000000"/>
              </a:buClr>
              <a:buSzPct val="100000"/>
              <a:buChar char="»"/>
              <a:defRPr>
                <a:solidFill>
                  <a:srgbClr val="000000"/>
                </a:solidFill>
                <a:latin typeface="Arial Narrow" panose="020B0604020202020204" pitchFamily="34" charset="0"/>
              </a:defRPr>
            </a:lvl3pPr>
            <a:lvl4pPr marL="1600200" indent="-228600">
              <a:spcBef>
                <a:spcPct val="10000"/>
              </a:spcBef>
              <a:buClr>
                <a:srgbClr val="000000"/>
              </a:buClr>
              <a:buSzPct val="100000"/>
              <a:buChar char="•"/>
              <a:defRPr>
                <a:solidFill>
                  <a:srgbClr val="000000"/>
                </a:solidFill>
                <a:latin typeface="Arial Narrow" panose="020B0604020202020204" pitchFamily="34" charset="0"/>
              </a:defRPr>
            </a:lvl4pPr>
            <a:lvl5pPr marL="2057400" indent="-228600">
              <a:spcBef>
                <a:spcPct val="10000"/>
              </a:spcBef>
              <a:buClr>
                <a:srgbClr val="000000"/>
              </a:buClr>
              <a:buSzPct val="100000"/>
              <a:buChar char="»"/>
              <a:defRPr>
                <a:solidFill>
                  <a:srgbClr val="000000"/>
                </a:solidFill>
                <a:latin typeface="Arial Narrow" panose="020B0604020202020204" pitchFamily="34" charset="0"/>
              </a:defRPr>
            </a:lvl5pPr>
            <a:lvl6pPr marL="25146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6pPr>
            <a:lvl7pPr marL="29718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7pPr>
            <a:lvl8pPr marL="34290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8pPr>
            <a:lvl9pPr marL="38862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9pPr>
          </a:lstStyle>
          <a:p>
            <a:pPr marL="285750" indent="-285750">
              <a:spcBef>
                <a:spcPct val="0"/>
              </a:spcBef>
              <a:buClrTx/>
              <a:buSzTx/>
            </a:pPr>
            <a:r>
              <a:rPr lang="it-IT" altLang="it-IT" sz="1700" dirty="0" err="1">
                <a:solidFill>
                  <a:schemeClr val="bg1">
                    <a:lumMod val="65000"/>
                  </a:schemeClr>
                </a:solidFill>
                <a:latin typeface="+mn-lt"/>
              </a:rPr>
              <a:t>Not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toxic</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Not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flammable</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Not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explosive</a:t>
            </a:r>
            <a:r>
              <a:rPr lang="it-IT" altLang="it-IT" sz="1700" dirty="0">
                <a:solidFill>
                  <a:schemeClr val="bg1">
                    <a:lumMod val="65000"/>
                  </a:schemeClr>
                </a:solidFill>
                <a:latin typeface="+mn-lt"/>
              </a:rPr>
              <a:t> </a:t>
            </a:r>
          </a:p>
          <a:p>
            <a:pPr>
              <a:spcBef>
                <a:spcPct val="0"/>
              </a:spcBef>
              <a:buClrTx/>
              <a:buSzTx/>
              <a:buNone/>
            </a:pP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No </a:t>
            </a:r>
            <a:r>
              <a:rPr lang="it-IT" altLang="it-IT" sz="1700" dirty="0" err="1">
                <a:solidFill>
                  <a:schemeClr val="bg1">
                    <a:lumMod val="65000"/>
                  </a:schemeClr>
                </a:solidFill>
                <a:latin typeface="+mn-lt"/>
              </a:rPr>
              <a:t>Ozone</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Depleting</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Potential</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No Global </a:t>
            </a:r>
            <a:r>
              <a:rPr lang="it-IT" altLang="it-IT" sz="1700" dirty="0" err="1">
                <a:solidFill>
                  <a:schemeClr val="bg1">
                    <a:lumMod val="65000"/>
                  </a:schemeClr>
                </a:solidFill>
                <a:latin typeface="+mn-lt"/>
              </a:rPr>
              <a:t>Warming</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Potential</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No </a:t>
            </a:r>
            <a:r>
              <a:rPr lang="it-IT" altLang="it-IT" sz="1700" dirty="0" err="1">
                <a:solidFill>
                  <a:schemeClr val="bg1">
                    <a:lumMod val="65000"/>
                  </a:schemeClr>
                </a:solidFill>
                <a:latin typeface="+mn-lt"/>
              </a:rPr>
              <a:t>VOCs</a:t>
            </a:r>
            <a:endParaRPr lang="it-IT" altLang="it-IT" sz="1700" dirty="0">
              <a:solidFill>
                <a:schemeClr val="bg1">
                  <a:lumMod val="65000"/>
                </a:schemeClr>
              </a:solidFill>
              <a:latin typeface="+mn-lt"/>
            </a:endParaRPr>
          </a:p>
          <a:p>
            <a:pPr marL="285750" indent="-285750">
              <a:spcBef>
                <a:spcPct val="0"/>
              </a:spcBef>
              <a:buClrTx/>
              <a:buSzTx/>
            </a:pP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Low</a:t>
            </a:r>
            <a:r>
              <a:rPr lang="it-IT" altLang="it-IT" sz="1700" dirty="0">
                <a:solidFill>
                  <a:schemeClr val="bg1">
                    <a:lumMod val="65000"/>
                  </a:schemeClr>
                </a:solidFill>
                <a:latin typeface="+mn-lt"/>
              </a:rPr>
              <a:t> Gas Thermal </a:t>
            </a:r>
            <a:r>
              <a:rPr lang="it-IT" altLang="it-IT" sz="1700" dirty="0" err="1">
                <a:solidFill>
                  <a:schemeClr val="bg1">
                    <a:lumMod val="65000"/>
                  </a:schemeClr>
                </a:solidFill>
                <a:latin typeface="+mn-lt"/>
              </a:rPr>
              <a:t>Conductivity</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Low</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Diffusion</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coefficient</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Liquid </a:t>
            </a:r>
            <a:r>
              <a:rPr lang="it-IT" altLang="it-IT" sz="1700" dirty="0" err="1">
                <a:solidFill>
                  <a:schemeClr val="bg1">
                    <a:lumMod val="65000"/>
                  </a:schemeClr>
                </a:solidFill>
                <a:latin typeface="+mn-lt"/>
              </a:rPr>
              <a:t>at</a:t>
            </a:r>
            <a:r>
              <a:rPr lang="it-IT" altLang="it-IT" sz="1700" dirty="0">
                <a:solidFill>
                  <a:schemeClr val="bg1">
                    <a:lumMod val="65000"/>
                  </a:schemeClr>
                </a:solidFill>
                <a:latin typeface="+mn-lt"/>
              </a:rPr>
              <a:t> ambient temperature</a:t>
            </a:r>
          </a:p>
          <a:p>
            <a:pPr marL="285750" indent="-285750">
              <a:spcBef>
                <a:spcPct val="0"/>
              </a:spcBef>
              <a:buClrTx/>
              <a:buSzTx/>
            </a:pPr>
            <a:r>
              <a:rPr lang="it-IT" altLang="it-IT" sz="1700" dirty="0">
                <a:solidFill>
                  <a:schemeClr val="bg1">
                    <a:lumMod val="65000"/>
                  </a:schemeClr>
                </a:solidFill>
                <a:latin typeface="+mn-lt"/>
              </a:rPr>
              <a:t>Easy to use</a:t>
            </a:r>
          </a:p>
          <a:p>
            <a:pPr marL="285750" indent="-285750">
              <a:spcBef>
                <a:spcPct val="0"/>
              </a:spcBef>
              <a:buClrTx/>
              <a:buSzTx/>
            </a:pPr>
            <a:r>
              <a:rPr lang="it-IT" altLang="it-IT" sz="1700" dirty="0" err="1">
                <a:solidFill>
                  <a:schemeClr val="bg1">
                    <a:lumMod val="65000"/>
                  </a:schemeClr>
                </a:solidFill>
                <a:latin typeface="+mn-lt"/>
              </a:rPr>
              <a:t>Balanced</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Solubility</a:t>
            </a:r>
            <a:r>
              <a:rPr lang="it-IT" altLang="it-IT" sz="1700" dirty="0">
                <a:solidFill>
                  <a:schemeClr val="bg1">
                    <a:lumMod val="65000"/>
                  </a:schemeClr>
                </a:solidFill>
                <a:latin typeface="+mn-lt"/>
              </a:rPr>
              <a:t> and </a:t>
            </a:r>
            <a:r>
              <a:rPr lang="it-IT" altLang="it-IT" sz="1700" dirty="0" err="1">
                <a:solidFill>
                  <a:schemeClr val="bg1">
                    <a:lumMod val="65000"/>
                  </a:schemeClr>
                </a:solidFill>
                <a:latin typeface="+mn-lt"/>
              </a:rPr>
              <a:t>great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stability</a:t>
            </a:r>
            <a:r>
              <a:rPr lang="it-IT" altLang="it-IT" sz="1700" dirty="0">
                <a:solidFill>
                  <a:schemeClr val="bg1">
                    <a:lumMod val="65000"/>
                  </a:schemeClr>
                </a:solidFill>
                <a:latin typeface="+mn-lt"/>
              </a:rPr>
              <a:t> in </a:t>
            </a:r>
            <a:r>
              <a:rPr lang="it-IT" altLang="it-IT" sz="1700" dirty="0" err="1">
                <a:solidFill>
                  <a:schemeClr val="bg1">
                    <a:lumMod val="65000"/>
                  </a:schemeClr>
                </a:solidFill>
                <a:latin typeface="+mn-lt"/>
              </a:rPr>
              <a:t>any</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formulated</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polyol</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blend</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Suitable</a:t>
            </a:r>
            <a:r>
              <a:rPr lang="it-IT" altLang="it-IT" sz="1700" dirty="0">
                <a:solidFill>
                  <a:schemeClr val="bg1">
                    <a:lumMod val="65000"/>
                  </a:schemeClr>
                </a:solidFill>
                <a:latin typeface="+mn-lt"/>
              </a:rPr>
              <a:t> for </a:t>
            </a:r>
            <a:r>
              <a:rPr lang="it-IT" altLang="it-IT" sz="1700" dirty="0" err="1">
                <a:solidFill>
                  <a:schemeClr val="bg1">
                    <a:lumMod val="65000"/>
                  </a:schemeClr>
                </a:solidFill>
                <a:latin typeface="+mn-lt"/>
              </a:rPr>
              <a:t>any</a:t>
            </a:r>
            <a:r>
              <a:rPr lang="it-IT" altLang="it-IT" sz="1700" dirty="0">
                <a:solidFill>
                  <a:schemeClr val="bg1">
                    <a:lumMod val="65000"/>
                  </a:schemeClr>
                </a:solidFill>
                <a:latin typeface="+mn-lt"/>
              </a:rPr>
              <a:t> PU </a:t>
            </a:r>
            <a:r>
              <a:rPr lang="it-IT" altLang="it-IT" sz="1700" dirty="0" err="1">
                <a:solidFill>
                  <a:schemeClr val="bg1">
                    <a:lumMod val="65000"/>
                  </a:schemeClr>
                </a:solidFill>
                <a:latin typeface="+mn-lt"/>
              </a:rPr>
              <a:t>application</a:t>
            </a:r>
            <a:endParaRPr lang="it-IT" altLang="it-IT" sz="1700" dirty="0">
              <a:solidFill>
                <a:schemeClr val="bg1">
                  <a:lumMod val="65000"/>
                </a:schemeClr>
              </a:solidFill>
              <a:latin typeface="+mn-lt"/>
            </a:endParaRPr>
          </a:p>
          <a:p>
            <a:pPr marL="285750" indent="-285750">
              <a:spcBef>
                <a:spcPct val="0"/>
              </a:spcBef>
              <a:buClrTx/>
              <a:buSzTx/>
            </a:pP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Compatible with </a:t>
            </a:r>
            <a:r>
              <a:rPr lang="it-IT" altLang="it-IT" sz="1700" dirty="0" err="1">
                <a:solidFill>
                  <a:schemeClr val="bg1">
                    <a:lumMod val="65000"/>
                  </a:schemeClr>
                </a:solidFill>
                <a:latin typeface="+mn-lt"/>
              </a:rPr>
              <a:t>existing</a:t>
            </a:r>
            <a:r>
              <a:rPr lang="it-IT" altLang="it-IT" sz="1700" dirty="0">
                <a:solidFill>
                  <a:schemeClr val="bg1">
                    <a:lumMod val="65000"/>
                  </a:schemeClr>
                </a:solidFill>
                <a:latin typeface="+mn-lt"/>
              </a:rPr>
              <a:t> processing </a:t>
            </a:r>
            <a:r>
              <a:rPr lang="it-IT" altLang="it-IT" sz="1700" dirty="0" err="1">
                <a:solidFill>
                  <a:schemeClr val="bg1">
                    <a:lumMod val="65000"/>
                  </a:schemeClr>
                </a:solidFill>
                <a:latin typeface="+mn-lt"/>
              </a:rPr>
              <a:t>equipments</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Cost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effective</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Available</a:t>
            </a:r>
            <a:r>
              <a:rPr lang="it-IT" altLang="it-IT" sz="1700" dirty="0">
                <a:solidFill>
                  <a:schemeClr val="bg1">
                    <a:lumMod val="65000"/>
                  </a:schemeClr>
                </a:solidFill>
                <a:latin typeface="+mn-lt"/>
              </a:rPr>
              <a:t> on global </a:t>
            </a:r>
            <a:r>
              <a:rPr lang="it-IT" altLang="it-IT" sz="1700" dirty="0" err="1">
                <a:solidFill>
                  <a:schemeClr val="bg1">
                    <a:lumMod val="65000"/>
                  </a:schemeClr>
                </a:solidFill>
                <a:latin typeface="+mn-lt"/>
              </a:rPr>
              <a:t>basis</a:t>
            </a:r>
            <a:endParaRPr lang="it-IT" altLang="it-IT" sz="1700" dirty="0">
              <a:solidFill>
                <a:schemeClr val="bg1">
                  <a:lumMod val="65000"/>
                </a:schemeClr>
              </a:solidFill>
              <a:latin typeface="+mn-lt"/>
            </a:endParaRPr>
          </a:p>
        </p:txBody>
      </p:sp>
      <p:sp>
        <p:nvSpPr>
          <p:cNvPr id="6" name="Titolo 1">
            <a:extLst>
              <a:ext uri="{FF2B5EF4-FFF2-40B4-BE49-F238E27FC236}">
                <a16:creationId xmlns:a16="http://schemas.microsoft.com/office/drawing/2014/main" id="{1F45C688-A8A7-1743-B27F-FD05496863BA}"/>
              </a:ext>
            </a:extLst>
          </p:cNvPr>
          <p:cNvSpPr txBox="1">
            <a:spLocks/>
          </p:cNvSpPr>
          <p:nvPr/>
        </p:nvSpPr>
        <p:spPr>
          <a:xfrm>
            <a:off x="628650" y="365126"/>
            <a:ext cx="681907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600" dirty="0"/>
              <a:t>The </a:t>
            </a:r>
            <a:r>
              <a:rPr lang="it-IT" sz="3600" dirty="0" err="1"/>
              <a:t>ideal</a:t>
            </a:r>
            <a:r>
              <a:rPr lang="it-IT" sz="3600" dirty="0"/>
              <a:t> </a:t>
            </a:r>
            <a:r>
              <a:rPr lang="it-IT" sz="3600" dirty="0" err="1"/>
              <a:t>Physical</a:t>
            </a:r>
            <a:r>
              <a:rPr lang="it-IT" sz="3600" dirty="0"/>
              <a:t> </a:t>
            </a:r>
            <a:r>
              <a:rPr lang="it-IT" sz="3600" dirty="0" err="1"/>
              <a:t>Blowing</a:t>
            </a:r>
            <a:r>
              <a:rPr lang="it-IT" sz="3600" dirty="0"/>
              <a:t> Agent</a:t>
            </a:r>
          </a:p>
        </p:txBody>
      </p:sp>
      <p:sp>
        <p:nvSpPr>
          <p:cNvPr id="2" name="Fumetto 4 1">
            <a:extLst>
              <a:ext uri="{FF2B5EF4-FFF2-40B4-BE49-F238E27FC236}">
                <a16:creationId xmlns:a16="http://schemas.microsoft.com/office/drawing/2014/main" id="{5E94F45D-DEB7-D745-905C-32199928432D}"/>
              </a:ext>
            </a:extLst>
          </p:cNvPr>
          <p:cNvSpPr/>
          <p:nvPr/>
        </p:nvSpPr>
        <p:spPr>
          <a:xfrm>
            <a:off x="3856893" y="1817077"/>
            <a:ext cx="4571999" cy="2487857"/>
          </a:xfrm>
          <a:prstGeom prst="cloudCallout">
            <a:avLst>
              <a:gd name="adj1" fmla="val -28782"/>
              <a:gd name="adj2" fmla="val 672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3600" dirty="0" err="1">
                <a:solidFill>
                  <a:schemeClr val="bg1"/>
                </a:solidFill>
              </a:rPr>
              <a:t>There</a:t>
            </a:r>
            <a:r>
              <a:rPr lang="it-IT" sz="3600" dirty="0">
                <a:solidFill>
                  <a:schemeClr val="bg1"/>
                </a:solidFill>
              </a:rPr>
              <a:t> </a:t>
            </a:r>
            <a:r>
              <a:rPr lang="it-IT" sz="3600" dirty="0" err="1">
                <a:solidFill>
                  <a:schemeClr val="bg1"/>
                </a:solidFill>
              </a:rPr>
              <a:t>is</a:t>
            </a:r>
            <a:r>
              <a:rPr lang="it-IT" sz="3600" dirty="0">
                <a:solidFill>
                  <a:schemeClr val="bg1"/>
                </a:solidFill>
              </a:rPr>
              <a:t> NO Perfect Product </a:t>
            </a:r>
          </a:p>
        </p:txBody>
      </p:sp>
    </p:spTree>
    <p:extLst>
      <p:ext uri="{BB962C8B-B14F-4D97-AF65-F5344CB8AC3E}">
        <p14:creationId xmlns:p14="http://schemas.microsoft.com/office/powerpoint/2010/main" val="749956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40419-2104-E943-A91E-849D6257E217}"/>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3600" kern="1200" dirty="0">
                <a:solidFill>
                  <a:schemeClr val="tx1"/>
                </a:solidFill>
                <a:latin typeface="+mj-lt"/>
                <a:ea typeface="+mj-ea"/>
                <a:cs typeface="+mj-cs"/>
              </a:rPr>
              <a:t>HC comparison</a:t>
            </a:r>
          </a:p>
        </p:txBody>
      </p:sp>
      <p:graphicFrame>
        <p:nvGraphicFramePr>
          <p:cNvPr id="5" name="Tabella 4">
            <a:extLst>
              <a:ext uri="{FF2B5EF4-FFF2-40B4-BE49-F238E27FC236}">
                <a16:creationId xmlns:a16="http://schemas.microsoft.com/office/drawing/2014/main" id="{4C538B55-DBAA-B24B-A836-B456D543525C}"/>
              </a:ext>
            </a:extLst>
          </p:cNvPr>
          <p:cNvGraphicFramePr>
            <a:graphicFrameLocks noGrp="1"/>
          </p:cNvGraphicFramePr>
          <p:nvPr/>
        </p:nvGraphicFramePr>
        <p:xfrm>
          <a:off x="628651" y="2846224"/>
          <a:ext cx="7886698" cy="2310140"/>
        </p:xfrm>
        <a:graphic>
          <a:graphicData uri="http://schemas.openxmlformats.org/drawingml/2006/table">
            <a:tbl>
              <a:tblPr/>
              <a:tblGrid>
                <a:gridCol w="1812788">
                  <a:extLst>
                    <a:ext uri="{9D8B030D-6E8A-4147-A177-3AD203B41FA5}">
                      <a16:colId xmlns:a16="http://schemas.microsoft.com/office/drawing/2014/main" val="1854788631"/>
                    </a:ext>
                  </a:extLst>
                </a:gridCol>
                <a:gridCol w="1214782">
                  <a:extLst>
                    <a:ext uri="{9D8B030D-6E8A-4147-A177-3AD203B41FA5}">
                      <a16:colId xmlns:a16="http://schemas.microsoft.com/office/drawing/2014/main" val="830191322"/>
                    </a:ext>
                  </a:extLst>
                </a:gridCol>
                <a:gridCol w="1214782">
                  <a:extLst>
                    <a:ext uri="{9D8B030D-6E8A-4147-A177-3AD203B41FA5}">
                      <a16:colId xmlns:a16="http://schemas.microsoft.com/office/drawing/2014/main" val="3512877335"/>
                    </a:ext>
                  </a:extLst>
                </a:gridCol>
                <a:gridCol w="1214782">
                  <a:extLst>
                    <a:ext uri="{9D8B030D-6E8A-4147-A177-3AD203B41FA5}">
                      <a16:colId xmlns:a16="http://schemas.microsoft.com/office/drawing/2014/main" val="3453209563"/>
                    </a:ext>
                  </a:extLst>
                </a:gridCol>
                <a:gridCol w="1214782">
                  <a:extLst>
                    <a:ext uri="{9D8B030D-6E8A-4147-A177-3AD203B41FA5}">
                      <a16:colId xmlns:a16="http://schemas.microsoft.com/office/drawing/2014/main" val="1628206778"/>
                    </a:ext>
                  </a:extLst>
                </a:gridCol>
                <a:gridCol w="1214782">
                  <a:extLst>
                    <a:ext uri="{9D8B030D-6E8A-4147-A177-3AD203B41FA5}">
                      <a16:colId xmlns:a16="http://schemas.microsoft.com/office/drawing/2014/main" val="3606672261"/>
                    </a:ext>
                  </a:extLst>
                </a:gridCol>
              </a:tblGrid>
              <a:tr h="429793">
                <a:tc>
                  <a:txBody>
                    <a:bodyPr/>
                    <a:lstStyle/>
                    <a:p>
                      <a:pPr algn="l" fontAlgn="ctr"/>
                      <a:r>
                        <a:rPr lang="it-IT" sz="1500" b="0" i="0" u="none" strike="noStrike">
                          <a:solidFill>
                            <a:srgbClr val="000000"/>
                          </a:solidFill>
                          <a:effectLst/>
                          <a:latin typeface="Calibri" panose="020F0502020204030204" pitchFamily="34" charset="0"/>
                        </a:rPr>
                        <a:t> </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141b</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n-pentane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c-pentane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i-pentane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i-butane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087661869"/>
                  </a:ext>
                </a:extLst>
              </a:tr>
              <a:tr h="268621">
                <a:tc>
                  <a:txBody>
                    <a:bodyPr/>
                    <a:lstStyle/>
                    <a:p>
                      <a:pPr algn="l" rtl="0" fontAlgn="ctr"/>
                      <a:r>
                        <a:rPr lang="it-IT" sz="1200" b="0" i="0" u="none" strike="noStrike">
                          <a:solidFill>
                            <a:srgbClr val="000000"/>
                          </a:solidFill>
                          <a:effectLst/>
                          <a:latin typeface="Calibri" panose="020F0502020204030204" pitchFamily="34" charset="0"/>
                        </a:rPr>
                        <a:t>Molecular weight</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117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72</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70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72</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58</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994931"/>
                  </a:ext>
                </a:extLst>
              </a:tr>
              <a:tr h="268621">
                <a:tc>
                  <a:txBody>
                    <a:bodyPr/>
                    <a:lstStyle/>
                    <a:p>
                      <a:pPr algn="l" rtl="0" fontAlgn="ctr"/>
                      <a:r>
                        <a:rPr lang="it-IT" sz="1200" b="0" i="0" u="none" strike="noStrike">
                          <a:solidFill>
                            <a:srgbClr val="000000"/>
                          </a:solidFill>
                          <a:effectLst/>
                          <a:latin typeface="Calibri" panose="020F0502020204030204" pitchFamily="34" charset="0"/>
                        </a:rPr>
                        <a:t>Boiling Point °C</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31,9</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36,1</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49</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28</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-11,7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28413"/>
                  </a:ext>
                </a:extLst>
              </a:tr>
              <a:tr h="268621">
                <a:tc>
                  <a:txBody>
                    <a:bodyPr/>
                    <a:lstStyle/>
                    <a:p>
                      <a:pPr algn="l" rtl="0" fontAlgn="ctr"/>
                      <a:r>
                        <a:rPr lang="it-IT" sz="1200" b="0" i="0" u="none" strike="noStrike">
                          <a:solidFill>
                            <a:srgbClr val="000000"/>
                          </a:solidFill>
                          <a:effectLst/>
                          <a:latin typeface="Calibri" panose="020F0502020204030204" pitchFamily="34" charset="0"/>
                        </a:rPr>
                        <a:t>Flash Point °C</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none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-49</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-42</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-57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-107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634499"/>
                  </a:ext>
                </a:extLst>
              </a:tr>
              <a:tr h="268621">
                <a:tc>
                  <a:txBody>
                    <a:bodyPr/>
                    <a:lstStyle/>
                    <a:p>
                      <a:pPr algn="l" rtl="0" fontAlgn="ctr"/>
                      <a:r>
                        <a:rPr lang="nl" sz="1200" b="0" i="0" u="none" strike="noStrike">
                          <a:solidFill>
                            <a:srgbClr val="000000"/>
                          </a:solidFill>
                          <a:effectLst/>
                          <a:latin typeface="Calibri" panose="020F0502020204030204" pitchFamily="34" charset="0"/>
                        </a:rPr>
                        <a:t>LEL/UEL (vol% in air)</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5,6-17,7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1,4-8,0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1,5-8,7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1,4-8,3</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1,8-8,4</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552027"/>
                  </a:ext>
                </a:extLst>
              </a:tr>
              <a:tr h="268621">
                <a:tc>
                  <a:txBody>
                    <a:bodyPr/>
                    <a:lstStyle/>
                    <a:p>
                      <a:pPr algn="l" rtl="0" fontAlgn="ctr"/>
                      <a:r>
                        <a:rPr lang="it-IT" sz="1200" b="0" i="0" u="none" strike="noStrike">
                          <a:solidFill>
                            <a:srgbClr val="000000"/>
                          </a:solidFill>
                          <a:effectLst/>
                          <a:latin typeface="Calibri" panose="020F0502020204030204" pitchFamily="34" charset="0"/>
                        </a:rPr>
                        <a:t>ODP</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0,1</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538763"/>
                  </a:ext>
                </a:extLst>
              </a:tr>
              <a:tr h="268621">
                <a:tc>
                  <a:txBody>
                    <a:bodyPr/>
                    <a:lstStyle/>
                    <a:p>
                      <a:pPr algn="l" rtl="0" fontAlgn="ctr"/>
                      <a:r>
                        <a:rPr lang="it-IT" sz="1200" b="0" i="0" u="none" strike="noStrike">
                          <a:solidFill>
                            <a:srgbClr val="000000"/>
                          </a:solidFill>
                          <a:effectLst/>
                          <a:latin typeface="Calibri" panose="020F0502020204030204" pitchFamily="34" charset="0"/>
                        </a:rPr>
                        <a:t>GWP</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725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407542"/>
                  </a:ext>
                </a:extLst>
              </a:tr>
              <a:tr h="268621">
                <a:tc>
                  <a:txBody>
                    <a:bodyPr/>
                    <a:lstStyle/>
                    <a:p>
                      <a:pPr algn="l" rtl="0" fontAlgn="ctr"/>
                      <a:r>
                        <a:rPr lang="it-IT" sz="1200" b="0" i="0" u="none" strike="noStrike">
                          <a:solidFill>
                            <a:srgbClr val="000000"/>
                          </a:solidFill>
                          <a:effectLst/>
                          <a:latin typeface="Calibri" panose="020F0502020204030204" pitchFamily="34" charset="0"/>
                        </a:rPr>
                        <a:t>Lambda @ 25°C [mW/(mK)]</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9,7 (25°C)</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14,0 (10°)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11,0 (10°)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13,0 (10°)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15,9 (20°)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358029"/>
                  </a:ext>
                </a:extLst>
              </a:tr>
            </a:tbl>
          </a:graphicData>
        </a:graphic>
      </p:graphicFrame>
    </p:spTree>
    <p:extLst>
      <p:ext uri="{BB962C8B-B14F-4D97-AF65-F5344CB8AC3E}">
        <p14:creationId xmlns:p14="http://schemas.microsoft.com/office/powerpoint/2010/main" val="1285141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55168E-81A4-694A-9EC6-D103E70B1B60}"/>
              </a:ext>
            </a:extLst>
          </p:cNvPr>
          <p:cNvSpPr>
            <a:spLocks noGrp="1"/>
          </p:cNvSpPr>
          <p:nvPr>
            <p:ph idx="1"/>
          </p:nvPr>
        </p:nvSpPr>
        <p:spPr>
          <a:xfrm>
            <a:off x="628650" y="2147888"/>
            <a:ext cx="7886700" cy="3755955"/>
          </a:xfrm>
        </p:spPr>
        <p:txBody>
          <a:bodyPr numCol="1">
            <a:noAutofit/>
          </a:bodyPr>
          <a:lstStyle/>
          <a:p>
            <a:r>
              <a:rPr lang="it-IT" dirty="0" err="1"/>
              <a:t>Continuous</a:t>
            </a:r>
            <a:r>
              <a:rPr lang="it-IT" dirty="0"/>
              <a:t> </a:t>
            </a:r>
            <a:r>
              <a:rPr lang="it-IT" dirty="0" err="1"/>
              <a:t>panels</a:t>
            </a:r>
            <a:endParaRPr lang="it-IT" dirty="0"/>
          </a:p>
          <a:p>
            <a:r>
              <a:rPr lang="it-IT" dirty="0" err="1"/>
              <a:t>Discontinuous</a:t>
            </a:r>
            <a:r>
              <a:rPr lang="it-IT" dirty="0"/>
              <a:t> </a:t>
            </a:r>
            <a:r>
              <a:rPr lang="it-IT" dirty="0" err="1"/>
              <a:t>panels</a:t>
            </a:r>
            <a:endParaRPr lang="it-IT" dirty="0"/>
          </a:p>
          <a:p>
            <a:r>
              <a:rPr lang="it-IT" dirty="0" err="1"/>
              <a:t>Appliances</a:t>
            </a:r>
            <a:r>
              <a:rPr lang="it-IT" dirty="0"/>
              <a:t> (</a:t>
            </a:r>
            <a:r>
              <a:rPr lang="it-IT" dirty="0" err="1"/>
              <a:t>refrigerators</a:t>
            </a:r>
            <a:r>
              <a:rPr lang="it-IT" dirty="0"/>
              <a:t>, water </a:t>
            </a:r>
            <a:r>
              <a:rPr lang="it-IT" dirty="0" err="1"/>
              <a:t>heaters</a:t>
            </a:r>
            <a:r>
              <a:rPr lang="it-IT" dirty="0"/>
              <a:t>)</a:t>
            </a:r>
          </a:p>
          <a:p>
            <a:r>
              <a:rPr lang="it-IT" dirty="0" err="1"/>
              <a:t>Reefer</a:t>
            </a:r>
            <a:r>
              <a:rPr lang="it-IT" dirty="0"/>
              <a:t> containers</a:t>
            </a:r>
          </a:p>
          <a:p>
            <a:r>
              <a:rPr lang="it-IT" dirty="0"/>
              <a:t>Pipe </a:t>
            </a:r>
            <a:r>
              <a:rPr lang="it-IT" dirty="0" err="1"/>
              <a:t>insulation</a:t>
            </a:r>
            <a:endParaRPr lang="it-IT" dirty="0"/>
          </a:p>
          <a:p>
            <a:r>
              <a:rPr lang="it-IT" dirty="0" err="1"/>
              <a:t>Refrigerated</a:t>
            </a:r>
            <a:r>
              <a:rPr lang="it-IT" dirty="0"/>
              <a:t> </a:t>
            </a:r>
            <a:r>
              <a:rPr lang="it-IT" dirty="0" err="1"/>
              <a:t>Transportation</a:t>
            </a:r>
            <a:r>
              <a:rPr lang="it-IT" dirty="0"/>
              <a:t> </a:t>
            </a:r>
          </a:p>
          <a:p>
            <a:pPr marL="0" indent="0">
              <a:lnSpc>
                <a:spcPct val="150000"/>
              </a:lnSpc>
              <a:buNone/>
            </a:pPr>
            <a:endParaRPr lang="it-IT" dirty="0"/>
          </a:p>
        </p:txBody>
      </p:sp>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a:t>End use </a:t>
            </a:r>
            <a:r>
              <a:rPr lang="it-IT" sz="3600" dirty="0" err="1"/>
              <a:t>applications</a:t>
            </a:r>
            <a:r>
              <a:rPr lang="it-IT" sz="3600" dirty="0"/>
              <a:t> of HC</a:t>
            </a:r>
          </a:p>
        </p:txBody>
      </p:sp>
      <p:pic>
        <p:nvPicPr>
          <p:cNvPr id="5" name="Picture 15" descr="http://t3.gstatic.com/images?q=tbn:ANd9GcSqKK_UuGYP2GuIjFR4qc9x7zppslBeipdyXD9R4jFEkxf7SxKx2Q">
            <a:extLst>
              <a:ext uri="{FF2B5EF4-FFF2-40B4-BE49-F238E27FC236}">
                <a16:creationId xmlns:a16="http://schemas.microsoft.com/office/drawing/2014/main" id="{94F76296-BB96-D143-86B1-C4F383CB4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263" y="4898213"/>
            <a:ext cx="1733222" cy="128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descr="http://t3.gstatic.com/images?q=tbn:ANd9GcR1YtZ2h7lyeFnarf3v-oaEyatWEnu2RuigFLFTfuqL-ST9Rd6A">
            <a:extLst>
              <a:ext uri="{FF2B5EF4-FFF2-40B4-BE49-F238E27FC236}">
                <a16:creationId xmlns:a16="http://schemas.microsoft.com/office/drawing/2014/main" id="{F16AB488-5A1F-9741-9260-91FCEDDF0E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77" r="18478"/>
          <a:stretch>
            <a:fillRect/>
          </a:stretch>
        </p:blipFill>
        <p:spPr bwMode="auto">
          <a:xfrm>
            <a:off x="7003584" y="2846638"/>
            <a:ext cx="888276" cy="16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http://t0.gstatic.com/images?q=tbn:ANd9GcTyw9mCoFpc3fdmvTFFUVCYBwjw7hco3zTDof6Ag9i255BfwK0m4A">
            <a:extLst>
              <a:ext uri="{FF2B5EF4-FFF2-40B4-BE49-F238E27FC236}">
                <a16:creationId xmlns:a16="http://schemas.microsoft.com/office/drawing/2014/main" id="{C3ED4EBD-3D3B-0143-94E5-03FC2A76D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841" y="5344156"/>
            <a:ext cx="2347072" cy="11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2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p>
        </p:txBody>
      </p:sp>
      <p:sp>
        <p:nvSpPr>
          <p:cNvPr id="5" name="Segnaposto contenuto 4">
            <a:extLst>
              <a:ext uri="{FF2B5EF4-FFF2-40B4-BE49-F238E27FC236}">
                <a16:creationId xmlns:a16="http://schemas.microsoft.com/office/drawing/2014/main" id="{5EAA1D7B-077D-6A41-8105-3E1611AF6233}"/>
              </a:ext>
            </a:extLst>
          </p:cNvPr>
          <p:cNvSpPr>
            <a:spLocks noGrp="1"/>
          </p:cNvSpPr>
          <p:nvPr>
            <p:ph idx="1"/>
          </p:nvPr>
        </p:nvSpPr>
        <p:spPr>
          <a:xfrm>
            <a:off x="628650" y="2564191"/>
            <a:ext cx="7389935" cy="3928683"/>
          </a:xfrm>
        </p:spPr>
        <p:txBody>
          <a:bodyPr numCol="2">
            <a:normAutofit/>
          </a:bodyPr>
          <a:lstStyle/>
          <a:p>
            <a:pPr>
              <a:lnSpc>
                <a:spcPct val="120000"/>
              </a:lnSpc>
            </a:pPr>
            <a:r>
              <a:rPr lang="it-IT" dirty="0" err="1"/>
              <a:t>Environmentally</a:t>
            </a:r>
            <a:r>
              <a:rPr lang="it-IT" dirty="0"/>
              <a:t> </a:t>
            </a:r>
            <a:r>
              <a:rPr lang="it-IT" dirty="0" err="1"/>
              <a:t>friendly</a:t>
            </a:r>
            <a:endParaRPr lang="it-IT" dirty="0"/>
          </a:p>
          <a:p>
            <a:pPr lvl="1">
              <a:lnSpc>
                <a:spcPct val="120000"/>
              </a:lnSpc>
              <a:buFont typeface="Wingdings" pitchFamily="2" charset="2"/>
              <a:buChar char="§"/>
            </a:pPr>
            <a:r>
              <a:rPr lang="it-IT" i="1" dirty="0">
                <a:solidFill>
                  <a:schemeClr val="accent1">
                    <a:lumMod val="50000"/>
                  </a:schemeClr>
                </a:solidFill>
              </a:rPr>
              <a:t>Zero ODP</a:t>
            </a:r>
          </a:p>
          <a:p>
            <a:pPr lvl="1">
              <a:lnSpc>
                <a:spcPct val="120000"/>
              </a:lnSpc>
              <a:buFont typeface="Wingdings" pitchFamily="2" charset="2"/>
              <a:buChar char="§"/>
            </a:pPr>
            <a:r>
              <a:rPr lang="it-IT" i="1" dirty="0" err="1">
                <a:solidFill>
                  <a:schemeClr val="accent1">
                    <a:lumMod val="50000"/>
                  </a:schemeClr>
                </a:solidFill>
              </a:rPr>
              <a:t>Negligible</a:t>
            </a:r>
            <a:r>
              <a:rPr lang="it-IT" i="1" dirty="0">
                <a:solidFill>
                  <a:schemeClr val="accent1">
                    <a:lumMod val="50000"/>
                  </a:schemeClr>
                </a:solidFill>
              </a:rPr>
              <a:t> GWP</a:t>
            </a:r>
            <a:endParaRPr lang="it-IT" sz="1000" dirty="0"/>
          </a:p>
          <a:p>
            <a:pPr>
              <a:lnSpc>
                <a:spcPct val="120000"/>
              </a:lnSpc>
            </a:pPr>
            <a:r>
              <a:rPr lang="it-IT" dirty="0" err="1"/>
              <a:t>Low</a:t>
            </a:r>
            <a:r>
              <a:rPr lang="it-IT" dirty="0"/>
              <a:t> </a:t>
            </a:r>
            <a:r>
              <a:rPr lang="it-IT" dirty="0" err="1"/>
              <a:t>cost</a:t>
            </a:r>
            <a:r>
              <a:rPr lang="it-IT" dirty="0"/>
              <a:t> </a:t>
            </a:r>
            <a:r>
              <a:rPr lang="it-IT" dirty="0" err="1"/>
              <a:t>raw</a:t>
            </a:r>
            <a:r>
              <a:rPr lang="it-IT" dirty="0"/>
              <a:t> </a:t>
            </a:r>
            <a:r>
              <a:rPr lang="it-IT" dirty="0" err="1"/>
              <a:t>material</a:t>
            </a:r>
            <a:r>
              <a:rPr lang="it-IT" dirty="0"/>
              <a:t>, </a:t>
            </a:r>
            <a:r>
              <a:rPr lang="it-IT" dirty="0" err="1"/>
              <a:t>worldwide</a:t>
            </a:r>
            <a:r>
              <a:rPr lang="it-IT" dirty="0"/>
              <a:t> </a:t>
            </a:r>
            <a:r>
              <a:rPr lang="it-IT" dirty="0" err="1"/>
              <a:t>available</a:t>
            </a:r>
            <a:endParaRPr lang="it-IT" dirty="0"/>
          </a:p>
          <a:p>
            <a:pPr>
              <a:lnSpc>
                <a:spcPct val="120000"/>
              </a:lnSpc>
            </a:pPr>
            <a:r>
              <a:rPr lang="it-IT" dirty="0" err="1"/>
              <a:t>Low</a:t>
            </a:r>
            <a:r>
              <a:rPr lang="it-IT" dirty="0"/>
              <a:t> </a:t>
            </a:r>
            <a:r>
              <a:rPr lang="it-IT" dirty="0" err="1"/>
              <a:t>operating</a:t>
            </a:r>
            <a:r>
              <a:rPr lang="it-IT" dirty="0"/>
              <a:t> </a:t>
            </a:r>
            <a:r>
              <a:rPr lang="it-IT" dirty="0" err="1"/>
              <a:t>cost</a:t>
            </a:r>
            <a:r>
              <a:rPr lang="it-IT" dirty="0"/>
              <a:t> </a:t>
            </a:r>
            <a:r>
              <a:rPr lang="it-IT" dirty="0" err="1"/>
              <a:t>solution</a:t>
            </a:r>
            <a:r>
              <a:rPr lang="it-IT" dirty="0"/>
              <a:t> long-</a:t>
            </a:r>
            <a:r>
              <a:rPr lang="it-IT" dirty="0" err="1"/>
              <a:t>term</a:t>
            </a:r>
            <a:endParaRPr lang="it-IT" dirty="0"/>
          </a:p>
          <a:p>
            <a:pPr>
              <a:lnSpc>
                <a:spcPct val="120000"/>
              </a:lnSpc>
            </a:pPr>
            <a:r>
              <a:rPr lang="it-IT" dirty="0"/>
              <a:t>Definitive </a:t>
            </a:r>
            <a:r>
              <a:rPr lang="it-IT" dirty="0" err="1"/>
              <a:t>solution</a:t>
            </a:r>
            <a:endParaRPr lang="it-IT" dirty="0"/>
          </a:p>
          <a:p>
            <a:pPr>
              <a:lnSpc>
                <a:spcPct val="120000"/>
              </a:lnSpc>
            </a:pPr>
            <a:r>
              <a:rPr lang="it-IT" dirty="0" err="1"/>
              <a:t>Successfull</a:t>
            </a:r>
            <a:r>
              <a:rPr lang="it-IT" dirty="0"/>
              <a:t> </a:t>
            </a:r>
            <a:r>
              <a:rPr lang="it-IT" dirty="0" err="1"/>
              <a:t>track</a:t>
            </a:r>
            <a:r>
              <a:rPr lang="it-IT" dirty="0"/>
              <a:t> record</a:t>
            </a:r>
          </a:p>
          <a:p>
            <a:pPr>
              <a:lnSpc>
                <a:spcPct val="120000"/>
              </a:lnSpc>
            </a:pPr>
            <a:r>
              <a:rPr lang="it-IT" b="1" i="1" dirty="0" err="1">
                <a:solidFill>
                  <a:srgbClr val="FF0000"/>
                </a:solidFill>
              </a:rPr>
              <a:t>Flammable</a:t>
            </a:r>
            <a:r>
              <a:rPr lang="it-IT" b="1" i="1" dirty="0">
                <a:solidFill>
                  <a:srgbClr val="FF0000"/>
                </a:solidFill>
              </a:rPr>
              <a:t> and </a:t>
            </a:r>
            <a:r>
              <a:rPr lang="it-IT" b="1" i="1" dirty="0" err="1">
                <a:solidFill>
                  <a:srgbClr val="FF0000"/>
                </a:solidFill>
              </a:rPr>
              <a:t>explosive</a:t>
            </a:r>
            <a:endParaRPr lang="it-IT" b="1" i="1" dirty="0">
              <a:solidFill>
                <a:srgbClr val="FF0000"/>
              </a:solidFill>
            </a:endParaRPr>
          </a:p>
          <a:p>
            <a:pPr>
              <a:lnSpc>
                <a:spcPct val="120000"/>
              </a:lnSpc>
            </a:pPr>
            <a:r>
              <a:rPr lang="it-IT" dirty="0" err="1"/>
              <a:t>Low</a:t>
            </a:r>
            <a:r>
              <a:rPr lang="it-IT" dirty="0"/>
              <a:t> </a:t>
            </a:r>
            <a:r>
              <a:rPr lang="it-IT" dirty="0" err="1"/>
              <a:t>solubility</a:t>
            </a:r>
            <a:endParaRPr lang="it-IT" dirty="0"/>
          </a:p>
          <a:p>
            <a:pPr>
              <a:lnSpc>
                <a:spcPct val="120000"/>
              </a:lnSpc>
            </a:pPr>
            <a:r>
              <a:rPr lang="it-IT" dirty="0" err="1"/>
              <a:t>Aesthetics</a:t>
            </a:r>
            <a:r>
              <a:rPr lang="it-IT" dirty="0"/>
              <a:t> </a:t>
            </a:r>
            <a:r>
              <a:rPr lang="it-IT" dirty="0" err="1"/>
              <a:t>issues</a:t>
            </a:r>
            <a:r>
              <a:rPr lang="it-IT" dirty="0"/>
              <a:t>: </a:t>
            </a:r>
            <a:r>
              <a:rPr lang="it-IT" dirty="0" err="1"/>
              <a:t>bubble</a:t>
            </a:r>
            <a:r>
              <a:rPr lang="it-IT" dirty="0"/>
              <a:t> and </a:t>
            </a:r>
            <a:r>
              <a:rPr lang="it-IT" dirty="0" err="1"/>
              <a:t>voids</a:t>
            </a:r>
            <a:endParaRPr lang="it-IT" dirty="0"/>
          </a:p>
          <a:p>
            <a:pPr>
              <a:lnSpc>
                <a:spcPct val="120000"/>
              </a:lnSpc>
            </a:pPr>
            <a:r>
              <a:rPr lang="it-IT" dirty="0" err="1"/>
              <a:t>Worsen</a:t>
            </a:r>
            <a:r>
              <a:rPr lang="it-IT" dirty="0"/>
              <a:t> Thermal </a:t>
            </a:r>
            <a:r>
              <a:rPr lang="it-IT" dirty="0" err="1"/>
              <a:t>conductivity</a:t>
            </a:r>
            <a:endParaRPr lang="it-IT" dirty="0"/>
          </a:p>
          <a:p>
            <a:pPr marL="457200" indent="-457200">
              <a:buFont typeface="+mj-lt"/>
              <a:buAutoNum type="arabicPeriod"/>
            </a:pPr>
            <a:endParaRPr lang="it-IT" dirty="0"/>
          </a:p>
        </p:txBody>
      </p:sp>
      <p:sp>
        <p:nvSpPr>
          <p:cNvPr id="2" name="CasellaDiTesto 1">
            <a:extLst>
              <a:ext uri="{FF2B5EF4-FFF2-40B4-BE49-F238E27FC236}">
                <a16:creationId xmlns:a16="http://schemas.microsoft.com/office/drawing/2014/main" id="{760850D7-DB0D-8247-9749-361A17A69B93}"/>
              </a:ext>
            </a:extLst>
          </p:cNvPr>
          <p:cNvSpPr txBox="1"/>
          <p:nvPr/>
        </p:nvSpPr>
        <p:spPr>
          <a:xfrm>
            <a:off x="832338" y="1875692"/>
            <a:ext cx="6799385" cy="369332"/>
          </a:xfrm>
          <a:prstGeom prst="rect">
            <a:avLst/>
          </a:prstGeom>
          <a:solidFill>
            <a:schemeClr val="accent1">
              <a:lumMod val="20000"/>
              <a:lumOff val="80000"/>
            </a:schemeClr>
          </a:solidFill>
        </p:spPr>
        <p:txBody>
          <a:bodyPr wrap="square" rtlCol="0">
            <a:spAutoFit/>
          </a:bodyPr>
          <a:lstStyle/>
          <a:p>
            <a:r>
              <a:rPr lang="it-IT" b="1" dirty="0"/>
              <a:t>ADVANTAGES		            CONCERNS</a:t>
            </a:r>
          </a:p>
        </p:txBody>
      </p:sp>
    </p:spTree>
    <p:extLst>
      <p:ext uri="{BB962C8B-B14F-4D97-AF65-F5344CB8AC3E}">
        <p14:creationId xmlns:p14="http://schemas.microsoft.com/office/powerpoint/2010/main" val="1284112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40419-2104-E943-A91E-849D6257E217}"/>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3600" kern="1200" dirty="0">
                <a:solidFill>
                  <a:schemeClr val="tx1"/>
                </a:solidFill>
                <a:latin typeface="+mj-lt"/>
                <a:ea typeface="+mj-ea"/>
                <a:cs typeface="+mj-cs"/>
              </a:rPr>
              <a:t>HC comparison</a:t>
            </a:r>
          </a:p>
        </p:txBody>
      </p:sp>
      <p:graphicFrame>
        <p:nvGraphicFramePr>
          <p:cNvPr id="5" name="Tabella 4">
            <a:extLst>
              <a:ext uri="{FF2B5EF4-FFF2-40B4-BE49-F238E27FC236}">
                <a16:creationId xmlns:a16="http://schemas.microsoft.com/office/drawing/2014/main" id="{4C538B55-DBAA-B24B-A836-B456D543525C}"/>
              </a:ext>
            </a:extLst>
          </p:cNvPr>
          <p:cNvGraphicFramePr>
            <a:graphicFrameLocks noGrp="1"/>
          </p:cNvGraphicFramePr>
          <p:nvPr>
            <p:extLst/>
          </p:nvPr>
        </p:nvGraphicFramePr>
        <p:xfrm>
          <a:off x="628652" y="1840286"/>
          <a:ext cx="7886698" cy="2310140"/>
        </p:xfrm>
        <a:graphic>
          <a:graphicData uri="http://schemas.openxmlformats.org/drawingml/2006/table">
            <a:tbl>
              <a:tblPr/>
              <a:tblGrid>
                <a:gridCol w="1812788">
                  <a:extLst>
                    <a:ext uri="{9D8B030D-6E8A-4147-A177-3AD203B41FA5}">
                      <a16:colId xmlns:a16="http://schemas.microsoft.com/office/drawing/2014/main" val="1854788631"/>
                    </a:ext>
                  </a:extLst>
                </a:gridCol>
                <a:gridCol w="1214782">
                  <a:extLst>
                    <a:ext uri="{9D8B030D-6E8A-4147-A177-3AD203B41FA5}">
                      <a16:colId xmlns:a16="http://schemas.microsoft.com/office/drawing/2014/main" val="830191322"/>
                    </a:ext>
                  </a:extLst>
                </a:gridCol>
                <a:gridCol w="1214782">
                  <a:extLst>
                    <a:ext uri="{9D8B030D-6E8A-4147-A177-3AD203B41FA5}">
                      <a16:colId xmlns:a16="http://schemas.microsoft.com/office/drawing/2014/main" val="3512877335"/>
                    </a:ext>
                  </a:extLst>
                </a:gridCol>
                <a:gridCol w="1214782">
                  <a:extLst>
                    <a:ext uri="{9D8B030D-6E8A-4147-A177-3AD203B41FA5}">
                      <a16:colId xmlns:a16="http://schemas.microsoft.com/office/drawing/2014/main" val="3453209563"/>
                    </a:ext>
                  </a:extLst>
                </a:gridCol>
                <a:gridCol w="1214782">
                  <a:extLst>
                    <a:ext uri="{9D8B030D-6E8A-4147-A177-3AD203B41FA5}">
                      <a16:colId xmlns:a16="http://schemas.microsoft.com/office/drawing/2014/main" val="1628206778"/>
                    </a:ext>
                  </a:extLst>
                </a:gridCol>
                <a:gridCol w="1214782">
                  <a:extLst>
                    <a:ext uri="{9D8B030D-6E8A-4147-A177-3AD203B41FA5}">
                      <a16:colId xmlns:a16="http://schemas.microsoft.com/office/drawing/2014/main" val="3606672261"/>
                    </a:ext>
                  </a:extLst>
                </a:gridCol>
              </a:tblGrid>
              <a:tr h="429793">
                <a:tc>
                  <a:txBody>
                    <a:bodyPr/>
                    <a:lstStyle/>
                    <a:p>
                      <a:pPr algn="l" fontAlgn="ctr"/>
                      <a:r>
                        <a:rPr lang="it-IT" sz="1500" b="0" i="0" u="none" strike="noStrike" dirty="0">
                          <a:solidFill>
                            <a:srgbClr val="000000"/>
                          </a:solidFill>
                          <a:effectLst/>
                          <a:latin typeface="Calibri" panose="020F0502020204030204" pitchFamily="34" charset="0"/>
                        </a:rPr>
                        <a:t> </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141b</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n-pentane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dirty="0">
                          <a:solidFill>
                            <a:srgbClr val="000000"/>
                          </a:solidFill>
                          <a:effectLst/>
                          <a:latin typeface="Calibri" panose="020F0502020204030204" pitchFamily="34" charset="0"/>
                        </a:rPr>
                        <a:t>c-</a:t>
                      </a:r>
                      <a:r>
                        <a:rPr lang="it-IT" sz="1200" b="1" i="0" u="none" strike="noStrike" dirty="0" err="1">
                          <a:solidFill>
                            <a:srgbClr val="000000"/>
                          </a:solidFill>
                          <a:effectLst/>
                          <a:latin typeface="Calibri" panose="020F0502020204030204" pitchFamily="34" charset="0"/>
                        </a:rPr>
                        <a:t>pentane</a:t>
                      </a:r>
                      <a:endParaRPr lang="it-IT" sz="1200" b="1" i="0" u="none" strike="noStrike" dirty="0">
                        <a:solidFill>
                          <a:srgbClr val="000000"/>
                        </a:solidFill>
                        <a:effectLst/>
                        <a:latin typeface="Calibri" panose="020F0502020204030204" pitchFamily="34" charset="0"/>
                      </a:endParaRP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200" b="1" i="0" u="none" strike="noStrike">
                          <a:solidFill>
                            <a:srgbClr val="000000"/>
                          </a:solidFill>
                          <a:effectLst/>
                          <a:latin typeface="Calibri" panose="020F0502020204030204" pitchFamily="34" charset="0"/>
                        </a:rPr>
                        <a:t>i-pentane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rtl="0" fontAlgn="ctr"/>
                      <a:r>
                        <a:rPr lang="it-IT" sz="1200" b="1" i="0" u="none" strike="noStrike">
                          <a:solidFill>
                            <a:srgbClr val="000000"/>
                          </a:solidFill>
                          <a:effectLst/>
                          <a:latin typeface="Calibri" panose="020F0502020204030204" pitchFamily="34" charset="0"/>
                        </a:rPr>
                        <a:t>i-butane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3087661869"/>
                  </a:ext>
                </a:extLst>
              </a:tr>
              <a:tr h="268621">
                <a:tc>
                  <a:txBody>
                    <a:bodyPr/>
                    <a:lstStyle/>
                    <a:p>
                      <a:pPr algn="l" rtl="0" fontAlgn="ctr"/>
                      <a:r>
                        <a:rPr lang="it-IT" sz="1200" b="0" i="0" u="none" strike="noStrike">
                          <a:solidFill>
                            <a:srgbClr val="000000"/>
                          </a:solidFill>
                          <a:effectLst/>
                          <a:latin typeface="Calibri" panose="020F0502020204030204" pitchFamily="34" charset="0"/>
                        </a:rPr>
                        <a:t>Molecular weight</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117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72</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70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000" b="0" i="0" u="none" strike="noStrike">
                          <a:solidFill>
                            <a:srgbClr val="000000"/>
                          </a:solidFill>
                          <a:effectLst/>
                          <a:latin typeface="Calibri" panose="020F0502020204030204" pitchFamily="34" charset="0"/>
                        </a:rPr>
                        <a:t>72</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58</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994931"/>
                  </a:ext>
                </a:extLst>
              </a:tr>
              <a:tr h="268621">
                <a:tc>
                  <a:txBody>
                    <a:bodyPr/>
                    <a:lstStyle/>
                    <a:p>
                      <a:pPr algn="l" rtl="0" fontAlgn="ctr"/>
                      <a:r>
                        <a:rPr lang="it-IT" sz="1200" b="0" i="0" u="none" strike="noStrike">
                          <a:solidFill>
                            <a:srgbClr val="000000"/>
                          </a:solidFill>
                          <a:effectLst/>
                          <a:latin typeface="Calibri" panose="020F0502020204030204" pitchFamily="34" charset="0"/>
                        </a:rPr>
                        <a:t>Boiling Point °C</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31,9</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36,1</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1" i="0" u="none" strike="noStrike" dirty="0">
                          <a:solidFill>
                            <a:srgbClr val="000000"/>
                          </a:solidFill>
                          <a:effectLst/>
                          <a:latin typeface="Calibri" panose="020F0502020204030204" pitchFamily="34" charset="0"/>
                        </a:rPr>
                        <a:t>49</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000" b="0" i="0" u="none" strike="noStrike">
                          <a:solidFill>
                            <a:srgbClr val="000000"/>
                          </a:solidFill>
                          <a:effectLst/>
                          <a:latin typeface="Calibri" panose="020F0502020204030204" pitchFamily="34" charset="0"/>
                        </a:rPr>
                        <a:t>28</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-11,7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28413"/>
                  </a:ext>
                </a:extLst>
              </a:tr>
              <a:tr h="268621">
                <a:tc>
                  <a:txBody>
                    <a:bodyPr/>
                    <a:lstStyle/>
                    <a:p>
                      <a:pPr algn="l" rtl="0" fontAlgn="ctr"/>
                      <a:r>
                        <a:rPr lang="it-IT" sz="1200" b="0" i="0" u="none" strike="noStrike">
                          <a:solidFill>
                            <a:srgbClr val="000000"/>
                          </a:solidFill>
                          <a:effectLst/>
                          <a:latin typeface="Calibri" panose="020F0502020204030204" pitchFamily="34" charset="0"/>
                        </a:rPr>
                        <a:t>Flash Point °C</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none</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-49</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-42</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000" b="0" i="0" u="none" strike="noStrike">
                          <a:solidFill>
                            <a:srgbClr val="000000"/>
                          </a:solidFill>
                          <a:effectLst/>
                          <a:latin typeface="Calibri" panose="020F0502020204030204" pitchFamily="34" charset="0"/>
                        </a:rPr>
                        <a:t>-57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-107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634499"/>
                  </a:ext>
                </a:extLst>
              </a:tr>
              <a:tr h="268621">
                <a:tc>
                  <a:txBody>
                    <a:bodyPr/>
                    <a:lstStyle/>
                    <a:p>
                      <a:pPr algn="l" rtl="0" fontAlgn="ctr"/>
                      <a:r>
                        <a:rPr lang="nl" sz="1200" b="0" i="0" u="none" strike="noStrike">
                          <a:solidFill>
                            <a:srgbClr val="000000"/>
                          </a:solidFill>
                          <a:effectLst/>
                          <a:latin typeface="Calibri" panose="020F0502020204030204" pitchFamily="34" charset="0"/>
                        </a:rPr>
                        <a:t>LEL/UEL (vol% in air)</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5,6-17,7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1,4-8,0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1,5-8,7</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000" b="0" i="0" u="none" strike="noStrike">
                          <a:solidFill>
                            <a:srgbClr val="000000"/>
                          </a:solidFill>
                          <a:effectLst/>
                          <a:latin typeface="Calibri" panose="020F0502020204030204" pitchFamily="34" charset="0"/>
                        </a:rPr>
                        <a:t>1,4-8,3</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1,8-8,4</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552027"/>
                  </a:ext>
                </a:extLst>
              </a:tr>
              <a:tr h="268621">
                <a:tc>
                  <a:txBody>
                    <a:bodyPr/>
                    <a:lstStyle/>
                    <a:p>
                      <a:pPr algn="l" rtl="0" fontAlgn="ctr"/>
                      <a:r>
                        <a:rPr lang="it-IT" sz="1200" b="0" i="0" u="none" strike="noStrike">
                          <a:solidFill>
                            <a:srgbClr val="000000"/>
                          </a:solidFill>
                          <a:effectLst/>
                          <a:latin typeface="Calibri" panose="020F0502020204030204" pitchFamily="34" charset="0"/>
                        </a:rPr>
                        <a:t>ODP</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0,1</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000" b="0" i="0" u="none" strike="noStrike">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538763"/>
                  </a:ext>
                </a:extLst>
              </a:tr>
              <a:tr h="268621">
                <a:tc>
                  <a:txBody>
                    <a:bodyPr/>
                    <a:lstStyle/>
                    <a:p>
                      <a:pPr algn="l" rtl="0" fontAlgn="ctr"/>
                      <a:r>
                        <a:rPr lang="it-IT" sz="1200" b="0" i="0" u="none" strike="noStrike">
                          <a:solidFill>
                            <a:srgbClr val="000000"/>
                          </a:solidFill>
                          <a:effectLst/>
                          <a:latin typeface="Calibri" panose="020F0502020204030204" pitchFamily="34" charset="0"/>
                        </a:rPr>
                        <a:t>GWP</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725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000" b="0" i="0" u="none" strike="noStrike">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&lt;25</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8407542"/>
                  </a:ext>
                </a:extLst>
              </a:tr>
              <a:tr h="268621">
                <a:tc>
                  <a:txBody>
                    <a:bodyPr/>
                    <a:lstStyle/>
                    <a:p>
                      <a:pPr algn="l" rtl="0" fontAlgn="ctr"/>
                      <a:r>
                        <a:rPr lang="it-IT" sz="1200" b="0" i="0" u="none" strike="noStrike">
                          <a:solidFill>
                            <a:srgbClr val="000000"/>
                          </a:solidFill>
                          <a:effectLst/>
                          <a:latin typeface="Calibri" panose="020F0502020204030204" pitchFamily="34" charset="0"/>
                        </a:rPr>
                        <a:t>Lambda @ 25°C [mW/(mK)]</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9,7 (25°C)</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a:solidFill>
                            <a:srgbClr val="000000"/>
                          </a:solidFill>
                          <a:effectLst/>
                          <a:latin typeface="Calibri" panose="020F0502020204030204" pitchFamily="34" charset="0"/>
                        </a:rPr>
                        <a:t>14,0 (10°)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1" i="0" u="none" strike="noStrike" dirty="0">
                          <a:solidFill>
                            <a:srgbClr val="000000"/>
                          </a:solidFill>
                          <a:effectLst/>
                          <a:latin typeface="Calibri" panose="020F0502020204030204" pitchFamily="34" charset="0"/>
                        </a:rPr>
                        <a:t>11,0 (10°)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r>
                        <a:rPr lang="it-IT" sz="1000" b="0" i="0" u="none" strike="noStrike" dirty="0">
                          <a:solidFill>
                            <a:srgbClr val="000000"/>
                          </a:solidFill>
                          <a:effectLst/>
                          <a:latin typeface="Calibri" panose="020F0502020204030204" pitchFamily="34" charset="0"/>
                        </a:rPr>
                        <a:t>13,0 (10°)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it-IT" sz="1000" b="0" i="0" u="none" strike="noStrike" dirty="0">
                          <a:solidFill>
                            <a:srgbClr val="000000"/>
                          </a:solidFill>
                          <a:effectLst/>
                          <a:latin typeface="Calibri" panose="020F0502020204030204" pitchFamily="34" charset="0"/>
                        </a:rPr>
                        <a:t>15,9 (20°)</a:t>
                      </a:r>
                    </a:p>
                  </a:txBody>
                  <a:tcPr marL="8059" marR="8059" marT="80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9358029"/>
                  </a:ext>
                </a:extLst>
              </a:tr>
            </a:tbl>
          </a:graphicData>
        </a:graphic>
      </p:graphicFrame>
      <p:sp>
        <p:nvSpPr>
          <p:cNvPr id="3" name="CasellaDiTesto 2">
            <a:extLst>
              <a:ext uri="{FF2B5EF4-FFF2-40B4-BE49-F238E27FC236}">
                <a16:creationId xmlns:a16="http://schemas.microsoft.com/office/drawing/2014/main" id="{202A2343-E948-524C-A3F1-64EFF6C720BB}"/>
              </a:ext>
            </a:extLst>
          </p:cNvPr>
          <p:cNvSpPr txBox="1"/>
          <p:nvPr/>
        </p:nvSpPr>
        <p:spPr>
          <a:xfrm>
            <a:off x="617598" y="4532475"/>
            <a:ext cx="2835648" cy="369332"/>
          </a:xfrm>
          <a:prstGeom prst="rect">
            <a:avLst/>
          </a:prstGeom>
          <a:noFill/>
        </p:spPr>
        <p:txBody>
          <a:bodyPr wrap="none" rtlCol="0">
            <a:spAutoFit/>
          </a:bodyPr>
          <a:lstStyle/>
          <a:p>
            <a:pPr marL="285750" indent="-285750">
              <a:buFont typeface="Wingdings" pitchFamily="2" charset="2"/>
              <a:buChar char="ü"/>
            </a:pPr>
            <a:r>
              <a:rPr lang="it-IT" b="1" dirty="0"/>
              <a:t>The </a:t>
            </a:r>
            <a:r>
              <a:rPr lang="it-IT" b="1" dirty="0" err="1"/>
              <a:t>highest</a:t>
            </a:r>
            <a:r>
              <a:rPr lang="it-IT" b="1" dirty="0"/>
              <a:t> </a:t>
            </a:r>
            <a:r>
              <a:rPr lang="it-IT" b="1" dirty="0" err="1"/>
              <a:t>Boiling</a:t>
            </a:r>
            <a:r>
              <a:rPr lang="it-IT" b="1" dirty="0"/>
              <a:t> Point</a:t>
            </a:r>
          </a:p>
        </p:txBody>
      </p:sp>
      <p:sp>
        <p:nvSpPr>
          <p:cNvPr id="6" name="CasellaDiTesto 5">
            <a:extLst>
              <a:ext uri="{FF2B5EF4-FFF2-40B4-BE49-F238E27FC236}">
                <a16:creationId xmlns:a16="http://schemas.microsoft.com/office/drawing/2014/main" id="{771150DD-7BAD-6E40-84FC-5E6096D5F25D}"/>
              </a:ext>
            </a:extLst>
          </p:cNvPr>
          <p:cNvSpPr txBox="1"/>
          <p:nvPr/>
        </p:nvSpPr>
        <p:spPr>
          <a:xfrm>
            <a:off x="4200050" y="4173380"/>
            <a:ext cx="2299920" cy="1077218"/>
          </a:xfrm>
          <a:prstGeom prst="rect">
            <a:avLst/>
          </a:prstGeom>
          <a:noFill/>
        </p:spPr>
        <p:txBody>
          <a:bodyPr wrap="square" rtlCol="0">
            <a:spAutoFit/>
          </a:bodyPr>
          <a:lstStyle/>
          <a:p>
            <a:pPr marL="285750" indent="-285750">
              <a:buFont typeface="Arial" panose="020B0604020202020204" pitchFamily="34" charset="0"/>
              <a:buChar char="•"/>
            </a:pPr>
            <a:r>
              <a:rPr lang="en" sz="1600" dirty="0"/>
              <a:t>Higher foam strength</a:t>
            </a:r>
          </a:p>
          <a:p>
            <a:pPr marL="285750" indent="-285750">
              <a:buFont typeface="Arial" panose="020B0604020202020204" pitchFamily="34" charset="0"/>
              <a:buChar char="•"/>
            </a:pPr>
            <a:r>
              <a:rPr lang="en" sz="1600" dirty="0"/>
              <a:t>Better foam stability</a:t>
            </a:r>
          </a:p>
          <a:p>
            <a:pPr marL="285750" indent="-285750">
              <a:buFont typeface="Arial" panose="020B0604020202020204" pitchFamily="34" charset="0"/>
              <a:buChar char="•"/>
            </a:pPr>
            <a:r>
              <a:rPr lang="en" sz="1600" dirty="0"/>
              <a:t>Better flow-ability</a:t>
            </a:r>
          </a:p>
          <a:p>
            <a:pPr marL="285750" indent="-285750">
              <a:buFont typeface="Arial" panose="020B0604020202020204" pitchFamily="34" charset="0"/>
              <a:buChar char="•"/>
            </a:pPr>
            <a:r>
              <a:rPr lang="en" sz="1600" dirty="0"/>
              <a:t>Better processability</a:t>
            </a:r>
          </a:p>
        </p:txBody>
      </p:sp>
      <p:sp>
        <p:nvSpPr>
          <p:cNvPr id="8" name="CasellaDiTesto 7">
            <a:extLst>
              <a:ext uri="{FF2B5EF4-FFF2-40B4-BE49-F238E27FC236}">
                <a16:creationId xmlns:a16="http://schemas.microsoft.com/office/drawing/2014/main" id="{8F74047B-A979-6C45-9BC8-6780D3B02F05}"/>
              </a:ext>
            </a:extLst>
          </p:cNvPr>
          <p:cNvSpPr txBox="1"/>
          <p:nvPr/>
        </p:nvSpPr>
        <p:spPr>
          <a:xfrm>
            <a:off x="7613402" y="4419601"/>
            <a:ext cx="901948" cy="584775"/>
          </a:xfrm>
          <a:prstGeom prst="rect">
            <a:avLst/>
          </a:prstGeom>
          <a:solidFill>
            <a:schemeClr val="accent6">
              <a:lumMod val="20000"/>
              <a:lumOff val="80000"/>
            </a:schemeClr>
          </a:solidFill>
        </p:spPr>
        <p:txBody>
          <a:bodyPr wrap="square" rtlCol="0">
            <a:spAutoFit/>
          </a:bodyPr>
          <a:lstStyle/>
          <a:p>
            <a:pPr algn="ctr"/>
            <a:r>
              <a:rPr lang="en" sz="1600" b="1" dirty="0"/>
              <a:t>Lower Density</a:t>
            </a:r>
          </a:p>
        </p:txBody>
      </p:sp>
      <p:sp>
        <p:nvSpPr>
          <p:cNvPr id="4" name="Freccia destra 3">
            <a:extLst>
              <a:ext uri="{FF2B5EF4-FFF2-40B4-BE49-F238E27FC236}">
                <a16:creationId xmlns:a16="http://schemas.microsoft.com/office/drawing/2014/main" id="{3216998D-403A-F246-A490-4204A74D4AEF}"/>
              </a:ext>
            </a:extLst>
          </p:cNvPr>
          <p:cNvSpPr/>
          <p:nvPr/>
        </p:nvSpPr>
        <p:spPr>
          <a:xfrm>
            <a:off x="3646583" y="4576920"/>
            <a:ext cx="380389" cy="3385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9" name="Freccia destra 8">
            <a:extLst>
              <a:ext uri="{FF2B5EF4-FFF2-40B4-BE49-F238E27FC236}">
                <a16:creationId xmlns:a16="http://schemas.microsoft.com/office/drawing/2014/main" id="{DC55E3BD-5AB3-374C-BB39-35045D8E6633}"/>
              </a:ext>
            </a:extLst>
          </p:cNvPr>
          <p:cNvSpPr/>
          <p:nvPr/>
        </p:nvSpPr>
        <p:spPr>
          <a:xfrm>
            <a:off x="6673048" y="4551721"/>
            <a:ext cx="609600" cy="33855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D97868CE-5613-794C-8D37-954987C86B21}"/>
              </a:ext>
            </a:extLst>
          </p:cNvPr>
          <p:cNvSpPr txBox="1"/>
          <p:nvPr/>
        </p:nvSpPr>
        <p:spPr>
          <a:xfrm>
            <a:off x="628650" y="5081300"/>
            <a:ext cx="2237472" cy="369332"/>
          </a:xfrm>
          <a:prstGeom prst="rect">
            <a:avLst/>
          </a:prstGeom>
          <a:noFill/>
        </p:spPr>
        <p:txBody>
          <a:bodyPr wrap="none" rtlCol="0">
            <a:spAutoFit/>
          </a:bodyPr>
          <a:lstStyle/>
          <a:p>
            <a:pPr marL="285750" indent="-285750">
              <a:buFont typeface="Wingdings" pitchFamily="2" charset="2"/>
              <a:buChar char="ü"/>
            </a:pPr>
            <a:r>
              <a:rPr lang="it-IT" b="1" dirty="0"/>
              <a:t>The </a:t>
            </a:r>
            <a:r>
              <a:rPr lang="it-IT" b="1" dirty="0" err="1"/>
              <a:t>lower</a:t>
            </a:r>
            <a:r>
              <a:rPr lang="it-IT" b="1" dirty="0"/>
              <a:t> Lambda</a:t>
            </a:r>
          </a:p>
        </p:txBody>
      </p:sp>
      <p:sp>
        <p:nvSpPr>
          <p:cNvPr id="15" name="CasellaDiTesto 14">
            <a:extLst>
              <a:ext uri="{FF2B5EF4-FFF2-40B4-BE49-F238E27FC236}">
                <a16:creationId xmlns:a16="http://schemas.microsoft.com/office/drawing/2014/main" id="{63ABAAD8-A9F8-904C-B7FC-422D808D1580}"/>
              </a:ext>
            </a:extLst>
          </p:cNvPr>
          <p:cNvSpPr txBox="1"/>
          <p:nvPr/>
        </p:nvSpPr>
        <p:spPr>
          <a:xfrm>
            <a:off x="628650" y="5630125"/>
            <a:ext cx="3495998" cy="369332"/>
          </a:xfrm>
          <a:prstGeom prst="rect">
            <a:avLst/>
          </a:prstGeom>
          <a:noFill/>
        </p:spPr>
        <p:txBody>
          <a:bodyPr wrap="square" rtlCol="0">
            <a:spAutoFit/>
          </a:bodyPr>
          <a:lstStyle/>
          <a:p>
            <a:pPr marL="285750" indent="-285750">
              <a:buFont typeface="Wingdings" pitchFamily="2" charset="2"/>
              <a:buChar char="ü"/>
            </a:pPr>
            <a:r>
              <a:rPr lang="it-IT" b="1" dirty="0"/>
              <a:t>The </a:t>
            </a:r>
            <a:r>
              <a:rPr lang="it-IT" b="1" dirty="0" err="1"/>
              <a:t>better</a:t>
            </a:r>
            <a:r>
              <a:rPr lang="it-IT" b="1" dirty="0"/>
              <a:t> </a:t>
            </a:r>
            <a:r>
              <a:rPr lang="it-IT" b="1" dirty="0" err="1"/>
              <a:t>solubility</a:t>
            </a:r>
            <a:r>
              <a:rPr lang="it-IT" b="1" dirty="0"/>
              <a:t> in </a:t>
            </a:r>
            <a:r>
              <a:rPr lang="it-IT" b="1" dirty="0" err="1"/>
              <a:t>polyols</a:t>
            </a:r>
            <a:endParaRPr lang="it-IT" b="1" dirty="0"/>
          </a:p>
        </p:txBody>
      </p:sp>
      <p:sp>
        <p:nvSpPr>
          <p:cNvPr id="18" name="CasellaDiTesto 17">
            <a:extLst>
              <a:ext uri="{FF2B5EF4-FFF2-40B4-BE49-F238E27FC236}">
                <a16:creationId xmlns:a16="http://schemas.microsoft.com/office/drawing/2014/main" id="{41A4022E-8FFD-894E-87CB-4A19A8EEBB00}"/>
              </a:ext>
            </a:extLst>
          </p:cNvPr>
          <p:cNvSpPr txBox="1"/>
          <p:nvPr/>
        </p:nvSpPr>
        <p:spPr>
          <a:xfrm>
            <a:off x="617598" y="6178950"/>
            <a:ext cx="3495998" cy="369332"/>
          </a:xfrm>
          <a:prstGeom prst="rect">
            <a:avLst/>
          </a:prstGeom>
          <a:noFill/>
        </p:spPr>
        <p:txBody>
          <a:bodyPr wrap="square" rtlCol="0">
            <a:spAutoFit/>
          </a:bodyPr>
          <a:lstStyle/>
          <a:p>
            <a:pPr marL="285750" indent="-285750">
              <a:buFont typeface="Apple Color Emoji" pitchFamily="2" charset="0"/>
              <a:buChar char="❌"/>
            </a:pPr>
            <a:r>
              <a:rPr lang="it-IT" b="1" dirty="0"/>
              <a:t> The more </a:t>
            </a:r>
            <a:r>
              <a:rPr lang="it-IT" b="1" dirty="0" err="1"/>
              <a:t>expensive</a:t>
            </a:r>
            <a:endParaRPr lang="it-IT" b="1" dirty="0"/>
          </a:p>
        </p:txBody>
      </p:sp>
      <p:sp>
        <p:nvSpPr>
          <p:cNvPr id="10" name="Cornice 9">
            <a:extLst>
              <a:ext uri="{FF2B5EF4-FFF2-40B4-BE49-F238E27FC236}">
                <a16:creationId xmlns:a16="http://schemas.microsoft.com/office/drawing/2014/main" id="{C6A8AA7F-820C-6C40-B268-A5CF04978D32}"/>
              </a:ext>
            </a:extLst>
          </p:cNvPr>
          <p:cNvSpPr/>
          <p:nvPr/>
        </p:nvSpPr>
        <p:spPr>
          <a:xfrm>
            <a:off x="4760259" y="1777416"/>
            <a:ext cx="1438835" cy="2435879"/>
          </a:xfrm>
          <a:prstGeom prst="frame">
            <a:avLst>
              <a:gd name="adj1" fmla="val 1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418836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40419-2104-E943-A91E-849D6257E217}"/>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3600" kern="1200" dirty="0">
                <a:solidFill>
                  <a:schemeClr val="tx1"/>
                </a:solidFill>
                <a:latin typeface="+mj-lt"/>
                <a:ea typeface="+mj-ea"/>
                <a:cs typeface="+mj-cs"/>
              </a:rPr>
              <a:t>HC comparison</a:t>
            </a:r>
          </a:p>
        </p:txBody>
      </p:sp>
      <p:sp>
        <p:nvSpPr>
          <p:cNvPr id="12" name="Text Box 40">
            <a:extLst>
              <a:ext uri="{FF2B5EF4-FFF2-40B4-BE49-F238E27FC236}">
                <a16:creationId xmlns:a16="http://schemas.microsoft.com/office/drawing/2014/main" id="{26CC67FB-4A1C-E947-B3A3-C0C2C7A261EA}"/>
              </a:ext>
            </a:extLst>
          </p:cNvPr>
          <p:cNvSpPr txBox="1">
            <a:spLocks noChangeArrowheads="1"/>
          </p:cNvSpPr>
          <p:nvPr/>
        </p:nvSpPr>
        <p:spPr bwMode="auto">
          <a:xfrm>
            <a:off x="628650" y="2086342"/>
            <a:ext cx="7518888" cy="4031873"/>
          </a:xfrm>
          <a:prstGeom prst="rect">
            <a:avLst/>
          </a:prstGeom>
          <a:noFill/>
          <a:ln>
            <a:noFill/>
          </a:ln>
          <a:effectLst/>
          <a:extLst>
            <a:ext uri="{909E8E84-426E-40DD-AFC4-6F175D3DCCD1}">
              <a14:hiddenFill xmlns:a14="http://schemas.microsoft.com/office/drawing/2010/main">
                <a:solidFill>
                  <a:srgbClr val="DE313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anose="020B0604020202020204" pitchFamily="34" charset="0"/>
              <a:buChar char="•"/>
            </a:pPr>
            <a:r>
              <a:rPr lang="it-IT" altLang="it-IT" sz="2000" dirty="0">
                <a:solidFill>
                  <a:schemeClr val="tx1"/>
                </a:solidFill>
              </a:rPr>
              <a:t>c-</a:t>
            </a:r>
            <a:r>
              <a:rPr lang="it-IT" altLang="it-IT" sz="2000" dirty="0" err="1">
                <a:solidFill>
                  <a:schemeClr val="tx1"/>
                </a:solidFill>
              </a:rPr>
              <a:t>pentane</a:t>
            </a:r>
            <a:r>
              <a:rPr lang="it-IT" altLang="it-IT" sz="2000" dirty="0">
                <a:solidFill>
                  <a:schemeClr val="tx1"/>
                </a:solidFill>
              </a:rPr>
              <a:t> </a:t>
            </a:r>
            <a:r>
              <a:rPr lang="it-IT" altLang="it-IT" sz="2000" dirty="0" err="1">
                <a:solidFill>
                  <a:schemeClr val="tx1"/>
                </a:solidFill>
              </a:rPr>
              <a:t>is</a:t>
            </a:r>
            <a:r>
              <a:rPr lang="it-IT" altLang="it-IT" sz="2000" dirty="0">
                <a:solidFill>
                  <a:schemeClr val="tx1"/>
                </a:solidFill>
              </a:rPr>
              <a:t> best </a:t>
            </a:r>
            <a:r>
              <a:rPr lang="it-IT" altLang="it-IT" sz="2000" dirty="0" err="1">
                <a:solidFill>
                  <a:schemeClr val="tx1"/>
                </a:solidFill>
              </a:rPr>
              <a:t>performing</a:t>
            </a:r>
            <a:r>
              <a:rPr lang="it-IT" altLang="it-IT" sz="2000" dirty="0">
                <a:solidFill>
                  <a:schemeClr val="tx1"/>
                </a:solidFill>
              </a:rPr>
              <a:t> in </a:t>
            </a:r>
            <a:r>
              <a:rPr lang="it-IT" altLang="it-IT" sz="2000" dirty="0" err="1">
                <a:solidFill>
                  <a:schemeClr val="tx1"/>
                </a:solidFill>
              </a:rPr>
              <a:t>terms</a:t>
            </a:r>
            <a:r>
              <a:rPr lang="it-IT" altLang="it-IT" sz="2000" dirty="0">
                <a:solidFill>
                  <a:schemeClr val="tx1"/>
                </a:solidFill>
              </a:rPr>
              <a:t> of </a:t>
            </a:r>
            <a:r>
              <a:rPr lang="it-IT" altLang="it-IT" sz="2000" dirty="0" err="1">
                <a:solidFill>
                  <a:schemeClr val="tx1"/>
                </a:solidFill>
              </a:rPr>
              <a:t>thermal</a:t>
            </a:r>
            <a:r>
              <a:rPr lang="it-IT" altLang="it-IT" sz="2000" dirty="0">
                <a:solidFill>
                  <a:schemeClr val="tx1"/>
                </a:solidFill>
              </a:rPr>
              <a:t> </a:t>
            </a:r>
            <a:r>
              <a:rPr lang="it-IT" altLang="it-IT" sz="2000" dirty="0" err="1">
                <a:solidFill>
                  <a:schemeClr val="tx1"/>
                </a:solidFill>
              </a:rPr>
              <a:t>insulation</a:t>
            </a:r>
            <a:r>
              <a:rPr lang="it-IT" altLang="it-IT" sz="2000" dirty="0">
                <a:solidFill>
                  <a:schemeClr val="tx1"/>
                </a:solidFill>
              </a:rPr>
              <a:t> (36-38 Kg/m</a:t>
            </a:r>
            <a:r>
              <a:rPr lang="it-IT" altLang="it-IT" sz="2000" baseline="30000" dirty="0">
                <a:solidFill>
                  <a:schemeClr val="tx1"/>
                </a:solidFill>
              </a:rPr>
              <a:t>3</a:t>
            </a:r>
            <a:r>
              <a:rPr lang="it-IT" altLang="it-IT" sz="2000" dirty="0">
                <a:solidFill>
                  <a:schemeClr val="tx1"/>
                </a:solidFill>
              </a:rPr>
              <a:t>).</a:t>
            </a:r>
          </a:p>
          <a:p>
            <a:pPr marL="285750" indent="-285750">
              <a:buFont typeface="Arial" panose="020B0604020202020204" pitchFamily="34" charset="0"/>
              <a:buChar char="•"/>
            </a:pPr>
            <a:endParaRPr lang="it-IT" altLang="it-IT" sz="2000" dirty="0">
              <a:solidFill>
                <a:schemeClr val="tx1"/>
              </a:solidFill>
            </a:endParaRPr>
          </a:p>
          <a:p>
            <a:pPr marL="285750" indent="-285750">
              <a:buFont typeface="Arial" panose="020B0604020202020204" pitchFamily="34" charset="0"/>
              <a:buChar char="•"/>
            </a:pPr>
            <a:r>
              <a:rPr lang="en" sz="2000" dirty="0"/>
              <a:t>c-/</a:t>
            </a:r>
            <a:r>
              <a:rPr lang="en" sz="2000" dirty="0" err="1"/>
              <a:t>i</a:t>
            </a:r>
            <a:r>
              <a:rPr lang="en" sz="2000" dirty="0"/>
              <a:t>-pentane=70/30 (or 65/35) is used in appliance, the blend is the compromise cost/performance (thermal insulation and dimensional stability at </a:t>
            </a:r>
            <a:r>
              <a:rPr lang="it-IT" altLang="it-IT" sz="2000" dirty="0"/>
              <a:t>35-36 Kg/m</a:t>
            </a:r>
            <a:r>
              <a:rPr lang="it-IT" altLang="it-IT" sz="2000" baseline="30000" dirty="0"/>
              <a:t>3</a:t>
            </a:r>
            <a:r>
              <a:rPr lang="en" sz="2000" dirty="0"/>
              <a:t>).</a:t>
            </a:r>
          </a:p>
          <a:p>
            <a:pPr marL="285750" indent="-285750">
              <a:buFont typeface="Arial" panose="020B0604020202020204" pitchFamily="34" charset="0"/>
              <a:buChar char="•"/>
            </a:pPr>
            <a:endParaRPr lang="it-IT" altLang="it-IT" sz="2000" dirty="0">
              <a:solidFill>
                <a:schemeClr val="tx1"/>
              </a:solidFill>
            </a:endParaRPr>
          </a:p>
          <a:p>
            <a:pPr marL="285750" indent="-285750">
              <a:buFont typeface="Arial" panose="020B0604020202020204" pitchFamily="34" charset="0"/>
              <a:buChar char="•"/>
            </a:pPr>
            <a:r>
              <a:rPr lang="it-IT" altLang="it-IT" sz="2000" dirty="0" err="1">
                <a:solidFill>
                  <a:schemeClr val="tx1"/>
                </a:solidFill>
              </a:rPr>
              <a:t>n-pentane</a:t>
            </a:r>
            <a:r>
              <a:rPr lang="it-IT" altLang="it-IT" sz="2000" dirty="0">
                <a:solidFill>
                  <a:schemeClr val="tx1"/>
                </a:solidFill>
              </a:rPr>
              <a:t> </a:t>
            </a:r>
            <a:r>
              <a:rPr lang="it-IT" altLang="it-IT" sz="2000" dirty="0" err="1">
                <a:solidFill>
                  <a:schemeClr val="tx1"/>
                </a:solidFill>
              </a:rPr>
              <a:t>is</a:t>
            </a:r>
            <a:r>
              <a:rPr lang="it-IT" altLang="it-IT" sz="2000" dirty="0">
                <a:solidFill>
                  <a:schemeClr val="tx1"/>
                </a:solidFill>
              </a:rPr>
              <a:t> the </a:t>
            </a:r>
            <a:r>
              <a:rPr lang="it-IT" altLang="it-IT" sz="2000" dirty="0" err="1">
                <a:solidFill>
                  <a:schemeClr val="tx1"/>
                </a:solidFill>
              </a:rPr>
              <a:t>cheapest</a:t>
            </a:r>
            <a:r>
              <a:rPr lang="it-IT" altLang="it-IT" sz="2000" dirty="0">
                <a:solidFill>
                  <a:schemeClr val="tx1"/>
                </a:solidFill>
              </a:rPr>
              <a:t> HC </a:t>
            </a:r>
            <a:r>
              <a:rPr lang="it-IT" altLang="it-IT" sz="2000" dirty="0" err="1">
                <a:solidFill>
                  <a:schemeClr val="tx1"/>
                </a:solidFill>
              </a:rPr>
              <a:t>isomer</a:t>
            </a:r>
            <a:r>
              <a:rPr lang="it-IT" altLang="it-IT" sz="2000" dirty="0">
                <a:solidFill>
                  <a:schemeClr val="tx1"/>
                </a:solidFill>
              </a:rPr>
              <a:t> </a:t>
            </a:r>
            <a:r>
              <a:rPr lang="it-IT" altLang="it-IT" sz="2000" dirty="0" err="1">
                <a:solidFill>
                  <a:schemeClr val="tx1"/>
                </a:solidFill>
              </a:rPr>
              <a:t>but</a:t>
            </a:r>
            <a:r>
              <a:rPr lang="it-IT" altLang="it-IT" sz="2000" dirty="0">
                <a:solidFill>
                  <a:schemeClr val="tx1"/>
                </a:solidFill>
              </a:rPr>
              <a:t> </a:t>
            </a:r>
            <a:r>
              <a:rPr lang="it-IT" altLang="it-IT" sz="2000" dirty="0" err="1">
                <a:solidFill>
                  <a:schemeClr val="tx1"/>
                </a:solidFill>
              </a:rPr>
              <a:t>is</a:t>
            </a:r>
            <a:r>
              <a:rPr lang="it-IT" altLang="it-IT" sz="2000" dirty="0">
                <a:solidFill>
                  <a:schemeClr val="tx1"/>
                </a:solidFill>
              </a:rPr>
              <a:t> </a:t>
            </a:r>
            <a:r>
              <a:rPr lang="it-IT" altLang="it-IT" sz="2000" dirty="0" err="1">
                <a:solidFill>
                  <a:schemeClr val="tx1"/>
                </a:solidFill>
              </a:rPr>
              <a:t>less</a:t>
            </a:r>
            <a:r>
              <a:rPr lang="it-IT" altLang="it-IT" sz="2000" dirty="0">
                <a:solidFill>
                  <a:schemeClr val="tx1"/>
                </a:solidFill>
              </a:rPr>
              <a:t> </a:t>
            </a:r>
            <a:r>
              <a:rPr lang="it-IT" altLang="it-IT" sz="2000" dirty="0" err="1">
                <a:solidFill>
                  <a:schemeClr val="tx1"/>
                </a:solidFill>
              </a:rPr>
              <a:t>performing</a:t>
            </a:r>
            <a:r>
              <a:rPr lang="it-IT" altLang="it-IT" sz="2000" dirty="0">
                <a:solidFill>
                  <a:schemeClr val="tx1"/>
                </a:solidFill>
              </a:rPr>
              <a:t> in </a:t>
            </a:r>
            <a:r>
              <a:rPr lang="it-IT" altLang="it-IT" sz="2000" dirty="0" err="1">
                <a:solidFill>
                  <a:schemeClr val="tx1"/>
                </a:solidFill>
              </a:rPr>
              <a:t>terms</a:t>
            </a:r>
            <a:r>
              <a:rPr lang="it-IT" altLang="it-IT" sz="2000" dirty="0">
                <a:solidFill>
                  <a:schemeClr val="tx1"/>
                </a:solidFill>
              </a:rPr>
              <a:t> of </a:t>
            </a:r>
            <a:r>
              <a:rPr lang="it-IT" altLang="it-IT" sz="2000" dirty="0" err="1">
                <a:solidFill>
                  <a:schemeClr val="tx1"/>
                </a:solidFill>
              </a:rPr>
              <a:t>thermal</a:t>
            </a:r>
            <a:r>
              <a:rPr lang="it-IT" altLang="it-IT" sz="2000" dirty="0">
                <a:solidFill>
                  <a:schemeClr val="tx1"/>
                </a:solidFill>
              </a:rPr>
              <a:t> </a:t>
            </a:r>
            <a:r>
              <a:rPr lang="it-IT" altLang="it-IT" sz="2000" dirty="0" err="1">
                <a:solidFill>
                  <a:schemeClr val="tx1"/>
                </a:solidFill>
              </a:rPr>
              <a:t>insulation</a:t>
            </a:r>
            <a:r>
              <a:rPr lang="it-IT" altLang="it-IT" sz="2000" dirty="0">
                <a:solidFill>
                  <a:schemeClr val="tx1"/>
                </a:solidFill>
              </a:rPr>
              <a:t> </a:t>
            </a:r>
            <a:r>
              <a:rPr lang="it-IT" altLang="it-IT" sz="2000" dirty="0" err="1">
                <a:solidFill>
                  <a:schemeClr val="tx1"/>
                </a:solidFill>
              </a:rPr>
              <a:t>property</a:t>
            </a:r>
            <a:r>
              <a:rPr lang="it-IT" altLang="it-IT" sz="2000" dirty="0">
                <a:solidFill>
                  <a:schemeClr val="tx1"/>
                </a:solidFill>
              </a:rPr>
              <a:t> (38-40 Kg/m</a:t>
            </a:r>
            <a:r>
              <a:rPr lang="it-IT" altLang="it-IT" sz="2000" baseline="30000" dirty="0">
                <a:solidFill>
                  <a:schemeClr val="tx1"/>
                </a:solidFill>
              </a:rPr>
              <a:t>3</a:t>
            </a:r>
            <a:r>
              <a:rPr lang="it-IT" altLang="it-IT" sz="2000" dirty="0">
                <a:solidFill>
                  <a:schemeClr val="tx1"/>
                </a:solidFill>
              </a:rPr>
              <a:t>).</a:t>
            </a:r>
          </a:p>
          <a:p>
            <a:pPr marL="285750" indent="-285750">
              <a:buFont typeface="Arial" panose="020B0604020202020204" pitchFamily="34" charset="0"/>
              <a:buChar char="•"/>
            </a:pPr>
            <a:endParaRPr lang="it-IT" altLang="it-IT" sz="2000" dirty="0">
              <a:solidFill>
                <a:schemeClr val="tx1"/>
              </a:solidFill>
            </a:endParaRPr>
          </a:p>
          <a:p>
            <a:pPr marL="285750" indent="-285750">
              <a:buFont typeface="Arial" panose="020B0604020202020204" pitchFamily="34" charset="0"/>
              <a:buChar char="•"/>
            </a:pPr>
            <a:r>
              <a:rPr lang="en" sz="2000" dirty="0"/>
              <a:t>n-Pentane is used in PU/PIR panel/board.</a:t>
            </a:r>
          </a:p>
          <a:p>
            <a:pPr marL="285750" indent="-285750">
              <a:buFont typeface="Arial" panose="020B0604020202020204" pitchFamily="34" charset="0"/>
              <a:buChar char="•"/>
            </a:pPr>
            <a:endParaRPr lang="en" dirty="0"/>
          </a:p>
          <a:p>
            <a:pPr marL="285750" indent="-285750">
              <a:buFont typeface="Arial" panose="020B0604020202020204" pitchFamily="34" charset="0"/>
              <a:buChar char="•"/>
            </a:pPr>
            <a:endParaRPr lang="it-IT" altLang="it-IT" dirty="0">
              <a:solidFill>
                <a:schemeClr val="tx1"/>
              </a:solidFill>
            </a:endParaRPr>
          </a:p>
        </p:txBody>
      </p:sp>
    </p:spTree>
    <p:extLst>
      <p:ext uri="{BB962C8B-B14F-4D97-AF65-F5344CB8AC3E}">
        <p14:creationId xmlns:p14="http://schemas.microsoft.com/office/powerpoint/2010/main" val="384706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a:t>Processing with HC</a:t>
            </a:r>
          </a:p>
        </p:txBody>
      </p:sp>
      <p:sp>
        <p:nvSpPr>
          <p:cNvPr id="8" name="Rettangolo 7">
            <a:extLst>
              <a:ext uri="{FF2B5EF4-FFF2-40B4-BE49-F238E27FC236}">
                <a16:creationId xmlns:a16="http://schemas.microsoft.com/office/drawing/2014/main" id="{3995F97F-6FCB-E547-83E0-4458A6D333F7}"/>
              </a:ext>
            </a:extLst>
          </p:cNvPr>
          <p:cNvSpPr/>
          <p:nvPr/>
        </p:nvSpPr>
        <p:spPr>
          <a:xfrm>
            <a:off x="628649" y="1819643"/>
            <a:ext cx="8116766" cy="4178067"/>
          </a:xfrm>
          <a:prstGeom prst="rect">
            <a:avLst/>
          </a:prstGeom>
        </p:spPr>
        <p:txBody>
          <a:bodyPr wrap="square">
            <a:spAutoFit/>
          </a:bodyPr>
          <a:lstStyle/>
          <a:p>
            <a:r>
              <a:rPr lang="en" sz="2100" dirty="0"/>
              <a:t>Three solutions:</a:t>
            </a:r>
          </a:p>
          <a:p>
            <a:pPr marL="342900" indent="-342900">
              <a:buFont typeface="Arial" panose="020B0604020202020204" pitchFamily="34" charset="0"/>
              <a:buChar char="•"/>
            </a:pPr>
            <a:endParaRPr lang="en" sz="2100" b="1" dirty="0"/>
          </a:p>
          <a:p>
            <a:pPr marL="342900" indent="-342900">
              <a:buFont typeface="Arial" panose="020B0604020202020204" pitchFamily="34" charset="0"/>
              <a:buChar char="•"/>
            </a:pPr>
            <a:r>
              <a:rPr lang="en" sz="2100" b="1" dirty="0"/>
              <a:t>2 components system: </a:t>
            </a:r>
            <a:r>
              <a:rPr lang="en" sz="2100" dirty="0"/>
              <a:t>HC pre-blended into the polyol at S.H.</a:t>
            </a:r>
          </a:p>
          <a:p>
            <a:pPr marL="3028950" lvl="6" indent="-285750">
              <a:lnSpc>
                <a:spcPct val="150000"/>
              </a:lnSpc>
              <a:buFont typeface="Arial" panose="020B0604020202020204" pitchFamily="34" charset="0"/>
              <a:buChar char="•"/>
            </a:pPr>
            <a:r>
              <a:rPr lang="en" dirty="0">
                <a:solidFill>
                  <a:schemeClr val="accent1">
                    <a:lumMod val="60000"/>
                    <a:lumOff val="40000"/>
                  </a:schemeClr>
                </a:solidFill>
              </a:rPr>
              <a:t>Discontinuous process, pour in place</a:t>
            </a:r>
          </a:p>
          <a:p>
            <a:pPr marL="3028950" lvl="6" indent="-285750">
              <a:lnSpc>
                <a:spcPct val="150000"/>
              </a:lnSpc>
              <a:buFont typeface="Arial" panose="020B0604020202020204" pitchFamily="34" charset="0"/>
              <a:buChar char="•"/>
            </a:pPr>
            <a:endParaRPr lang="en" sz="1000" dirty="0">
              <a:solidFill>
                <a:schemeClr val="accent1">
                  <a:lumMod val="75000"/>
                </a:schemeClr>
              </a:solidFill>
            </a:endParaRPr>
          </a:p>
          <a:p>
            <a:pPr marL="342900" indent="-342900">
              <a:lnSpc>
                <a:spcPct val="150000"/>
              </a:lnSpc>
              <a:buFont typeface="Arial" panose="020B0604020202020204" pitchFamily="34" charset="0"/>
              <a:buChar char="•"/>
            </a:pPr>
            <a:r>
              <a:rPr lang="en" sz="2100" b="1" dirty="0"/>
              <a:t>3 components system: </a:t>
            </a:r>
            <a:r>
              <a:rPr lang="en" sz="2100" dirty="0"/>
              <a:t>HC Batch System at customer</a:t>
            </a:r>
          </a:p>
          <a:p>
            <a:pPr marL="3086100" lvl="6" indent="-342900">
              <a:buFont typeface="Arial" panose="020B0604020202020204" pitchFamily="34" charset="0"/>
              <a:buChar char="•"/>
            </a:pPr>
            <a:r>
              <a:rPr lang="it-IT" altLang="it-IT" dirty="0">
                <a:solidFill>
                  <a:schemeClr val="accent1">
                    <a:lumMod val="60000"/>
                    <a:lumOff val="40000"/>
                  </a:schemeClr>
                </a:solidFill>
              </a:rPr>
              <a:t>In the </a:t>
            </a:r>
            <a:r>
              <a:rPr lang="it-IT" altLang="it-IT" dirty="0" err="1">
                <a:solidFill>
                  <a:schemeClr val="accent1">
                    <a:lumMod val="60000"/>
                    <a:lumOff val="40000"/>
                  </a:schemeClr>
                </a:solidFill>
              </a:rPr>
              <a:t>discontinuous</a:t>
            </a:r>
            <a:r>
              <a:rPr lang="it-IT" altLang="it-IT" dirty="0">
                <a:solidFill>
                  <a:schemeClr val="accent1">
                    <a:lumMod val="60000"/>
                    <a:lumOff val="40000"/>
                  </a:schemeClr>
                </a:solidFill>
              </a:rPr>
              <a:t> </a:t>
            </a:r>
            <a:r>
              <a:rPr lang="it-IT" altLang="it-IT" dirty="0" err="1">
                <a:solidFill>
                  <a:schemeClr val="accent1">
                    <a:lumMod val="60000"/>
                    <a:lumOff val="40000"/>
                  </a:schemeClr>
                </a:solidFill>
              </a:rPr>
              <a:t>process</a:t>
            </a:r>
            <a:r>
              <a:rPr lang="it-IT" altLang="it-IT" dirty="0">
                <a:solidFill>
                  <a:schemeClr val="accent1">
                    <a:lumMod val="60000"/>
                    <a:lumOff val="40000"/>
                  </a:schemeClr>
                </a:solidFill>
              </a:rPr>
              <a:t> for </a:t>
            </a:r>
            <a:r>
              <a:rPr lang="it-IT" altLang="it-IT" dirty="0" err="1">
                <a:solidFill>
                  <a:schemeClr val="accent1">
                    <a:lumMod val="60000"/>
                    <a:lumOff val="40000"/>
                  </a:schemeClr>
                </a:solidFill>
              </a:rPr>
              <a:t>panels</a:t>
            </a:r>
            <a:r>
              <a:rPr lang="it-IT" altLang="it-IT" dirty="0">
                <a:solidFill>
                  <a:schemeClr val="accent1">
                    <a:lumMod val="60000"/>
                    <a:lumOff val="40000"/>
                  </a:schemeClr>
                </a:solidFill>
              </a:rPr>
              <a:t>, </a:t>
            </a:r>
            <a:r>
              <a:rPr lang="it-IT" altLang="it-IT" dirty="0" err="1">
                <a:solidFill>
                  <a:schemeClr val="accent1">
                    <a:lumMod val="60000"/>
                    <a:lumOff val="40000"/>
                  </a:schemeClr>
                </a:solidFill>
              </a:rPr>
              <a:t>cold</a:t>
            </a:r>
            <a:r>
              <a:rPr lang="it-IT" altLang="it-IT" dirty="0">
                <a:solidFill>
                  <a:schemeClr val="accent1">
                    <a:lumMod val="60000"/>
                    <a:lumOff val="40000"/>
                  </a:schemeClr>
                </a:solidFill>
              </a:rPr>
              <a:t> </a:t>
            </a:r>
            <a:r>
              <a:rPr lang="it-IT" altLang="it-IT" dirty="0" err="1">
                <a:solidFill>
                  <a:schemeClr val="accent1">
                    <a:lumMod val="60000"/>
                    <a:lumOff val="40000"/>
                  </a:schemeClr>
                </a:solidFill>
              </a:rPr>
              <a:t>chain</a:t>
            </a:r>
            <a:r>
              <a:rPr lang="it-IT" altLang="it-IT" dirty="0">
                <a:solidFill>
                  <a:schemeClr val="accent1">
                    <a:lumMod val="60000"/>
                    <a:lumOff val="40000"/>
                  </a:schemeClr>
                </a:solidFill>
              </a:rPr>
              <a:t> and more</a:t>
            </a:r>
          </a:p>
          <a:p>
            <a:pPr>
              <a:lnSpc>
                <a:spcPct val="150000"/>
              </a:lnSpc>
            </a:pPr>
            <a:endParaRPr lang="en" sz="1000" dirty="0"/>
          </a:p>
          <a:p>
            <a:pPr marL="342900" indent="-342900">
              <a:buFont typeface="Arial" panose="020B0604020202020204" pitchFamily="34" charset="0"/>
              <a:buChar char="•"/>
            </a:pPr>
            <a:r>
              <a:rPr lang="en" sz="2100" b="1" dirty="0"/>
              <a:t>3 components system: </a:t>
            </a:r>
            <a:r>
              <a:rPr lang="en" sz="2100" dirty="0"/>
              <a:t>HC added as Third stream into HP mixing head </a:t>
            </a:r>
          </a:p>
          <a:p>
            <a:pPr lvl="6"/>
            <a:r>
              <a:rPr lang="en" sz="2100" dirty="0"/>
              <a:t>  at customer</a:t>
            </a:r>
          </a:p>
          <a:p>
            <a:pPr marL="3028950" lvl="6" indent="-285750">
              <a:buFont typeface="Arial" panose="020B0604020202020204" pitchFamily="34" charset="0"/>
              <a:buChar char="•"/>
            </a:pPr>
            <a:r>
              <a:rPr lang="it-IT" altLang="it-IT" dirty="0">
                <a:solidFill>
                  <a:schemeClr val="accent1">
                    <a:lumMod val="60000"/>
                    <a:lumOff val="40000"/>
                  </a:schemeClr>
                </a:solidFill>
              </a:rPr>
              <a:t>In the </a:t>
            </a:r>
            <a:r>
              <a:rPr lang="it-IT" altLang="it-IT" dirty="0" err="1">
                <a:solidFill>
                  <a:schemeClr val="accent1">
                    <a:lumMod val="60000"/>
                    <a:lumOff val="40000"/>
                  </a:schemeClr>
                </a:solidFill>
              </a:rPr>
              <a:t>discontinuous</a:t>
            </a:r>
            <a:r>
              <a:rPr lang="it-IT" altLang="it-IT" dirty="0">
                <a:solidFill>
                  <a:schemeClr val="accent1">
                    <a:lumMod val="60000"/>
                    <a:lumOff val="40000"/>
                  </a:schemeClr>
                </a:solidFill>
              </a:rPr>
              <a:t> </a:t>
            </a:r>
            <a:r>
              <a:rPr lang="it-IT" altLang="it-IT" dirty="0" err="1">
                <a:solidFill>
                  <a:schemeClr val="accent1">
                    <a:lumMod val="60000"/>
                    <a:lumOff val="40000"/>
                  </a:schemeClr>
                </a:solidFill>
              </a:rPr>
              <a:t>process</a:t>
            </a:r>
            <a:r>
              <a:rPr lang="it-IT" altLang="it-IT" dirty="0">
                <a:solidFill>
                  <a:schemeClr val="accent1">
                    <a:lumMod val="60000"/>
                    <a:lumOff val="40000"/>
                  </a:schemeClr>
                </a:solidFill>
              </a:rPr>
              <a:t> for </a:t>
            </a:r>
            <a:r>
              <a:rPr lang="it-IT" altLang="it-IT" dirty="0" err="1">
                <a:solidFill>
                  <a:schemeClr val="accent1">
                    <a:lumMod val="60000"/>
                    <a:lumOff val="40000"/>
                  </a:schemeClr>
                </a:solidFill>
              </a:rPr>
              <a:t>panels</a:t>
            </a:r>
            <a:r>
              <a:rPr lang="it-IT" altLang="it-IT" dirty="0">
                <a:solidFill>
                  <a:schemeClr val="accent1">
                    <a:lumMod val="60000"/>
                    <a:lumOff val="40000"/>
                  </a:schemeClr>
                </a:solidFill>
              </a:rPr>
              <a:t>, </a:t>
            </a:r>
            <a:r>
              <a:rPr lang="it-IT" altLang="it-IT" dirty="0" err="1">
                <a:solidFill>
                  <a:schemeClr val="accent1">
                    <a:lumMod val="60000"/>
                    <a:lumOff val="40000"/>
                  </a:schemeClr>
                </a:solidFill>
              </a:rPr>
              <a:t>cold</a:t>
            </a:r>
            <a:r>
              <a:rPr lang="it-IT" altLang="it-IT" dirty="0">
                <a:solidFill>
                  <a:schemeClr val="accent1">
                    <a:lumMod val="60000"/>
                    <a:lumOff val="40000"/>
                  </a:schemeClr>
                </a:solidFill>
              </a:rPr>
              <a:t> </a:t>
            </a:r>
            <a:r>
              <a:rPr lang="it-IT" altLang="it-IT" dirty="0" err="1">
                <a:solidFill>
                  <a:schemeClr val="accent1">
                    <a:lumMod val="60000"/>
                    <a:lumOff val="40000"/>
                  </a:schemeClr>
                </a:solidFill>
              </a:rPr>
              <a:t>chain</a:t>
            </a:r>
            <a:r>
              <a:rPr lang="it-IT" altLang="it-IT" dirty="0">
                <a:solidFill>
                  <a:schemeClr val="accent1">
                    <a:lumMod val="60000"/>
                    <a:lumOff val="40000"/>
                  </a:schemeClr>
                </a:solidFill>
              </a:rPr>
              <a:t> and more</a:t>
            </a:r>
          </a:p>
        </p:txBody>
      </p:sp>
    </p:spTree>
    <p:extLst>
      <p:ext uri="{BB962C8B-B14F-4D97-AF65-F5344CB8AC3E}">
        <p14:creationId xmlns:p14="http://schemas.microsoft.com/office/powerpoint/2010/main" val="22694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A797F2D-6EF8-2B41-A982-5CC1E1C4CE4A}"/>
              </a:ext>
            </a:extLst>
          </p:cNvPr>
          <p:cNvSpPr txBox="1">
            <a:spLocks noChangeArrowheads="1"/>
          </p:cNvSpPr>
          <p:nvPr/>
        </p:nvSpPr>
        <p:spPr bwMode="auto">
          <a:xfrm>
            <a:off x="628650" y="1690689"/>
            <a:ext cx="780024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buClr>
                <a:srgbClr val="000000"/>
              </a:buClr>
              <a:buSzPct val="100000"/>
              <a:buChar char="•"/>
              <a:defRPr>
                <a:solidFill>
                  <a:srgbClr val="000000"/>
                </a:solidFill>
                <a:latin typeface="Arial Narrow" panose="020B0604020202020204" pitchFamily="34" charset="0"/>
              </a:defRPr>
            </a:lvl1pPr>
            <a:lvl2pPr marL="742950" indent="-285750">
              <a:spcBef>
                <a:spcPct val="10000"/>
              </a:spcBef>
              <a:buClr>
                <a:srgbClr val="000000"/>
              </a:buClr>
              <a:buSzPct val="100000"/>
              <a:buFont typeface="Arial" panose="020B0604020202020204" pitchFamily="34" charset="0"/>
              <a:buChar char="-"/>
              <a:defRPr>
                <a:solidFill>
                  <a:srgbClr val="000000"/>
                </a:solidFill>
                <a:latin typeface="Arial Narrow" panose="020B0604020202020204" pitchFamily="34" charset="0"/>
              </a:defRPr>
            </a:lvl2pPr>
            <a:lvl3pPr marL="1143000" indent="-228600">
              <a:spcBef>
                <a:spcPct val="10000"/>
              </a:spcBef>
              <a:buClr>
                <a:srgbClr val="000000"/>
              </a:buClr>
              <a:buSzPct val="100000"/>
              <a:buChar char="»"/>
              <a:defRPr>
                <a:solidFill>
                  <a:srgbClr val="000000"/>
                </a:solidFill>
                <a:latin typeface="Arial Narrow" panose="020B0604020202020204" pitchFamily="34" charset="0"/>
              </a:defRPr>
            </a:lvl3pPr>
            <a:lvl4pPr marL="1600200" indent="-228600">
              <a:spcBef>
                <a:spcPct val="10000"/>
              </a:spcBef>
              <a:buClr>
                <a:srgbClr val="000000"/>
              </a:buClr>
              <a:buSzPct val="100000"/>
              <a:buChar char="•"/>
              <a:defRPr>
                <a:solidFill>
                  <a:srgbClr val="000000"/>
                </a:solidFill>
                <a:latin typeface="Arial Narrow" panose="020B0604020202020204" pitchFamily="34" charset="0"/>
              </a:defRPr>
            </a:lvl4pPr>
            <a:lvl5pPr marL="2057400" indent="-228600">
              <a:spcBef>
                <a:spcPct val="10000"/>
              </a:spcBef>
              <a:buClr>
                <a:srgbClr val="000000"/>
              </a:buClr>
              <a:buSzPct val="100000"/>
              <a:buChar char="»"/>
              <a:defRPr>
                <a:solidFill>
                  <a:srgbClr val="000000"/>
                </a:solidFill>
                <a:latin typeface="Arial Narrow" panose="020B0604020202020204" pitchFamily="34" charset="0"/>
              </a:defRPr>
            </a:lvl5pPr>
            <a:lvl6pPr marL="25146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6pPr>
            <a:lvl7pPr marL="29718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7pPr>
            <a:lvl8pPr marL="34290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8pPr>
            <a:lvl9pPr marL="38862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9pPr>
          </a:lstStyle>
          <a:p>
            <a:pPr marL="285750" indent="-285750">
              <a:spcBef>
                <a:spcPct val="0"/>
              </a:spcBef>
              <a:buClrTx/>
              <a:buSzTx/>
            </a:pPr>
            <a:r>
              <a:rPr lang="it-IT" altLang="it-IT" sz="1700" dirty="0" err="1">
                <a:solidFill>
                  <a:schemeClr val="tx1"/>
                </a:solidFill>
                <a:latin typeface="+mn-lt"/>
              </a:rPr>
              <a:t>Not</a:t>
            </a:r>
            <a:r>
              <a:rPr lang="it-IT" altLang="it-IT" sz="1700" dirty="0">
                <a:solidFill>
                  <a:schemeClr val="tx1"/>
                </a:solidFill>
                <a:latin typeface="+mn-lt"/>
              </a:rPr>
              <a:t> </a:t>
            </a:r>
            <a:r>
              <a:rPr lang="it-IT" altLang="it-IT" sz="1700" dirty="0" err="1">
                <a:solidFill>
                  <a:schemeClr val="tx1"/>
                </a:solidFill>
                <a:latin typeface="+mn-lt"/>
              </a:rPr>
              <a:t>toxic</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Not</a:t>
            </a:r>
            <a:r>
              <a:rPr lang="it-IT" altLang="it-IT" sz="1700" dirty="0">
                <a:solidFill>
                  <a:schemeClr val="tx1"/>
                </a:solidFill>
                <a:latin typeface="+mn-lt"/>
              </a:rPr>
              <a:t> </a:t>
            </a:r>
            <a:r>
              <a:rPr lang="it-IT" altLang="it-IT" sz="1700" dirty="0" err="1">
                <a:solidFill>
                  <a:schemeClr val="tx1"/>
                </a:solidFill>
                <a:latin typeface="+mn-lt"/>
              </a:rPr>
              <a:t>flammable</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Not</a:t>
            </a:r>
            <a:r>
              <a:rPr lang="it-IT" altLang="it-IT" sz="1700" dirty="0">
                <a:solidFill>
                  <a:schemeClr val="tx1"/>
                </a:solidFill>
                <a:latin typeface="+mn-lt"/>
              </a:rPr>
              <a:t> </a:t>
            </a:r>
            <a:r>
              <a:rPr lang="it-IT" altLang="it-IT" sz="1700" dirty="0" err="1">
                <a:solidFill>
                  <a:schemeClr val="tx1"/>
                </a:solidFill>
                <a:latin typeface="+mn-lt"/>
              </a:rPr>
              <a:t>explosive</a:t>
            </a:r>
            <a:r>
              <a:rPr lang="it-IT" altLang="it-IT" sz="1700" dirty="0">
                <a:solidFill>
                  <a:schemeClr val="tx1"/>
                </a:solidFill>
                <a:latin typeface="+mn-lt"/>
              </a:rPr>
              <a:t> </a:t>
            </a:r>
          </a:p>
          <a:p>
            <a:pPr>
              <a:spcBef>
                <a:spcPct val="0"/>
              </a:spcBef>
              <a:buClrTx/>
              <a:buSzTx/>
              <a:buNone/>
            </a:pPr>
            <a:endParaRPr lang="it-IT" altLang="it-IT" sz="1700" dirty="0">
              <a:solidFill>
                <a:schemeClr val="tx1"/>
              </a:solidFill>
              <a:latin typeface="+mn-lt"/>
            </a:endParaRPr>
          </a:p>
          <a:p>
            <a:pPr marL="285750" indent="-285750">
              <a:spcBef>
                <a:spcPct val="0"/>
              </a:spcBef>
              <a:buClrTx/>
              <a:buSzTx/>
            </a:pPr>
            <a:r>
              <a:rPr lang="it-IT" altLang="it-IT" sz="1700" dirty="0">
                <a:solidFill>
                  <a:srgbClr val="00B050"/>
                </a:solidFill>
                <a:latin typeface="+mn-lt"/>
              </a:rPr>
              <a:t>No </a:t>
            </a:r>
            <a:r>
              <a:rPr lang="it-IT" altLang="it-IT" sz="1700" dirty="0" err="1">
                <a:solidFill>
                  <a:srgbClr val="00B050"/>
                </a:solidFill>
                <a:latin typeface="+mn-lt"/>
              </a:rPr>
              <a:t>Ozone</a:t>
            </a:r>
            <a:r>
              <a:rPr lang="it-IT" altLang="it-IT" sz="1700" dirty="0">
                <a:solidFill>
                  <a:srgbClr val="00B050"/>
                </a:solidFill>
                <a:latin typeface="+mn-lt"/>
              </a:rPr>
              <a:t> </a:t>
            </a:r>
            <a:r>
              <a:rPr lang="it-IT" altLang="it-IT" sz="1700" dirty="0" err="1">
                <a:solidFill>
                  <a:srgbClr val="00B050"/>
                </a:solidFill>
                <a:latin typeface="+mn-lt"/>
              </a:rPr>
              <a:t>Depleting</a:t>
            </a:r>
            <a:r>
              <a:rPr lang="it-IT" altLang="it-IT" sz="1700" dirty="0">
                <a:solidFill>
                  <a:srgbClr val="00B050"/>
                </a:solidFill>
                <a:latin typeface="+mn-lt"/>
              </a:rPr>
              <a:t> </a:t>
            </a:r>
            <a:r>
              <a:rPr lang="it-IT" altLang="it-IT" sz="1700" dirty="0" err="1">
                <a:solidFill>
                  <a:srgbClr val="00B050"/>
                </a:solidFill>
                <a:latin typeface="+mn-lt"/>
              </a:rPr>
              <a:t>Potential</a:t>
            </a:r>
            <a:endParaRPr lang="it-IT" altLang="it-IT" sz="1700" dirty="0">
              <a:solidFill>
                <a:srgbClr val="00B050"/>
              </a:solidFill>
              <a:latin typeface="+mn-lt"/>
            </a:endParaRPr>
          </a:p>
          <a:p>
            <a:pPr marL="285750" indent="-285750">
              <a:spcBef>
                <a:spcPct val="0"/>
              </a:spcBef>
              <a:buClrTx/>
              <a:buSzTx/>
            </a:pPr>
            <a:r>
              <a:rPr lang="it-IT" altLang="it-IT" sz="1700" dirty="0">
                <a:solidFill>
                  <a:srgbClr val="00B050"/>
                </a:solidFill>
                <a:latin typeface="+mn-lt"/>
              </a:rPr>
              <a:t>No Global </a:t>
            </a:r>
            <a:r>
              <a:rPr lang="it-IT" altLang="it-IT" sz="1700" dirty="0" err="1">
                <a:solidFill>
                  <a:srgbClr val="00B050"/>
                </a:solidFill>
                <a:latin typeface="+mn-lt"/>
              </a:rPr>
              <a:t>Warming</a:t>
            </a:r>
            <a:r>
              <a:rPr lang="it-IT" altLang="it-IT" sz="1700" dirty="0">
                <a:solidFill>
                  <a:srgbClr val="00B050"/>
                </a:solidFill>
                <a:latin typeface="+mn-lt"/>
              </a:rPr>
              <a:t> </a:t>
            </a:r>
            <a:r>
              <a:rPr lang="it-IT" altLang="it-IT" sz="1700" dirty="0" err="1">
                <a:solidFill>
                  <a:srgbClr val="00B050"/>
                </a:solidFill>
                <a:latin typeface="+mn-lt"/>
              </a:rPr>
              <a:t>Potential</a:t>
            </a:r>
            <a:endParaRPr lang="it-IT" altLang="it-IT" sz="1700" dirty="0">
              <a:solidFill>
                <a:srgbClr val="00B050"/>
              </a:solidFill>
              <a:latin typeface="+mn-lt"/>
            </a:endParaRPr>
          </a:p>
          <a:p>
            <a:pPr marL="285750" indent="-285750">
              <a:spcBef>
                <a:spcPct val="0"/>
              </a:spcBef>
              <a:buClrTx/>
              <a:buSzTx/>
            </a:pPr>
            <a:r>
              <a:rPr lang="it-IT" altLang="it-IT" sz="1700" dirty="0">
                <a:solidFill>
                  <a:srgbClr val="00B050"/>
                </a:solidFill>
                <a:latin typeface="+mn-lt"/>
              </a:rPr>
              <a:t>No </a:t>
            </a:r>
            <a:r>
              <a:rPr lang="it-IT" altLang="it-IT" sz="1700" dirty="0" err="1">
                <a:solidFill>
                  <a:srgbClr val="00B050"/>
                </a:solidFill>
                <a:latin typeface="+mn-lt"/>
              </a:rPr>
              <a:t>VOCs</a:t>
            </a:r>
            <a:endParaRPr lang="it-IT" altLang="it-IT" sz="1700" dirty="0">
              <a:solidFill>
                <a:srgbClr val="00B050"/>
              </a:solidFill>
              <a:latin typeface="+mn-lt"/>
            </a:endParaRPr>
          </a:p>
          <a:p>
            <a:pPr marL="285750" indent="-285750">
              <a:spcBef>
                <a:spcPct val="0"/>
              </a:spcBef>
              <a:buClrTx/>
              <a:buSzTx/>
            </a:pP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Low</a:t>
            </a:r>
            <a:r>
              <a:rPr lang="it-IT" altLang="it-IT" sz="1700" dirty="0">
                <a:solidFill>
                  <a:schemeClr val="tx1"/>
                </a:solidFill>
                <a:latin typeface="+mn-lt"/>
              </a:rPr>
              <a:t> Gas Thermal </a:t>
            </a:r>
            <a:r>
              <a:rPr lang="it-IT" altLang="it-IT" sz="1700" dirty="0" err="1">
                <a:solidFill>
                  <a:schemeClr val="tx1"/>
                </a:solidFill>
                <a:latin typeface="+mn-lt"/>
              </a:rPr>
              <a:t>Conductivity</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Low</a:t>
            </a:r>
            <a:r>
              <a:rPr lang="it-IT" altLang="it-IT" sz="1700" dirty="0">
                <a:solidFill>
                  <a:schemeClr val="tx1"/>
                </a:solidFill>
                <a:latin typeface="+mn-lt"/>
              </a:rPr>
              <a:t> </a:t>
            </a:r>
            <a:r>
              <a:rPr lang="it-IT" altLang="it-IT" sz="1700" dirty="0" err="1">
                <a:solidFill>
                  <a:schemeClr val="tx1"/>
                </a:solidFill>
                <a:latin typeface="+mn-lt"/>
              </a:rPr>
              <a:t>Diffusion</a:t>
            </a:r>
            <a:r>
              <a:rPr lang="it-IT" altLang="it-IT" sz="1700" dirty="0">
                <a:solidFill>
                  <a:schemeClr val="tx1"/>
                </a:solidFill>
                <a:latin typeface="+mn-lt"/>
              </a:rPr>
              <a:t> </a:t>
            </a:r>
            <a:r>
              <a:rPr lang="it-IT" altLang="it-IT" sz="1700" dirty="0" err="1">
                <a:solidFill>
                  <a:schemeClr val="tx1"/>
                </a:solidFill>
                <a:latin typeface="+mn-lt"/>
              </a:rPr>
              <a:t>coefficient</a:t>
            </a:r>
            <a:endParaRPr lang="it-IT" altLang="it-IT" sz="1700" dirty="0">
              <a:solidFill>
                <a:schemeClr val="tx1"/>
              </a:solidFill>
              <a:latin typeface="+mn-lt"/>
            </a:endParaRPr>
          </a:p>
          <a:p>
            <a:pPr marL="285750" indent="-285750">
              <a:spcBef>
                <a:spcPct val="0"/>
              </a:spcBef>
              <a:buClrTx/>
              <a:buSzTx/>
            </a:pPr>
            <a:r>
              <a:rPr lang="it-IT" altLang="it-IT" sz="1700" dirty="0">
                <a:solidFill>
                  <a:schemeClr val="tx1"/>
                </a:solidFill>
                <a:latin typeface="+mn-lt"/>
              </a:rPr>
              <a:t>Liquid </a:t>
            </a:r>
            <a:r>
              <a:rPr lang="it-IT" altLang="it-IT" sz="1700" dirty="0" err="1">
                <a:solidFill>
                  <a:schemeClr val="tx1"/>
                </a:solidFill>
                <a:latin typeface="+mn-lt"/>
              </a:rPr>
              <a:t>at</a:t>
            </a:r>
            <a:r>
              <a:rPr lang="it-IT" altLang="it-IT" sz="1700" dirty="0">
                <a:solidFill>
                  <a:schemeClr val="tx1"/>
                </a:solidFill>
                <a:latin typeface="+mn-lt"/>
              </a:rPr>
              <a:t> ambient temperature</a:t>
            </a:r>
          </a:p>
          <a:p>
            <a:pPr marL="285750" indent="-285750">
              <a:spcBef>
                <a:spcPct val="0"/>
              </a:spcBef>
              <a:buClrTx/>
              <a:buSzTx/>
            </a:pPr>
            <a:r>
              <a:rPr lang="it-IT" altLang="it-IT" sz="1700" dirty="0">
                <a:solidFill>
                  <a:schemeClr val="tx1"/>
                </a:solidFill>
                <a:latin typeface="+mn-lt"/>
              </a:rPr>
              <a:t>Easy to use</a:t>
            </a:r>
          </a:p>
          <a:p>
            <a:pPr marL="285750" indent="-285750">
              <a:spcBef>
                <a:spcPct val="0"/>
              </a:spcBef>
              <a:buClrTx/>
              <a:buSzTx/>
            </a:pPr>
            <a:r>
              <a:rPr lang="it-IT" altLang="it-IT" sz="1700" dirty="0" err="1">
                <a:solidFill>
                  <a:schemeClr val="tx1"/>
                </a:solidFill>
                <a:latin typeface="+mn-lt"/>
              </a:rPr>
              <a:t>Balanced</a:t>
            </a:r>
            <a:r>
              <a:rPr lang="it-IT" altLang="it-IT" sz="1700" dirty="0">
                <a:solidFill>
                  <a:schemeClr val="tx1"/>
                </a:solidFill>
                <a:latin typeface="+mn-lt"/>
              </a:rPr>
              <a:t> </a:t>
            </a:r>
            <a:r>
              <a:rPr lang="it-IT" altLang="it-IT" sz="1700" dirty="0" err="1">
                <a:solidFill>
                  <a:schemeClr val="tx1"/>
                </a:solidFill>
                <a:latin typeface="+mn-lt"/>
              </a:rPr>
              <a:t>Solubility</a:t>
            </a:r>
            <a:r>
              <a:rPr lang="it-IT" altLang="it-IT" sz="1700" dirty="0">
                <a:solidFill>
                  <a:schemeClr val="tx1"/>
                </a:solidFill>
                <a:latin typeface="+mn-lt"/>
              </a:rPr>
              <a:t> and </a:t>
            </a:r>
            <a:r>
              <a:rPr lang="it-IT" altLang="it-IT" sz="1700" dirty="0" err="1">
                <a:solidFill>
                  <a:schemeClr val="tx1"/>
                </a:solidFill>
                <a:latin typeface="+mn-lt"/>
              </a:rPr>
              <a:t>great</a:t>
            </a:r>
            <a:r>
              <a:rPr lang="it-IT" altLang="it-IT" sz="1700" dirty="0">
                <a:solidFill>
                  <a:schemeClr val="tx1"/>
                </a:solidFill>
                <a:latin typeface="+mn-lt"/>
              </a:rPr>
              <a:t> </a:t>
            </a:r>
            <a:r>
              <a:rPr lang="it-IT" altLang="it-IT" sz="1700" dirty="0" err="1">
                <a:solidFill>
                  <a:schemeClr val="tx1"/>
                </a:solidFill>
                <a:latin typeface="+mn-lt"/>
              </a:rPr>
              <a:t>stability</a:t>
            </a:r>
            <a:r>
              <a:rPr lang="it-IT" altLang="it-IT" sz="1700" dirty="0">
                <a:solidFill>
                  <a:schemeClr val="tx1"/>
                </a:solidFill>
                <a:latin typeface="+mn-lt"/>
              </a:rPr>
              <a:t> in </a:t>
            </a:r>
            <a:r>
              <a:rPr lang="it-IT" altLang="it-IT" sz="1700" dirty="0" err="1">
                <a:solidFill>
                  <a:schemeClr val="tx1"/>
                </a:solidFill>
                <a:latin typeface="+mn-lt"/>
              </a:rPr>
              <a:t>any</a:t>
            </a:r>
            <a:r>
              <a:rPr lang="it-IT" altLang="it-IT" sz="1700" dirty="0">
                <a:solidFill>
                  <a:schemeClr val="tx1"/>
                </a:solidFill>
                <a:latin typeface="+mn-lt"/>
              </a:rPr>
              <a:t> </a:t>
            </a:r>
            <a:r>
              <a:rPr lang="it-IT" altLang="it-IT" sz="1700" dirty="0" err="1">
                <a:solidFill>
                  <a:schemeClr val="tx1"/>
                </a:solidFill>
                <a:latin typeface="+mn-lt"/>
              </a:rPr>
              <a:t>formulated</a:t>
            </a:r>
            <a:r>
              <a:rPr lang="it-IT" altLang="it-IT" sz="1700" dirty="0">
                <a:solidFill>
                  <a:schemeClr val="tx1"/>
                </a:solidFill>
                <a:latin typeface="+mn-lt"/>
              </a:rPr>
              <a:t> </a:t>
            </a:r>
            <a:r>
              <a:rPr lang="it-IT" altLang="it-IT" sz="1700" dirty="0" err="1">
                <a:solidFill>
                  <a:schemeClr val="tx1"/>
                </a:solidFill>
                <a:latin typeface="+mn-lt"/>
              </a:rPr>
              <a:t>polyol</a:t>
            </a:r>
            <a:r>
              <a:rPr lang="it-IT" altLang="it-IT" sz="1700" dirty="0">
                <a:solidFill>
                  <a:schemeClr val="tx1"/>
                </a:solidFill>
                <a:latin typeface="+mn-lt"/>
              </a:rPr>
              <a:t> </a:t>
            </a:r>
            <a:r>
              <a:rPr lang="it-IT" altLang="it-IT" sz="1700" dirty="0" err="1">
                <a:solidFill>
                  <a:schemeClr val="tx1"/>
                </a:solidFill>
                <a:latin typeface="+mn-lt"/>
              </a:rPr>
              <a:t>blend</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Suitable</a:t>
            </a:r>
            <a:r>
              <a:rPr lang="it-IT" altLang="it-IT" sz="1700" dirty="0">
                <a:solidFill>
                  <a:schemeClr val="tx1"/>
                </a:solidFill>
                <a:latin typeface="+mn-lt"/>
              </a:rPr>
              <a:t> for </a:t>
            </a:r>
            <a:r>
              <a:rPr lang="it-IT" altLang="it-IT" sz="1700" dirty="0" err="1">
                <a:solidFill>
                  <a:schemeClr val="tx1"/>
                </a:solidFill>
                <a:latin typeface="+mn-lt"/>
              </a:rPr>
              <a:t>any</a:t>
            </a:r>
            <a:r>
              <a:rPr lang="it-IT" altLang="it-IT" sz="1700" dirty="0">
                <a:solidFill>
                  <a:schemeClr val="tx1"/>
                </a:solidFill>
                <a:latin typeface="+mn-lt"/>
              </a:rPr>
              <a:t> PU </a:t>
            </a:r>
            <a:r>
              <a:rPr lang="it-IT" altLang="it-IT" sz="1700" dirty="0" err="1">
                <a:solidFill>
                  <a:schemeClr val="tx1"/>
                </a:solidFill>
                <a:latin typeface="+mn-lt"/>
              </a:rPr>
              <a:t>application</a:t>
            </a:r>
            <a:endParaRPr lang="it-IT" altLang="it-IT" sz="1700" dirty="0">
              <a:solidFill>
                <a:schemeClr val="tx1"/>
              </a:solidFill>
              <a:latin typeface="+mn-lt"/>
            </a:endParaRPr>
          </a:p>
          <a:p>
            <a:pPr marL="285750" indent="-285750">
              <a:spcBef>
                <a:spcPct val="0"/>
              </a:spcBef>
              <a:buClrTx/>
              <a:buSzTx/>
            </a:pPr>
            <a:endParaRPr lang="it-IT" altLang="it-IT" sz="1700" dirty="0">
              <a:solidFill>
                <a:schemeClr val="tx1"/>
              </a:solidFill>
              <a:latin typeface="+mn-lt"/>
            </a:endParaRPr>
          </a:p>
          <a:p>
            <a:pPr marL="285750" indent="-285750">
              <a:spcBef>
                <a:spcPct val="0"/>
              </a:spcBef>
              <a:buClrTx/>
              <a:buSzTx/>
            </a:pPr>
            <a:r>
              <a:rPr lang="it-IT" altLang="it-IT" sz="1700" dirty="0">
                <a:solidFill>
                  <a:schemeClr val="tx1"/>
                </a:solidFill>
                <a:latin typeface="+mn-lt"/>
              </a:rPr>
              <a:t>Compatible with </a:t>
            </a:r>
            <a:r>
              <a:rPr lang="it-IT" altLang="it-IT" sz="1700" dirty="0" err="1">
                <a:solidFill>
                  <a:schemeClr val="tx1"/>
                </a:solidFill>
                <a:latin typeface="+mn-lt"/>
              </a:rPr>
              <a:t>existing</a:t>
            </a:r>
            <a:r>
              <a:rPr lang="it-IT" altLang="it-IT" sz="1700" dirty="0">
                <a:solidFill>
                  <a:schemeClr val="tx1"/>
                </a:solidFill>
                <a:latin typeface="+mn-lt"/>
              </a:rPr>
              <a:t> processing </a:t>
            </a:r>
            <a:r>
              <a:rPr lang="it-IT" altLang="it-IT" sz="1700" dirty="0" err="1">
                <a:solidFill>
                  <a:schemeClr val="tx1"/>
                </a:solidFill>
                <a:latin typeface="+mn-lt"/>
              </a:rPr>
              <a:t>equipments</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Cost</a:t>
            </a:r>
            <a:r>
              <a:rPr lang="it-IT" altLang="it-IT" sz="1700" dirty="0">
                <a:solidFill>
                  <a:schemeClr val="tx1"/>
                </a:solidFill>
                <a:latin typeface="+mn-lt"/>
              </a:rPr>
              <a:t> </a:t>
            </a:r>
            <a:r>
              <a:rPr lang="it-IT" altLang="it-IT" sz="1700" dirty="0" err="1">
                <a:solidFill>
                  <a:schemeClr val="tx1"/>
                </a:solidFill>
                <a:latin typeface="+mn-lt"/>
              </a:rPr>
              <a:t>effective</a:t>
            </a:r>
            <a:endParaRPr lang="it-IT" altLang="it-IT" sz="1700" dirty="0">
              <a:solidFill>
                <a:schemeClr val="tx1"/>
              </a:solidFill>
              <a:latin typeface="+mn-lt"/>
            </a:endParaRPr>
          </a:p>
          <a:p>
            <a:pPr marL="285750" indent="-285750">
              <a:spcBef>
                <a:spcPct val="0"/>
              </a:spcBef>
              <a:buClrTx/>
              <a:buSzTx/>
            </a:pPr>
            <a:r>
              <a:rPr lang="it-IT" altLang="it-IT" sz="1700" dirty="0" err="1">
                <a:solidFill>
                  <a:schemeClr val="tx1"/>
                </a:solidFill>
                <a:latin typeface="+mn-lt"/>
              </a:rPr>
              <a:t>Available</a:t>
            </a:r>
            <a:r>
              <a:rPr lang="it-IT" altLang="it-IT" sz="1700" dirty="0">
                <a:solidFill>
                  <a:schemeClr val="tx1"/>
                </a:solidFill>
                <a:latin typeface="+mn-lt"/>
              </a:rPr>
              <a:t> on global </a:t>
            </a:r>
            <a:r>
              <a:rPr lang="it-IT" altLang="it-IT" sz="1700" dirty="0" err="1">
                <a:solidFill>
                  <a:schemeClr val="tx1"/>
                </a:solidFill>
                <a:latin typeface="+mn-lt"/>
              </a:rPr>
              <a:t>basis</a:t>
            </a:r>
            <a:endParaRPr lang="it-IT" altLang="it-IT" sz="1700" dirty="0">
              <a:solidFill>
                <a:schemeClr val="tx1"/>
              </a:solidFill>
              <a:latin typeface="+mn-lt"/>
            </a:endParaRPr>
          </a:p>
        </p:txBody>
      </p:sp>
      <p:sp>
        <p:nvSpPr>
          <p:cNvPr id="6" name="Titolo 1">
            <a:extLst>
              <a:ext uri="{FF2B5EF4-FFF2-40B4-BE49-F238E27FC236}">
                <a16:creationId xmlns:a16="http://schemas.microsoft.com/office/drawing/2014/main" id="{1F45C688-A8A7-1743-B27F-FD05496863BA}"/>
              </a:ext>
            </a:extLst>
          </p:cNvPr>
          <p:cNvSpPr txBox="1">
            <a:spLocks/>
          </p:cNvSpPr>
          <p:nvPr/>
        </p:nvSpPr>
        <p:spPr>
          <a:xfrm>
            <a:off x="628650" y="365126"/>
            <a:ext cx="681907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600" dirty="0"/>
              <a:t>The </a:t>
            </a:r>
            <a:r>
              <a:rPr lang="it-IT" sz="3600" dirty="0" err="1"/>
              <a:t>ideal</a:t>
            </a:r>
            <a:r>
              <a:rPr lang="it-IT" sz="3600" dirty="0"/>
              <a:t> </a:t>
            </a:r>
            <a:r>
              <a:rPr lang="it-IT" sz="3600" dirty="0" err="1"/>
              <a:t>Physical</a:t>
            </a:r>
            <a:r>
              <a:rPr lang="it-IT" sz="3600" dirty="0"/>
              <a:t> </a:t>
            </a:r>
            <a:r>
              <a:rPr lang="it-IT" sz="3600" dirty="0" err="1"/>
              <a:t>Blowing</a:t>
            </a:r>
            <a:r>
              <a:rPr lang="it-IT" sz="3600" dirty="0"/>
              <a:t> Agent</a:t>
            </a:r>
          </a:p>
        </p:txBody>
      </p:sp>
    </p:spTree>
    <p:extLst>
      <p:ext uri="{BB962C8B-B14F-4D97-AF65-F5344CB8AC3E}">
        <p14:creationId xmlns:p14="http://schemas.microsoft.com/office/powerpoint/2010/main" val="218476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a:t>Processing with HC</a:t>
            </a:r>
          </a:p>
        </p:txBody>
      </p:sp>
      <p:sp>
        <p:nvSpPr>
          <p:cNvPr id="8" name="Rettangolo 7">
            <a:extLst>
              <a:ext uri="{FF2B5EF4-FFF2-40B4-BE49-F238E27FC236}">
                <a16:creationId xmlns:a16="http://schemas.microsoft.com/office/drawing/2014/main" id="{3995F97F-6FCB-E547-83E0-4458A6D333F7}"/>
              </a:ext>
            </a:extLst>
          </p:cNvPr>
          <p:cNvSpPr/>
          <p:nvPr/>
        </p:nvSpPr>
        <p:spPr>
          <a:xfrm>
            <a:off x="628650" y="1690689"/>
            <a:ext cx="6942044" cy="415498"/>
          </a:xfrm>
          <a:prstGeom prst="rect">
            <a:avLst/>
          </a:prstGeom>
        </p:spPr>
        <p:txBody>
          <a:bodyPr wrap="square">
            <a:spAutoFit/>
          </a:bodyPr>
          <a:lstStyle/>
          <a:p>
            <a:r>
              <a:rPr lang="en" sz="2100" b="1" dirty="0"/>
              <a:t>2 components system</a:t>
            </a:r>
          </a:p>
        </p:txBody>
      </p:sp>
      <p:sp>
        <p:nvSpPr>
          <p:cNvPr id="11" name="Rettangolo con angoli arrotondati 10">
            <a:extLst>
              <a:ext uri="{FF2B5EF4-FFF2-40B4-BE49-F238E27FC236}">
                <a16:creationId xmlns:a16="http://schemas.microsoft.com/office/drawing/2014/main" id="{CFF1975D-85A3-B841-95E0-A3302D8D8A17}"/>
              </a:ext>
            </a:extLst>
          </p:cNvPr>
          <p:cNvSpPr/>
          <p:nvPr/>
        </p:nvSpPr>
        <p:spPr>
          <a:xfrm>
            <a:off x="628650" y="2235141"/>
            <a:ext cx="3275964"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S.H. </a:t>
            </a:r>
          </a:p>
          <a:p>
            <a:pPr algn="ctr"/>
            <a:r>
              <a:rPr lang="it-IT" dirty="0" err="1"/>
              <a:t>blends</a:t>
            </a:r>
            <a:r>
              <a:rPr lang="it-IT" dirty="0"/>
              <a:t> HC </a:t>
            </a:r>
            <a:r>
              <a:rPr lang="it-IT" dirty="0" err="1"/>
              <a:t>into</a:t>
            </a:r>
            <a:r>
              <a:rPr lang="it-IT" dirty="0"/>
              <a:t> the </a:t>
            </a:r>
            <a:r>
              <a:rPr lang="it-IT" dirty="0" err="1"/>
              <a:t>polyol</a:t>
            </a:r>
            <a:endParaRPr lang="it-IT" dirty="0"/>
          </a:p>
        </p:txBody>
      </p:sp>
      <p:sp>
        <p:nvSpPr>
          <p:cNvPr id="12" name="Rettangolo con angoli arrotondati 11">
            <a:extLst>
              <a:ext uri="{FF2B5EF4-FFF2-40B4-BE49-F238E27FC236}">
                <a16:creationId xmlns:a16="http://schemas.microsoft.com/office/drawing/2014/main" id="{E0987E99-90DE-E842-95CF-08F5A604F301}"/>
              </a:ext>
            </a:extLst>
          </p:cNvPr>
          <p:cNvSpPr/>
          <p:nvPr/>
        </p:nvSpPr>
        <p:spPr>
          <a:xfrm>
            <a:off x="5282711" y="2235141"/>
            <a:ext cx="3040674"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Customer</a:t>
            </a:r>
            <a:r>
              <a:rPr lang="it-IT" b="1" dirty="0"/>
              <a:t> </a:t>
            </a:r>
            <a:r>
              <a:rPr lang="it-IT" sz="1400" b="1" dirty="0"/>
              <a:t>(small </a:t>
            </a:r>
            <a:r>
              <a:rPr lang="it-IT" sz="1400" b="1" dirty="0" err="1"/>
              <a:t>enterp</a:t>
            </a:r>
            <a:r>
              <a:rPr lang="it-IT" sz="1400" b="1" dirty="0"/>
              <a:t>.)</a:t>
            </a:r>
            <a:endParaRPr lang="it-IT" b="1" dirty="0"/>
          </a:p>
          <a:p>
            <a:pPr algn="ctr"/>
            <a:r>
              <a:rPr lang="it-IT" dirty="0"/>
              <a:t> </a:t>
            </a:r>
            <a:r>
              <a:rPr lang="it-IT" dirty="0" err="1"/>
              <a:t>uses</a:t>
            </a:r>
            <a:r>
              <a:rPr lang="it-IT" dirty="0"/>
              <a:t> 2 component </a:t>
            </a:r>
            <a:r>
              <a:rPr lang="it-IT" dirty="0" err="1"/>
              <a:t>system</a:t>
            </a:r>
            <a:endParaRPr lang="it-IT" dirty="0"/>
          </a:p>
        </p:txBody>
      </p:sp>
      <p:sp>
        <p:nvSpPr>
          <p:cNvPr id="13" name="Freccia destra 12">
            <a:extLst>
              <a:ext uri="{FF2B5EF4-FFF2-40B4-BE49-F238E27FC236}">
                <a16:creationId xmlns:a16="http://schemas.microsoft.com/office/drawing/2014/main" id="{391A3CD8-EB96-AB4D-9798-266249ABDD46}"/>
              </a:ext>
            </a:extLst>
          </p:cNvPr>
          <p:cNvSpPr/>
          <p:nvPr/>
        </p:nvSpPr>
        <p:spPr>
          <a:xfrm>
            <a:off x="4202039" y="2368552"/>
            <a:ext cx="783247" cy="6477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sz="1000" b="1" dirty="0" err="1"/>
              <a:t>Delivers</a:t>
            </a:r>
            <a:endParaRPr lang="it-IT" sz="1000" b="1" dirty="0"/>
          </a:p>
        </p:txBody>
      </p:sp>
      <p:sp>
        <p:nvSpPr>
          <p:cNvPr id="14" name="Rettangolo con angoli arrotondati 13">
            <a:extLst>
              <a:ext uri="{FF2B5EF4-FFF2-40B4-BE49-F238E27FC236}">
                <a16:creationId xmlns:a16="http://schemas.microsoft.com/office/drawing/2014/main" id="{388F6C93-8E2B-4940-B742-5D305D60B4FE}"/>
              </a:ext>
            </a:extLst>
          </p:cNvPr>
          <p:cNvSpPr/>
          <p:nvPr/>
        </p:nvSpPr>
        <p:spPr>
          <a:xfrm>
            <a:off x="628650" y="3249188"/>
            <a:ext cx="3275964" cy="32436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it-IT" sz="1600" dirty="0" err="1"/>
              <a:t>Investment</a:t>
            </a:r>
            <a:r>
              <a:rPr lang="it-IT" sz="1600" dirty="0"/>
              <a:t> </a:t>
            </a:r>
            <a:r>
              <a:rPr lang="it-IT" sz="1600" dirty="0" err="1"/>
              <a:t>costs</a:t>
            </a:r>
            <a:r>
              <a:rPr lang="it-IT" sz="1600" dirty="0"/>
              <a:t> for HC </a:t>
            </a:r>
            <a:r>
              <a:rPr lang="it-IT" sz="1600" dirty="0" err="1"/>
              <a:t>storage</a:t>
            </a:r>
            <a:r>
              <a:rPr lang="it-IT" sz="1600" dirty="0"/>
              <a:t> and </a:t>
            </a:r>
            <a:r>
              <a:rPr lang="it-IT" sz="1600" dirty="0" err="1"/>
              <a:t>blending</a:t>
            </a:r>
            <a:endParaRPr lang="it-IT" sz="1600" dirty="0"/>
          </a:p>
          <a:p>
            <a:pPr marL="285750" indent="-285750">
              <a:buFont typeface="Arial" panose="020B0604020202020204" pitchFamily="34" charset="0"/>
              <a:buChar char="•"/>
            </a:pPr>
            <a:r>
              <a:rPr lang="it-IT" sz="1600" dirty="0" err="1"/>
              <a:t>Comply</a:t>
            </a:r>
            <a:r>
              <a:rPr lang="it-IT" sz="1600" dirty="0"/>
              <a:t> with </a:t>
            </a:r>
            <a:r>
              <a:rPr lang="it-IT" sz="1600" dirty="0" err="1"/>
              <a:t>regulations</a:t>
            </a:r>
            <a:r>
              <a:rPr lang="it-IT" sz="1600" dirty="0"/>
              <a:t> for drumming and </a:t>
            </a:r>
            <a:r>
              <a:rPr lang="it-IT" sz="1600" dirty="0" err="1"/>
              <a:t>transportation</a:t>
            </a:r>
            <a:endParaRPr lang="it-IT" sz="1600" dirty="0"/>
          </a:p>
          <a:p>
            <a:pPr marL="285750" indent="-285750">
              <a:buFont typeface="Arial" panose="020B0604020202020204" pitchFamily="34" charset="0"/>
              <a:buChar char="•"/>
            </a:pPr>
            <a:r>
              <a:rPr lang="it-IT" sz="1600" dirty="0" err="1"/>
              <a:t>About</a:t>
            </a:r>
            <a:r>
              <a:rPr lang="it-IT" sz="1600" dirty="0"/>
              <a:t> 3,000 MT of </a:t>
            </a:r>
            <a:r>
              <a:rPr lang="it-IT" sz="1600" dirty="0" err="1"/>
              <a:t>blended</a:t>
            </a:r>
            <a:r>
              <a:rPr lang="it-IT" sz="1600" dirty="0"/>
              <a:t> </a:t>
            </a:r>
            <a:r>
              <a:rPr lang="it-IT" sz="1600" dirty="0" err="1"/>
              <a:t>system</a:t>
            </a:r>
            <a:r>
              <a:rPr lang="it-IT" sz="1600" dirty="0"/>
              <a:t> </a:t>
            </a:r>
            <a:r>
              <a:rPr lang="it-IT" sz="1600" dirty="0" err="1"/>
              <a:t>delivered</a:t>
            </a:r>
            <a:r>
              <a:rPr lang="it-IT" sz="1600" dirty="0"/>
              <a:t> in Europe </a:t>
            </a:r>
            <a:r>
              <a:rPr lang="it-IT" sz="1600" dirty="0" err="1"/>
              <a:t>as</a:t>
            </a:r>
            <a:r>
              <a:rPr lang="it-IT" sz="1600" dirty="0"/>
              <a:t> </a:t>
            </a:r>
            <a:r>
              <a:rPr lang="it-IT" sz="1600" dirty="0" err="1"/>
              <a:t>flammable</a:t>
            </a:r>
            <a:r>
              <a:rPr lang="it-IT" sz="1600" dirty="0"/>
              <a:t> </a:t>
            </a:r>
            <a:r>
              <a:rPr lang="it-IT" sz="1600" dirty="0" err="1"/>
              <a:t>liquid</a:t>
            </a:r>
            <a:endParaRPr lang="it-IT" sz="1600" dirty="0"/>
          </a:p>
          <a:p>
            <a:pPr marL="285750" indent="-285750">
              <a:buFont typeface="Arial" panose="020B0604020202020204" pitchFamily="34" charset="0"/>
              <a:buChar char="•"/>
            </a:pPr>
            <a:r>
              <a:rPr lang="it-IT" sz="1600" dirty="0"/>
              <a:t>S.L. of c-</a:t>
            </a:r>
            <a:r>
              <a:rPr lang="it-IT" sz="1600" dirty="0" err="1"/>
              <a:t>pentane</a:t>
            </a:r>
            <a:r>
              <a:rPr lang="it-IT" sz="1600" dirty="0"/>
              <a:t> up to 6 </a:t>
            </a:r>
            <a:r>
              <a:rPr lang="it-IT" sz="1600" dirty="0" err="1"/>
              <a:t>months</a:t>
            </a:r>
            <a:endParaRPr lang="it-IT" sz="1600" dirty="0"/>
          </a:p>
          <a:p>
            <a:pPr marL="285750" indent="-285750">
              <a:buFont typeface="Arial" panose="020B0604020202020204" pitchFamily="34" charset="0"/>
              <a:buChar char="•"/>
            </a:pPr>
            <a:r>
              <a:rPr lang="it-IT" sz="1600" dirty="0"/>
              <a:t>S.L. of </a:t>
            </a:r>
            <a:r>
              <a:rPr lang="it-IT" sz="1600" dirty="0" err="1"/>
              <a:t>n-pentane</a:t>
            </a:r>
            <a:r>
              <a:rPr lang="it-IT" sz="1600" dirty="0"/>
              <a:t> &lt; 2 </a:t>
            </a:r>
            <a:r>
              <a:rPr lang="it-IT" sz="1600" dirty="0" err="1"/>
              <a:t>months</a:t>
            </a:r>
            <a:endParaRPr lang="it-IT" sz="1600" dirty="0"/>
          </a:p>
        </p:txBody>
      </p:sp>
      <p:sp>
        <p:nvSpPr>
          <p:cNvPr id="15" name="Rettangolo con angoli arrotondati 14">
            <a:extLst>
              <a:ext uri="{FF2B5EF4-FFF2-40B4-BE49-F238E27FC236}">
                <a16:creationId xmlns:a16="http://schemas.microsoft.com/office/drawing/2014/main" id="{F6750D09-5E04-3E49-AA2D-0816024EA274}"/>
              </a:ext>
            </a:extLst>
          </p:cNvPr>
          <p:cNvSpPr/>
          <p:nvPr/>
        </p:nvSpPr>
        <p:spPr>
          <a:xfrm>
            <a:off x="5239387" y="3249187"/>
            <a:ext cx="3040674" cy="30812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it-IT" sz="1600" dirty="0"/>
              <a:t>Nate HC </a:t>
            </a:r>
            <a:r>
              <a:rPr lang="it-IT" sz="1600" dirty="0" err="1"/>
              <a:t>not</a:t>
            </a:r>
            <a:r>
              <a:rPr lang="it-IT" sz="1600" dirty="0"/>
              <a:t> </a:t>
            </a:r>
            <a:r>
              <a:rPr lang="it-IT" sz="1600" dirty="0" err="1"/>
              <a:t>used</a:t>
            </a:r>
            <a:r>
              <a:rPr lang="it-IT" sz="1600" dirty="0"/>
              <a:t> (</a:t>
            </a:r>
            <a:r>
              <a:rPr lang="it-IT" sz="1600" dirty="0" err="1"/>
              <a:t>storage</a:t>
            </a:r>
            <a:r>
              <a:rPr lang="it-IT" sz="1600" dirty="0"/>
              <a:t>, </a:t>
            </a:r>
            <a:r>
              <a:rPr lang="it-IT" sz="1600" dirty="0" err="1"/>
              <a:t>blending</a:t>
            </a:r>
            <a:r>
              <a:rPr lang="it-IT" sz="1600" dirty="0"/>
              <a:t>)</a:t>
            </a:r>
          </a:p>
          <a:p>
            <a:pPr marL="285750" indent="-285750">
              <a:buFont typeface="Arial" panose="020B0604020202020204" pitchFamily="34" charset="0"/>
              <a:buChar char="•"/>
            </a:pPr>
            <a:r>
              <a:rPr lang="it-IT" sz="1600" dirty="0" err="1"/>
              <a:t>Low</a:t>
            </a:r>
            <a:r>
              <a:rPr lang="it-IT" sz="1600" dirty="0"/>
              <a:t> </a:t>
            </a:r>
            <a:r>
              <a:rPr lang="it-IT" sz="1600" dirty="0" err="1"/>
              <a:t>cost</a:t>
            </a:r>
            <a:r>
              <a:rPr lang="it-IT" sz="1600" dirty="0"/>
              <a:t>: retrofit or </a:t>
            </a:r>
            <a:r>
              <a:rPr lang="it-IT" sz="1600" dirty="0" err="1"/>
              <a:t>replacement</a:t>
            </a:r>
            <a:r>
              <a:rPr lang="it-IT" sz="1600" dirty="0"/>
              <a:t> of </a:t>
            </a:r>
            <a:r>
              <a:rPr lang="it-IT" sz="1600" dirty="0" err="1"/>
              <a:t>existing</a:t>
            </a:r>
            <a:r>
              <a:rPr lang="it-IT" sz="1600" dirty="0"/>
              <a:t> </a:t>
            </a:r>
            <a:r>
              <a:rPr lang="it-IT" sz="1600" dirty="0" err="1"/>
              <a:t>equipments</a:t>
            </a:r>
            <a:endParaRPr lang="it-IT" sz="1600" dirty="0"/>
          </a:p>
          <a:p>
            <a:pPr marL="285750" indent="-285750">
              <a:buFont typeface="Arial" panose="020B0604020202020204" pitchFamily="34" charset="0"/>
              <a:buChar char="•"/>
            </a:pPr>
            <a:r>
              <a:rPr lang="it-IT" sz="1600" dirty="0" err="1"/>
              <a:t>Higher</a:t>
            </a:r>
            <a:r>
              <a:rPr lang="it-IT" sz="1600" dirty="0"/>
              <a:t> </a:t>
            </a:r>
            <a:r>
              <a:rPr lang="it-IT" sz="1600" dirty="0" err="1"/>
              <a:t>cost</a:t>
            </a:r>
            <a:r>
              <a:rPr lang="it-IT" sz="1600" dirty="0"/>
              <a:t> of PU </a:t>
            </a:r>
            <a:r>
              <a:rPr lang="it-IT" sz="1600" dirty="0" err="1"/>
              <a:t>system</a:t>
            </a:r>
            <a:endParaRPr lang="it-IT" sz="1600" dirty="0"/>
          </a:p>
          <a:p>
            <a:pPr marL="285750" indent="-285750">
              <a:buFont typeface="Arial" panose="020B0604020202020204" pitchFamily="34" charset="0"/>
              <a:buChar char="•"/>
            </a:pPr>
            <a:r>
              <a:rPr lang="it-IT" sz="1600" dirty="0"/>
              <a:t>Use of </a:t>
            </a:r>
            <a:r>
              <a:rPr lang="it-IT" sz="1600" dirty="0" err="1"/>
              <a:t>flammable</a:t>
            </a:r>
            <a:r>
              <a:rPr lang="it-IT" sz="1600" dirty="0"/>
              <a:t> </a:t>
            </a:r>
            <a:r>
              <a:rPr lang="it-IT" sz="1600" dirty="0" err="1"/>
              <a:t>liquid</a:t>
            </a:r>
            <a:endParaRPr lang="it-IT" sz="1600" dirty="0"/>
          </a:p>
          <a:p>
            <a:endParaRPr lang="it-IT" sz="1600" dirty="0"/>
          </a:p>
        </p:txBody>
      </p:sp>
      <p:pic>
        <p:nvPicPr>
          <p:cNvPr id="2" name="Immagine 1">
            <a:extLst>
              <a:ext uri="{FF2B5EF4-FFF2-40B4-BE49-F238E27FC236}">
                <a16:creationId xmlns:a16="http://schemas.microsoft.com/office/drawing/2014/main" id="{DC973195-8B7B-AD43-9CC4-0AE059801858}"/>
              </a:ext>
            </a:extLst>
          </p:cNvPr>
          <p:cNvPicPr>
            <a:picLocks noChangeAspect="1"/>
          </p:cNvPicPr>
          <p:nvPr/>
        </p:nvPicPr>
        <p:blipFill>
          <a:blip r:embed="rId2"/>
          <a:stretch>
            <a:fillRect/>
          </a:stretch>
        </p:blipFill>
        <p:spPr>
          <a:xfrm>
            <a:off x="4184650" y="3041650"/>
            <a:ext cx="774700" cy="774700"/>
          </a:xfrm>
          <a:prstGeom prst="rect">
            <a:avLst/>
          </a:prstGeom>
        </p:spPr>
      </p:pic>
    </p:spTree>
    <p:extLst>
      <p:ext uri="{BB962C8B-B14F-4D97-AF65-F5344CB8AC3E}">
        <p14:creationId xmlns:p14="http://schemas.microsoft.com/office/powerpoint/2010/main" val="22203069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a:t>Processing with HC</a:t>
            </a:r>
          </a:p>
        </p:txBody>
      </p:sp>
      <p:sp>
        <p:nvSpPr>
          <p:cNvPr id="8" name="Rettangolo 7">
            <a:extLst>
              <a:ext uri="{FF2B5EF4-FFF2-40B4-BE49-F238E27FC236}">
                <a16:creationId xmlns:a16="http://schemas.microsoft.com/office/drawing/2014/main" id="{3995F97F-6FCB-E547-83E0-4458A6D333F7}"/>
              </a:ext>
            </a:extLst>
          </p:cNvPr>
          <p:cNvSpPr/>
          <p:nvPr/>
        </p:nvSpPr>
        <p:spPr>
          <a:xfrm>
            <a:off x="628650" y="1690689"/>
            <a:ext cx="6942044" cy="415498"/>
          </a:xfrm>
          <a:prstGeom prst="rect">
            <a:avLst/>
          </a:prstGeom>
        </p:spPr>
        <p:txBody>
          <a:bodyPr wrap="square">
            <a:spAutoFit/>
          </a:bodyPr>
          <a:lstStyle/>
          <a:p>
            <a:r>
              <a:rPr lang="en" sz="2100" b="1" dirty="0"/>
              <a:t>3 components system</a:t>
            </a:r>
          </a:p>
        </p:txBody>
      </p:sp>
      <p:sp>
        <p:nvSpPr>
          <p:cNvPr id="11" name="Rettangolo con angoli arrotondati 10">
            <a:extLst>
              <a:ext uri="{FF2B5EF4-FFF2-40B4-BE49-F238E27FC236}">
                <a16:creationId xmlns:a16="http://schemas.microsoft.com/office/drawing/2014/main" id="{CFF1975D-85A3-B841-95E0-A3302D8D8A17}"/>
              </a:ext>
            </a:extLst>
          </p:cNvPr>
          <p:cNvSpPr/>
          <p:nvPr/>
        </p:nvSpPr>
        <p:spPr>
          <a:xfrm>
            <a:off x="628650" y="2543908"/>
            <a:ext cx="3007700"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S.H. </a:t>
            </a:r>
          </a:p>
          <a:p>
            <a:pPr algn="ctr"/>
            <a:r>
              <a:rPr lang="it-IT" dirty="0" err="1"/>
              <a:t>Provide</a:t>
            </a:r>
            <a:r>
              <a:rPr lang="it-IT" dirty="0"/>
              <a:t> </a:t>
            </a:r>
            <a:r>
              <a:rPr lang="it-IT" dirty="0" err="1"/>
              <a:t>system</a:t>
            </a:r>
            <a:r>
              <a:rPr lang="it-IT" dirty="0"/>
              <a:t> </a:t>
            </a:r>
            <a:r>
              <a:rPr lang="it-IT" dirty="0" err="1"/>
              <a:t>w</a:t>
            </a:r>
            <a:r>
              <a:rPr lang="it-IT" dirty="0"/>
              <a:t>/o HC</a:t>
            </a:r>
          </a:p>
        </p:txBody>
      </p:sp>
      <p:sp>
        <p:nvSpPr>
          <p:cNvPr id="12" name="Rettangolo con angoli arrotondati 11">
            <a:extLst>
              <a:ext uri="{FF2B5EF4-FFF2-40B4-BE49-F238E27FC236}">
                <a16:creationId xmlns:a16="http://schemas.microsoft.com/office/drawing/2014/main" id="{E0987E99-90DE-E842-95CF-08F5A604F301}"/>
              </a:ext>
            </a:extLst>
          </p:cNvPr>
          <p:cNvSpPr/>
          <p:nvPr/>
        </p:nvSpPr>
        <p:spPr>
          <a:xfrm>
            <a:off x="5282711" y="2543908"/>
            <a:ext cx="3040674"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Customer</a:t>
            </a:r>
            <a:endParaRPr lang="it-IT" b="1" dirty="0"/>
          </a:p>
          <a:p>
            <a:pPr algn="ctr"/>
            <a:r>
              <a:rPr lang="it-IT" dirty="0"/>
              <a:t> </a:t>
            </a:r>
            <a:r>
              <a:rPr lang="it-IT" dirty="0" err="1"/>
              <a:t>Adds</a:t>
            </a:r>
            <a:r>
              <a:rPr lang="it-IT" dirty="0"/>
              <a:t> H.C. - Batch System</a:t>
            </a:r>
          </a:p>
        </p:txBody>
      </p:sp>
      <p:sp>
        <p:nvSpPr>
          <p:cNvPr id="13" name="Freccia destra 12">
            <a:extLst>
              <a:ext uri="{FF2B5EF4-FFF2-40B4-BE49-F238E27FC236}">
                <a16:creationId xmlns:a16="http://schemas.microsoft.com/office/drawing/2014/main" id="{391A3CD8-EB96-AB4D-9798-266249ABDD46}"/>
              </a:ext>
            </a:extLst>
          </p:cNvPr>
          <p:cNvSpPr/>
          <p:nvPr/>
        </p:nvSpPr>
        <p:spPr>
          <a:xfrm>
            <a:off x="4067907" y="2662604"/>
            <a:ext cx="783247" cy="6477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sz="1000" b="1" dirty="0" err="1"/>
              <a:t>Delivers</a:t>
            </a:r>
            <a:endParaRPr lang="it-IT" sz="1000" b="1" dirty="0"/>
          </a:p>
        </p:txBody>
      </p:sp>
      <p:sp>
        <p:nvSpPr>
          <p:cNvPr id="14" name="Rettangolo con angoli arrotondati 13">
            <a:extLst>
              <a:ext uri="{FF2B5EF4-FFF2-40B4-BE49-F238E27FC236}">
                <a16:creationId xmlns:a16="http://schemas.microsoft.com/office/drawing/2014/main" id="{388F6C93-8E2B-4940-B742-5D305D60B4FE}"/>
              </a:ext>
            </a:extLst>
          </p:cNvPr>
          <p:cNvSpPr/>
          <p:nvPr/>
        </p:nvSpPr>
        <p:spPr>
          <a:xfrm>
            <a:off x="628650" y="3552092"/>
            <a:ext cx="3007700" cy="16782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it-IT" sz="1600" dirty="0"/>
              <a:t>No </a:t>
            </a:r>
            <a:r>
              <a:rPr lang="it-IT" sz="1600" dirty="0" err="1"/>
              <a:t>Investment</a:t>
            </a:r>
            <a:r>
              <a:rPr lang="it-IT" sz="1600" dirty="0"/>
              <a:t> for HC </a:t>
            </a:r>
          </a:p>
          <a:p>
            <a:pPr marL="285750" indent="-285750">
              <a:buFont typeface="Arial" panose="020B0604020202020204" pitchFamily="34" charset="0"/>
              <a:buChar char="•"/>
            </a:pPr>
            <a:r>
              <a:rPr lang="it-IT" sz="1600" dirty="0"/>
              <a:t>No </a:t>
            </a:r>
            <a:r>
              <a:rPr lang="it-IT" sz="1600" dirty="0" err="1"/>
              <a:t>issues</a:t>
            </a:r>
            <a:r>
              <a:rPr lang="it-IT" sz="1600" dirty="0"/>
              <a:t> with </a:t>
            </a:r>
            <a:r>
              <a:rPr lang="it-IT" sz="1600" dirty="0" err="1"/>
              <a:t>polyol</a:t>
            </a:r>
            <a:r>
              <a:rPr lang="it-IT" sz="1600" dirty="0"/>
              <a:t> </a:t>
            </a:r>
            <a:r>
              <a:rPr lang="it-IT" sz="1600" dirty="0" err="1"/>
              <a:t>stability</a:t>
            </a:r>
            <a:r>
              <a:rPr lang="it-IT" sz="1600" dirty="0"/>
              <a:t> and S.L.</a:t>
            </a:r>
          </a:p>
          <a:p>
            <a:pPr marL="285750" indent="-285750">
              <a:buFont typeface="Arial" panose="020B0604020202020204" pitchFamily="34" charset="0"/>
              <a:buChar char="•"/>
            </a:pPr>
            <a:r>
              <a:rPr lang="it-IT" sz="1600" dirty="0" err="1"/>
              <a:t>Higher</a:t>
            </a:r>
            <a:r>
              <a:rPr lang="it-IT" sz="1600" dirty="0"/>
              <a:t> </a:t>
            </a:r>
            <a:r>
              <a:rPr lang="it-IT" sz="1600" dirty="0" err="1"/>
              <a:t>degree</a:t>
            </a:r>
            <a:r>
              <a:rPr lang="it-IT" sz="1600" dirty="0"/>
              <a:t> of </a:t>
            </a:r>
            <a:r>
              <a:rPr lang="it-IT" sz="1600" dirty="0" err="1"/>
              <a:t>freedom</a:t>
            </a:r>
            <a:r>
              <a:rPr lang="it-IT" sz="1600" dirty="0"/>
              <a:t> in </a:t>
            </a:r>
            <a:r>
              <a:rPr lang="it-IT" sz="1600" dirty="0" err="1"/>
              <a:t>formulating</a:t>
            </a:r>
            <a:endParaRPr lang="it-IT" sz="1600" dirty="0"/>
          </a:p>
          <a:p>
            <a:endParaRPr lang="it-IT" sz="1400" dirty="0"/>
          </a:p>
        </p:txBody>
      </p:sp>
      <p:sp>
        <p:nvSpPr>
          <p:cNvPr id="15" name="Rettangolo con angoli arrotondati 14">
            <a:extLst>
              <a:ext uri="{FF2B5EF4-FFF2-40B4-BE49-F238E27FC236}">
                <a16:creationId xmlns:a16="http://schemas.microsoft.com/office/drawing/2014/main" id="{F6750D09-5E04-3E49-AA2D-0816024EA274}"/>
              </a:ext>
            </a:extLst>
          </p:cNvPr>
          <p:cNvSpPr/>
          <p:nvPr/>
        </p:nvSpPr>
        <p:spPr>
          <a:xfrm>
            <a:off x="5282711" y="3552092"/>
            <a:ext cx="3040674" cy="16782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it-IT" sz="1600" dirty="0">
                <a:solidFill>
                  <a:srgbClr val="FF0000"/>
                </a:solidFill>
              </a:rPr>
              <a:t>High</a:t>
            </a:r>
            <a:r>
              <a:rPr lang="it-IT" sz="1600" dirty="0"/>
              <a:t> </a:t>
            </a:r>
            <a:r>
              <a:rPr lang="it-IT" sz="1600" dirty="0" err="1"/>
              <a:t>Investment</a:t>
            </a:r>
            <a:r>
              <a:rPr lang="it-IT" sz="1600" dirty="0"/>
              <a:t> for </a:t>
            </a:r>
            <a:r>
              <a:rPr lang="it-IT" sz="1600" dirty="0" err="1"/>
              <a:t>handling</a:t>
            </a:r>
            <a:r>
              <a:rPr lang="it-IT" sz="1600" dirty="0"/>
              <a:t> HC (</a:t>
            </a:r>
            <a:r>
              <a:rPr lang="it-IT" sz="1600" dirty="0" err="1"/>
              <a:t>storage</a:t>
            </a:r>
            <a:r>
              <a:rPr lang="it-IT" sz="1600" dirty="0"/>
              <a:t>, </a:t>
            </a:r>
            <a:r>
              <a:rPr lang="it-IT" sz="1600" dirty="0" err="1"/>
              <a:t>blending</a:t>
            </a:r>
            <a:r>
              <a:rPr lang="it-IT" sz="1600" dirty="0"/>
              <a:t>)</a:t>
            </a:r>
          </a:p>
          <a:p>
            <a:pPr marL="285750" indent="-285750">
              <a:buFont typeface="Arial" panose="020B0604020202020204" pitchFamily="34" charset="0"/>
              <a:buChar char="•"/>
            </a:pPr>
            <a:r>
              <a:rPr lang="it-IT" sz="1600" dirty="0"/>
              <a:t>Retrofit or </a:t>
            </a:r>
            <a:r>
              <a:rPr lang="it-IT" sz="1600" dirty="0" err="1"/>
              <a:t>replacement</a:t>
            </a:r>
            <a:r>
              <a:rPr lang="it-IT" sz="1600" dirty="0"/>
              <a:t> of </a:t>
            </a:r>
            <a:r>
              <a:rPr lang="it-IT" sz="1600" dirty="0" err="1"/>
              <a:t>existing</a:t>
            </a:r>
            <a:r>
              <a:rPr lang="it-IT" sz="1600" dirty="0"/>
              <a:t> </a:t>
            </a:r>
            <a:r>
              <a:rPr lang="it-IT" sz="1600" dirty="0" err="1"/>
              <a:t>equipments</a:t>
            </a:r>
            <a:endParaRPr lang="it-IT" sz="1600" dirty="0"/>
          </a:p>
          <a:p>
            <a:pPr marL="285750" indent="-285750">
              <a:buFont typeface="Arial" panose="020B0604020202020204" pitchFamily="34" charset="0"/>
              <a:buChar char="•"/>
            </a:pPr>
            <a:r>
              <a:rPr lang="it-IT" sz="1600" dirty="0"/>
              <a:t>Lower PU </a:t>
            </a:r>
            <a:r>
              <a:rPr lang="it-IT" sz="1600" dirty="0" err="1"/>
              <a:t>system</a:t>
            </a:r>
            <a:r>
              <a:rPr lang="it-IT" sz="1600" dirty="0"/>
              <a:t> </a:t>
            </a:r>
            <a:r>
              <a:rPr lang="it-IT" sz="1600" dirty="0" err="1"/>
              <a:t>cost</a:t>
            </a:r>
            <a:endParaRPr lang="it-IT" sz="1600" dirty="0"/>
          </a:p>
        </p:txBody>
      </p:sp>
    </p:spTree>
    <p:extLst>
      <p:ext uri="{BB962C8B-B14F-4D97-AF65-F5344CB8AC3E}">
        <p14:creationId xmlns:p14="http://schemas.microsoft.com/office/powerpoint/2010/main" val="1038595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a:t>Processing with HC</a:t>
            </a:r>
          </a:p>
        </p:txBody>
      </p:sp>
      <p:sp>
        <p:nvSpPr>
          <p:cNvPr id="8" name="Rettangolo 7">
            <a:extLst>
              <a:ext uri="{FF2B5EF4-FFF2-40B4-BE49-F238E27FC236}">
                <a16:creationId xmlns:a16="http://schemas.microsoft.com/office/drawing/2014/main" id="{3995F97F-6FCB-E547-83E0-4458A6D333F7}"/>
              </a:ext>
            </a:extLst>
          </p:cNvPr>
          <p:cNvSpPr/>
          <p:nvPr/>
        </p:nvSpPr>
        <p:spPr>
          <a:xfrm>
            <a:off x="628650" y="1688126"/>
            <a:ext cx="6942044" cy="415498"/>
          </a:xfrm>
          <a:prstGeom prst="rect">
            <a:avLst/>
          </a:prstGeom>
        </p:spPr>
        <p:txBody>
          <a:bodyPr wrap="square">
            <a:spAutoFit/>
          </a:bodyPr>
          <a:lstStyle/>
          <a:p>
            <a:r>
              <a:rPr lang="en" sz="2100" b="1" dirty="0"/>
              <a:t>3 components system</a:t>
            </a:r>
          </a:p>
        </p:txBody>
      </p:sp>
      <p:sp>
        <p:nvSpPr>
          <p:cNvPr id="11" name="Rettangolo con angoli arrotondati 10">
            <a:extLst>
              <a:ext uri="{FF2B5EF4-FFF2-40B4-BE49-F238E27FC236}">
                <a16:creationId xmlns:a16="http://schemas.microsoft.com/office/drawing/2014/main" id="{CFF1975D-85A3-B841-95E0-A3302D8D8A17}"/>
              </a:ext>
            </a:extLst>
          </p:cNvPr>
          <p:cNvSpPr/>
          <p:nvPr/>
        </p:nvSpPr>
        <p:spPr>
          <a:xfrm>
            <a:off x="628650" y="2541532"/>
            <a:ext cx="3007700"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S.H. </a:t>
            </a:r>
          </a:p>
          <a:p>
            <a:pPr algn="ctr"/>
            <a:r>
              <a:rPr lang="it-IT" dirty="0" err="1"/>
              <a:t>Provide</a:t>
            </a:r>
            <a:r>
              <a:rPr lang="it-IT" dirty="0"/>
              <a:t> </a:t>
            </a:r>
            <a:r>
              <a:rPr lang="it-IT" dirty="0" err="1"/>
              <a:t>system</a:t>
            </a:r>
            <a:r>
              <a:rPr lang="it-IT" dirty="0"/>
              <a:t> </a:t>
            </a:r>
            <a:r>
              <a:rPr lang="it-IT" dirty="0" err="1"/>
              <a:t>w</a:t>
            </a:r>
            <a:r>
              <a:rPr lang="it-IT" dirty="0"/>
              <a:t>/o HC</a:t>
            </a:r>
          </a:p>
        </p:txBody>
      </p:sp>
      <p:sp>
        <p:nvSpPr>
          <p:cNvPr id="12" name="Rettangolo con angoli arrotondati 11">
            <a:extLst>
              <a:ext uri="{FF2B5EF4-FFF2-40B4-BE49-F238E27FC236}">
                <a16:creationId xmlns:a16="http://schemas.microsoft.com/office/drawing/2014/main" id="{E0987E99-90DE-E842-95CF-08F5A604F301}"/>
              </a:ext>
            </a:extLst>
          </p:cNvPr>
          <p:cNvSpPr/>
          <p:nvPr/>
        </p:nvSpPr>
        <p:spPr>
          <a:xfrm>
            <a:off x="5282711" y="2541532"/>
            <a:ext cx="3040674"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Customer</a:t>
            </a:r>
            <a:r>
              <a:rPr lang="it-IT" b="1" dirty="0"/>
              <a:t> </a:t>
            </a:r>
            <a:r>
              <a:rPr lang="it-IT" sz="1400" b="1" dirty="0"/>
              <a:t>(</a:t>
            </a:r>
            <a:r>
              <a:rPr lang="it-IT" sz="1400" b="1" dirty="0" err="1"/>
              <a:t>SMEs</a:t>
            </a:r>
            <a:r>
              <a:rPr lang="it-IT" sz="1400" b="1" dirty="0"/>
              <a:t>)</a:t>
            </a:r>
          </a:p>
          <a:p>
            <a:pPr algn="ctr"/>
            <a:r>
              <a:rPr lang="it-IT" dirty="0"/>
              <a:t> </a:t>
            </a:r>
            <a:r>
              <a:rPr lang="it-IT" dirty="0" err="1"/>
              <a:t>Adds</a:t>
            </a:r>
            <a:r>
              <a:rPr lang="it-IT" dirty="0"/>
              <a:t> H.C. – Third </a:t>
            </a:r>
            <a:r>
              <a:rPr lang="it-IT" dirty="0" err="1"/>
              <a:t>Stream</a:t>
            </a:r>
            <a:endParaRPr lang="it-IT" dirty="0"/>
          </a:p>
        </p:txBody>
      </p:sp>
      <p:sp>
        <p:nvSpPr>
          <p:cNvPr id="13" name="Freccia destra 12">
            <a:extLst>
              <a:ext uri="{FF2B5EF4-FFF2-40B4-BE49-F238E27FC236}">
                <a16:creationId xmlns:a16="http://schemas.microsoft.com/office/drawing/2014/main" id="{391A3CD8-EB96-AB4D-9798-266249ABDD46}"/>
              </a:ext>
            </a:extLst>
          </p:cNvPr>
          <p:cNvSpPr/>
          <p:nvPr/>
        </p:nvSpPr>
        <p:spPr>
          <a:xfrm>
            <a:off x="4067907" y="2660228"/>
            <a:ext cx="783247" cy="6477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it-IT" sz="1000" b="1" dirty="0" err="1"/>
              <a:t>Delivers</a:t>
            </a:r>
            <a:endParaRPr lang="it-IT" sz="1000" b="1" dirty="0"/>
          </a:p>
        </p:txBody>
      </p:sp>
      <p:sp>
        <p:nvSpPr>
          <p:cNvPr id="14" name="Rettangolo con angoli arrotondati 13">
            <a:extLst>
              <a:ext uri="{FF2B5EF4-FFF2-40B4-BE49-F238E27FC236}">
                <a16:creationId xmlns:a16="http://schemas.microsoft.com/office/drawing/2014/main" id="{388F6C93-8E2B-4940-B742-5D305D60B4FE}"/>
              </a:ext>
            </a:extLst>
          </p:cNvPr>
          <p:cNvSpPr/>
          <p:nvPr/>
        </p:nvSpPr>
        <p:spPr>
          <a:xfrm>
            <a:off x="628650" y="3558141"/>
            <a:ext cx="3007700" cy="167829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it-IT" sz="1600" dirty="0"/>
              <a:t>No </a:t>
            </a:r>
            <a:r>
              <a:rPr lang="it-IT" sz="1600" dirty="0" err="1"/>
              <a:t>Investment</a:t>
            </a:r>
            <a:r>
              <a:rPr lang="it-IT" sz="1600" dirty="0"/>
              <a:t> for HC</a:t>
            </a:r>
          </a:p>
          <a:p>
            <a:pPr marL="285750" indent="-285750">
              <a:buFont typeface="Arial" panose="020B0604020202020204" pitchFamily="34" charset="0"/>
              <a:buChar char="•"/>
            </a:pPr>
            <a:r>
              <a:rPr lang="it-IT" sz="1600" dirty="0"/>
              <a:t>No </a:t>
            </a:r>
            <a:r>
              <a:rPr lang="it-IT" sz="1600" dirty="0" err="1"/>
              <a:t>issues</a:t>
            </a:r>
            <a:r>
              <a:rPr lang="it-IT" sz="1600" dirty="0"/>
              <a:t> with </a:t>
            </a:r>
            <a:r>
              <a:rPr lang="it-IT" sz="1600" dirty="0" err="1"/>
              <a:t>polyol</a:t>
            </a:r>
            <a:r>
              <a:rPr lang="it-IT" sz="1600" dirty="0"/>
              <a:t> </a:t>
            </a:r>
            <a:r>
              <a:rPr lang="it-IT" sz="1600" dirty="0" err="1"/>
              <a:t>stability</a:t>
            </a:r>
            <a:r>
              <a:rPr lang="it-IT" sz="1600" dirty="0"/>
              <a:t> and S.L. </a:t>
            </a:r>
          </a:p>
          <a:p>
            <a:pPr marL="285750" indent="-285750">
              <a:buFont typeface="Arial" panose="020B0604020202020204" pitchFamily="34" charset="0"/>
              <a:buChar char="•"/>
            </a:pPr>
            <a:r>
              <a:rPr lang="it-IT" sz="1600" dirty="0" err="1"/>
              <a:t>Higher</a:t>
            </a:r>
            <a:r>
              <a:rPr lang="it-IT" sz="1600" dirty="0"/>
              <a:t> </a:t>
            </a:r>
            <a:r>
              <a:rPr lang="it-IT" sz="1600" dirty="0" err="1"/>
              <a:t>degree</a:t>
            </a:r>
            <a:r>
              <a:rPr lang="it-IT" sz="1600" dirty="0"/>
              <a:t> of </a:t>
            </a:r>
            <a:r>
              <a:rPr lang="it-IT" sz="1600" dirty="0" err="1"/>
              <a:t>freedom</a:t>
            </a:r>
            <a:r>
              <a:rPr lang="it-IT" sz="1600" dirty="0"/>
              <a:t> in </a:t>
            </a:r>
            <a:r>
              <a:rPr lang="it-IT" sz="1600" dirty="0" err="1"/>
              <a:t>formulating</a:t>
            </a:r>
            <a:endParaRPr lang="it-IT" sz="1600" dirty="0"/>
          </a:p>
          <a:p>
            <a:endParaRPr lang="it-IT" sz="1400" dirty="0"/>
          </a:p>
        </p:txBody>
      </p:sp>
      <p:sp>
        <p:nvSpPr>
          <p:cNvPr id="15" name="Rettangolo con angoli arrotondati 14">
            <a:extLst>
              <a:ext uri="{FF2B5EF4-FFF2-40B4-BE49-F238E27FC236}">
                <a16:creationId xmlns:a16="http://schemas.microsoft.com/office/drawing/2014/main" id="{F6750D09-5E04-3E49-AA2D-0816024EA274}"/>
              </a:ext>
            </a:extLst>
          </p:cNvPr>
          <p:cNvSpPr/>
          <p:nvPr/>
        </p:nvSpPr>
        <p:spPr>
          <a:xfrm>
            <a:off x="5282711" y="3562599"/>
            <a:ext cx="3040674" cy="167383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it-IT" sz="1600" dirty="0">
                <a:solidFill>
                  <a:srgbClr val="FF0000"/>
                </a:solidFill>
              </a:rPr>
              <a:t>Lower</a:t>
            </a:r>
            <a:r>
              <a:rPr lang="it-IT" sz="1600" dirty="0"/>
              <a:t> </a:t>
            </a:r>
            <a:r>
              <a:rPr lang="it-IT" sz="1600" dirty="0" err="1"/>
              <a:t>Investment</a:t>
            </a:r>
            <a:r>
              <a:rPr lang="it-IT" sz="1600" dirty="0"/>
              <a:t> for </a:t>
            </a:r>
            <a:r>
              <a:rPr lang="it-IT" sz="1600" dirty="0" err="1"/>
              <a:t>handling</a:t>
            </a:r>
            <a:r>
              <a:rPr lang="it-IT" sz="1600" dirty="0"/>
              <a:t> HC (</a:t>
            </a:r>
            <a:r>
              <a:rPr lang="it-IT" sz="1600" dirty="0" err="1"/>
              <a:t>storage</a:t>
            </a:r>
            <a:r>
              <a:rPr lang="it-IT" sz="1600" dirty="0"/>
              <a:t>)</a:t>
            </a:r>
          </a:p>
          <a:p>
            <a:pPr marL="285750" indent="-285750">
              <a:buFont typeface="Arial" panose="020B0604020202020204" pitchFamily="34" charset="0"/>
              <a:buChar char="•"/>
            </a:pPr>
            <a:r>
              <a:rPr lang="it-IT" sz="1600" dirty="0"/>
              <a:t>Retrofit or </a:t>
            </a:r>
            <a:r>
              <a:rPr lang="it-IT" sz="1600" dirty="0" err="1"/>
              <a:t>replacement</a:t>
            </a:r>
            <a:r>
              <a:rPr lang="it-IT" sz="1600" dirty="0"/>
              <a:t> of </a:t>
            </a:r>
            <a:r>
              <a:rPr lang="it-IT" sz="1600" dirty="0" err="1"/>
              <a:t>existing</a:t>
            </a:r>
            <a:r>
              <a:rPr lang="it-IT" sz="1600" dirty="0"/>
              <a:t> </a:t>
            </a:r>
            <a:r>
              <a:rPr lang="it-IT" sz="1600" dirty="0" err="1"/>
              <a:t>equipments</a:t>
            </a:r>
            <a:endParaRPr lang="it-IT" sz="1600" dirty="0"/>
          </a:p>
          <a:p>
            <a:pPr marL="285750" indent="-285750">
              <a:buFont typeface="Arial" panose="020B0604020202020204" pitchFamily="34" charset="0"/>
              <a:buChar char="•"/>
            </a:pPr>
            <a:r>
              <a:rPr lang="it-IT" sz="1600" dirty="0"/>
              <a:t>Lower PU </a:t>
            </a:r>
            <a:r>
              <a:rPr lang="it-IT" sz="1600" dirty="0" err="1"/>
              <a:t>system</a:t>
            </a:r>
            <a:r>
              <a:rPr lang="it-IT" sz="1600" dirty="0"/>
              <a:t> </a:t>
            </a:r>
            <a:r>
              <a:rPr lang="it-IT" sz="1600" dirty="0" err="1"/>
              <a:t>cost</a:t>
            </a:r>
            <a:endParaRPr lang="it-IT" sz="1600" dirty="0"/>
          </a:p>
        </p:txBody>
      </p:sp>
    </p:spTree>
    <p:extLst>
      <p:ext uri="{BB962C8B-B14F-4D97-AF65-F5344CB8AC3E}">
        <p14:creationId xmlns:p14="http://schemas.microsoft.com/office/powerpoint/2010/main" val="4079399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3600" dirty="0"/>
              <a:t>retrofit</a:t>
            </a:r>
          </a:p>
        </p:txBody>
      </p:sp>
      <p:sp>
        <p:nvSpPr>
          <p:cNvPr id="2" name="Rettangolo 1">
            <a:extLst>
              <a:ext uri="{FF2B5EF4-FFF2-40B4-BE49-F238E27FC236}">
                <a16:creationId xmlns:a16="http://schemas.microsoft.com/office/drawing/2014/main" id="{2346EEDD-491C-C444-90AF-07F6A7825A04}"/>
              </a:ext>
            </a:extLst>
          </p:cNvPr>
          <p:cNvSpPr/>
          <p:nvPr/>
        </p:nvSpPr>
        <p:spPr>
          <a:xfrm>
            <a:off x="628650" y="2277714"/>
            <a:ext cx="6819072" cy="3170099"/>
          </a:xfrm>
          <a:prstGeom prst="rect">
            <a:avLst/>
          </a:prstGeom>
        </p:spPr>
        <p:txBody>
          <a:bodyPr wrap="square">
            <a:spAutoFit/>
          </a:bodyPr>
          <a:lstStyle/>
          <a:p>
            <a:pPr marL="285750" indent="-285750" algn="just">
              <a:buFont typeface="Arial" panose="020B0604020202020204" pitchFamily="34" charset="0"/>
              <a:buChar char="•"/>
              <a:defRPr/>
            </a:pPr>
            <a:r>
              <a:rPr lang="en-GB" sz="2000" b="1" dirty="0">
                <a:solidFill>
                  <a:schemeClr val="tx2">
                    <a:lumMod val="50000"/>
                  </a:schemeClr>
                </a:solidFill>
                <a:cs typeface="Arial" pitchFamily="34" charset="0"/>
              </a:rPr>
              <a:t>Main reasons for retrofit with HC are safety issues.</a:t>
            </a:r>
          </a:p>
          <a:p>
            <a:pPr marL="285750" indent="-285750" algn="just">
              <a:buFont typeface="Arial" panose="020B0604020202020204" pitchFamily="34" charset="0"/>
              <a:buChar char="•"/>
              <a:defRPr/>
            </a:pPr>
            <a:endParaRPr lang="en-GB" sz="2000" dirty="0">
              <a:solidFill>
                <a:schemeClr val="tx2">
                  <a:lumMod val="50000"/>
                </a:schemeClr>
              </a:solidFill>
              <a:cs typeface="Arial" pitchFamily="34" charset="0"/>
            </a:endParaRPr>
          </a:p>
          <a:p>
            <a:pPr marL="285750" indent="-285750" algn="just">
              <a:buFont typeface="Arial" panose="020B0604020202020204" pitchFamily="34" charset="0"/>
              <a:buChar char="•"/>
              <a:defRPr/>
            </a:pPr>
            <a:r>
              <a:rPr lang="en-GB" sz="2000" dirty="0">
                <a:solidFill>
                  <a:schemeClr val="tx2">
                    <a:lumMod val="50000"/>
                  </a:schemeClr>
                </a:solidFill>
                <a:cs typeface="Arial" pitchFamily="34" charset="0"/>
              </a:rPr>
              <a:t>Change to updated proven technology, commercially available and safe. </a:t>
            </a:r>
          </a:p>
          <a:p>
            <a:pPr marL="285750" indent="-285750" algn="just">
              <a:buFont typeface="Arial" panose="020B0604020202020204" pitchFamily="34" charset="0"/>
              <a:buChar char="•"/>
              <a:defRPr/>
            </a:pPr>
            <a:endParaRPr lang="en-GB" sz="2000" dirty="0">
              <a:solidFill>
                <a:schemeClr val="tx2">
                  <a:lumMod val="50000"/>
                </a:schemeClr>
              </a:solidFill>
              <a:cs typeface="Arial" pitchFamily="34" charset="0"/>
            </a:endParaRPr>
          </a:p>
          <a:p>
            <a:pPr marL="285750" indent="-285750" algn="just">
              <a:buFont typeface="Arial" panose="020B0604020202020204" pitchFamily="34" charset="0"/>
              <a:buChar char="•"/>
              <a:defRPr/>
            </a:pPr>
            <a:r>
              <a:rPr lang="en" sz="2000" dirty="0">
                <a:solidFill>
                  <a:schemeClr val="tx2">
                    <a:lumMod val="50000"/>
                  </a:schemeClr>
                </a:solidFill>
                <a:cs typeface="Arial" pitchFamily="34" charset="0"/>
              </a:rPr>
              <a:t>Is the modification of equipment and facilities that are in service installing parts developed </a:t>
            </a:r>
            <a:r>
              <a:rPr lang="it-IT" sz="2000" dirty="0">
                <a:solidFill>
                  <a:schemeClr val="tx2">
                    <a:lumMod val="50000"/>
                  </a:schemeClr>
                </a:solidFill>
                <a:cs typeface="Arial" pitchFamily="34" charset="0"/>
              </a:rPr>
              <a:t>to use </a:t>
            </a:r>
            <a:r>
              <a:rPr lang="en-GB" sz="2000" dirty="0">
                <a:solidFill>
                  <a:schemeClr val="tx2">
                    <a:lumMod val="50000"/>
                  </a:schemeClr>
                </a:solidFill>
                <a:cs typeface="Arial" pitchFamily="34" charset="0"/>
              </a:rPr>
              <a:t>hydrocarbons. </a:t>
            </a:r>
          </a:p>
          <a:p>
            <a:pPr algn="just">
              <a:defRPr/>
            </a:pPr>
            <a:endParaRPr lang="en-GB" sz="2000" dirty="0">
              <a:solidFill>
                <a:schemeClr val="tx2">
                  <a:lumMod val="50000"/>
                </a:schemeClr>
              </a:solidFill>
              <a:cs typeface="Arial" pitchFamily="34" charset="0"/>
            </a:endParaRPr>
          </a:p>
          <a:p>
            <a:pPr marL="285750" indent="-285750" algn="just">
              <a:buFont typeface="Arial" panose="020B0604020202020204" pitchFamily="34" charset="0"/>
              <a:buChar char="•"/>
              <a:defRPr/>
            </a:pPr>
            <a:r>
              <a:rPr lang="en-GB" sz="2000" dirty="0">
                <a:solidFill>
                  <a:schemeClr val="tx2">
                    <a:lumMod val="50000"/>
                  </a:schemeClr>
                </a:solidFill>
                <a:cs typeface="Arial" pitchFamily="34" charset="0"/>
              </a:rPr>
              <a:t>The retrofit is typically customized based on existing equipment, production and facilities.</a:t>
            </a:r>
            <a:endParaRPr lang="it-IT" sz="2000" dirty="0">
              <a:solidFill>
                <a:schemeClr val="tx2">
                  <a:lumMod val="50000"/>
                </a:schemeClr>
              </a:solidFill>
              <a:cs typeface="Arial" pitchFamily="34" charset="0"/>
            </a:endParaRPr>
          </a:p>
        </p:txBody>
      </p:sp>
    </p:spTree>
    <p:extLst>
      <p:ext uri="{BB962C8B-B14F-4D97-AF65-F5344CB8AC3E}">
        <p14:creationId xmlns:p14="http://schemas.microsoft.com/office/powerpoint/2010/main" val="2725880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3600" dirty="0"/>
              <a:t>retrofit</a:t>
            </a:r>
          </a:p>
        </p:txBody>
      </p:sp>
      <p:sp>
        <p:nvSpPr>
          <p:cNvPr id="5" name="Rettangolo con angoli arrotondati 4">
            <a:extLst>
              <a:ext uri="{FF2B5EF4-FFF2-40B4-BE49-F238E27FC236}">
                <a16:creationId xmlns:a16="http://schemas.microsoft.com/office/drawing/2014/main" id="{75A1065D-8F1B-6048-8178-75BB24FBC9AB}"/>
              </a:ext>
            </a:extLst>
          </p:cNvPr>
          <p:cNvSpPr/>
          <p:nvPr/>
        </p:nvSpPr>
        <p:spPr>
          <a:xfrm>
            <a:off x="628649" y="2074985"/>
            <a:ext cx="3193073"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Facilities</a:t>
            </a:r>
            <a:endParaRPr lang="it-IT" dirty="0"/>
          </a:p>
        </p:txBody>
      </p:sp>
      <p:sp>
        <p:nvSpPr>
          <p:cNvPr id="6" name="Rettangolo con angoli arrotondati 5">
            <a:extLst>
              <a:ext uri="{FF2B5EF4-FFF2-40B4-BE49-F238E27FC236}">
                <a16:creationId xmlns:a16="http://schemas.microsoft.com/office/drawing/2014/main" id="{35331A85-3FDD-1E46-B584-9AE114C75710}"/>
              </a:ext>
            </a:extLst>
          </p:cNvPr>
          <p:cNvSpPr/>
          <p:nvPr/>
        </p:nvSpPr>
        <p:spPr>
          <a:xfrm>
            <a:off x="628650" y="3344373"/>
            <a:ext cx="3193072" cy="21303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defRPr/>
            </a:pPr>
            <a:r>
              <a:rPr lang="en-US" sz="1600" dirty="0">
                <a:solidFill>
                  <a:schemeClr val="tx2">
                    <a:lumMod val="50000"/>
                  </a:schemeClr>
                </a:solidFill>
                <a:cs typeface="Arial" pitchFamily="34" charset="0"/>
              </a:rPr>
              <a:t>Factory layout</a:t>
            </a: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Working areas</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Environment conditions</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Existing electrical system</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Raw material storage systems</a:t>
            </a: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Storage tanks availability</a:t>
            </a: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Existing Fire protection systems </a:t>
            </a:r>
          </a:p>
        </p:txBody>
      </p:sp>
      <p:sp>
        <p:nvSpPr>
          <p:cNvPr id="7" name="Rettangolo con angoli arrotondati 6">
            <a:extLst>
              <a:ext uri="{FF2B5EF4-FFF2-40B4-BE49-F238E27FC236}">
                <a16:creationId xmlns:a16="http://schemas.microsoft.com/office/drawing/2014/main" id="{D8CC1293-4C7B-6B4A-8F4A-8200D1794068}"/>
              </a:ext>
            </a:extLst>
          </p:cNvPr>
          <p:cNvSpPr/>
          <p:nvPr/>
        </p:nvSpPr>
        <p:spPr>
          <a:xfrm>
            <a:off x="4254650" y="2074985"/>
            <a:ext cx="3341905" cy="885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Equipment</a:t>
            </a:r>
            <a:endParaRPr lang="it-IT" dirty="0"/>
          </a:p>
        </p:txBody>
      </p:sp>
      <p:sp>
        <p:nvSpPr>
          <p:cNvPr id="8" name="Rettangolo con angoli arrotondati 7">
            <a:extLst>
              <a:ext uri="{FF2B5EF4-FFF2-40B4-BE49-F238E27FC236}">
                <a16:creationId xmlns:a16="http://schemas.microsoft.com/office/drawing/2014/main" id="{939662BF-D2C1-724E-9189-1FDD3EFA16BB}"/>
              </a:ext>
            </a:extLst>
          </p:cNvPr>
          <p:cNvSpPr/>
          <p:nvPr/>
        </p:nvSpPr>
        <p:spPr>
          <a:xfrm>
            <a:off x="4254650" y="3344373"/>
            <a:ext cx="3341904" cy="21303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defRPr/>
            </a:pPr>
            <a:r>
              <a:rPr lang="en-US" sz="1600" dirty="0">
                <a:solidFill>
                  <a:schemeClr val="tx2">
                    <a:lumMod val="50000"/>
                  </a:schemeClr>
                </a:solidFill>
                <a:cs typeface="Arial" pitchFamily="34" charset="0"/>
              </a:rPr>
              <a:t>Machine type</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components, heating system</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Foaming method </a:t>
            </a: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Automatic or manual pouring process</a:t>
            </a:r>
          </a:p>
        </p:txBody>
      </p:sp>
    </p:spTree>
    <p:extLst>
      <p:ext uri="{BB962C8B-B14F-4D97-AF65-F5344CB8AC3E}">
        <p14:creationId xmlns:p14="http://schemas.microsoft.com/office/powerpoint/2010/main" val="1273558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3600" dirty="0" err="1"/>
              <a:t>safety</a:t>
            </a:r>
            <a:endParaRPr lang="it-IT" sz="3600" dirty="0"/>
          </a:p>
        </p:txBody>
      </p:sp>
      <p:graphicFrame>
        <p:nvGraphicFramePr>
          <p:cNvPr id="2" name="Diagramma 1">
            <a:extLst>
              <a:ext uri="{FF2B5EF4-FFF2-40B4-BE49-F238E27FC236}">
                <a16:creationId xmlns:a16="http://schemas.microsoft.com/office/drawing/2014/main" id="{7FBF22F7-F719-4641-8C19-199509A42246}"/>
              </a:ext>
            </a:extLst>
          </p:cNvPr>
          <p:cNvGraphicFramePr/>
          <p:nvPr>
            <p:extLst/>
          </p:nvPr>
        </p:nvGraphicFramePr>
        <p:xfrm>
          <a:off x="628649" y="2428874"/>
          <a:ext cx="681907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asellaDiTesto 8">
            <a:extLst>
              <a:ext uri="{FF2B5EF4-FFF2-40B4-BE49-F238E27FC236}">
                <a16:creationId xmlns:a16="http://schemas.microsoft.com/office/drawing/2014/main" id="{A02E8315-10AE-054B-8E28-592E899C3573}"/>
              </a:ext>
            </a:extLst>
          </p:cNvPr>
          <p:cNvSpPr txBox="1"/>
          <p:nvPr/>
        </p:nvSpPr>
        <p:spPr>
          <a:xfrm>
            <a:off x="628649" y="1704978"/>
            <a:ext cx="3392366" cy="400110"/>
          </a:xfrm>
          <a:prstGeom prst="rect">
            <a:avLst/>
          </a:prstGeom>
          <a:noFill/>
        </p:spPr>
        <p:txBody>
          <a:bodyPr wrap="square" rtlCol="0">
            <a:spAutoFit/>
          </a:bodyPr>
          <a:lstStyle/>
          <a:p>
            <a:r>
              <a:rPr lang="it-IT" sz="2000" b="1" dirty="0" err="1"/>
              <a:t>Classification</a:t>
            </a:r>
            <a:r>
              <a:rPr lang="it-IT" sz="2000" b="1" dirty="0"/>
              <a:t> of </a:t>
            </a:r>
            <a:r>
              <a:rPr lang="it-IT" sz="2000" b="1" dirty="0" err="1"/>
              <a:t>hazard</a:t>
            </a:r>
            <a:r>
              <a:rPr lang="it-IT" sz="2000" b="1" dirty="0"/>
              <a:t> </a:t>
            </a:r>
            <a:r>
              <a:rPr lang="it-IT" sz="2000" b="1" dirty="0" err="1"/>
              <a:t>places</a:t>
            </a:r>
            <a:r>
              <a:rPr lang="it-IT" sz="2000" b="1" dirty="0"/>
              <a:t> </a:t>
            </a:r>
          </a:p>
        </p:txBody>
      </p:sp>
    </p:spTree>
    <p:extLst>
      <p:ext uri="{BB962C8B-B14F-4D97-AF65-F5344CB8AC3E}">
        <p14:creationId xmlns:p14="http://schemas.microsoft.com/office/powerpoint/2010/main" val="1795765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3600" dirty="0" err="1"/>
              <a:t>safety</a:t>
            </a:r>
            <a:endParaRPr lang="it-IT" sz="3600" dirty="0"/>
          </a:p>
        </p:txBody>
      </p:sp>
      <p:sp>
        <p:nvSpPr>
          <p:cNvPr id="5" name="Rectangle 1">
            <a:extLst>
              <a:ext uri="{FF2B5EF4-FFF2-40B4-BE49-F238E27FC236}">
                <a16:creationId xmlns:a16="http://schemas.microsoft.com/office/drawing/2014/main" id="{142B6BEE-D3B5-2541-AC3B-7EB90E1835D5}"/>
              </a:ext>
            </a:extLst>
          </p:cNvPr>
          <p:cNvSpPr>
            <a:spLocks noChangeArrowheads="1"/>
          </p:cNvSpPr>
          <p:nvPr/>
        </p:nvSpPr>
        <p:spPr bwMode="auto">
          <a:xfrm>
            <a:off x="628651" y="1952178"/>
            <a:ext cx="7905750" cy="4504631"/>
          </a:xfrm>
          <a:prstGeom prst="rect">
            <a:avLst/>
          </a:prstGeom>
          <a:noFill/>
          <a:ln w="9525">
            <a:noFill/>
            <a:miter lim="800000"/>
            <a:headEnd/>
            <a:tailEnd/>
          </a:ln>
          <a:effectLst/>
        </p:spPr>
        <p:txBody>
          <a:bodyPr wrap="square" anchor="ctr">
            <a:spAutoFit/>
          </a:bodyPr>
          <a:lstStyle/>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Reclassify or restrict as many areas as possible by the application of engineered solutions such as ventilation, etc.</a:t>
            </a:r>
          </a:p>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Safeguard areas that cannot be reclassified, through explosion proofing</a:t>
            </a:r>
            <a:endParaRPr lang="it-IT" sz="1600" dirty="0">
              <a:solidFill>
                <a:srgbClr val="1F497D">
                  <a:lumMod val="50000"/>
                </a:srgbClr>
              </a:solidFill>
              <a:ea typeface="ＭＳ Ｐゴシック" panose="020B0600070205080204" pitchFamily="34" charset="-128"/>
              <a:cs typeface="Arial" pitchFamily="34" charset="0"/>
            </a:endParaRPr>
          </a:p>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Provide additional safeguarding  with sensors at designated potential emission points and a portable gas detector to be used as part of a formal monitoring plan for areas that do not have continuous monitoring</a:t>
            </a:r>
            <a:endParaRPr lang="it-IT" sz="1600" dirty="0">
              <a:solidFill>
                <a:srgbClr val="1F497D">
                  <a:lumMod val="50000"/>
                </a:srgbClr>
              </a:solidFill>
              <a:ea typeface="ＭＳ Ｐゴシック" panose="020B0600070205080204" pitchFamily="34" charset="-128"/>
              <a:cs typeface="Arial" pitchFamily="34" charset="0"/>
            </a:endParaRPr>
          </a:p>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Provide adequate emergency response gear such as firefighting equipment</a:t>
            </a:r>
            <a:endParaRPr lang="it-IT" sz="1600" dirty="0">
              <a:solidFill>
                <a:srgbClr val="1F497D">
                  <a:lumMod val="50000"/>
                </a:srgbClr>
              </a:solidFill>
              <a:ea typeface="ＭＳ Ｐゴシック" panose="020B0600070205080204" pitchFamily="34" charset="-128"/>
              <a:cs typeface="Arial" pitchFamily="34" charset="0"/>
            </a:endParaRPr>
          </a:p>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Train personnel in safe operating procedures, preventive maintenance and emergency  response</a:t>
            </a:r>
          </a:p>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Use an external expert or a technology transfer agreement to supervise all designs, the implementation and the start-up. The initial production start-up after conversion should be attended by experienced operating personnel.</a:t>
            </a:r>
            <a:endParaRPr lang="it-IT" sz="1600" dirty="0">
              <a:solidFill>
                <a:srgbClr val="1F497D">
                  <a:lumMod val="50000"/>
                </a:srgbClr>
              </a:solidFill>
              <a:ea typeface="ＭＳ Ｐゴシック" panose="020B0600070205080204" pitchFamily="34" charset="-128"/>
              <a:cs typeface="Arial" pitchFamily="34" charset="0"/>
            </a:endParaRPr>
          </a:p>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With the help of this safety concept, it is possible to design actual modifications that have to be made to implement the transfer from HCFCs to HCs. </a:t>
            </a:r>
          </a:p>
          <a:p>
            <a:pPr marL="285750" indent="-285750" defTabSz="457200" eaLnBrk="0" fontAlgn="base" hangingPunct="0">
              <a:lnSpc>
                <a:spcPct val="120000"/>
              </a:lnSpc>
              <a:spcBef>
                <a:spcPct val="0"/>
              </a:spcBef>
              <a:spcAft>
                <a:spcPct val="0"/>
              </a:spcAft>
              <a:buFont typeface="Arial" panose="020B0604020202020204" pitchFamily="34" charset="0"/>
              <a:buChar char="•"/>
              <a:defRPr/>
            </a:pPr>
            <a:r>
              <a:rPr lang="en-US" sz="1600" dirty="0">
                <a:solidFill>
                  <a:srgbClr val="1F497D">
                    <a:lumMod val="50000"/>
                  </a:srgbClr>
                </a:solidFill>
                <a:ea typeface="ＭＳ Ｐゴシック" panose="020B0600070205080204" pitchFamily="34" charset="-128"/>
                <a:cs typeface="Arial" pitchFamily="34" charset="0"/>
              </a:rPr>
              <a:t>Implementation can differ, depending on equipment, plant layout and surroundings.</a:t>
            </a:r>
          </a:p>
        </p:txBody>
      </p:sp>
    </p:spTree>
    <p:extLst>
      <p:ext uri="{BB962C8B-B14F-4D97-AF65-F5344CB8AC3E}">
        <p14:creationId xmlns:p14="http://schemas.microsoft.com/office/powerpoint/2010/main" val="31916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2400" dirty="0" err="1"/>
              <a:t>typical</a:t>
            </a:r>
            <a:r>
              <a:rPr lang="it-IT" sz="2400" dirty="0"/>
              <a:t> </a:t>
            </a:r>
            <a:r>
              <a:rPr lang="it-IT" sz="2400" dirty="0" err="1"/>
              <a:t>conversion</a:t>
            </a:r>
            <a:r>
              <a:rPr lang="it-IT" sz="2400" dirty="0"/>
              <a:t> for batch </a:t>
            </a:r>
            <a:r>
              <a:rPr lang="it-IT" sz="2400" dirty="0" err="1"/>
              <a:t>system</a:t>
            </a:r>
            <a:endParaRPr lang="it-IT" sz="2400" dirty="0"/>
          </a:p>
        </p:txBody>
      </p:sp>
      <p:sp>
        <p:nvSpPr>
          <p:cNvPr id="3" name="Rettangolo con angoli arrotondati 2">
            <a:extLst>
              <a:ext uri="{FF2B5EF4-FFF2-40B4-BE49-F238E27FC236}">
                <a16:creationId xmlns:a16="http://schemas.microsoft.com/office/drawing/2014/main" id="{3B3F2648-D061-5C49-9C63-EFBDA07C75F0}"/>
              </a:ext>
            </a:extLst>
          </p:cNvPr>
          <p:cNvSpPr/>
          <p:nvPr/>
        </p:nvSpPr>
        <p:spPr>
          <a:xfrm>
            <a:off x="628650" y="1773478"/>
            <a:ext cx="6819072" cy="1746740"/>
          </a:xfrm>
          <a:prstGeom prst="round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en" dirty="0"/>
              <a:t>CENTRAL SAFETY AND CONTROL SYSTEMS</a:t>
            </a:r>
            <a:endParaRPr lang="it-IT" dirty="0"/>
          </a:p>
          <a:p>
            <a:pPr marL="285750" indent="-285750">
              <a:buFont typeface="Arial" panose="020B0604020202020204" pitchFamily="34" charset="0"/>
              <a:buChar char="•"/>
            </a:pPr>
            <a:r>
              <a:rPr lang="it-IT" sz="1600" dirty="0">
                <a:solidFill>
                  <a:schemeClr val="accent1">
                    <a:lumMod val="75000"/>
                  </a:schemeClr>
                </a:solidFill>
              </a:rPr>
              <a:t>Gas </a:t>
            </a:r>
            <a:r>
              <a:rPr lang="it-IT" sz="1600" dirty="0" err="1">
                <a:solidFill>
                  <a:schemeClr val="accent1">
                    <a:lumMod val="75000"/>
                  </a:schemeClr>
                </a:solidFill>
              </a:rPr>
              <a:t>Sensing</a:t>
            </a:r>
            <a:r>
              <a:rPr lang="it-IT" sz="1600" dirty="0">
                <a:solidFill>
                  <a:schemeClr val="accent1">
                    <a:lumMod val="75000"/>
                  </a:schemeClr>
                </a:solidFill>
              </a:rPr>
              <a:t> and </a:t>
            </a:r>
            <a:r>
              <a:rPr lang="it-IT" sz="1600" dirty="0" err="1">
                <a:solidFill>
                  <a:schemeClr val="accent1">
                    <a:lumMod val="75000"/>
                  </a:schemeClr>
                </a:solidFill>
              </a:rPr>
              <a:t>Alarm</a:t>
            </a:r>
            <a:r>
              <a:rPr lang="it-IT" sz="1600" dirty="0">
                <a:solidFill>
                  <a:schemeClr val="accent1">
                    <a:lumMod val="75000"/>
                  </a:schemeClr>
                </a:solidFill>
              </a:rPr>
              <a:t> System</a:t>
            </a:r>
          </a:p>
          <a:p>
            <a:pPr marL="285750" indent="-285750">
              <a:buFont typeface="Arial" panose="020B0604020202020204" pitchFamily="34" charset="0"/>
              <a:buChar char="•"/>
            </a:pPr>
            <a:r>
              <a:rPr lang="it-IT" sz="1600" dirty="0" err="1">
                <a:solidFill>
                  <a:schemeClr val="accent1">
                    <a:lumMod val="75000"/>
                  </a:schemeClr>
                </a:solidFill>
              </a:rPr>
              <a:t>Exhaust</a:t>
            </a:r>
            <a:r>
              <a:rPr lang="it-IT" sz="1600" dirty="0">
                <a:solidFill>
                  <a:schemeClr val="accent1">
                    <a:lumMod val="75000"/>
                  </a:schemeClr>
                </a:solidFill>
              </a:rPr>
              <a:t> System</a:t>
            </a:r>
          </a:p>
          <a:p>
            <a:pPr marL="285750" indent="-285750">
              <a:buFont typeface="Arial" panose="020B0604020202020204" pitchFamily="34" charset="0"/>
              <a:buChar char="•"/>
            </a:pPr>
            <a:r>
              <a:rPr lang="it-IT" sz="1600" dirty="0" err="1">
                <a:solidFill>
                  <a:schemeClr val="accent1">
                    <a:lumMod val="75000"/>
                  </a:schemeClr>
                </a:solidFill>
              </a:rPr>
              <a:t>Grounding</a:t>
            </a:r>
            <a:endParaRPr lang="it-IT" sz="1600" dirty="0">
              <a:solidFill>
                <a:schemeClr val="accent1">
                  <a:lumMod val="75000"/>
                </a:schemeClr>
              </a:solidFill>
            </a:endParaRPr>
          </a:p>
          <a:p>
            <a:pPr marL="285750" indent="-285750">
              <a:buFont typeface="Arial" panose="020B0604020202020204" pitchFamily="34" charset="0"/>
              <a:buChar char="•"/>
            </a:pPr>
            <a:r>
              <a:rPr lang="it-IT" sz="1600" dirty="0" err="1">
                <a:solidFill>
                  <a:schemeClr val="accent1">
                    <a:lumMod val="75000"/>
                  </a:schemeClr>
                </a:solidFill>
              </a:rPr>
              <a:t>Procedures</a:t>
            </a:r>
            <a:endParaRPr lang="it-IT" sz="1600" dirty="0">
              <a:solidFill>
                <a:schemeClr val="accent1">
                  <a:lumMod val="75000"/>
                </a:schemeClr>
              </a:solidFill>
            </a:endParaRPr>
          </a:p>
        </p:txBody>
      </p:sp>
      <p:sp>
        <p:nvSpPr>
          <p:cNvPr id="7" name="Rettangolo con angoli arrotondati 6">
            <a:extLst>
              <a:ext uri="{FF2B5EF4-FFF2-40B4-BE49-F238E27FC236}">
                <a16:creationId xmlns:a16="http://schemas.microsoft.com/office/drawing/2014/main" id="{6A545223-4F80-4B45-A158-2201579F13D9}"/>
              </a:ext>
            </a:extLst>
          </p:cNvPr>
          <p:cNvSpPr/>
          <p:nvPr/>
        </p:nvSpPr>
        <p:spPr>
          <a:xfrm>
            <a:off x="605201" y="3714376"/>
            <a:ext cx="6842520" cy="562709"/>
          </a:xfrm>
          <a:prstGeom prst="round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it-IT" dirty="0"/>
              <a:t>HC STORAGE AND TRANSFER</a:t>
            </a:r>
          </a:p>
        </p:txBody>
      </p:sp>
      <p:sp>
        <p:nvSpPr>
          <p:cNvPr id="8" name="Rettangolo con angoli arrotondati 7">
            <a:extLst>
              <a:ext uri="{FF2B5EF4-FFF2-40B4-BE49-F238E27FC236}">
                <a16:creationId xmlns:a16="http://schemas.microsoft.com/office/drawing/2014/main" id="{17382FF0-FCAF-1745-AF0B-75E3BAB7CEDA}"/>
              </a:ext>
            </a:extLst>
          </p:cNvPr>
          <p:cNvSpPr/>
          <p:nvPr/>
        </p:nvSpPr>
        <p:spPr>
          <a:xfrm>
            <a:off x="628649" y="4471243"/>
            <a:ext cx="6819072" cy="562709"/>
          </a:xfrm>
          <a:prstGeom prst="round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it-IT" dirty="0"/>
              <a:t>PREBLENDER</a:t>
            </a:r>
          </a:p>
        </p:txBody>
      </p:sp>
      <p:sp>
        <p:nvSpPr>
          <p:cNvPr id="9" name="Rettangolo con angoli arrotondati 8">
            <a:extLst>
              <a:ext uri="{FF2B5EF4-FFF2-40B4-BE49-F238E27FC236}">
                <a16:creationId xmlns:a16="http://schemas.microsoft.com/office/drawing/2014/main" id="{BE6A772F-3CDC-1A4A-9073-7CE14BE11C54}"/>
              </a:ext>
            </a:extLst>
          </p:cNvPr>
          <p:cNvSpPr/>
          <p:nvPr/>
        </p:nvSpPr>
        <p:spPr>
          <a:xfrm>
            <a:off x="605200" y="5228110"/>
            <a:ext cx="6842522" cy="562709"/>
          </a:xfrm>
          <a:prstGeom prst="round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it-IT" dirty="0"/>
              <a:t>FOAM DISPENSER</a:t>
            </a:r>
          </a:p>
        </p:txBody>
      </p:sp>
      <p:sp>
        <p:nvSpPr>
          <p:cNvPr id="10" name="Rettangolo con angoli arrotondati 9">
            <a:extLst>
              <a:ext uri="{FF2B5EF4-FFF2-40B4-BE49-F238E27FC236}">
                <a16:creationId xmlns:a16="http://schemas.microsoft.com/office/drawing/2014/main" id="{4ED299D5-29F9-0740-AA84-B9DBC81483FB}"/>
              </a:ext>
            </a:extLst>
          </p:cNvPr>
          <p:cNvSpPr/>
          <p:nvPr/>
        </p:nvSpPr>
        <p:spPr>
          <a:xfrm>
            <a:off x="605199" y="5930165"/>
            <a:ext cx="6842520" cy="562709"/>
          </a:xfrm>
          <a:prstGeom prst="roundRect">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it-IT" dirty="0"/>
              <a:t>MOLDS, FIXTURES, PRESSES </a:t>
            </a:r>
          </a:p>
        </p:txBody>
      </p:sp>
    </p:spTree>
    <p:extLst>
      <p:ext uri="{BB962C8B-B14F-4D97-AF65-F5344CB8AC3E}">
        <p14:creationId xmlns:p14="http://schemas.microsoft.com/office/powerpoint/2010/main" val="2499097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2400" dirty="0" err="1"/>
              <a:t>exhaust</a:t>
            </a:r>
            <a:r>
              <a:rPr lang="it-IT" sz="2400" dirty="0"/>
              <a:t> </a:t>
            </a:r>
            <a:r>
              <a:rPr lang="it-IT" sz="2400" dirty="0" err="1"/>
              <a:t>system</a:t>
            </a:r>
            <a:r>
              <a:rPr lang="it-IT" sz="2400" dirty="0"/>
              <a:t>, </a:t>
            </a:r>
            <a:r>
              <a:rPr lang="it-IT" sz="2400" dirty="0" err="1"/>
              <a:t>grounding</a:t>
            </a:r>
            <a:endParaRPr lang="it-IT" sz="2400" dirty="0"/>
          </a:p>
        </p:txBody>
      </p:sp>
      <p:sp>
        <p:nvSpPr>
          <p:cNvPr id="5" name="CasellaDiTesto 4">
            <a:extLst>
              <a:ext uri="{FF2B5EF4-FFF2-40B4-BE49-F238E27FC236}">
                <a16:creationId xmlns:a16="http://schemas.microsoft.com/office/drawing/2014/main" id="{D52569FB-4ACF-554A-B749-DAA52D84529D}"/>
              </a:ext>
            </a:extLst>
          </p:cNvPr>
          <p:cNvSpPr txBox="1"/>
          <p:nvPr/>
        </p:nvSpPr>
        <p:spPr>
          <a:xfrm>
            <a:off x="730494" y="1857086"/>
            <a:ext cx="6995013" cy="3970318"/>
          </a:xfrm>
          <a:prstGeom prst="rect">
            <a:avLst/>
          </a:prstGeom>
          <a:noFill/>
        </p:spPr>
        <p:txBody>
          <a:bodyPr wrap="square">
            <a:spAutoFit/>
          </a:bodyPr>
          <a:lstStyle/>
          <a:p>
            <a:pPr algn="just">
              <a:defRPr/>
            </a:pPr>
            <a:r>
              <a:rPr lang="it-IT" b="1" dirty="0">
                <a:solidFill>
                  <a:schemeClr val="tx2">
                    <a:lumMod val="50000"/>
                  </a:schemeClr>
                </a:solidFill>
                <a:cs typeface="Arial" pitchFamily="34" charset="0"/>
              </a:rPr>
              <a:t>EXHAUST SYSTEM</a:t>
            </a:r>
            <a:endParaRPr lang="en-US" b="1" dirty="0">
              <a:solidFill>
                <a:schemeClr val="tx2">
                  <a:lumMod val="50000"/>
                </a:schemeClr>
              </a:solidFill>
              <a:cs typeface="Arial" pitchFamily="34" charset="0"/>
            </a:endParaRPr>
          </a:p>
          <a:p>
            <a:pPr marL="285750" indent="-285750" algn="just">
              <a:buFont typeface="Arial" panose="020B0604020202020204" pitchFamily="34" charset="0"/>
              <a:buChar char="•"/>
              <a:defRPr/>
            </a:pPr>
            <a:r>
              <a:rPr lang="en-US" dirty="0">
                <a:solidFill>
                  <a:schemeClr val="tx2">
                    <a:lumMod val="50000"/>
                  </a:schemeClr>
                </a:solidFill>
                <a:cs typeface="Arial" pitchFamily="34" charset="0"/>
              </a:rPr>
              <a:t>The plant shall have installed a centralized or sufficient localized emission  extraction systems of sufficient capacity serving locations where the possibility of emissions or leakage of pentane exists.</a:t>
            </a:r>
            <a:endParaRPr lang="it-IT" b="1"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dirty="0">
                <a:solidFill>
                  <a:schemeClr val="tx2">
                    <a:lumMod val="50000"/>
                  </a:schemeClr>
                </a:solidFill>
                <a:cs typeface="Arial" pitchFamily="34" charset="0"/>
              </a:rPr>
              <a:t>The system(s) shall have a two stage capacity and back-up power.</a:t>
            </a:r>
            <a:endParaRPr lang="it-IT"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dirty="0">
                <a:solidFill>
                  <a:schemeClr val="tx2">
                    <a:lumMod val="50000"/>
                  </a:schemeClr>
                </a:solidFill>
                <a:cs typeface="Arial" pitchFamily="34" charset="0"/>
              </a:rPr>
              <a:t>The system(s) shall be interlocked with the sensor and alarm system. </a:t>
            </a:r>
          </a:p>
          <a:p>
            <a:pPr marL="285750" indent="-285750">
              <a:lnSpc>
                <a:spcPct val="120000"/>
              </a:lnSpc>
              <a:buFont typeface="Arial" panose="020B0604020202020204" pitchFamily="34" charset="0"/>
              <a:buChar char="•"/>
              <a:defRPr/>
            </a:pPr>
            <a:r>
              <a:rPr lang="en-US" dirty="0">
                <a:solidFill>
                  <a:schemeClr val="tx2">
                    <a:lumMod val="50000"/>
                  </a:schemeClr>
                </a:solidFill>
                <a:cs typeface="Arial" pitchFamily="34" charset="0"/>
              </a:rPr>
              <a:t>The system(s) shall have an independent power back-up.</a:t>
            </a:r>
          </a:p>
          <a:p>
            <a:pPr>
              <a:lnSpc>
                <a:spcPct val="120000"/>
              </a:lnSpc>
              <a:defRPr/>
            </a:pPr>
            <a:endParaRPr lang="en-US" dirty="0">
              <a:solidFill>
                <a:schemeClr val="tx2">
                  <a:lumMod val="50000"/>
                </a:schemeClr>
              </a:solidFill>
              <a:cs typeface="Arial" pitchFamily="34" charset="0"/>
            </a:endParaRPr>
          </a:p>
          <a:p>
            <a:pPr>
              <a:lnSpc>
                <a:spcPct val="120000"/>
              </a:lnSpc>
              <a:defRPr/>
            </a:pPr>
            <a:r>
              <a:rPr lang="en-US" b="1" dirty="0">
                <a:solidFill>
                  <a:schemeClr val="tx2">
                    <a:lumMod val="50000"/>
                  </a:schemeClr>
                </a:solidFill>
                <a:cs typeface="Arial" pitchFamily="34" charset="0"/>
              </a:rPr>
              <a:t>GROUNDING</a:t>
            </a:r>
          </a:p>
          <a:p>
            <a:pPr marL="285750" indent="-285750">
              <a:buFont typeface="Arial" panose="020B0604020202020204" pitchFamily="34" charset="0"/>
              <a:buChar char="•"/>
            </a:pPr>
            <a:r>
              <a:rPr lang="en" dirty="0"/>
              <a:t>All equipment in areas where HC emissions or leakage can occur shall be connected to a central electrical grounding system.</a:t>
            </a:r>
          </a:p>
          <a:p>
            <a:pPr marL="285750" indent="-285750">
              <a:buFont typeface="Arial" panose="020B0604020202020204" pitchFamily="34" charset="0"/>
              <a:buChar char="•"/>
            </a:pPr>
            <a:r>
              <a:rPr lang="en" dirty="0"/>
              <a:t>The grounding shall conform to internationally accepted specifications e.g. NFPA 77.</a:t>
            </a:r>
          </a:p>
        </p:txBody>
      </p:sp>
      <p:sp>
        <p:nvSpPr>
          <p:cNvPr id="7" name="CasellaDiTesto 6">
            <a:extLst>
              <a:ext uri="{FF2B5EF4-FFF2-40B4-BE49-F238E27FC236}">
                <a16:creationId xmlns:a16="http://schemas.microsoft.com/office/drawing/2014/main" id="{7B73D4A0-222F-7647-A62B-7A163289A458}"/>
              </a:ext>
            </a:extLst>
          </p:cNvPr>
          <p:cNvSpPr txBox="1"/>
          <p:nvPr/>
        </p:nvSpPr>
        <p:spPr>
          <a:xfrm>
            <a:off x="3121399" y="6321747"/>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Tree>
    <p:extLst>
      <p:ext uri="{BB962C8B-B14F-4D97-AF65-F5344CB8AC3E}">
        <p14:creationId xmlns:p14="http://schemas.microsoft.com/office/powerpoint/2010/main" val="1378693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2400" dirty="0"/>
              <a:t>gas </a:t>
            </a:r>
            <a:r>
              <a:rPr lang="it-IT" sz="2400" dirty="0" err="1"/>
              <a:t>sensing</a:t>
            </a:r>
            <a:r>
              <a:rPr lang="it-IT" sz="2400" dirty="0"/>
              <a:t> and </a:t>
            </a:r>
            <a:r>
              <a:rPr lang="it-IT" sz="2400" dirty="0" err="1"/>
              <a:t>alarm</a:t>
            </a:r>
            <a:r>
              <a:rPr lang="it-IT" sz="2400" dirty="0"/>
              <a:t> </a:t>
            </a:r>
            <a:r>
              <a:rPr lang="it-IT" sz="2400" dirty="0" err="1"/>
              <a:t>system</a:t>
            </a:r>
            <a:endParaRPr lang="it-IT" sz="2400" dirty="0"/>
          </a:p>
        </p:txBody>
      </p:sp>
      <p:sp>
        <p:nvSpPr>
          <p:cNvPr id="5" name="CasellaDiTesto 4">
            <a:extLst>
              <a:ext uri="{FF2B5EF4-FFF2-40B4-BE49-F238E27FC236}">
                <a16:creationId xmlns:a16="http://schemas.microsoft.com/office/drawing/2014/main" id="{D52569FB-4ACF-554A-B749-DAA52D84529D}"/>
              </a:ext>
            </a:extLst>
          </p:cNvPr>
          <p:cNvSpPr txBox="1"/>
          <p:nvPr/>
        </p:nvSpPr>
        <p:spPr>
          <a:xfrm>
            <a:off x="628650" y="1986040"/>
            <a:ext cx="7612673" cy="3599768"/>
          </a:xfrm>
          <a:prstGeom prst="rect">
            <a:avLst/>
          </a:prstGeom>
          <a:noFill/>
        </p:spPr>
        <p:txBody>
          <a:bodyPr wrap="square">
            <a:spAutoFit/>
          </a:bodyPr>
          <a:lstStyle/>
          <a:p>
            <a:pPr marL="285750" indent="-285750">
              <a:lnSpc>
                <a:spcPct val="110000"/>
              </a:lnSpc>
              <a:buFont typeface="Arial" panose="020B0604020202020204" pitchFamily="34" charset="0"/>
              <a:buChar char="•"/>
            </a:pPr>
            <a:r>
              <a:rPr lang="en" sz="1600" dirty="0"/>
              <a:t>The plant shall have installed gas sensors on locations where the possibility of emissions or leakage of HC exist. </a:t>
            </a:r>
          </a:p>
          <a:p>
            <a:pPr marL="285750" indent="-285750">
              <a:lnSpc>
                <a:spcPct val="110000"/>
              </a:lnSpc>
              <a:buFont typeface="Arial" panose="020B0604020202020204" pitchFamily="34" charset="0"/>
              <a:buChar char="•"/>
            </a:pPr>
            <a:r>
              <a:rPr lang="en" sz="1600" dirty="0"/>
              <a:t>The system shall be capable to trigger two consecutive visual/acoustical alarm levels, related to the percentage LEL reached. </a:t>
            </a:r>
          </a:p>
          <a:p>
            <a:pPr marL="285750" indent="-285750">
              <a:lnSpc>
                <a:spcPct val="110000"/>
              </a:lnSpc>
              <a:buFont typeface="Arial" panose="020B0604020202020204" pitchFamily="34" charset="0"/>
              <a:buChar char="•"/>
            </a:pPr>
            <a:r>
              <a:rPr lang="en" sz="1600" dirty="0"/>
              <a:t>Recommended is a first level alarm on 15% LEL and a second alarm level at 30% LEL.</a:t>
            </a:r>
          </a:p>
          <a:p>
            <a:pPr marL="285750" indent="-285750">
              <a:lnSpc>
                <a:spcPct val="110000"/>
              </a:lnSpc>
              <a:buFont typeface="Arial" panose="020B0604020202020204" pitchFamily="34" charset="0"/>
              <a:buChar char="•"/>
            </a:pPr>
            <a:r>
              <a:rPr lang="en" sz="1600" dirty="0"/>
              <a:t>The acoustical alarm shall be a minimum of 85 Db, or at least 15 Db over plant noise level.</a:t>
            </a:r>
          </a:p>
          <a:p>
            <a:pPr marL="285750" indent="-285750">
              <a:lnSpc>
                <a:spcPct val="110000"/>
              </a:lnSpc>
              <a:buFont typeface="Arial" panose="020B0604020202020204" pitchFamily="34" charset="0"/>
              <a:buChar char="•"/>
            </a:pPr>
            <a:r>
              <a:rPr lang="en" sz="1600" dirty="0"/>
              <a:t>The visual alarm shall be in the pouring area.</a:t>
            </a:r>
          </a:p>
          <a:p>
            <a:pPr marL="285750" indent="-285750">
              <a:lnSpc>
                <a:spcPct val="110000"/>
              </a:lnSpc>
              <a:buFont typeface="Arial" panose="020B0604020202020204" pitchFamily="34" charset="0"/>
              <a:buChar char="•"/>
            </a:pPr>
            <a:r>
              <a:rPr lang="en" sz="1600" dirty="0"/>
              <a:t>The first alarm shall be for warning purposes only.</a:t>
            </a:r>
          </a:p>
          <a:p>
            <a:pPr marL="285750" indent="-285750">
              <a:lnSpc>
                <a:spcPct val="110000"/>
              </a:lnSpc>
              <a:buFont typeface="Arial" panose="020B0604020202020204" pitchFamily="34" charset="0"/>
              <a:buChar char="•"/>
            </a:pPr>
            <a:r>
              <a:rPr lang="en" sz="1600" dirty="0"/>
              <a:t>The second alarm shall shut down the pouring operation and the pentane supply, while increasing the process exhaust.</a:t>
            </a:r>
          </a:p>
          <a:p>
            <a:pPr marL="285750" indent="-285750">
              <a:lnSpc>
                <a:spcPct val="110000"/>
              </a:lnSpc>
              <a:buFont typeface="Arial" panose="020B0604020202020204" pitchFamily="34" charset="0"/>
              <a:buChar char="•"/>
            </a:pPr>
            <a:r>
              <a:rPr lang="en" sz="1600" dirty="0"/>
              <a:t>The system shall have an independent power back-up.</a:t>
            </a:r>
          </a:p>
          <a:p>
            <a:pPr marL="285750" indent="-285750">
              <a:lnSpc>
                <a:spcPct val="110000"/>
              </a:lnSpc>
              <a:buFont typeface="Arial" panose="020B0604020202020204" pitchFamily="34" charset="0"/>
              <a:buChar char="•"/>
            </a:pPr>
            <a:r>
              <a:rPr lang="en" sz="1600" dirty="0"/>
              <a:t>An auxiliary portable gas sensor with calibration unit shall be kept on site.</a:t>
            </a:r>
          </a:p>
        </p:txBody>
      </p:sp>
      <p:sp>
        <p:nvSpPr>
          <p:cNvPr id="7" name="CasellaDiTesto 6">
            <a:extLst>
              <a:ext uri="{FF2B5EF4-FFF2-40B4-BE49-F238E27FC236}">
                <a16:creationId xmlns:a16="http://schemas.microsoft.com/office/drawing/2014/main" id="{7B73D4A0-222F-7647-A62B-7A163289A458}"/>
              </a:ext>
            </a:extLst>
          </p:cNvPr>
          <p:cNvSpPr txBox="1"/>
          <p:nvPr/>
        </p:nvSpPr>
        <p:spPr>
          <a:xfrm>
            <a:off x="3121399" y="6321747"/>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Tree>
    <p:extLst>
      <p:ext uri="{BB962C8B-B14F-4D97-AF65-F5344CB8AC3E}">
        <p14:creationId xmlns:p14="http://schemas.microsoft.com/office/powerpoint/2010/main" val="209845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5A797F2D-6EF8-2B41-A982-5CC1E1C4CE4A}"/>
              </a:ext>
            </a:extLst>
          </p:cNvPr>
          <p:cNvSpPr txBox="1">
            <a:spLocks noChangeArrowheads="1"/>
          </p:cNvSpPr>
          <p:nvPr/>
        </p:nvSpPr>
        <p:spPr bwMode="auto">
          <a:xfrm>
            <a:off x="628650" y="1690689"/>
            <a:ext cx="780024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10000"/>
              </a:spcBef>
              <a:buClr>
                <a:srgbClr val="000000"/>
              </a:buClr>
              <a:buSzPct val="100000"/>
              <a:buChar char="•"/>
              <a:defRPr>
                <a:solidFill>
                  <a:srgbClr val="000000"/>
                </a:solidFill>
                <a:latin typeface="Arial Narrow" panose="020B0604020202020204" pitchFamily="34" charset="0"/>
              </a:defRPr>
            </a:lvl1pPr>
            <a:lvl2pPr marL="742950" indent="-285750">
              <a:spcBef>
                <a:spcPct val="10000"/>
              </a:spcBef>
              <a:buClr>
                <a:srgbClr val="000000"/>
              </a:buClr>
              <a:buSzPct val="100000"/>
              <a:buFont typeface="Arial" panose="020B0604020202020204" pitchFamily="34" charset="0"/>
              <a:buChar char="-"/>
              <a:defRPr>
                <a:solidFill>
                  <a:srgbClr val="000000"/>
                </a:solidFill>
                <a:latin typeface="Arial Narrow" panose="020B0604020202020204" pitchFamily="34" charset="0"/>
              </a:defRPr>
            </a:lvl2pPr>
            <a:lvl3pPr marL="1143000" indent="-228600">
              <a:spcBef>
                <a:spcPct val="10000"/>
              </a:spcBef>
              <a:buClr>
                <a:srgbClr val="000000"/>
              </a:buClr>
              <a:buSzPct val="100000"/>
              <a:buChar char="»"/>
              <a:defRPr>
                <a:solidFill>
                  <a:srgbClr val="000000"/>
                </a:solidFill>
                <a:latin typeface="Arial Narrow" panose="020B0604020202020204" pitchFamily="34" charset="0"/>
              </a:defRPr>
            </a:lvl3pPr>
            <a:lvl4pPr marL="1600200" indent="-228600">
              <a:spcBef>
                <a:spcPct val="10000"/>
              </a:spcBef>
              <a:buClr>
                <a:srgbClr val="000000"/>
              </a:buClr>
              <a:buSzPct val="100000"/>
              <a:buChar char="•"/>
              <a:defRPr>
                <a:solidFill>
                  <a:srgbClr val="000000"/>
                </a:solidFill>
                <a:latin typeface="Arial Narrow" panose="020B0604020202020204" pitchFamily="34" charset="0"/>
              </a:defRPr>
            </a:lvl4pPr>
            <a:lvl5pPr marL="2057400" indent="-228600">
              <a:spcBef>
                <a:spcPct val="10000"/>
              </a:spcBef>
              <a:buClr>
                <a:srgbClr val="000000"/>
              </a:buClr>
              <a:buSzPct val="100000"/>
              <a:buChar char="»"/>
              <a:defRPr>
                <a:solidFill>
                  <a:srgbClr val="000000"/>
                </a:solidFill>
                <a:latin typeface="Arial Narrow" panose="020B0604020202020204" pitchFamily="34" charset="0"/>
              </a:defRPr>
            </a:lvl5pPr>
            <a:lvl6pPr marL="25146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6pPr>
            <a:lvl7pPr marL="29718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7pPr>
            <a:lvl8pPr marL="34290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8pPr>
            <a:lvl9pPr marL="3886200" indent="-228600" eaLnBrk="0" fontAlgn="base" hangingPunct="0">
              <a:spcBef>
                <a:spcPct val="10000"/>
              </a:spcBef>
              <a:spcAft>
                <a:spcPct val="0"/>
              </a:spcAft>
              <a:buClr>
                <a:srgbClr val="000000"/>
              </a:buClr>
              <a:buSzPct val="100000"/>
              <a:buChar char="»"/>
              <a:defRPr>
                <a:solidFill>
                  <a:srgbClr val="000000"/>
                </a:solidFill>
                <a:latin typeface="Arial Narrow" panose="020B0604020202020204" pitchFamily="34" charset="0"/>
              </a:defRPr>
            </a:lvl9pPr>
          </a:lstStyle>
          <a:p>
            <a:pPr marL="285750" indent="-285750">
              <a:spcBef>
                <a:spcPct val="0"/>
              </a:spcBef>
              <a:buClrTx/>
              <a:buSzTx/>
            </a:pPr>
            <a:r>
              <a:rPr lang="it-IT" altLang="it-IT" sz="1700" dirty="0" err="1">
                <a:solidFill>
                  <a:schemeClr val="bg1">
                    <a:lumMod val="65000"/>
                  </a:schemeClr>
                </a:solidFill>
                <a:latin typeface="+mn-lt"/>
              </a:rPr>
              <a:t>Not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toxic</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Not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flammable</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Not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explosive</a:t>
            </a:r>
            <a:r>
              <a:rPr lang="it-IT" altLang="it-IT" sz="1700" dirty="0">
                <a:solidFill>
                  <a:schemeClr val="bg1">
                    <a:lumMod val="65000"/>
                  </a:schemeClr>
                </a:solidFill>
                <a:latin typeface="+mn-lt"/>
              </a:rPr>
              <a:t> </a:t>
            </a:r>
          </a:p>
          <a:p>
            <a:pPr>
              <a:spcBef>
                <a:spcPct val="0"/>
              </a:spcBef>
              <a:buClrTx/>
              <a:buSzTx/>
              <a:buNone/>
            </a:pP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No </a:t>
            </a:r>
            <a:r>
              <a:rPr lang="it-IT" altLang="it-IT" sz="1700" dirty="0" err="1">
                <a:solidFill>
                  <a:schemeClr val="bg1">
                    <a:lumMod val="65000"/>
                  </a:schemeClr>
                </a:solidFill>
                <a:latin typeface="+mn-lt"/>
              </a:rPr>
              <a:t>Ozone</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Depleting</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Potential</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No Global </a:t>
            </a:r>
            <a:r>
              <a:rPr lang="it-IT" altLang="it-IT" sz="1700" dirty="0" err="1">
                <a:solidFill>
                  <a:schemeClr val="bg1">
                    <a:lumMod val="65000"/>
                  </a:schemeClr>
                </a:solidFill>
                <a:latin typeface="+mn-lt"/>
              </a:rPr>
              <a:t>Warming</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Potential</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No </a:t>
            </a:r>
            <a:r>
              <a:rPr lang="it-IT" altLang="it-IT" sz="1700" dirty="0" err="1">
                <a:solidFill>
                  <a:schemeClr val="bg1">
                    <a:lumMod val="65000"/>
                  </a:schemeClr>
                </a:solidFill>
                <a:latin typeface="+mn-lt"/>
              </a:rPr>
              <a:t>VOCs</a:t>
            </a:r>
            <a:endParaRPr lang="it-IT" altLang="it-IT" sz="1700" dirty="0">
              <a:solidFill>
                <a:schemeClr val="bg1">
                  <a:lumMod val="65000"/>
                </a:schemeClr>
              </a:solidFill>
              <a:latin typeface="+mn-lt"/>
            </a:endParaRPr>
          </a:p>
          <a:p>
            <a:pPr marL="285750" indent="-285750">
              <a:spcBef>
                <a:spcPct val="0"/>
              </a:spcBef>
              <a:buClrTx/>
              <a:buSzTx/>
            </a:pP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Low</a:t>
            </a:r>
            <a:r>
              <a:rPr lang="it-IT" altLang="it-IT" sz="1700" dirty="0">
                <a:solidFill>
                  <a:schemeClr val="bg1">
                    <a:lumMod val="65000"/>
                  </a:schemeClr>
                </a:solidFill>
                <a:latin typeface="+mn-lt"/>
              </a:rPr>
              <a:t> Gas Thermal </a:t>
            </a:r>
            <a:r>
              <a:rPr lang="it-IT" altLang="it-IT" sz="1700" dirty="0" err="1">
                <a:solidFill>
                  <a:schemeClr val="bg1">
                    <a:lumMod val="65000"/>
                  </a:schemeClr>
                </a:solidFill>
                <a:latin typeface="+mn-lt"/>
              </a:rPr>
              <a:t>Conductivity</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Low</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Diffusion</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coefficient</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Liquid </a:t>
            </a:r>
            <a:r>
              <a:rPr lang="it-IT" altLang="it-IT" sz="1700" dirty="0" err="1">
                <a:solidFill>
                  <a:schemeClr val="bg1">
                    <a:lumMod val="65000"/>
                  </a:schemeClr>
                </a:solidFill>
                <a:latin typeface="+mn-lt"/>
              </a:rPr>
              <a:t>at</a:t>
            </a:r>
            <a:r>
              <a:rPr lang="it-IT" altLang="it-IT" sz="1700" dirty="0">
                <a:solidFill>
                  <a:schemeClr val="bg1">
                    <a:lumMod val="65000"/>
                  </a:schemeClr>
                </a:solidFill>
                <a:latin typeface="+mn-lt"/>
              </a:rPr>
              <a:t> ambient temperature</a:t>
            </a:r>
          </a:p>
          <a:p>
            <a:pPr marL="285750" indent="-285750">
              <a:spcBef>
                <a:spcPct val="0"/>
              </a:spcBef>
              <a:buClrTx/>
              <a:buSzTx/>
            </a:pPr>
            <a:r>
              <a:rPr lang="it-IT" altLang="it-IT" sz="1700" dirty="0">
                <a:solidFill>
                  <a:schemeClr val="bg1">
                    <a:lumMod val="65000"/>
                  </a:schemeClr>
                </a:solidFill>
                <a:latin typeface="+mn-lt"/>
              </a:rPr>
              <a:t>Easy to use</a:t>
            </a:r>
          </a:p>
          <a:p>
            <a:pPr marL="285750" indent="-285750">
              <a:spcBef>
                <a:spcPct val="0"/>
              </a:spcBef>
              <a:buClrTx/>
              <a:buSzTx/>
            </a:pPr>
            <a:r>
              <a:rPr lang="it-IT" altLang="it-IT" sz="1700" dirty="0" err="1">
                <a:solidFill>
                  <a:schemeClr val="bg1">
                    <a:lumMod val="65000"/>
                  </a:schemeClr>
                </a:solidFill>
                <a:latin typeface="+mn-lt"/>
              </a:rPr>
              <a:t>Balanced</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Solubility</a:t>
            </a:r>
            <a:r>
              <a:rPr lang="it-IT" altLang="it-IT" sz="1700" dirty="0">
                <a:solidFill>
                  <a:schemeClr val="bg1">
                    <a:lumMod val="65000"/>
                  </a:schemeClr>
                </a:solidFill>
                <a:latin typeface="+mn-lt"/>
              </a:rPr>
              <a:t> and </a:t>
            </a:r>
            <a:r>
              <a:rPr lang="it-IT" altLang="it-IT" sz="1700" dirty="0" err="1">
                <a:solidFill>
                  <a:schemeClr val="bg1">
                    <a:lumMod val="65000"/>
                  </a:schemeClr>
                </a:solidFill>
                <a:latin typeface="+mn-lt"/>
              </a:rPr>
              <a:t>great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stability</a:t>
            </a:r>
            <a:r>
              <a:rPr lang="it-IT" altLang="it-IT" sz="1700" dirty="0">
                <a:solidFill>
                  <a:schemeClr val="bg1">
                    <a:lumMod val="65000"/>
                  </a:schemeClr>
                </a:solidFill>
                <a:latin typeface="+mn-lt"/>
              </a:rPr>
              <a:t> in </a:t>
            </a:r>
            <a:r>
              <a:rPr lang="it-IT" altLang="it-IT" sz="1700" dirty="0" err="1">
                <a:solidFill>
                  <a:schemeClr val="bg1">
                    <a:lumMod val="65000"/>
                  </a:schemeClr>
                </a:solidFill>
                <a:latin typeface="+mn-lt"/>
              </a:rPr>
              <a:t>any</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formulated</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polyol</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blend</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Suitable</a:t>
            </a:r>
            <a:r>
              <a:rPr lang="it-IT" altLang="it-IT" sz="1700" dirty="0">
                <a:solidFill>
                  <a:schemeClr val="bg1">
                    <a:lumMod val="65000"/>
                  </a:schemeClr>
                </a:solidFill>
                <a:latin typeface="+mn-lt"/>
              </a:rPr>
              <a:t> for </a:t>
            </a:r>
            <a:r>
              <a:rPr lang="it-IT" altLang="it-IT" sz="1700" dirty="0" err="1">
                <a:solidFill>
                  <a:schemeClr val="bg1">
                    <a:lumMod val="65000"/>
                  </a:schemeClr>
                </a:solidFill>
                <a:latin typeface="+mn-lt"/>
              </a:rPr>
              <a:t>any</a:t>
            </a:r>
            <a:r>
              <a:rPr lang="it-IT" altLang="it-IT" sz="1700" dirty="0">
                <a:solidFill>
                  <a:schemeClr val="bg1">
                    <a:lumMod val="65000"/>
                  </a:schemeClr>
                </a:solidFill>
                <a:latin typeface="+mn-lt"/>
              </a:rPr>
              <a:t> PU </a:t>
            </a:r>
            <a:r>
              <a:rPr lang="it-IT" altLang="it-IT" sz="1700" dirty="0" err="1">
                <a:solidFill>
                  <a:schemeClr val="bg1">
                    <a:lumMod val="65000"/>
                  </a:schemeClr>
                </a:solidFill>
                <a:latin typeface="+mn-lt"/>
              </a:rPr>
              <a:t>application</a:t>
            </a:r>
            <a:endParaRPr lang="it-IT" altLang="it-IT" sz="1700" dirty="0">
              <a:solidFill>
                <a:schemeClr val="bg1">
                  <a:lumMod val="65000"/>
                </a:schemeClr>
              </a:solidFill>
              <a:latin typeface="+mn-lt"/>
            </a:endParaRPr>
          </a:p>
          <a:p>
            <a:pPr marL="285750" indent="-285750">
              <a:spcBef>
                <a:spcPct val="0"/>
              </a:spcBef>
              <a:buClrTx/>
              <a:buSzTx/>
            </a:pPr>
            <a:endParaRPr lang="it-IT" altLang="it-IT" sz="1700" dirty="0">
              <a:solidFill>
                <a:schemeClr val="bg1">
                  <a:lumMod val="65000"/>
                </a:schemeClr>
              </a:solidFill>
              <a:latin typeface="+mn-lt"/>
            </a:endParaRPr>
          </a:p>
          <a:p>
            <a:pPr marL="285750" indent="-285750">
              <a:spcBef>
                <a:spcPct val="0"/>
              </a:spcBef>
              <a:buClrTx/>
              <a:buSzTx/>
            </a:pPr>
            <a:r>
              <a:rPr lang="it-IT" altLang="it-IT" sz="1700" dirty="0">
                <a:solidFill>
                  <a:schemeClr val="bg1">
                    <a:lumMod val="65000"/>
                  </a:schemeClr>
                </a:solidFill>
                <a:latin typeface="+mn-lt"/>
              </a:rPr>
              <a:t>Compatible with </a:t>
            </a:r>
            <a:r>
              <a:rPr lang="it-IT" altLang="it-IT" sz="1700" dirty="0" err="1">
                <a:solidFill>
                  <a:schemeClr val="bg1">
                    <a:lumMod val="65000"/>
                  </a:schemeClr>
                </a:solidFill>
                <a:latin typeface="+mn-lt"/>
              </a:rPr>
              <a:t>existing</a:t>
            </a:r>
            <a:r>
              <a:rPr lang="it-IT" altLang="it-IT" sz="1700" dirty="0">
                <a:solidFill>
                  <a:schemeClr val="bg1">
                    <a:lumMod val="65000"/>
                  </a:schemeClr>
                </a:solidFill>
                <a:latin typeface="+mn-lt"/>
              </a:rPr>
              <a:t> processing </a:t>
            </a:r>
            <a:r>
              <a:rPr lang="it-IT" altLang="it-IT" sz="1700" dirty="0" err="1">
                <a:solidFill>
                  <a:schemeClr val="bg1">
                    <a:lumMod val="65000"/>
                  </a:schemeClr>
                </a:solidFill>
                <a:latin typeface="+mn-lt"/>
              </a:rPr>
              <a:t>equipments</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Cost</a:t>
            </a:r>
            <a:r>
              <a:rPr lang="it-IT" altLang="it-IT" sz="1700" dirty="0">
                <a:solidFill>
                  <a:schemeClr val="bg1">
                    <a:lumMod val="65000"/>
                  </a:schemeClr>
                </a:solidFill>
                <a:latin typeface="+mn-lt"/>
              </a:rPr>
              <a:t> </a:t>
            </a:r>
            <a:r>
              <a:rPr lang="it-IT" altLang="it-IT" sz="1700" dirty="0" err="1">
                <a:solidFill>
                  <a:schemeClr val="bg1">
                    <a:lumMod val="65000"/>
                  </a:schemeClr>
                </a:solidFill>
                <a:latin typeface="+mn-lt"/>
              </a:rPr>
              <a:t>effective</a:t>
            </a:r>
            <a:endParaRPr lang="it-IT" altLang="it-IT" sz="1700" dirty="0">
              <a:solidFill>
                <a:schemeClr val="bg1">
                  <a:lumMod val="65000"/>
                </a:schemeClr>
              </a:solidFill>
              <a:latin typeface="+mn-lt"/>
            </a:endParaRPr>
          </a:p>
          <a:p>
            <a:pPr marL="285750" indent="-285750">
              <a:spcBef>
                <a:spcPct val="0"/>
              </a:spcBef>
              <a:buClrTx/>
              <a:buSzTx/>
            </a:pPr>
            <a:r>
              <a:rPr lang="it-IT" altLang="it-IT" sz="1700" dirty="0" err="1">
                <a:solidFill>
                  <a:schemeClr val="bg1">
                    <a:lumMod val="65000"/>
                  </a:schemeClr>
                </a:solidFill>
                <a:latin typeface="+mn-lt"/>
              </a:rPr>
              <a:t>Available</a:t>
            </a:r>
            <a:r>
              <a:rPr lang="it-IT" altLang="it-IT" sz="1700" dirty="0">
                <a:solidFill>
                  <a:schemeClr val="bg1">
                    <a:lumMod val="65000"/>
                  </a:schemeClr>
                </a:solidFill>
                <a:latin typeface="+mn-lt"/>
              </a:rPr>
              <a:t> on global </a:t>
            </a:r>
            <a:r>
              <a:rPr lang="it-IT" altLang="it-IT" sz="1700" dirty="0" err="1">
                <a:solidFill>
                  <a:schemeClr val="bg1">
                    <a:lumMod val="65000"/>
                  </a:schemeClr>
                </a:solidFill>
                <a:latin typeface="+mn-lt"/>
              </a:rPr>
              <a:t>basis</a:t>
            </a:r>
            <a:endParaRPr lang="it-IT" altLang="it-IT" sz="1700" dirty="0">
              <a:solidFill>
                <a:schemeClr val="bg1">
                  <a:lumMod val="65000"/>
                </a:schemeClr>
              </a:solidFill>
              <a:latin typeface="+mn-lt"/>
            </a:endParaRPr>
          </a:p>
        </p:txBody>
      </p:sp>
      <p:sp>
        <p:nvSpPr>
          <p:cNvPr id="6" name="Titolo 1">
            <a:extLst>
              <a:ext uri="{FF2B5EF4-FFF2-40B4-BE49-F238E27FC236}">
                <a16:creationId xmlns:a16="http://schemas.microsoft.com/office/drawing/2014/main" id="{1F45C688-A8A7-1743-B27F-FD05496863BA}"/>
              </a:ext>
            </a:extLst>
          </p:cNvPr>
          <p:cNvSpPr txBox="1">
            <a:spLocks/>
          </p:cNvSpPr>
          <p:nvPr/>
        </p:nvSpPr>
        <p:spPr>
          <a:xfrm>
            <a:off x="628650" y="365126"/>
            <a:ext cx="6819072"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3600" dirty="0"/>
              <a:t>The </a:t>
            </a:r>
            <a:r>
              <a:rPr lang="it-IT" sz="3600" dirty="0" err="1"/>
              <a:t>ideal</a:t>
            </a:r>
            <a:r>
              <a:rPr lang="it-IT" sz="3600" dirty="0"/>
              <a:t> </a:t>
            </a:r>
            <a:r>
              <a:rPr lang="it-IT" sz="3600" dirty="0" err="1"/>
              <a:t>Physical</a:t>
            </a:r>
            <a:r>
              <a:rPr lang="it-IT" sz="3600" dirty="0"/>
              <a:t> </a:t>
            </a:r>
            <a:r>
              <a:rPr lang="it-IT" sz="3600" dirty="0" err="1"/>
              <a:t>Blowing</a:t>
            </a:r>
            <a:r>
              <a:rPr lang="it-IT" sz="3600" dirty="0"/>
              <a:t> Agent</a:t>
            </a:r>
          </a:p>
        </p:txBody>
      </p:sp>
      <p:sp>
        <p:nvSpPr>
          <p:cNvPr id="2" name="Fumetto 4 1">
            <a:extLst>
              <a:ext uri="{FF2B5EF4-FFF2-40B4-BE49-F238E27FC236}">
                <a16:creationId xmlns:a16="http://schemas.microsoft.com/office/drawing/2014/main" id="{5E94F45D-DEB7-D745-905C-32199928432D}"/>
              </a:ext>
            </a:extLst>
          </p:cNvPr>
          <p:cNvSpPr/>
          <p:nvPr/>
        </p:nvSpPr>
        <p:spPr>
          <a:xfrm>
            <a:off x="3856893" y="1817077"/>
            <a:ext cx="4571999" cy="2487857"/>
          </a:xfrm>
          <a:prstGeom prst="cloudCallout">
            <a:avLst>
              <a:gd name="adj1" fmla="val -28782"/>
              <a:gd name="adj2" fmla="val 6721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it-IT" sz="3600" dirty="0" err="1">
                <a:solidFill>
                  <a:schemeClr val="bg1"/>
                </a:solidFill>
              </a:rPr>
              <a:t>There</a:t>
            </a:r>
            <a:r>
              <a:rPr lang="it-IT" sz="3600" dirty="0">
                <a:solidFill>
                  <a:schemeClr val="bg1"/>
                </a:solidFill>
              </a:rPr>
              <a:t> </a:t>
            </a:r>
            <a:r>
              <a:rPr lang="it-IT" sz="3600" dirty="0" err="1">
                <a:solidFill>
                  <a:schemeClr val="bg1"/>
                </a:solidFill>
              </a:rPr>
              <a:t>is</a:t>
            </a:r>
            <a:r>
              <a:rPr lang="it-IT" sz="3600" dirty="0">
                <a:solidFill>
                  <a:schemeClr val="bg1"/>
                </a:solidFill>
              </a:rPr>
              <a:t> NO Perfect Product </a:t>
            </a:r>
          </a:p>
        </p:txBody>
      </p:sp>
    </p:spTree>
    <p:extLst>
      <p:ext uri="{BB962C8B-B14F-4D97-AF65-F5344CB8AC3E}">
        <p14:creationId xmlns:p14="http://schemas.microsoft.com/office/powerpoint/2010/main" val="325247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2400" dirty="0" err="1"/>
              <a:t>procedures</a:t>
            </a:r>
            <a:endParaRPr lang="it-IT" sz="2400" dirty="0"/>
          </a:p>
        </p:txBody>
      </p:sp>
      <p:sp>
        <p:nvSpPr>
          <p:cNvPr id="5" name="CasellaDiTesto 4">
            <a:extLst>
              <a:ext uri="{FF2B5EF4-FFF2-40B4-BE49-F238E27FC236}">
                <a16:creationId xmlns:a16="http://schemas.microsoft.com/office/drawing/2014/main" id="{D52569FB-4ACF-554A-B749-DAA52D84529D}"/>
              </a:ext>
            </a:extLst>
          </p:cNvPr>
          <p:cNvSpPr txBox="1"/>
          <p:nvPr/>
        </p:nvSpPr>
        <p:spPr>
          <a:xfrm>
            <a:off x="628650" y="1786338"/>
            <a:ext cx="7612673" cy="4535409"/>
          </a:xfrm>
          <a:prstGeom prst="rect">
            <a:avLst/>
          </a:prstGeom>
          <a:noFill/>
        </p:spPr>
        <p:txBody>
          <a:bodyPr wrap="square">
            <a:spAutoFit/>
          </a:bodyPr>
          <a:lstStyle/>
          <a:p>
            <a:pPr marL="285750" indent="-285750">
              <a:buFont typeface="Arial" panose="020B0604020202020204" pitchFamily="34" charset="0"/>
              <a:buChar char="•"/>
            </a:pPr>
            <a:r>
              <a:rPr lang="en" sz="1600" dirty="0"/>
              <a:t>The enterprise shall provide the necessary operational safety and emergency response instruction and training to staff and personnel involved in the operations using HC.</a:t>
            </a:r>
          </a:p>
          <a:p>
            <a:pPr marL="285750" indent="-285750">
              <a:buFont typeface="Arial" panose="020B0604020202020204" pitchFamily="34" charset="0"/>
              <a:buChar char="•"/>
            </a:pPr>
            <a:r>
              <a:rPr lang="en" sz="1600" dirty="0"/>
              <a:t>A Safety Manager shall be appointed in the factory. The manager will receiver appropriate training and education and be properly certified.</a:t>
            </a:r>
          </a:p>
          <a:p>
            <a:pPr marL="285750" indent="-285750">
              <a:buFont typeface="Arial" panose="020B0604020202020204" pitchFamily="34" charset="0"/>
              <a:buChar char="•"/>
            </a:pPr>
            <a:r>
              <a:rPr lang="en" sz="1600" dirty="0"/>
              <a:t>Hazardous areas shall be clearly marked by signs indicating the Area Zoning.</a:t>
            </a:r>
          </a:p>
          <a:p>
            <a:pPr marL="285750" indent="-285750">
              <a:buFont typeface="Arial" panose="020B0604020202020204" pitchFamily="34" charset="0"/>
              <a:buChar char="•"/>
            </a:pPr>
            <a:r>
              <a:rPr lang="en" sz="1600" dirty="0"/>
              <a:t>Piping shall be color coded.</a:t>
            </a:r>
          </a:p>
          <a:p>
            <a:pPr marL="285750" indent="-285750">
              <a:buFont typeface="Arial" panose="020B0604020202020204" pitchFamily="34" charset="0"/>
              <a:buChar char="•"/>
            </a:pPr>
            <a:r>
              <a:rPr lang="en" sz="1600" dirty="0"/>
              <a:t>No smoking shall be allowed in the factory and its immediate surroundings. The no smoking policy shall be properly marked by signs.</a:t>
            </a:r>
          </a:p>
          <a:p>
            <a:pPr marL="285750" indent="-285750">
              <a:buFont typeface="Arial" panose="020B0604020202020204" pitchFamily="34" charset="0"/>
              <a:buChar char="•"/>
            </a:pPr>
            <a:r>
              <a:rPr lang="en" sz="1600" dirty="0"/>
              <a:t>Periodic safety audits shall be effected. The audits shall include measuring of HC concentrations in areas not covered by permanent sensors through the use of the portable sensor by a qualified person.</a:t>
            </a:r>
          </a:p>
          <a:p>
            <a:pPr marL="285750" indent="-285750">
              <a:buFont typeface="Arial" panose="020B0604020202020204" pitchFamily="34" charset="0"/>
              <a:buChar char="•"/>
            </a:pPr>
            <a:r>
              <a:rPr lang="en" sz="1600" dirty="0"/>
              <a:t>A Safety Manual shall be developed and maintained. The manual should as a minimum address:</a:t>
            </a:r>
          </a:p>
          <a:p>
            <a:pPr marL="742950" lvl="1" indent="-285750">
              <a:buFont typeface="Arial" panose="020B0604020202020204" pitchFamily="34" charset="0"/>
              <a:buChar char="•"/>
            </a:pPr>
            <a:r>
              <a:rPr lang="en" sz="1600" dirty="0"/>
              <a:t>Safety Organization and Responsibilities</a:t>
            </a:r>
          </a:p>
          <a:p>
            <a:pPr marL="742950" lvl="1" indent="-285750">
              <a:buFont typeface="Arial" panose="020B0604020202020204" pitchFamily="34" charset="0"/>
              <a:buChar char="•"/>
            </a:pPr>
            <a:r>
              <a:rPr lang="en" sz="1600" dirty="0"/>
              <a:t>Standard Procedures for Work in Hazardous Areas</a:t>
            </a:r>
          </a:p>
          <a:p>
            <a:pPr marL="742950" lvl="1" indent="-285750">
              <a:buFont typeface="Arial" panose="020B0604020202020204" pitchFamily="34" charset="0"/>
              <a:buChar char="•"/>
            </a:pPr>
            <a:r>
              <a:rPr lang="en" sz="1600" dirty="0"/>
              <a:t>Response to Emergency Alarms</a:t>
            </a:r>
          </a:p>
          <a:p>
            <a:pPr marL="742950" lvl="1" indent="-285750">
              <a:buFont typeface="Arial" panose="020B0604020202020204" pitchFamily="34" charset="0"/>
              <a:buChar char="•"/>
            </a:pPr>
            <a:r>
              <a:rPr lang="en" sz="1600" dirty="0"/>
              <a:t>Start-up procedures after Emergency Shutdown</a:t>
            </a:r>
          </a:p>
          <a:p>
            <a:pPr marL="285750" indent="-285750">
              <a:lnSpc>
                <a:spcPct val="110000"/>
              </a:lnSpc>
              <a:buFont typeface="Arial" panose="020B0604020202020204" pitchFamily="34" charset="0"/>
              <a:buChar char="•"/>
            </a:pPr>
            <a:endParaRPr lang="en" sz="1600" dirty="0"/>
          </a:p>
        </p:txBody>
      </p:sp>
      <p:sp>
        <p:nvSpPr>
          <p:cNvPr id="7" name="CasellaDiTesto 6">
            <a:extLst>
              <a:ext uri="{FF2B5EF4-FFF2-40B4-BE49-F238E27FC236}">
                <a16:creationId xmlns:a16="http://schemas.microsoft.com/office/drawing/2014/main" id="{7B73D4A0-222F-7647-A62B-7A163289A458}"/>
              </a:ext>
            </a:extLst>
          </p:cNvPr>
          <p:cNvSpPr txBox="1"/>
          <p:nvPr/>
        </p:nvSpPr>
        <p:spPr>
          <a:xfrm>
            <a:off x="3121399" y="6321747"/>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Tree>
    <p:extLst>
      <p:ext uri="{BB962C8B-B14F-4D97-AF65-F5344CB8AC3E}">
        <p14:creationId xmlns:p14="http://schemas.microsoft.com/office/powerpoint/2010/main" val="2716501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2400" dirty="0" err="1"/>
              <a:t>storage</a:t>
            </a:r>
            <a:r>
              <a:rPr lang="it-IT" sz="2400" dirty="0"/>
              <a:t> and transfer</a:t>
            </a:r>
          </a:p>
        </p:txBody>
      </p:sp>
      <p:sp>
        <p:nvSpPr>
          <p:cNvPr id="6" name="Rectangle 1">
            <a:extLst>
              <a:ext uri="{FF2B5EF4-FFF2-40B4-BE49-F238E27FC236}">
                <a16:creationId xmlns:a16="http://schemas.microsoft.com/office/drawing/2014/main" id="{EE452819-C352-954E-A0C0-F6353003A503}"/>
              </a:ext>
            </a:extLst>
          </p:cNvPr>
          <p:cNvSpPr>
            <a:spLocks noChangeArrowheads="1"/>
          </p:cNvSpPr>
          <p:nvPr/>
        </p:nvSpPr>
        <p:spPr bwMode="auto">
          <a:xfrm>
            <a:off x="531202" y="1938867"/>
            <a:ext cx="8155598" cy="4504631"/>
          </a:xfrm>
          <a:prstGeom prst="rect">
            <a:avLst/>
          </a:prstGeom>
          <a:noFill/>
          <a:ln w="9525">
            <a:noFill/>
            <a:miter lim="800000"/>
            <a:headEnd/>
            <a:tailEnd/>
          </a:ln>
          <a:effectLst/>
        </p:spPr>
        <p:txBody>
          <a:bodyPr wrap="square" anchor="ctr">
            <a:spAutoFit/>
          </a:bodyPr>
          <a:lstStyle/>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Location and installation of storage systems for HCs are subject to local regulations.</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Design of tank, piping, valves shall comply with internationally recognized standards.</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Tanks shall have an electrically/pneumatically operated shutoff control valve on the outlet pipe of the tank that can be activated from within the plant. In addition, it shall be possible to shutoff the electrical power supply to the tank from within the plant as well as at the tank.</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Nitrogen blanketing shall be provided.</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All components shall be properly grounded.</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Protection against lightning may be required depending on location.</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All installations within 4 m radius of the tank shall meet Zone 1 requirements.</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Minimal one gas detector, connected to the central gas sensing and alarm system, shall be installed.</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Portable fire extinguishers shall be installed.</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The tank shall be underground in a concrete (spill) containment of sufficient size in a fenced, locked area, preferable with a cover to protect against direct sunlight.</a:t>
            </a:r>
            <a:endParaRPr lang="it-IT" sz="1600" dirty="0">
              <a:solidFill>
                <a:schemeClr val="tx2">
                  <a:lumMod val="50000"/>
                </a:schemeClr>
              </a:solidFill>
              <a:cs typeface="Arial" pitchFamily="34" charset="0"/>
            </a:endParaRPr>
          </a:p>
          <a:p>
            <a:pPr marL="285750" indent="-285750">
              <a:lnSpc>
                <a:spcPct val="120000"/>
              </a:lnSpc>
              <a:buFont typeface="Arial" panose="020B0604020202020204" pitchFamily="34" charset="0"/>
              <a:buChar char="•"/>
              <a:defRPr/>
            </a:pPr>
            <a:r>
              <a:rPr lang="en-US" sz="1600" dirty="0">
                <a:solidFill>
                  <a:schemeClr val="tx2">
                    <a:lumMod val="50000"/>
                  </a:schemeClr>
                </a:solidFill>
                <a:cs typeface="Arial" pitchFamily="34" charset="0"/>
              </a:rPr>
              <a:t>The HC transfer pump shall be explosion proof with backflow protection.</a:t>
            </a:r>
          </a:p>
        </p:txBody>
      </p:sp>
    </p:spTree>
    <p:extLst>
      <p:ext uri="{BB962C8B-B14F-4D97-AF65-F5344CB8AC3E}">
        <p14:creationId xmlns:p14="http://schemas.microsoft.com/office/powerpoint/2010/main" val="377718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Transition</a:t>
            </a:r>
            <a:r>
              <a:rPr lang="it-IT" sz="3600" dirty="0"/>
              <a:t> from HCFC-141b to HC</a:t>
            </a:r>
            <a:br>
              <a:rPr lang="it-IT" sz="3600" dirty="0"/>
            </a:br>
            <a:r>
              <a:rPr lang="it-IT" sz="2400" dirty="0" err="1"/>
              <a:t>Pre-blending</a:t>
            </a:r>
            <a:r>
              <a:rPr lang="it-IT" sz="2400" dirty="0"/>
              <a:t> of HC/</a:t>
            </a:r>
            <a:r>
              <a:rPr lang="it-IT" sz="2400" dirty="0" err="1"/>
              <a:t>polyol</a:t>
            </a:r>
            <a:endParaRPr lang="it-IT" sz="2400" dirty="0"/>
          </a:p>
        </p:txBody>
      </p:sp>
      <p:sp>
        <p:nvSpPr>
          <p:cNvPr id="2" name="CasellaDiTesto 1">
            <a:extLst>
              <a:ext uri="{FF2B5EF4-FFF2-40B4-BE49-F238E27FC236}">
                <a16:creationId xmlns:a16="http://schemas.microsoft.com/office/drawing/2014/main" id="{57F832DE-8F64-1841-84E6-E1D2DD866BB5}"/>
              </a:ext>
            </a:extLst>
          </p:cNvPr>
          <p:cNvSpPr txBox="1"/>
          <p:nvPr/>
        </p:nvSpPr>
        <p:spPr>
          <a:xfrm>
            <a:off x="3133122" y="6127848"/>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
        <p:nvSpPr>
          <p:cNvPr id="6" name="CasellaDiTesto 5">
            <a:extLst>
              <a:ext uri="{FF2B5EF4-FFF2-40B4-BE49-F238E27FC236}">
                <a16:creationId xmlns:a16="http://schemas.microsoft.com/office/drawing/2014/main" id="{7B697647-2190-E248-8873-FC59C7A01C86}"/>
              </a:ext>
            </a:extLst>
          </p:cNvPr>
          <p:cNvSpPr txBox="1"/>
          <p:nvPr/>
        </p:nvSpPr>
        <p:spPr>
          <a:xfrm>
            <a:off x="628650" y="1780076"/>
            <a:ext cx="4974981" cy="3864456"/>
          </a:xfrm>
          <a:prstGeom prst="rect">
            <a:avLst/>
          </a:prstGeom>
          <a:noFill/>
        </p:spPr>
        <p:txBody>
          <a:bodyPr wrap="square">
            <a:spAutoFit/>
          </a:bodyPr>
          <a:lstStyle/>
          <a:p>
            <a:pPr algn="just">
              <a:defRPr/>
            </a:pPr>
            <a:endParaRPr lang="en-US" sz="1600" dirty="0">
              <a:solidFill>
                <a:schemeClr val="tx2">
                  <a:lumMod val="50000"/>
                </a:schemeClr>
              </a:solidFill>
              <a:cs typeface="Arial" pitchFamily="34" charset="0"/>
            </a:endParaRPr>
          </a:p>
          <a:p>
            <a:pPr marL="342900" indent="-342900" algn="just">
              <a:lnSpc>
                <a:spcPct val="120000"/>
              </a:lnSpc>
              <a:buFont typeface="Arial" panose="020B0604020202020204" pitchFamily="34" charset="0"/>
              <a:buChar char="•"/>
              <a:defRPr/>
            </a:pPr>
            <a:r>
              <a:rPr lang="en-US" sz="1600" dirty="0">
                <a:solidFill>
                  <a:schemeClr val="tx2">
                    <a:lumMod val="50000"/>
                  </a:schemeClr>
                </a:solidFill>
                <a:cs typeface="Arial" pitchFamily="34" charset="0"/>
              </a:rPr>
              <a:t>Spill containment shall be installed under pre-blender.</a:t>
            </a:r>
            <a:endParaRPr lang="it-IT" sz="1600" dirty="0">
              <a:solidFill>
                <a:schemeClr val="tx2">
                  <a:lumMod val="50000"/>
                </a:schemeClr>
              </a:solidFill>
              <a:cs typeface="Arial" pitchFamily="34" charset="0"/>
            </a:endParaRPr>
          </a:p>
          <a:p>
            <a:pPr marL="342900" indent="-342900" algn="just">
              <a:lnSpc>
                <a:spcPct val="120000"/>
              </a:lnSpc>
              <a:buFont typeface="Arial" panose="020B0604020202020204" pitchFamily="34" charset="0"/>
              <a:buChar char="•"/>
              <a:defRPr/>
            </a:pPr>
            <a:r>
              <a:rPr lang="en-US" sz="1600" dirty="0">
                <a:solidFill>
                  <a:schemeClr val="tx2">
                    <a:lumMod val="50000"/>
                  </a:schemeClr>
                </a:solidFill>
                <a:cs typeface="Arial" pitchFamily="34" charset="0"/>
              </a:rPr>
              <a:t>It shall be placed in an enclosure, connected to an adequately sized two stage air extraction system. </a:t>
            </a:r>
            <a:endParaRPr lang="it-IT" sz="1600" dirty="0">
              <a:solidFill>
                <a:schemeClr val="tx2">
                  <a:lumMod val="50000"/>
                </a:schemeClr>
              </a:solidFill>
              <a:cs typeface="Arial" pitchFamily="34" charset="0"/>
            </a:endParaRPr>
          </a:p>
          <a:p>
            <a:pPr marL="342900" indent="-342900" algn="just">
              <a:lnSpc>
                <a:spcPct val="120000"/>
              </a:lnSpc>
              <a:buFont typeface="Arial" panose="020B0604020202020204" pitchFamily="34" charset="0"/>
              <a:buChar char="•"/>
              <a:defRPr/>
            </a:pPr>
            <a:r>
              <a:rPr lang="en-US" sz="1600" dirty="0">
                <a:solidFill>
                  <a:schemeClr val="tx2">
                    <a:lumMod val="50000"/>
                  </a:schemeClr>
                </a:solidFill>
                <a:cs typeface="Arial" pitchFamily="34" charset="0"/>
              </a:rPr>
              <a:t>One gas detector shall be installed, attached to the central gas sensing and alarm system.</a:t>
            </a:r>
            <a:endParaRPr lang="it-IT" sz="1600" dirty="0">
              <a:solidFill>
                <a:schemeClr val="tx2">
                  <a:lumMod val="50000"/>
                </a:schemeClr>
              </a:solidFill>
              <a:cs typeface="Arial" pitchFamily="34" charset="0"/>
            </a:endParaRPr>
          </a:p>
          <a:p>
            <a:pPr marL="342900" indent="-342900" algn="just">
              <a:lnSpc>
                <a:spcPct val="120000"/>
              </a:lnSpc>
              <a:buFont typeface="Arial" panose="020B0604020202020204" pitchFamily="34" charset="0"/>
              <a:buChar char="•"/>
              <a:defRPr/>
            </a:pPr>
            <a:r>
              <a:rPr lang="en-US" sz="1600" dirty="0">
                <a:solidFill>
                  <a:schemeClr val="tx2">
                    <a:lumMod val="50000"/>
                  </a:schemeClr>
                </a:solidFill>
                <a:cs typeface="Arial" pitchFamily="34" charset="0"/>
              </a:rPr>
              <a:t>The pre-blender shall be connected to a polyol buffer tank through a pump with backflow protection and to the HC storage and transfer system through an explosion proof pump with back flow protection.</a:t>
            </a:r>
            <a:endParaRPr lang="it-IT" sz="1600" dirty="0">
              <a:solidFill>
                <a:schemeClr val="tx2">
                  <a:lumMod val="50000"/>
                </a:schemeClr>
              </a:solidFill>
              <a:cs typeface="Arial" pitchFamily="34" charset="0"/>
            </a:endParaRPr>
          </a:p>
          <a:p>
            <a:pPr marL="342900" indent="-342900" algn="just">
              <a:lnSpc>
                <a:spcPct val="120000"/>
              </a:lnSpc>
              <a:buFont typeface="Arial" panose="020B0604020202020204" pitchFamily="34" charset="0"/>
              <a:buChar char="•"/>
              <a:defRPr/>
            </a:pPr>
            <a:r>
              <a:rPr lang="en-US" sz="1600" dirty="0">
                <a:solidFill>
                  <a:schemeClr val="tx2">
                    <a:lumMod val="50000"/>
                  </a:schemeClr>
                </a:solidFill>
                <a:cs typeface="Arial" pitchFamily="34" charset="0"/>
              </a:rPr>
              <a:t>All equipment inside the enclosure shall meet  Zone 1 requirements.</a:t>
            </a:r>
            <a:endParaRPr lang="it-IT" sz="1600" dirty="0">
              <a:solidFill>
                <a:schemeClr val="tx2">
                  <a:lumMod val="50000"/>
                </a:schemeClr>
              </a:solidFill>
              <a:cs typeface="Arial" pitchFamily="34" charset="0"/>
            </a:endParaRPr>
          </a:p>
          <a:p>
            <a:pPr marL="342900" indent="-342900" algn="just">
              <a:lnSpc>
                <a:spcPct val="120000"/>
              </a:lnSpc>
              <a:buFont typeface="Arial" panose="020B0604020202020204" pitchFamily="34" charset="0"/>
              <a:buChar char="•"/>
              <a:defRPr/>
            </a:pPr>
            <a:r>
              <a:rPr lang="en-US" sz="1600" dirty="0">
                <a:solidFill>
                  <a:schemeClr val="tx2">
                    <a:lumMod val="50000"/>
                  </a:schemeClr>
                </a:solidFill>
                <a:cs typeface="Arial" pitchFamily="34" charset="0"/>
              </a:rPr>
              <a:t>All equipment shall be properly grounded.</a:t>
            </a:r>
            <a:endParaRPr lang="it-IT" sz="1600" dirty="0">
              <a:solidFill>
                <a:schemeClr val="tx2">
                  <a:lumMod val="50000"/>
                </a:schemeClr>
              </a:solidFill>
              <a:cs typeface="Arial" pitchFamily="34" charset="0"/>
            </a:endParaRPr>
          </a:p>
        </p:txBody>
      </p:sp>
      <p:pic>
        <p:nvPicPr>
          <p:cNvPr id="7" name="Immagine 39" descr="Immagine3.jpg">
            <a:extLst>
              <a:ext uri="{FF2B5EF4-FFF2-40B4-BE49-F238E27FC236}">
                <a16:creationId xmlns:a16="http://schemas.microsoft.com/office/drawing/2014/main" id="{6B7BC10B-A68C-E345-90F6-55B7ACED7C2B}"/>
              </a:ext>
            </a:extLst>
          </p:cNvPr>
          <p:cNvPicPr>
            <a:picLocks noChangeAspect="1"/>
          </p:cNvPicPr>
          <p:nvPr/>
        </p:nvPicPr>
        <p:blipFill>
          <a:blip r:embed="rId2">
            <a:lum bright="6000"/>
            <a:extLst>
              <a:ext uri="{28A0092B-C50C-407E-A947-70E740481C1C}">
                <a14:useLocalDpi xmlns:a14="http://schemas.microsoft.com/office/drawing/2010/main" val="0"/>
              </a:ext>
            </a:extLst>
          </a:blip>
          <a:srcRect l="73524" t="35107" r="394" b="19913"/>
          <a:stretch>
            <a:fillRect/>
          </a:stretch>
        </p:blipFill>
        <p:spPr bwMode="auto">
          <a:xfrm>
            <a:off x="5954389" y="2174005"/>
            <a:ext cx="2681252" cy="347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1096122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270"/>
            <a:ext cx="6819072" cy="1325563"/>
          </a:xfrm>
        </p:spPr>
        <p:txBody>
          <a:bodyPr>
            <a:normAutofit fontScale="90000"/>
          </a:bodyPr>
          <a:lstStyle/>
          <a:p>
            <a:r>
              <a:rPr lang="it-IT" sz="4000" dirty="0" err="1"/>
              <a:t>Transition</a:t>
            </a:r>
            <a:r>
              <a:rPr lang="it-IT" sz="4000" dirty="0"/>
              <a:t> from HCFC-141b to HC</a:t>
            </a:r>
            <a:br>
              <a:rPr lang="it-IT" sz="4000" dirty="0"/>
            </a:br>
            <a:r>
              <a:rPr lang="it-IT" altLang="it-IT" sz="2700" dirty="0" err="1"/>
              <a:t>Moulds</a:t>
            </a:r>
            <a:r>
              <a:rPr lang="it-IT" altLang="it-IT" sz="2700" dirty="0"/>
              <a:t>, </a:t>
            </a:r>
            <a:r>
              <a:rPr lang="it-IT" altLang="it-IT" sz="2700" dirty="0" err="1"/>
              <a:t>fixtures</a:t>
            </a:r>
            <a:r>
              <a:rPr lang="it-IT" altLang="it-IT" sz="2700" dirty="0"/>
              <a:t>, </a:t>
            </a:r>
            <a:r>
              <a:rPr lang="it-IT" altLang="it-IT" sz="2700" dirty="0" err="1"/>
              <a:t>presses</a:t>
            </a:r>
            <a:endParaRPr lang="it-IT" sz="2700" dirty="0"/>
          </a:p>
        </p:txBody>
      </p:sp>
      <p:sp>
        <p:nvSpPr>
          <p:cNvPr id="6" name="CasellaDiTesto 5">
            <a:extLst>
              <a:ext uri="{FF2B5EF4-FFF2-40B4-BE49-F238E27FC236}">
                <a16:creationId xmlns:a16="http://schemas.microsoft.com/office/drawing/2014/main" id="{FBB46C4B-E746-5B4B-8B94-E9D0AC194DB3}"/>
              </a:ext>
            </a:extLst>
          </p:cNvPr>
          <p:cNvSpPr txBox="1"/>
          <p:nvPr/>
        </p:nvSpPr>
        <p:spPr>
          <a:xfrm>
            <a:off x="628650" y="2105758"/>
            <a:ext cx="6819072" cy="3170099"/>
          </a:xfrm>
          <a:prstGeom prst="rect">
            <a:avLst/>
          </a:prstGeom>
          <a:noFill/>
        </p:spPr>
        <p:txBody>
          <a:bodyPr wrap="square">
            <a:spAutoFit/>
          </a:bodyPr>
          <a:lstStyle/>
          <a:p>
            <a:pPr marL="342900" indent="-342900">
              <a:buFont typeface="+mj-lt"/>
              <a:buAutoNum type="arabicPeriod"/>
              <a:defRPr/>
            </a:pPr>
            <a:r>
              <a:rPr lang="en-US" sz="2000" dirty="0">
                <a:solidFill>
                  <a:schemeClr val="tx2">
                    <a:lumMod val="50000"/>
                  </a:schemeClr>
                </a:solidFill>
                <a:cs typeface="Arial" pitchFamily="34" charset="0"/>
              </a:rPr>
              <a:t>Cavities in closed molds, fixtures and presses shall be </a:t>
            </a:r>
            <a:r>
              <a:rPr lang="en-US" sz="2000" dirty="0" err="1">
                <a:solidFill>
                  <a:schemeClr val="tx2">
                    <a:lumMod val="50000"/>
                  </a:schemeClr>
                </a:solidFill>
                <a:cs typeface="Arial" pitchFamily="34" charset="0"/>
              </a:rPr>
              <a:t>inherted</a:t>
            </a:r>
            <a:r>
              <a:rPr lang="en-US" sz="2000" dirty="0">
                <a:solidFill>
                  <a:schemeClr val="tx2">
                    <a:lumMod val="50000"/>
                  </a:schemeClr>
                </a:solidFill>
                <a:cs typeface="Arial" pitchFamily="34" charset="0"/>
              </a:rPr>
              <a:t> by nitrogen prior to the foam pouring operation.</a:t>
            </a:r>
            <a:endParaRPr lang="it-IT" sz="2000" dirty="0">
              <a:solidFill>
                <a:schemeClr val="tx2">
                  <a:lumMod val="50000"/>
                </a:schemeClr>
              </a:solidFill>
              <a:cs typeface="Arial" pitchFamily="34" charset="0"/>
            </a:endParaRPr>
          </a:p>
          <a:p>
            <a:pPr marL="342900" indent="-342900">
              <a:buFont typeface="+mj-lt"/>
              <a:buAutoNum type="arabicPeriod"/>
              <a:defRPr/>
            </a:pPr>
            <a:endParaRPr lang="en-US" sz="2000" dirty="0">
              <a:solidFill>
                <a:schemeClr val="tx2">
                  <a:lumMod val="50000"/>
                </a:schemeClr>
              </a:solidFill>
              <a:cs typeface="Arial" pitchFamily="34" charset="0"/>
            </a:endParaRPr>
          </a:p>
          <a:p>
            <a:pPr marL="342900" indent="-342900">
              <a:buFont typeface="+mj-lt"/>
              <a:buAutoNum type="arabicPeriod"/>
              <a:defRPr/>
            </a:pPr>
            <a:r>
              <a:rPr lang="en-US" sz="2000" dirty="0">
                <a:solidFill>
                  <a:schemeClr val="tx2">
                    <a:lumMod val="50000"/>
                  </a:schemeClr>
                </a:solidFill>
                <a:cs typeface="Arial" pitchFamily="34" charset="0"/>
              </a:rPr>
              <a:t>Emissions from molds, fixtures and presses shall be removed through an adequately sized two staged extraction system. Calculation of the lower stage ventilation capacity should be based on the emission of 5% of the HC injected.</a:t>
            </a:r>
            <a:endParaRPr lang="it-IT" sz="2000" dirty="0">
              <a:solidFill>
                <a:schemeClr val="tx2">
                  <a:lumMod val="50000"/>
                </a:schemeClr>
              </a:solidFill>
              <a:cs typeface="Arial" pitchFamily="34" charset="0"/>
            </a:endParaRPr>
          </a:p>
          <a:p>
            <a:pPr marL="342900" indent="-342900">
              <a:buFont typeface="+mj-lt"/>
              <a:buAutoNum type="arabicPeriod"/>
              <a:defRPr/>
            </a:pPr>
            <a:endParaRPr lang="en-US" sz="2000" dirty="0">
              <a:solidFill>
                <a:schemeClr val="tx2">
                  <a:lumMod val="50000"/>
                </a:schemeClr>
              </a:solidFill>
              <a:cs typeface="Arial" pitchFamily="34" charset="0"/>
            </a:endParaRPr>
          </a:p>
          <a:p>
            <a:pPr marL="342900" indent="-342900">
              <a:buFont typeface="+mj-lt"/>
              <a:buAutoNum type="arabicPeriod"/>
              <a:defRPr/>
            </a:pPr>
            <a:r>
              <a:rPr lang="en-US" sz="2000" dirty="0">
                <a:solidFill>
                  <a:schemeClr val="tx2">
                    <a:lumMod val="50000"/>
                  </a:schemeClr>
                </a:solidFill>
                <a:cs typeface="Arial" pitchFamily="34" charset="0"/>
              </a:rPr>
              <a:t>Generation of static electricity should be minimized through proper grounding. </a:t>
            </a:r>
          </a:p>
        </p:txBody>
      </p:sp>
      <p:sp>
        <p:nvSpPr>
          <p:cNvPr id="9" name="CasellaDiTesto 8">
            <a:extLst>
              <a:ext uri="{FF2B5EF4-FFF2-40B4-BE49-F238E27FC236}">
                <a16:creationId xmlns:a16="http://schemas.microsoft.com/office/drawing/2014/main" id="{D67FB1C8-21B4-E947-9504-AA8F2BAFB099}"/>
              </a:ext>
            </a:extLst>
          </p:cNvPr>
          <p:cNvSpPr txBox="1"/>
          <p:nvPr/>
        </p:nvSpPr>
        <p:spPr>
          <a:xfrm>
            <a:off x="3133122" y="6127848"/>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pic>
        <p:nvPicPr>
          <p:cNvPr id="2" name="Immagine 1">
            <a:extLst>
              <a:ext uri="{FF2B5EF4-FFF2-40B4-BE49-F238E27FC236}">
                <a16:creationId xmlns:a16="http://schemas.microsoft.com/office/drawing/2014/main" id="{AFECD0A9-74EC-BA4D-9F80-E3BDE85EA3D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928592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67FB1C8-21B4-E947-9504-AA8F2BAFB099}"/>
              </a:ext>
            </a:extLst>
          </p:cNvPr>
          <p:cNvSpPr txBox="1"/>
          <p:nvPr/>
        </p:nvSpPr>
        <p:spPr>
          <a:xfrm>
            <a:off x="3133122" y="6127848"/>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
        <p:nvSpPr>
          <p:cNvPr id="2" name="Rettangolo 1">
            <a:extLst>
              <a:ext uri="{FF2B5EF4-FFF2-40B4-BE49-F238E27FC236}">
                <a16:creationId xmlns:a16="http://schemas.microsoft.com/office/drawing/2014/main" id="{17222C38-A328-184D-B160-DADC12649899}"/>
              </a:ext>
            </a:extLst>
          </p:cNvPr>
          <p:cNvSpPr/>
          <p:nvPr/>
        </p:nvSpPr>
        <p:spPr>
          <a:xfrm>
            <a:off x="628650" y="1807920"/>
            <a:ext cx="6819072" cy="646331"/>
          </a:xfrm>
          <a:prstGeom prst="rect">
            <a:avLst/>
          </a:prstGeom>
        </p:spPr>
        <p:txBody>
          <a:bodyPr wrap="square">
            <a:spAutoFit/>
          </a:bodyPr>
          <a:lstStyle/>
          <a:p>
            <a:r>
              <a:rPr lang="en-US" dirty="0">
                <a:ea typeface="Calibri" panose="020F0502020204030204" pitchFamily="34" charset="0"/>
                <a:cs typeface="Arial" panose="020B0604020202020204" pitchFamily="34" charset="0"/>
              </a:rPr>
              <a:t>Direct head injection of pentane as third stream in high pressure foaming units.</a:t>
            </a:r>
            <a:r>
              <a:rPr lang="it-IT" dirty="0">
                <a:cs typeface="Arial" panose="020B0604020202020204" pitchFamily="34" charset="0"/>
              </a:rPr>
              <a:t> </a:t>
            </a:r>
          </a:p>
        </p:txBody>
      </p:sp>
      <p:sp>
        <p:nvSpPr>
          <p:cNvPr id="8" name="Titolo 1">
            <a:extLst>
              <a:ext uri="{FF2B5EF4-FFF2-40B4-BE49-F238E27FC236}">
                <a16:creationId xmlns:a16="http://schemas.microsoft.com/office/drawing/2014/main" id="{39F372ED-F210-AC40-9FC5-95DC4954CA84}"/>
              </a:ext>
            </a:extLst>
          </p:cNvPr>
          <p:cNvSpPr>
            <a:spLocks noGrp="1"/>
          </p:cNvSpPr>
          <p:nvPr>
            <p:ph type="title"/>
          </p:nvPr>
        </p:nvSpPr>
        <p:spPr/>
        <p:txBody>
          <a:bodyPr>
            <a:normAutofit fontScale="90000"/>
          </a:bodyPr>
          <a:lstStyle/>
          <a:p>
            <a:r>
              <a:rPr lang="it-IT" sz="4000" dirty="0" err="1"/>
              <a:t>Transition</a:t>
            </a:r>
            <a:r>
              <a:rPr lang="it-IT" sz="4000" dirty="0"/>
              <a:t> from HCFC-141b to HC</a:t>
            </a:r>
            <a:br>
              <a:rPr lang="it-IT" sz="4000" dirty="0"/>
            </a:br>
            <a:r>
              <a:rPr lang="it-IT" sz="2700" dirty="0"/>
              <a:t>HC </a:t>
            </a:r>
            <a:r>
              <a:rPr lang="it-IT" sz="2700" dirty="0" err="1"/>
              <a:t>added</a:t>
            </a:r>
            <a:r>
              <a:rPr lang="it-IT" sz="2700" dirty="0"/>
              <a:t> </a:t>
            </a:r>
            <a:r>
              <a:rPr lang="it-IT" sz="2700" dirty="0" err="1"/>
              <a:t>as</a:t>
            </a:r>
            <a:r>
              <a:rPr lang="it-IT" sz="2700" dirty="0"/>
              <a:t> </a:t>
            </a:r>
            <a:r>
              <a:rPr lang="it-IT" sz="2700" dirty="0" err="1"/>
              <a:t>third</a:t>
            </a:r>
            <a:r>
              <a:rPr lang="it-IT" sz="2700" dirty="0"/>
              <a:t> </a:t>
            </a:r>
            <a:r>
              <a:rPr lang="it-IT" sz="2700" dirty="0" err="1"/>
              <a:t>stream</a:t>
            </a:r>
            <a:endParaRPr lang="it-IT" sz="2700" dirty="0"/>
          </a:p>
        </p:txBody>
      </p:sp>
      <p:pic>
        <p:nvPicPr>
          <p:cNvPr id="10" name="Immagine 9">
            <a:extLst>
              <a:ext uri="{FF2B5EF4-FFF2-40B4-BE49-F238E27FC236}">
                <a16:creationId xmlns:a16="http://schemas.microsoft.com/office/drawing/2014/main" id="{D3F64EA9-DF34-F84B-B49C-6E1B25B49E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43981"/>
            <a:ext cx="3963084" cy="3094136"/>
          </a:xfrm>
          <a:prstGeom prst="rect">
            <a:avLst/>
          </a:prstGeom>
          <a:noFill/>
          <a:ln>
            <a:noFill/>
          </a:ln>
        </p:spPr>
      </p:pic>
      <p:sp>
        <p:nvSpPr>
          <p:cNvPr id="11" name="CasellaDiTesto 10">
            <a:extLst>
              <a:ext uri="{FF2B5EF4-FFF2-40B4-BE49-F238E27FC236}">
                <a16:creationId xmlns:a16="http://schemas.microsoft.com/office/drawing/2014/main" id="{1BCAAE74-F584-B74C-A358-A3BF2CB6DC62}"/>
              </a:ext>
            </a:extLst>
          </p:cNvPr>
          <p:cNvSpPr txBox="1"/>
          <p:nvPr/>
        </p:nvSpPr>
        <p:spPr>
          <a:xfrm>
            <a:off x="628649" y="2743981"/>
            <a:ext cx="3427535" cy="2973122"/>
          </a:xfrm>
          <a:prstGeom prst="rect">
            <a:avLst/>
          </a:prstGeom>
          <a:noFill/>
        </p:spPr>
        <p:txBody>
          <a:bodyPr wrap="square">
            <a:spAutoFit/>
          </a:bodyPr>
          <a:lstStyle/>
          <a:p>
            <a:pPr marL="342900" indent="-342900">
              <a:lnSpc>
                <a:spcPct val="120000"/>
              </a:lnSpc>
              <a:buFont typeface="Arial" panose="020B0604020202020204" pitchFamily="34" charset="0"/>
              <a:buChar char="•"/>
              <a:defRPr/>
            </a:pPr>
            <a:r>
              <a:rPr lang="en-US" b="1" i="1" dirty="0">
                <a:solidFill>
                  <a:schemeClr val="tx2">
                    <a:lumMod val="50000"/>
                  </a:schemeClr>
                </a:solidFill>
                <a:cs typeface="Arial" pitchFamily="34" charset="0"/>
              </a:rPr>
              <a:t>Low cost HC solution for SMEs.</a:t>
            </a:r>
          </a:p>
          <a:p>
            <a:pPr marL="342900" indent="-342900">
              <a:lnSpc>
                <a:spcPct val="120000"/>
              </a:lnSpc>
              <a:buFont typeface="Arial" panose="020B0604020202020204" pitchFamily="34" charset="0"/>
              <a:buChar char="•"/>
              <a:defRPr/>
            </a:pPr>
            <a:r>
              <a:rPr lang="en-US" dirty="0">
                <a:solidFill>
                  <a:schemeClr val="tx2">
                    <a:lumMod val="50000"/>
                  </a:schemeClr>
                </a:solidFill>
                <a:cs typeface="Arial" pitchFamily="34" charset="0"/>
              </a:rPr>
              <a:t>3 component dispensing unit.</a:t>
            </a:r>
          </a:p>
          <a:p>
            <a:pPr marL="342900" indent="-342900">
              <a:lnSpc>
                <a:spcPct val="120000"/>
              </a:lnSpc>
              <a:buFont typeface="Arial" panose="020B0604020202020204" pitchFamily="34" charset="0"/>
              <a:buChar char="•"/>
              <a:defRPr/>
            </a:pPr>
            <a:r>
              <a:rPr lang="en-US" dirty="0">
                <a:solidFill>
                  <a:schemeClr val="tx2">
                    <a:lumMod val="50000"/>
                  </a:schemeClr>
                </a:solidFill>
                <a:cs typeface="Arial" pitchFamily="34" charset="0"/>
              </a:rPr>
              <a:t>It can works as:</a:t>
            </a:r>
          </a:p>
          <a:p>
            <a:pPr marL="800100" lvl="1" indent="-342900">
              <a:lnSpc>
                <a:spcPct val="120000"/>
              </a:lnSpc>
              <a:buFont typeface="Wingdings" pitchFamily="2" charset="2"/>
              <a:buChar char="§"/>
              <a:defRPr/>
            </a:pPr>
            <a:r>
              <a:rPr lang="en-US" dirty="0">
                <a:solidFill>
                  <a:schemeClr val="tx2">
                    <a:lumMod val="50000"/>
                  </a:schemeClr>
                </a:solidFill>
                <a:cs typeface="Arial" pitchFamily="34" charset="0"/>
              </a:rPr>
              <a:t>Bi-component</a:t>
            </a:r>
          </a:p>
          <a:p>
            <a:pPr lvl="1">
              <a:lnSpc>
                <a:spcPct val="120000"/>
              </a:lnSpc>
              <a:defRPr/>
            </a:pPr>
            <a:r>
              <a:rPr lang="en-US" dirty="0">
                <a:solidFill>
                  <a:schemeClr val="accent1">
                    <a:lumMod val="75000"/>
                  </a:schemeClr>
                </a:solidFill>
                <a:cs typeface="Arial" pitchFamily="34" charset="0"/>
              </a:rPr>
              <a:t>       HC/polyol + Isocyanate</a:t>
            </a:r>
          </a:p>
          <a:p>
            <a:pPr marL="800100" lvl="1" indent="-342900">
              <a:lnSpc>
                <a:spcPct val="120000"/>
              </a:lnSpc>
              <a:buFont typeface="Wingdings" pitchFamily="2" charset="2"/>
              <a:buChar char="§"/>
              <a:defRPr/>
            </a:pPr>
            <a:r>
              <a:rPr lang="en-US" dirty="0">
                <a:solidFill>
                  <a:schemeClr val="tx2">
                    <a:lumMod val="50000"/>
                  </a:schemeClr>
                </a:solidFill>
                <a:cs typeface="Arial" pitchFamily="34" charset="0"/>
              </a:rPr>
              <a:t>Tri-component</a:t>
            </a:r>
          </a:p>
          <a:p>
            <a:pPr lvl="1">
              <a:lnSpc>
                <a:spcPct val="120000"/>
              </a:lnSpc>
              <a:defRPr/>
            </a:pPr>
            <a:r>
              <a:rPr lang="en-US" dirty="0">
                <a:solidFill>
                  <a:schemeClr val="accent1">
                    <a:lumMod val="75000"/>
                  </a:schemeClr>
                </a:solidFill>
                <a:cs typeface="Arial" pitchFamily="34" charset="0"/>
              </a:rPr>
              <a:t>       HC + polyol + Isocyanate</a:t>
            </a:r>
          </a:p>
          <a:p>
            <a:pPr>
              <a:defRPr/>
            </a:pPr>
            <a:endParaRPr lang="it-IT" dirty="0">
              <a:solidFill>
                <a:schemeClr val="accent1">
                  <a:lumMod val="75000"/>
                </a:schemeClr>
              </a:solidFill>
              <a:cs typeface="Arial" pitchFamily="34" charset="0"/>
            </a:endParaRPr>
          </a:p>
          <a:p>
            <a:pPr lvl="1">
              <a:defRPr/>
            </a:pPr>
            <a:endParaRPr lang="it-IT" dirty="0">
              <a:solidFill>
                <a:schemeClr val="accent1">
                  <a:lumMod val="75000"/>
                </a:schemeClr>
              </a:solidFill>
              <a:cs typeface="Arial" pitchFamily="34" charset="0"/>
            </a:endParaRPr>
          </a:p>
        </p:txBody>
      </p:sp>
    </p:spTree>
    <p:extLst>
      <p:ext uri="{BB962C8B-B14F-4D97-AF65-F5344CB8AC3E}">
        <p14:creationId xmlns:p14="http://schemas.microsoft.com/office/powerpoint/2010/main" val="1132544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67FB1C8-21B4-E947-9504-AA8F2BAFB099}"/>
              </a:ext>
            </a:extLst>
          </p:cNvPr>
          <p:cNvSpPr txBox="1"/>
          <p:nvPr/>
        </p:nvSpPr>
        <p:spPr>
          <a:xfrm>
            <a:off x="3133122" y="6127848"/>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
        <p:nvSpPr>
          <p:cNvPr id="8" name="Titolo 1">
            <a:extLst>
              <a:ext uri="{FF2B5EF4-FFF2-40B4-BE49-F238E27FC236}">
                <a16:creationId xmlns:a16="http://schemas.microsoft.com/office/drawing/2014/main" id="{39F372ED-F210-AC40-9FC5-95DC4954CA84}"/>
              </a:ext>
            </a:extLst>
          </p:cNvPr>
          <p:cNvSpPr>
            <a:spLocks noGrp="1"/>
          </p:cNvSpPr>
          <p:nvPr>
            <p:ph type="title"/>
          </p:nvPr>
        </p:nvSpPr>
        <p:spPr/>
        <p:txBody>
          <a:bodyPr>
            <a:normAutofit fontScale="90000"/>
          </a:bodyPr>
          <a:lstStyle/>
          <a:p>
            <a:r>
              <a:rPr lang="it-IT" sz="4000" dirty="0" err="1"/>
              <a:t>Transition</a:t>
            </a:r>
            <a:r>
              <a:rPr lang="it-IT" sz="4000" dirty="0"/>
              <a:t> from HCFC-141b to HC</a:t>
            </a:r>
            <a:br>
              <a:rPr lang="it-IT" sz="4000" dirty="0"/>
            </a:br>
            <a:r>
              <a:rPr lang="it-IT" sz="2700" dirty="0"/>
              <a:t>HC </a:t>
            </a:r>
            <a:r>
              <a:rPr lang="it-IT" sz="2700" dirty="0" err="1"/>
              <a:t>added</a:t>
            </a:r>
            <a:r>
              <a:rPr lang="it-IT" sz="2700" dirty="0"/>
              <a:t> </a:t>
            </a:r>
            <a:r>
              <a:rPr lang="it-IT" sz="2700" dirty="0" err="1"/>
              <a:t>as</a:t>
            </a:r>
            <a:r>
              <a:rPr lang="it-IT" sz="2700" dirty="0"/>
              <a:t> </a:t>
            </a:r>
            <a:r>
              <a:rPr lang="it-IT" sz="2700" dirty="0" err="1"/>
              <a:t>third</a:t>
            </a:r>
            <a:r>
              <a:rPr lang="it-IT" sz="2700" dirty="0"/>
              <a:t> </a:t>
            </a:r>
            <a:r>
              <a:rPr lang="it-IT" sz="2700" dirty="0" err="1"/>
              <a:t>stream</a:t>
            </a:r>
            <a:endParaRPr lang="it-IT" sz="2700" dirty="0"/>
          </a:p>
        </p:txBody>
      </p:sp>
      <p:sp>
        <p:nvSpPr>
          <p:cNvPr id="5" name="Rettangolo con angoli arrotondati 4">
            <a:extLst>
              <a:ext uri="{FF2B5EF4-FFF2-40B4-BE49-F238E27FC236}">
                <a16:creationId xmlns:a16="http://schemas.microsoft.com/office/drawing/2014/main" id="{7A1FA87D-542B-1A41-A840-5DD71DDD5E2C}"/>
              </a:ext>
            </a:extLst>
          </p:cNvPr>
          <p:cNvSpPr/>
          <p:nvPr/>
        </p:nvSpPr>
        <p:spPr>
          <a:xfrm>
            <a:off x="628650" y="1900044"/>
            <a:ext cx="1891813" cy="885092"/>
          </a:xfrm>
          <a:prstGeom prst="roundRect">
            <a:avLst>
              <a:gd name="adj" fmla="val 60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Isocyanate</a:t>
            </a:r>
            <a:endParaRPr lang="it-IT" b="1" dirty="0"/>
          </a:p>
          <a:p>
            <a:pPr algn="ctr"/>
            <a:r>
              <a:rPr lang="it-IT" b="1" dirty="0"/>
              <a:t>line</a:t>
            </a:r>
            <a:endParaRPr lang="it-IT" dirty="0"/>
          </a:p>
        </p:txBody>
      </p:sp>
      <p:sp>
        <p:nvSpPr>
          <p:cNvPr id="6" name="Rettangolo con angoli arrotondati 5">
            <a:extLst>
              <a:ext uri="{FF2B5EF4-FFF2-40B4-BE49-F238E27FC236}">
                <a16:creationId xmlns:a16="http://schemas.microsoft.com/office/drawing/2014/main" id="{06A9CDEF-11BB-B840-8E8D-C28D75721B68}"/>
              </a:ext>
            </a:extLst>
          </p:cNvPr>
          <p:cNvSpPr/>
          <p:nvPr/>
        </p:nvSpPr>
        <p:spPr>
          <a:xfrm>
            <a:off x="628651" y="2820305"/>
            <a:ext cx="1891812" cy="3098188"/>
          </a:xfrm>
          <a:prstGeom prst="roundRect">
            <a:avLst>
              <a:gd name="adj" fmla="val 3034"/>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t"/>
          <a:lstStyle/>
          <a:p>
            <a:pPr lvl="0"/>
            <a:endParaRPr lang="it-IT" sz="1400" dirty="0"/>
          </a:p>
          <a:p>
            <a:pPr lvl="0"/>
            <a:r>
              <a:rPr lang="it-IT" sz="1200" dirty="0"/>
              <a:t>Standard </a:t>
            </a:r>
            <a:r>
              <a:rPr lang="it-IT" sz="1200" dirty="0" err="1"/>
              <a:t>configuration</a:t>
            </a:r>
            <a:endParaRPr lang="it-IT" sz="1200" dirty="0"/>
          </a:p>
          <a:p>
            <a:pPr marL="285750" lvl="0" indent="-285750">
              <a:buFont typeface="Arial" panose="020B0604020202020204" pitchFamily="34" charset="0"/>
              <a:buChar char="•"/>
            </a:pPr>
            <a:r>
              <a:rPr lang="en-US" sz="1200" dirty="0"/>
              <a:t>No enclosure</a:t>
            </a:r>
          </a:p>
          <a:p>
            <a:pPr marL="285750" lvl="0" indent="-285750">
              <a:buFont typeface="Arial" panose="020B0604020202020204" pitchFamily="34" charset="0"/>
              <a:buChar char="•"/>
            </a:pPr>
            <a:r>
              <a:rPr lang="en-US" sz="1200" dirty="0"/>
              <a:t>No ventilation</a:t>
            </a:r>
            <a:endParaRPr lang="it-IT" sz="1200" dirty="0"/>
          </a:p>
          <a:p>
            <a:pPr marL="285750" lvl="0" indent="-285750">
              <a:buFont typeface="Arial" panose="020B0604020202020204" pitchFamily="34" charset="0"/>
              <a:buChar char="•"/>
            </a:pPr>
            <a:r>
              <a:rPr lang="en-US" sz="1200" dirty="0"/>
              <a:t>No detection </a:t>
            </a:r>
            <a:r>
              <a:rPr lang="en-US" sz="1200" dirty="0" err="1"/>
              <a:t>syste</a:t>
            </a:r>
            <a:endParaRPr lang="it-IT" sz="1200" dirty="0"/>
          </a:p>
          <a:p>
            <a:pPr marL="285750" lvl="0" indent="-285750">
              <a:buFont typeface="Arial" panose="020B0604020202020204" pitchFamily="34" charset="0"/>
              <a:buChar char="•"/>
            </a:pPr>
            <a:r>
              <a:rPr lang="en-US" sz="1200" dirty="0"/>
              <a:t>No Ex-proof</a:t>
            </a:r>
            <a:endParaRPr lang="it-IT" sz="1200" dirty="0"/>
          </a:p>
        </p:txBody>
      </p:sp>
      <p:sp>
        <p:nvSpPr>
          <p:cNvPr id="7" name="Rettangolo con angoli arrotondati 6">
            <a:extLst>
              <a:ext uri="{FF2B5EF4-FFF2-40B4-BE49-F238E27FC236}">
                <a16:creationId xmlns:a16="http://schemas.microsoft.com/office/drawing/2014/main" id="{C4320484-1FD9-B847-A350-FB154AD18659}"/>
              </a:ext>
            </a:extLst>
          </p:cNvPr>
          <p:cNvSpPr/>
          <p:nvPr/>
        </p:nvSpPr>
        <p:spPr>
          <a:xfrm>
            <a:off x="2658942" y="1900044"/>
            <a:ext cx="3357198" cy="885092"/>
          </a:xfrm>
          <a:prstGeom prst="roundRect">
            <a:avLst>
              <a:gd name="adj" fmla="val 47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Polyol / </a:t>
            </a:r>
          </a:p>
          <a:p>
            <a:pPr lvl="0" algn="ctr"/>
            <a:r>
              <a:rPr lang="en-US" b="1" dirty="0"/>
              <a:t>HC blend line</a:t>
            </a:r>
            <a:endParaRPr lang="it-IT" b="1" dirty="0"/>
          </a:p>
        </p:txBody>
      </p:sp>
      <p:sp>
        <p:nvSpPr>
          <p:cNvPr id="10" name="Rettangolo con angoli arrotondati 9">
            <a:extLst>
              <a:ext uri="{FF2B5EF4-FFF2-40B4-BE49-F238E27FC236}">
                <a16:creationId xmlns:a16="http://schemas.microsoft.com/office/drawing/2014/main" id="{03E68534-FE4B-694C-8EE5-6F13C72B9CB7}"/>
              </a:ext>
            </a:extLst>
          </p:cNvPr>
          <p:cNvSpPr/>
          <p:nvPr/>
        </p:nvSpPr>
        <p:spPr>
          <a:xfrm>
            <a:off x="2658944" y="2820305"/>
            <a:ext cx="3357196" cy="3098188"/>
          </a:xfrm>
          <a:prstGeom prst="roundRect">
            <a:avLst>
              <a:gd name="adj" fmla="val 3034"/>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Enclosure and ventilation</a:t>
            </a:r>
            <a:endParaRPr lang="it-IT" sz="1200" dirty="0"/>
          </a:p>
          <a:p>
            <a:pPr marL="171450" lvl="0" indent="-171450">
              <a:buFont typeface="Arial" panose="020B0604020202020204" pitchFamily="34" charset="0"/>
              <a:buChar char="•"/>
            </a:pPr>
            <a:r>
              <a:rPr lang="en-US" sz="1200" dirty="0"/>
              <a:t>Drip pan</a:t>
            </a:r>
            <a:endParaRPr lang="it-IT" sz="1200" dirty="0"/>
          </a:p>
          <a:p>
            <a:pPr marL="171450" lvl="0" indent="-171450">
              <a:buFont typeface="Arial" panose="020B0604020202020204" pitchFamily="34" charset="0"/>
              <a:buChar char="•"/>
            </a:pPr>
            <a:r>
              <a:rPr lang="en-US" sz="1200" dirty="0"/>
              <a:t>Pipes, hoses, fittings leakage free</a:t>
            </a:r>
            <a:endParaRPr lang="it-IT" sz="1200" dirty="0"/>
          </a:p>
          <a:p>
            <a:pPr marL="171450" lvl="0" indent="-171450">
              <a:buFont typeface="Arial" panose="020B0604020202020204" pitchFamily="34" charset="0"/>
              <a:buChar char="•"/>
            </a:pPr>
            <a:r>
              <a:rPr lang="en-US" sz="1200" dirty="0"/>
              <a:t>Tank blanketing with nitrogen</a:t>
            </a:r>
            <a:endParaRPr lang="it-IT" sz="1200" dirty="0"/>
          </a:p>
          <a:p>
            <a:pPr marL="171450" lvl="0" indent="-171450">
              <a:buFont typeface="Arial" panose="020B0604020202020204" pitchFamily="34" charset="0"/>
              <a:buChar char="•"/>
            </a:pPr>
            <a:r>
              <a:rPr lang="en-US" sz="1200" dirty="0"/>
              <a:t>Grounding</a:t>
            </a:r>
            <a:endParaRPr lang="it-IT" sz="1200" dirty="0"/>
          </a:p>
          <a:p>
            <a:pPr marL="171450" lvl="0" indent="-171450">
              <a:buFont typeface="Arial" panose="020B0604020202020204" pitchFamily="34" charset="0"/>
              <a:buChar char="•"/>
            </a:pPr>
            <a:r>
              <a:rPr lang="en-US" sz="1200" dirty="0"/>
              <a:t>Detection system (sensors)</a:t>
            </a:r>
            <a:endParaRPr lang="it-IT" sz="1200" dirty="0"/>
          </a:p>
          <a:p>
            <a:pPr marL="171450" lvl="0" indent="-171450">
              <a:buFont typeface="Arial" panose="020B0604020202020204" pitchFamily="34" charset="0"/>
              <a:buChar char="•"/>
            </a:pPr>
            <a:r>
              <a:rPr lang="en-US" sz="1200" dirty="0"/>
              <a:t>EX–proof components (tank levels, tank, heating elements, etc.)</a:t>
            </a:r>
            <a:endParaRPr lang="it-IT" sz="1200" dirty="0"/>
          </a:p>
          <a:p>
            <a:pPr marL="171450" lvl="0" indent="-171450">
              <a:buFont typeface="Arial" panose="020B0604020202020204" pitchFamily="34" charset="0"/>
              <a:buChar char="•"/>
            </a:pPr>
            <a:r>
              <a:rPr lang="en-US" sz="1200" dirty="0"/>
              <a:t>Magnetic coupling for the dosing pump with motor</a:t>
            </a:r>
            <a:endParaRPr lang="it-IT" sz="1200" dirty="0"/>
          </a:p>
          <a:p>
            <a:pPr marL="171450" lvl="0" indent="-171450">
              <a:buFont typeface="Arial" panose="020B0604020202020204" pitchFamily="34" charset="0"/>
              <a:buChar char="•"/>
            </a:pPr>
            <a:r>
              <a:rPr lang="en-US" sz="1200" dirty="0"/>
              <a:t>Magnetic coupling for the tank stirrer with motor</a:t>
            </a:r>
            <a:endParaRPr lang="it-IT" sz="1200" dirty="0"/>
          </a:p>
          <a:p>
            <a:pPr marL="171450" lvl="0" indent="-171450">
              <a:buFont typeface="Arial" panose="020B0604020202020204" pitchFamily="34" charset="0"/>
              <a:buChar char="•"/>
            </a:pPr>
            <a:r>
              <a:rPr lang="en-US" sz="1200" dirty="0"/>
              <a:t>Closed loop mixing device (static mixer)</a:t>
            </a:r>
            <a:endParaRPr lang="it-IT" sz="1200" dirty="0"/>
          </a:p>
          <a:p>
            <a:pPr marL="171450" lvl="0" indent="-171450">
              <a:buFont typeface="Arial" panose="020B0604020202020204" pitchFamily="34" charset="0"/>
              <a:buChar char="•"/>
            </a:pPr>
            <a:r>
              <a:rPr lang="en-US" sz="1200" dirty="0"/>
              <a:t>The polyol line meets European standard ATEX</a:t>
            </a:r>
            <a:endParaRPr lang="it-IT" sz="1200" dirty="0"/>
          </a:p>
          <a:p>
            <a:pPr marL="171450" lvl="0" indent="-171450">
              <a:buFont typeface="Arial" panose="020B0604020202020204" pitchFamily="34" charset="0"/>
              <a:buChar char="•"/>
            </a:pPr>
            <a:r>
              <a:rPr lang="en-US" sz="1200" dirty="0"/>
              <a:t>94/9/EC and is in conformity to II 2 </a:t>
            </a:r>
            <a:r>
              <a:rPr lang="en-US" sz="1200" dirty="0" err="1"/>
              <a:t>Gc</a:t>
            </a:r>
            <a:r>
              <a:rPr lang="en-US" sz="1200" dirty="0"/>
              <a:t> IIB T4</a:t>
            </a:r>
            <a:endParaRPr lang="it-IT" sz="1200" dirty="0"/>
          </a:p>
        </p:txBody>
      </p:sp>
      <p:sp>
        <p:nvSpPr>
          <p:cNvPr id="11" name="Rettangolo con angoli arrotondati 10">
            <a:extLst>
              <a:ext uri="{FF2B5EF4-FFF2-40B4-BE49-F238E27FC236}">
                <a16:creationId xmlns:a16="http://schemas.microsoft.com/office/drawing/2014/main" id="{A4CDBF9B-A939-0F40-8217-C33FDB35753A}"/>
              </a:ext>
            </a:extLst>
          </p:cNvPr>
          <p:cNvSpPr/>
          <p:nvPr/>
        </p:nvSpPr>
        <p:spPr>
          <a:xfrm>
            <a:off x="6154619" y="1910572"/>
            <a:ext cx="2126274" cy="885092"/>
          </a:xfrm>
          <a:prstGeom prst="roundRect">
            <a:avLst>
              <a:gd name="adj" fmla="val 60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HC line</a:t>
            </a:r>
            <a:endParaRPr lang="it-IT" b="1" dirty="0"/>
          </a:p>
        </p:txBody>
      </p:sp>
      <p:sp>
        <p:nvSpPr>
          <p:cNvPr id="12" name="Rettangolo con angoli arrotondati 11">
            <a:extLst>
              <a:ext uri="{FF2B5EF4-FFF2-40B4-BE49-F238E27FC236}">
                <a16:creationId xmlns:a16="http://schemas.microsoft.com/office/drawing/2014/main" id="{6CC7E328-6108-1141-8986-78907D337A44}"/>
              </a:ext>
            </a:extLst>
          </p:cNvPr>
          <p:cNvSpPr/>
          <p:nvPr/>
        </p:nvSpPr>
        <p:spPr>
          <a:xfrm>
            <a:off x="6154619" y="2820305"/>
            <a:ext cx="2126274" cy="3098188"/>
          </a:xfrm>
          <a:prstGeom prst="roundRect">
            <a:avLst>
              <a:gd name="adj" fmla="val 3034"/>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Enclosure and ventilation</a:t>
            </a:r>
            <a:endParaRPr lang="it-IT" sz="1200" dirty="0"/>
          </a:p>
          <a:p>
            <a:pPr marL="171450" indent="-171450">
              <a:buFont typeface="Arial" panose="020B0604020202020204" pitchFamily="34" charset="0"/>
              <a:buChar char="•"/>
            </a:pPr>
            <a:r>
              <a:rPr lang="en-US" sz="1200" dirty="0"/>
              <a:t>Drip pan</a:t>
            </a:r>
            <a:endParaRPr lang="it-IT" sz="1200" dirty="0"/>
          </a:p>
          <a:p>
            <a:pPr marL="171450" indent="-171450">
              <a:buFont typeface="Arial" panose="020B0604020202020204" pitchFamily="34" charset="0"/>
              <a:buChar char="•"/>
            </a:pPr>
            <a:r>
              <a:rPr lang="en-US" sz="1200" dirty="0"/>
              <a:t>Pipes, hoses, fittings leakage</a:t>
            </a:r>
          </a:p>
          <a:p>
            <a:pPr marL="171450" indent="-171450">
              <a:buFont typeface="Arial" panose="020B0604020202020204" pitchFamily="34" charset="0"/>
              <a:buChar char="•"/>
            </a:pPr>
            <a:r>
              <a:rPr lang="en-US" sz="1200" dirty="0"/>
              <a:t>free</a:t>
            </a:r>
            <a:endParaRPr lang="it-IT" sz="1200" dirty="0"/>
          </a:p>
          <a:p>
            <a:pPr marL="171450" indent="-171450">
              <a:buFont typeface="Arial" panose="020B0604020202020204" pitchFamily="34" charset="0"/>
              <a:buChar char="•"/>
            </a:pPr>
            <a:r>
              <a:rPr lang="en-US" sz="1200" dirty="0"/>
              <a:t>Tank blanketing with nitrogen</a:t>
            </a:r>
            <a:endParaRPr lang="it-IT" sz="1200" dirty="0"/>
          </a:p>
          <a:p>
            <a:pPr marL="171450" indent="-171450">
              <a:buFont typeface="Arial" panose="020B0604020202020204" pitchFamily="34" charset="0"/>
              <a:buChar char="•"/>
            </a:pPr>
            <a:r>
              <a:rPr lang="en-US" sz="1200" dirty="0"/>
              <a:t>Grounding</a:t>
            </a:r>
            <a:endParaRPr lang="it-IT" sz="1200" dirty="0"/>
          </a:p>
          <a:p>
            <a:pPr marL="171450" indent="-171450">
              <a:buFont typeface="Arial" panose="020B0604020202020204" pitchFamily="34" charset="0"/>
              <a:buChar char="•"/>
            </a:pPr>
            <a:r>
              <a:rPr lang="en-US" sz="1200" dirty="0"/>
              <a:t>Detection system (sensors)</a:t>
            </a:r>
            <a:endParaRPr lang="it-IT" sz="1200" dirty="0"/>
          </a:p>
          <a:p>
            <a:pPr marL="171450" indent="-171450">
              <a:buFont typeface="Arial" panose="020B0604020202020204" pitchFamily="34" charset="0"/>
              <a:buChar char="•"/>
            </a:pPr>
            <a:r>
              <a:rPr lang="en-US" sz="1200" dirty="0"/>
              <a:t>EX – proof components</a:t>
            </a:r>
            <a:endParaRPr lang="it-IT" sz="1200" dirty="0"/>
          </a:p>
          <a:p>
            <a:pPr marL="171450" indent="-171450">
              <a:buFont typeface="Arial" panose="020B0604020202020204" pitchFamily="34" charset="0"/>
              <a:buChar char="•"/>
            </a:pPr>
            <a:r>
              <a:rPr lang="en-US" sz="1200" dirty="0"/>
              <a:t>Magnetic coupling for the dosing pump with motor</a:t>
            </a:r>
            <a:endParaRPr lang="it-IT" sz="1200" dirty="0"/>
          </a:p>
          <a:p>
            <a:pPr marL="171450" indent="-171450">
              <a:buFont typeface="Arial" panose="020B0604020202020204" pitchFamily="34" charset="0"/>
              <a:buChar char="•"/>
            </a:pPr>
            <a:r>
              <a:rPr lang="en-US" sz="1200" dirty="0"/>
              <a:t>Magnetic coupling for the tank stirrer with motor</a:t>
            </a:r>
            <a:endParaRPr lang="it-IT" sz="1200" dirty="0"/>
          </a:p>
          <a:p>
            <a:pPr marL="171450" lvl="0" indent="-171450">
              <a:buFont typeface="Arial" panose="020B0604020202020204" pitchFamily="34" charset="0"/>
              <a:buChar char="•"/>
            </a:pPr>
            <a:endParaRPr lang="it-IT" sz="1200" dirty="0"/>
          </a:p>
        </p:txBody>
      </p:sp>
    </p:spTree>
    <p:extLst>
      <p:ext uri="{BB962C8B-B14F-4D97-AF65-F5344CB8AC3E}">
        <p14:creationId xmlns:p14="http://schemas.microsoft.com/office/powerpoint/2010/main" val="4227384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67FB1C8-21B4-E947-9504-AA8F2BAFB099}"/>
              </a:ext>
            </a:extLst>
          </p:cNvPr>
          <p:cNvSpPr txBox="1"/>
          <p:nvPr/>
        </p:nvSpPr>
        <p:spPr>
          <a:xfrm>
            <a:off x="3133122" y="6127848"/>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
        <p:nvSpPr>
          <p:cNvPr id="8" name="Titolo 1">
            <a:extLst>
              <a:ext uri="{FF2B5EF4-FFF2-40B4-BE49-F238E27FC236}">
                <a16:creationId xmlns:a16="http://schemas.microsoft.com/office/drawing/2014/main" id="{39F372ED-F210-AC40-9FC5-95DC4954CA84}"/>
              </a:ext>
            </a:extLst>
          </p:cNvPr>
          <p:cNvSpPr>
            <a:spLocks noGrp="1"/>
          </p:cNvSpPr>
          <p:nvPr>
            <p:ph type="title"/>
          </p:nvPr>
        </p:nvSpPr>
        <p:spPr/>
        <p:txBody>
          <a:bodyPr>
            <a:normAutofit fontScale="90000"/>
          </a:bodyPr>
          <a:lstStyle/>
          <a:p>
            <a:r>
              <a:rPr lang="it-IT" sz="4000" dirty="0" err="1"/>
              <a:t>Transition</a:t>
            </a:r>
            <a:r>
              <a:rPr lang="it-IT" sz="4000" dirty="0"/>
              <a:t> from HCFC-141b to HC</a:t>
            </a:r>
            <a:br>
              <a:rPr lang="it-IT" sz="4000" dirty="0"/>
            </a:br>
            <a:r>
              <a:rPr lang="it-IT" sz="2700" dirty="0"/>
              <a:t>HC </a:t>
            </a:r>
            <a:r>
              <a:rPr lang="it-IT" sz="2700" dirty="0" err="1"/>
              <a:t>added</a:t>
            </a:r>
            <a:r>
              <a:rPr lang="it-IT" sz="2700" dirty="0"/>
              <a:t> </a:t>
            </a:r>
            <a:r>
              <a:rPr lang="it-IT" sz="2700" dirty="0" err="1"/>
              <a:t>as</a:t>
            </a:r>
            <a:r>
              <a:rPr lang="it-IT" sz="2700" dirty="0"/>
              <a:t> </a:t>
            </a:r>
            <a:r>
              <a:rPr lang="it-IT" sz="2700" dirty="0" err="1"/>
              <a:t>third</a:t>
            </a:r>
            <a:r>
              <a:rPr lang="it-IT" sz="2700" dirty="0"/>
              <a:t> </a:t>
            </a:r>
            <a:r>
              <a:rPr lang="it-IT" sz="2700" dirty="0" err="1"/>
              <a:t>stream</a:t>
            </a:r>
            <a:endParaRPr lang="it-IT" sz="2700" dirty="0"/>
          </a:p>
        </p:txBody>
      </p:sp>
      <p:pic>
        <p:nvPicPr>
          <p:cNvPr id="13" name="Immagine 12">
            <a:extLst>
              <a:ext uri="{FF2B5EF4-FFF2-40B4-BE49-F238E27FC236}">
                <a16:creationId xmlns:a16="http://schemas.microsoft.com/office/drawing/2014/main" id="{905C431B-1C8E-B345-9879-D88B1EC96D17}"/>
              </a:ext>
            </a:extLst>
          </p:cNvPr>
          <p:cNvPicPr/>
          <p:nvPr/>
        </p:nvPicPr>
        <p:blipFill rotWithShape="1">
          <a:blip r:embed="rId2" cstate="print">
            <a:extLst>
              <a:ext uri="{28A0092B-C50C-407E-A947-70E740481C1C}">
                <a14:useLocalDpi xmlns:a14="http://schemas.microsoft.com/office/drawing/2010/main" val="0"/>
              </a:ext>
            </a:extLst>
          </a:blip>
          <a:srcRect l="4312" t="3241" r="3348" b="3241"/>
          <a:stretch/>
        </p:blipFill>
        <p:spPr bwMode="auto">
          <a:xfrm>
            <a:off x="3915507" y="2121876"/>
            <a:ext cx="4298103" cy="3411416"/>
          </a:xfrm>
          <a:prstGeom prst="rect">
            <a:avLst/>
          </a:prstGeom>
          <a:noFill/>
          <a:ln>
            <a:noFill/>
          </a:ln>
        </p:spPr>
      </p:pic>
      <p:sp>
        <p:nvSpPr>
          <p:cNvPr id="14" name="Rettangolo con angoli arrotondati 13">
            <a:extLst>
              <a:ext uri="{FF2B5EF4-FFF2-40B4-BE49-F238E27FC236}">
                <a16:creationId xmlns:a16="http://schemas.microsoft.com/office/drawing/2014/main" id="{348C4758-3F77-8642-B3A0-5CDF6E13CCD6}"/>
              </a:ext>
            </a:extLst>
          </p:cNvPr>
          <p:cNvSpPr/>
          <p:nvPr/>
        </p:nvSpPr>
        <p:spPr>
          <a:xfrm>
            <a:off x="628650" y="2121876"/>
            <a:ext cx="2873490" cy="885092"/>
          </a:xfrm>
          <a:prstGeom prst="roundRect">
            <a:avLst>
              <a:gd name="adj" fmla="val 60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t>Mixing head</a:t>
            </a:r>
            <a:endParaRPr lang="it-IT" b="1" dirty="0"/>
          </a:p>
        </p:txBody>
      </p:sp>
      <p:sp>
        <p:nvSpPr>
          <p:cNvPr id="15" name="Rettangolo con angoli arrotondati 14">
            <a:extLst>
              <a:ext uri="{FF2B5EF4-FFF2-40B4-BE49-F238E27FC236}">
                <a16:creationId xmlns:a16="http://schemas.microsoft.com/office/drawing/2014/main" id="{F6E4BC90-1220-4145-BE09-1B412158B988}"/>
              </a:ext>
            </a:extLst>
          </p:cNvPr>
          <p:cNvSpPr/>
          <p:nvPr/>
        </p:nvSpPr>
        <p:spPr>
          <a:xfrm>
            <a:off x="628650" y="3148839"/>
            <a:ext cx="2873490" cy="2384453"/>
          </a:xfrm>
          <a:prstGeom prst="roundRect">
            <a:avLst>
              <a:gd name="adj" fmla="val 3034"/>
            </a:avLst>
          </a:prstGeom>
          <a:solidFill>
            <a:schemeClr val="accent1">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marL="171450" indent="-171450">
              <a:buFont typeface="Arial" panose="020B0604020202020204" pitchFamily="34" charset="0"/>
              <a:buChar char="•"/>
            </a:pPr>
            <a:endParaRPr lang="en-US" sz="1200" dirty="0"/>
          </a:p>
          <a:p>
            <a:pPr marL="285750" indent="-285750">
              <a:buFont typeface="Arial" panose="020B0604020202020204" pitchFamily="34" charset="0"/>
              <a:buChar char="•"/>
            </a:pPr>
            <a:r>
              <a:rPr lang="en-US" sz="1600" dirty="0"/>
              <a:t>High pressure self cleaning laminar flow at three</a:t>
            </a:r>
            <a:r>
              <a:rPr lang="it-IT" sz="1600" dirty="0"/>
              <a:t> </a:t>
            </a:r>
            <a:r>
              <a:rPr lang="en-US" sz="1600" dirty="0"/>
              <a:t>components and provided with nitrogen flushing</a:t>
            </a:r>
            <a:r>
              <a:rPr lang="it-IT" sz="1600" dirty="0"/>
              <a:t> </a:t>
            </a:r>
            <a:r>
              <a:rPr lang="en-US" sz="1600" dirty="0"/>
              <a:t>device. </a:t>
            </a:r>
          </a:p>
          <a:p>
            <a:pPr marL="285750" indent="-285750">
              <a:buFont typeface="Arial" panose="020B0604020202020204" pitchFamily="34" charset="0"/>
              <a:buChar char="•"/>
            </a:pPr>
            <a:r>
              <a:rPr lang="en-US" sz="1600" dirty="0"/>
              <a:t>All the electric components assembled on the</a:t>
            </a:r>
            <a:r>
              <a:rPr lang="it-IT" sz="1600" dirty="0"/>
              <a:t> </a:t>
            </a:r>
            <a:r>
              <a:rPr lang="en-US" sz="1600" dirty="0"/>
              <a:t>mixing head are ATEX standard.</a:t>
            </a:r>
            <a:endParaRPr lang="it-IT" sz="1600" dirty="0"/>
          </a:p>
          <a:p>
            <a:pPr lvl="0"/>
            <a:endParaRPr lang="it-IT" sz="1200" dirty="0"/>
          </a:p>
        </p:txBody>
      </p:sp>
    </p:spTree>
    <p:extLst>
      <p:ext uri="{BB962C8B-B14F-4D97-AF65-F5344CB8AC3E}">
        <p14:creationId xmlns:p14="http://schemas.microsoft.com/office/powerpoint/2010/main" val="1617730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CasellaDiTesto 8">
            <a:extLst>
              <a:ext uri="{FF2B5EF4-FFF2-40B4-BE49-F238E27FC236}">
                <a16:creationId xmlns:a16="http://schemas.microsoft.com/office/drawing/2014/main" id="{D67FB1C8-21B4-E947-9504-AA8F2BAFB099}"/>
              </a:ext>
            </a:extLst>
          </p:cNvPr>
          <p:cNvSpPr txBox="1"/>
          <p:nvPr/>
        </p:nvSpPr>
        <p:spPr>
          <a:xfrm>
            <a:off x="3133122" y="6127848"/>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
        <p:nvSpPr>
          <p:cNvPr id="8" name="Titolo 1">
            <a:extLst>
              <a:ext uri="{FF2B5EF4-FFF2-40B4-BE49-F238E27FC236}">
                <a16:creationId xmlns:a16="http://schemas.microsoft.com/office/drawing/2014/main" id="{39F372ED-F210-AC40-9FC5-95DC4954CA84}"/>
              </a:ext>
            </a:extLst>
          </p:cNvPr>
          <p:cNvSpPr>
            <a:spLocks noGrp="1"/>
          </p:cNvSpPr>
          <p:nvPr>
            <p:ph type="title"/>
          </p:nvPr>
        </p:nvSpPr>
        <p:spPr/>
        <p:txBody>
          <a:bodyPr>
            <a:normAutofit fontScale="90000"/>
          </a:bodyPr>
          <a:lstStyle/>
          <a:p>
            <a:r>
              <a:rPr lang="it-IT" sz="4000" dirty="0" err="1"/>
              <a:t>Transition</a:t>
            </a:r>
            <a:r>
              <a:rPr lang="it-IT" sz="4000" dirty="0"/>
              <a:t> from HCFC-141b to HC</a:t>
            </a:r>
            <a:br>
              <a:rPr lang="it-IT" sz="4000" dirty="0"/>
            </a:br>
            <a:r>
              <a:rPr lang="it-IT" sz="2700" dirty="0"/>
              <a:t>HC </a:t>
            </a:r>
            <a:r>
              <a:rPr lang="it-IT" sz="2700" dirty="0" err="1"/>
              <a:t>added</a:t>
            </a:r>
            <a:r>
              <a:rPr lang="it-IT" sz="2700" dirty="0"/>
              <a:t> </a:t>
            </a:r>
            <a:r>
              <a:rPr lang="it-IT" sz="2700" dirty="0" err="1"/>
              <a:t>as</a:t>
            </a:r>
            <a:r>
              <a:rPr lang="it-IT" sz="2700" dirty="0"/>
              <a:t> </a:t>
            </a:r>
            <a:r>
              <a:rPr lang="it-IT" sz="2700" dirty="0" err="1"/>
              <a:t>third</a:t>
            </a:r>
            <a:r>
              <a:rPr lang="it-IT" sz="2700" dirty="0"/>
              <a:t> </a:t>
            </a:r>
            <a:r>
              <a:rPr lang="it-IT" sz="2700" dirty="0" err="1"/>
              <a:t>stream</a:t>
            </a:r>
            <a:endParaRPr lang="it-IT" sz="2700" dirty="0"/>
          </a:p>
        </p:txBody>
      </p:sp>
      <p:pic>
        <p:nvPicPr>
          <p:cNvPr id="7" name="Immagine 6">
            <a:extLst>
              <a:ext uri="{FF2B5EF4-FFF2-40B4-BE49-F238E27FC236}">
                <a16:creationId xmlns:a16="http://schemas.microsoft.com/office/drawing/2014/main" id="{7C882C69-2469-3244-90A9-90BFEA46A0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5483" y="1973076"/>
            <a:ext cx="3490158" cy="3728694"/>
          </a:xfrm>
          <a:prstGeom prst="rect">
            <a:avLst/>
          </a:prstGeom>
          <a:noFill/>
          <a:ln>
            <a:noFill/>
          </a:ln>
        </p:spPr>
      </p:pic>
      <p:sp>
        <p:nvSpPr>
          <p:cNvPr id="2" name="Rettangolo 1">
            <a:extLst>
              <a:ext uri="{FF2B5EF4-FFF2-40B4-BE49-F238E27FC236}">
                <a16:creationId xmlns:a16="http://schemas.microsoft.com/office/drawing/2014/main" id="{9CEB40E0-F06E-8C49-849D-9FD7E1BC10E3}"/>
              </a:ext>
            </a:extLst>
          </p:cNvPr>
          <p:cNvSpPr/>
          <p:nvPr/>
        </p:nvSpPr>
        <p:spPr>
          <a:xfrm>
            <a:off x="628650" y="2267762"/>
            <a:ext cx="3861288" cy="3139321"/>
          </a:xfrm>
          <a:prstGeom prst="rect">
            <a:avLst/>
          </a:prstGeom>
        </p:spPr>
        <p:txBody>
          <a:bodyPr wrap="square">
            <a:spAutoFit/>
          </a:bodyPr>
          <a:lstStyle/>
          <a:p>
            <a:r>
              <a:rPr lang="en-US" dirty="0"/>
              <a:t>The technology allows:</a:t>
            </a:r>
          </a:p>
          <a:p>
            <a:endParaRPr lang="en-US" dirty="0"/>
          </a:p>
          <a:p>
            <a:pPr marL="285750" indent="-285750">
              <a:buFont typeface="Arial" panose="020B0604020202020204" pitchFamily="34" charset="0"/>
              <a:buChar char="•"/>
            </a:pPr>
            <a:r>
              <a:rPr lang="en-US" dirty="0"/>
              <a:t>to retrofit existing equipment to the use of</a:t>
            </a:r>
            <a:r>
              <a:rPr lang="it-IT" dirty="0"/>
              <a:t> </a:t>
            </a:r>
            <a:r>
              <a:rPr lang="en-US" dirty="0"/>
              <a:t>HC as a third stream, where applicable,</a:t>
            </a:r>
            <a:r>
              <a:rPr lang="it-IT" dirty="0"/>
              <a:t> </a:t>
            </a:r>
            <a:r>
              <a:rPr lang="en-US" dirty="0"/>
              <a:t>with a cost saving investment and with</a:t>
            </a:r>
            <a:r>
              <a:rPr lang="it-IT" dirty="0"/>
              <a:t> </a:t>
            </a:r>
            <a:r>
              <a:rPr lang="en-US" dirty="0"/>
              <a:t>proper results and performances.</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en-US" dirty="0"/>
              <a:t>to avoid an HC </a:t>
            </a:r>
            <a:r>
              <a:rPr lang="en-US" dirty="0" err="1"/>
              <a:t>premixer</a:t>
            </a:r>
            <a:r>
              <a:rPr lang="en-US" dirty="0"/>
              <a:t> with auxiliaries</a:t>
            </a:r>
            <a:r>
              <a:rPr lang="it-IT" dirty="0"/>
              <a:t> </a:t>
            </a:r>
            <a:r>
              <a:rPr lang="en-US" dirty="0"/>
              <a:t>by using properly stabilized preblended</a:t>
            </a:r>
            <a:endParaRPr lang="it-IT" dirty="0"/>
          </a:p>
        </p:txBody>
      </p:sp>
    </p:spTree>
    <p:extLst>
      <p:ext uri="{BB962C8B-B14F-4D97-AF65-F5344CB8AC3E}">
        <p14:creationId xmlns:p14="http://schemas.microsoft.com/office/powerpoint/2010/main" val="159930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564417"/>
            <a:ext cx="6819072" cy="1325563"/>
          </a:xfrm>
        </p:spPr>
        <p:txBody>
          <a:bodyPr>
            <a:normAutofit fontScale="90000"/>
          </a:bodyPr>
          <a:lstStyle/>
          <a:p>
            <a:r>
              <a:rPr lang="it-IT" sz="4000" dirty="0" err="1"/>
              <a:t>Transition</a:t>
            </a:r>
            <a:r>
              <a:rPr lang="it-IT" sz="4000" dirty="0"/>
              <a:t> from HCFC-141b to HC</a:t>
            </a:r>
            <a:br>
              <a:rPr lang="it-IT" sz="4000" dirty="0"/>
            </a:br>
            <a:r>
              <a:rPr lang="it-IT" altLang="it-IT" sz="2200" dirty="0">
                <a:latin typeface="+mn-lt"/>
              </a:rPr>
              <a:t>HC </a:t>
            </a:r>
            <a:r>
              <a:rPr lang="it-IT" altLang="it-IT" sz="2200" dirty="0" err="1">
                <a:latin typeface="+mn-lt"/>
              </a:rPr>
              <a:t>metering</a:t>
            </a:r>
            <a:r>
              <a:rPr lang="it-IT" altLang="it-IT" sz="2200" dirty="0">
                <a:latin typeface="+mn-lt"/>
              </a:rPr>
              <a:t> &amp; mixing with </a:t>
            </a:r>
            <a:r>
              <a:rPr lang="it-IT" altLang="it-IT" sz="2200" dirty="0" err="1">
                <a:latin typeface="+mn-lt"/>
              </a:rPr>
              <a:t>Polyol</a:t>
            </a:r>
            <a:r>
              <a:rPr lang="it-IT" altLang="it-IT" sz="2200" dirty="0">
                <a:latin typeface="+mn-lt"/>
              </a:rPr>
              <a:t> (DBL </a:t>
            </a:r>
            <a:r>
              <a:rPr lang="it-IT" altLang="it-IT" sz="2200" dirty="0" err="1">
                <a:latin typeface="+mn-lt"/>
              </a:rPr>
              <a:t>process</a:t>
            </a:r>
            <a:r>
              <a:rPr lang="it-IT" altLang="it-IT" sz="2200" dirty="0">
                <a:latin typeface="+mn-lt"/>
              </a:rPr>
              <a:t>)</a:t>
            </a:r>
            <a:br>
              <a:rPr lang="it-IT" altLang="it-IT" sz="2200" dirty="0">
                <a:latin typeface="+mn-lt"/>
              </a:rPr>
            </a:br>
            <a:endParaRPr lang="it-IT" sz="2200" dirty="0">
              <a:latin typeface="+mn-lt"/>
            </a:endParaRPr>
          </a:p>
        </p:txBody>
      </p:sp>
      <p:sp>
        <p:nvSpPr>
          <p:cNvPr id="9" name="CasellaDiTesto 8">
            <a:extLst>
              <a:ext uri="{FF2B5EF4-FFF2-40B4-BE49-F238E27FC236}">
                <a16:creationId xmlns:a16="http://schemas.microsoft.com/office/drawing/2014/main" id="{D67FB1C8-21B4-E947-9504-AA8F2BAFB099}"/>
              </a:ext>
            </a:extLst>
          </p:cNvPr>
          <p:cNvSpPr txBox="1"/>
          <p:nvPr/>
        </p:nvSpPr>
        <p:spPr>
          <a:xfrm>
            <a:off x="3133122" y="6127848"/>
            <a:ext cx="5502519" cy="276999"/>
          </a:xfrm>
          <a:prstGeom prst="rect">
            <a:avLst/>
          </a:prstGeom>
          <a:noFill/>
        </p:spPr>
        <p:txBody>
          <a:bodyPr wrap="square" rtlCol="0">
            <a:spAutoFit/>
          </a:bodyPr>
          <a:lstStyle/>
          <a:p>
            <a:pPr algn="r"/>
            <a:r>
              <a:rPr lang="it-IT" sz="1200" i="1" dirty="0" err="1"/>
              <a:t>Courtesy</a:t>
            </a:r>
            <a:r>
              <a:rPr lang="it-IT" sz="1200" i="1" dirty="0"/>
              <a:t> of SAIP Advanced </a:t>
            </a:r>
            <a:r>
              <a:rPr lang="it-IT" sz="1200" i="1" dirty="0" err="1"/>
              <a:t>Polyurethane</a:t>
            </a:r>
            <a:r>
              <a:rPr lang="it-IT" sz="1200" i="1" dirty="0"/>
              <a:t> </a:t>
            </a:r>
            <a:r>
              <a:rPr lang="it-IT" sz="1200" i="1" dirty="0" err="1"/>
              <a:t>Equipments</a:t>
            </a:r>
            <a:endParaRPr lang="it-IT" sz="1200" i="1" dirty="0"/>
          </a:p>
        </p:txBody>
      </p:sp>
      <p:sp>
        <p:nvSpPr>
          <p:cNvPr id="5" name="CasellaDiTesto 4">
            <a:extLst>
              <a:ext uri="{FF2B5EF4-FFF2-40B4-BE49-F238E27FC236}">
                <a16:creationId xmlns:a16="http://schemas.microsoft.com/office/drawing/2014/main" id="{A8FD6071-F09B-5C4F-A011-F7A9BE685BC4}"/>
              </a:ext>
            </a:extLst>
          </p:cNvPr>
          <p:cNvSpPr txBox="1"/>
          <p:nvPr/>
        </p:nvSpPr>
        <p:spPr>
          <a:xfrm>
            <a:off x="501567" y="2241545"/>
            <a:ext cx="3824250" cy="3046988"/>
          </a:xfrm>
          <a:prstGeom prst="rect">
            <a:avLst/>
          </a:prstGeom>
          <a:noFill/>
        </p:spPr>
        <p:txBody>
          <a:bodyPr wrap="square">
            <a:spAutoFit/>
          </a:bodyPr>
          <a:lstStyle/>
          <a:p>
            <a:pPr marL="285750" indent="-285750">
              <a:buFont typeface="Arial" panose="020B0604020202020204" pitchFamily="34" charset="0"/>
              <a:buChar char="•"/>
              <a:defRPr/>
            </a:pPr>
            <a:r>
              <a:rPr lang="en-US" sz="1600" dirty="0">
                <a:solidFill>
                  <a:schemeClr val="tx2">
                    <a:lumMod val="50000"/>
                  </a:schemeClr>
                </a:solidFill>
                <a:cs typeface="Arial" pitchFamily="34" charset="0"/>
              </a:rPr>
              <a:t>Spill containment shall be installed under the HC metering.</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It shall be placed in an enclosure, connected to an adequately sized two stage air extraction system.</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One gas detector shall be installed, attached to the central gas sensing and alarm system.</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All equipment inside the enclosure shall meet  Zone 1 requirements.</a:t>
            </a:r>
            <a:endParaRPr lang="it-IT" sz="1600" dirty="0">
              <a:solidFill>
                <a:schemeClr val="tx2">
                  <a:lumMod val="50000"/>
                </a:schemeClr>
              </a:solidFill>
              <a:cs typeface="Arial" pitchFamily="34" charset="0"/>
            </a:endParaRPr>
          </a:p>
          <a:p>
            <a:pPr marL="285750" indent="-285750">
              <a:buFont typeface="Arial" panose="020B0604020202020204" pitchFamily="34" charset="0"/>
              <a:buChar char="•"/>
              <a:defRPr/>
            </a:pPr>
            <a:r>
              <a:rPr lang="en-US" sz="1600" dirty="0">
                <a:solidFill>
                  <a:schemeClr val="tx2">
                    <a:lumMod val="50000"/>
                  </a:schemeClr>
                </a:solidFill>
                <a:cs typeface="Arial" pitchFamily="34" charset="0"/>
              </a:rPr>
              <a:t>All equipment shall be properly grounded</a:t>
            </a:r>
            <a:endParaRPr lang="it-IT" sz="1600" dirty="0">
              <a:solidFill>
                <a:schemeClr val="tx2">
                  <a:lumMod val="50000"/>
                </a:schemeClr>
              </a:solidFill>
              <a:cs typeface="Arial" pitchFamily="34" charset="0"/>
            </a:endParaRPr>
          </a:p>
        </p:txBody>
      </p:sp>
      <p:pic>
        <p:nvPicPr>
          <p:cNvPr id="7" name="Immagine 16" descr="BB0A6063.JPG">
            <a:extLst>
              <a:ext uri="{FF2B5EF4-FFF2-40B4-BE49-F238E27FC236}">
                <a16:creationId xmlns:a16="http://schemas.microsoft.com/office/drawing/2014/main" id="{FB3BF2EB-7F89-894C-B825-207C15692A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77584"/>
            <a:ext cx="4220308" cy="237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418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0DA2EA-C6EC-2B4E-8BB0-0E38622C5B91}"/>
              </a:ext>
            </a:extLst>
          </p:cNvPr>
          <p:cNvSpPr>
            <a:spLocks noGrp="1"/>
          </p:cNvSpPr>
          <p:nvPr>
            <p:ph type="title"/>
          </p:nvPr>
        </p:nvSpPr>
        <p:spPr>
          <a:xfrm>
            <a:off x="722779" y="2766218"/>
            <a:ext cx="6819072" cy="1325563"/>
          </a:xfrm>
        </p:spPr>
        <p:txBody>
          <a:bodyPr>
            <a:normAutofit/>
          </a:bodyPr>
          <a:lstStyle/>
          <a:p>
            <a:pPr algn="ctr"/>
            <a:r>
              <a:rPr lang="it-IT" sz="4000" b="1" i="1" dirty="0" err="1"/>
              <a:t>Thank</a:t>
            </a:r>
            <a:r>
              <a:rPr lang="it-IT" sz="4000" b="1" i="1" dirty="0"/>
              <a:t> </a:t>
            </a:r>
            <a:r>
              <a:rPr lang="it-IT" sz="4000" b="1" i="1" dirty="0" err="1"/>
              <a:t>you</a:t>
            </a:r>
            <a:r>
              <a:rPr lang="it-IT" sz="4000" b="1" i="1" dirty="0"/>
              <a:t>!</a:t>
            </a:r>
          </a:p>
        </p:txBody>
      </p:sp>
    </p:spTree>
    <p:extLst>
      <p:ext uri="{BB962C8B-B14F-4D97-AF65-F5344CB8AC3E}">
        <p14:creationId xmlns:p14="http://schemas.microsoft.com/office/powerpoint/2010/main" val="146262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40419-2104-E943-A91E-849D6257E217}"/>
              </a:ext>
            </a:extLst>
          </p:cNvPr>
          <p:cNvSpPr>
            <a:spLocks noGrp="1"/>
          </p:cNvSpPr>
          <p:nvPr>
            <p:ph type="title"/>
          </p:nvPr>
        </p:nvSpPr>
        <p:spPr>
          <a:xfrm>
            <a:off x="628650" y="365125"/>
            <a:ext cx="7886700" cy="1325563"/>
          </a:xfrm>
        </p:spPr>
        <p:txBody>
          <a:bodyPr vert="horz" lIns="91440" tIns="45720" rIns="91440" bIns="45720" rtlCol="0" anchor="ctr">
            <a:normAutofit/>
          </a:bodyPr>
          <a:lstStyle/>
          <a:p>
            <a:pPr defTabSz="914400"/>
            <a:r>
              <a:rPr lang="en-US" sz="3600" kern="1200" dirty="0">
                <a:solidFill>
                  <a:schemeClr val="tx1"/>
                </a:solidFill>
                <a:latin typeface="+mj-lt"/>
                <a:ea typeface="+mj-ea"/>
                <a:cs typeface="+mj-cs"/>
              </a:rPr>
              <a:t>Blowing Agents comparison</a:t>
            </a:r>
          </a:p>
        </p:txBody>
      </p:sp>
      <p:graphicFrame>
        <p:nvGraphicFramePr>
          <p:cNvPr id="10" name="Tabella 9">
            <a:extLst>
              <a:ext uri="{FF2B5EF4-FFF2-40B4-BE49-F238E27FC236}">
                <a16:creationId xmlns:a16="http://schemas.microsoft.com/office/drawing/2014/main" id="{4F50D3DD-5AFF-804D-A7BC-23DB3F498920}"/>
              </a:ext>
            </a:extLst>
          </p:cNvPr>
          <p:cNvGraphicFramePr>
            <a:graphicFrameLocks noGrp="1"/>
          </p:cNvGraphicFramePr>
          <p:nvPr>
            <p:extLst>
              <p:ext uri="{D42A27DB-BD31-4B8C-83A1-F6EECF244321}">
                <p14:modId xmlns:p14="http://schemas.microsoft.com/office/powerpoint/2010/main" val="1733266946"/>
              </p:ext>
            </p:extLst>
          </p:nvPr>
        </p:nvGraphicFramePr>
        <p:xfrm>
          <a:off x="621506" y="2015728"/>
          <a:ext cx="7893849" cy="3971139"/>
        </p:xfrm>
        <a:graphic>
          <a:graphicData uri="http://schemas.openxmlformats.org/drawingml/2006/table">
            <a:tbl>
              <a:tblPr firstRow="1" bandRow="1">
                <a:tableStyleId>{5C22544A-7EE6-4342-B048-85BDC9FD1C3A}</a:tableStyleId>
              </a:tblPr>
              <a:tblGrid>
                <a:gridCol w="2496122">
                  <a:extLst>
                    <a:ext uri="{9D8B030D-6E8A-4147-A177-3AD203B41FA5}">
                      <a16:colId xmlns:a16="http://schemas.microsoft.com/office/drawing/2014/main" val="772062810"/>
                    </a:ext>
                  </a:extLst>
                </a:gridCol>
                <a:gridCol w="1119318">
                  <a:extLst>
                    <a:ext uri="{9D8B030D-6E8A-4147-A177-3AD203B41FA5}">
                      <a16:colId xmlns:a16="http://schemas.microsoft.com/office/drawing/2014/main" val="728120398"/>
                    </a:ext>
                  </a:extLst>
                </a:gridCol>
                <a:gridCol w="920075">
                  <a:extLst>
                    <a:ext uri="{9D8B030D-6E8A-4147-A177-3AD203B41FA5}">
                      <a16:colId xmlns:a16="http://schemas.microsoft.com/office/drawing/2014/main" val="2803463301"/>
                    </a:ext>
                  </a:extLst>
                </a:gridCol>
                <a:gridCol w="790272">
                  <a:extLst>
                    <a:ext uri="{9D8B030D-6E8A-4147-A177-3AD203B41FA5}">
                      <a16:colId xmlns:a16="http://schemas.microsoft.com/office/drawing/2014/main" val="100802216"/>
                    </a:ext>
                  </a:extLst>
                </a:gridCol>
                <a:gridCol w="790272">
                  <a:extLst>
                    <a:ext uri="{9D8B030D-6E8A-4147-A177-3AD203B41FA5}">
                      <a16:colId xmlns:a16="http://schemas.microsoft.com/office/drawing/2014/main" val="1906838851"/>
                    </a:ext>
                  </a:extLst>
                </a:gridCol>
                <a:gridCol w="810912">
                  <a:extLst>
                    <a:ext uri="{9D8B030D-6E8A-4147-A177-3AD203B41FA5}">
                      <a16:colId xmlns:a16="http://schemas.microsoft.com/office/drawing/2014/main" val="567901426"/>
                    </a:ext>
                  </a:extLst>
                </a:gridCol>
                <a:gridCol w="966878">
                  <a:extLst>
                    <a:ext uri="{9D8B030D-6E8A-4147-A177-3AD203B41FA5}">
                      <a16:colId xmlns:a16="http://schemas.microsoft.com/office/drawing/2014/main" val="195782670"/>
                    </a:ext>
                  </a:extLst>
                </a:gridCol>
              </a:tblGrid>
              <a:tr h="579881">
                <a:tc>
                  <a:txBody>
                    <a:bodyPr/>
                    <a:lstStyle/>
                    <a:p>
                      <a:pPr algn="l" fontAlgn="ctr"/>
                      <a:r>
                        <a:rPr lang="it-IT" sz="1700" u="none" strike="noStrike">
                          <a:effectLst/>
                        </a:rPr>
                        <a:t> </a:t>
                      </a:r>
                      <a:endParaRPr lang="it-IT" sz="1700" b="1" i="0" u="none" strike="noStrike">
                        <a:solidFill>
                          <a:srgbClr val="000000"/>
                        </a:solidFill>
                        <a:effectLst/>
                        <a:latin typeface="Calibri" panose="020F0502020204030204" pitchFamily="34" charset="0"/>
                      </a:endParaRPr>
                    </a:p>
                  </a:txBody>
                  <a:tcPr marL="9110" marR="9110" marT="9110" marB="0" anchor="ctr"/>
                </a:tc>
                <a:tc>
                  <a:txBody>
                    <a:bodyPr/>
                    <a:lstStyle/>
                    <a:p>
                      <a:pPr algn="ctr" fontAlgn="ctr"/>
                      <a:r>
                        <a:rPr lang="it-IT" sz="1700" b="0" u="none" strike="noStrike" dirty="0">
                          <a:effectLst/>
                        </a:rPr>
                        <a:t>HCFC 141b</a:t>
                      </a:r>
                      <a:endParaRPr lang="it-IT" sz="17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fontAlgn="ctr"/>
                      <a:r>
                        <a:rPr lang="it-IT" sz="1700" b="0" u="none" strike="noStrike" dirty="0" err="1">
                          <a:effectLst/>
                        </a:rPr>
                        <a:t>Methyl</a:t>
                      </a:r>
                      <a:r>
                        <a:rPr lang="it-IT" sz="1700" b="0" u="none" strike="noStrike" dirty="0">
                          <a:effectLst/>
                        </a:rPr>
                        <a:t> Formate</a:t>
                      </a:r>
                      <a:endParaRPr lang="it-IT" sz="17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fontAlgn="ctr"/>
                      <a:r>
                        <a:rPr lang="it-IT" sz="1700" b="0" u="none" strike="noStrike" dirty="0">
                          <a:effectLst/>
                        </a:rPr>
                        <a:t>134a</a:t>
                      </a:r>
                      <a:endParaRPr lang="it-IT" sz="17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fontAlgn="ctr"/>
                      <a:r>
                        <a:rPr lang="it-IT" sz="1700" b="0" u="none" strike="noStrike" dirty="0">
                          <a:effectLst/>
                        </a:rPr>
                        <a:t>245fa</a:t>
                      </a:r>
                      <a:endParaRPr lang="it-IT" sz="17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fontAlgn="ctr"/>
                      <a:r>
                        <a:rPr lang="it-IT" sz="1700" b="0" u="none" strike="noStrike" dirty="0">
                          <a:effectLst/>
                        </a:rPr>
                        <a:t>365mfc</a:t>
                      </a:r>
                      <a:endParaRPr lang="it-IT" sz="17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fontAlgn="ctr"/>
                      <a:r>
                        <a:rPr lang="it-IT" sz="1700" b="0" u="none" strike="noStrike" dirty="0" err="1">
                          <a:effectLst/>
                        </a:rPr>
                        <a:t>Pentanes</a:t>
                      </a:r>
                      <a:endParaRPr lang="it-IT" sz="17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2067065304"/>
                  </a:ext>
                </a:extLst>
              </a:tr>
              <a:tr h="264630">
                <a:tc>
                  <a:txBody>
                    <a:bodyPr/>
                    <a:lstStyle/>
                    <a:p>
                      <a:pPr algn="l" rtl="0" fontAlgn="ctr"/>
                      <a:r>
                        <a:rPr lang="it-IT" sz="1400" u="none" strike="noStrike" dirty="0">
                          <a:effectLst/>
                        </a:rPr>
                        <a:t>ODP </a:t>
                      </a:r>
                      <a:endParaRPr lang="it-IT" sz="1400" b="1"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0.11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0</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0</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1346926391"/>
                  </a:ext>
                </a:extLst>
              </a:tr>
              <a:tr h="264630">
                <a:tc>
                  <a:txBody>
                    <a:bodyPr/>
                    <a:lstStyle/>
                    <a:p>
                      <a:pPr algn="l" rtl="0" fontAlgn="ctr"/>
                      <a:r>
                        <a:rPr lang="it-IT" sz="1400" u="none" strike="noStrike">
                          <a:effectLst/>
                        </a:rPr>
                        <a:t>GWP </a:t>
                      </a:r>
                      <a:endParaRPr lang="it-IT" sz="1400" b="1"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725</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0</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1430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1030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960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11</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2032816726"/>
                  </a:ext>
                </a:extLst>
              </a:tr>
              <a:tr h="264630">
                <a:tc>
                  <a:txBody>
                    <a:bodyPr/>
                    <a:lstStyle/>
                    <a:p>
                      <a:pPr algn="l" rtl="0" fontAlgn="ctr"/>
                      <a:r>
                        <a:rPr lang="it-IT" sz="1400" u="none" strike="noStrike">
                          <a:effectLst/>
                        </a:rPr>
                        <a:t>VOC </a:t>
                      </a:r>
                      <a:endParaRPr lang="it-IT" sz="1400" b="1"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err="1">
                          <a:effectLst/>
                        </a:rPr>
                        <a:t>Exempt</a:t>
                      </a:r>
                      <a:r>
                        <a:rPr lang="it-IT" sz="1100" u="none" strike="noStrike" dirty="0">
                          <a:effectLst/>
                        </a:rPr>
                        <a:t>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Exempt </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Exempt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Exempt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N/A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Yes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1674935670"/>
                  </a:ext>
                </a:extLst>
              </a:tr>
              <a:tr h="264630">
                <a:tc>
                  <a:txBody>
                    <a:bodyPr/>
                    <a:lstStyle/>
                    <a:p>
                      <a:pPr algn="l" rtl="0" fontAlgn="ctr"/>
                      <a:r>
                        <a:rPr lang="it-IT" sz="1400" u="none" strike="noStrike">
                          <a:effectLst/>
                        </a:rPr>
                        <a:t>MW </a:t>
                      </a:r>
                      <a:endParaRPr lang="it-IT" sz="1400" b="1"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117</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60</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102</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134</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150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70 – 72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3903005904"/>
                  </a:ext>
                </a:extLst>
              </a:tr>
              <a:tr h="264630">
                <a:tc>
                  <a:txBody>
                    <a:bodyPr/>
                    <a:lstStyle/>
                    <a:p>
                      <a:pPr algn="l" rtl="0" fontAlgn="ctr"/>
                      <a:r>
                        <a:rPr lang="it-IT" sz="1400" u="none" strike="noStrike" dirty="0" err="1">
                          <a:effectLst/>
                        </a:rPr>
                        <a:t>Boiling</a:t>
                      </a:r>
                      <a:r>
                        <a:rPr lang="it-IT" sz="1400" u="none" strike="noStrike" dirty="0">
                          <a:effectLst/>
                        </a:rPr>
                        <a:t> Point, °C </a:t>
                      </a:r>
                      <a:endParaRPr lang="it-IT" sz="1400" b="1"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32.2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32</a:t>
                      </a:r>
                      <a:endParaRPr lang="it-IT" sz="1100" b="1" i="0" u="none" strike="noStrike" dirty="0">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-26.2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30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28 – 49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773495355"/>
                  </a:ext>
                </a:extLst>
              </a:tr>
              <a:tr h="264630">
                <a:tc>
                  <a:txBody>
                    <a:bodyPr/>
                    <a:lstStyle/>
                    <a:p>
                      <a:pPr algn="l" rtl="0" fontAlgn="ctr"/>
                      <a:r>
                        <a:rPr lang="it-IT" sz="1400" u="none" strike="noStrike">
                          <a:effectLst/>
                        </a:rPr>
                        <a:t>lambda </a:t>
                      </a:r>
                      <a:endParaRPr lang="it-IT" sz="1400" b="1"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10</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10.7 </a:t>
                      </a:r>
                      <a:endParaRPr lang="it-IT" sz="1100" b="1" i="0" u="none" strike="noStrike" dirty="0">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14</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12</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10.7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11 – 14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663796970"/>
                  </a:ext>
                </a:extLst>
              </a:tr>
              <a:tr h="264630">
                <a:tc>
                  <a:txBody>
                    <a:bodyPr/>
                    <a:lstStyle/>
                    <a:p>
                      <a:pPr algn="l" rtl="0" fontAlgn="ctr"/>
                      <a:r>
                        <a:rPr lang="it-IT" sz="1400" u="none" strike="noStrike" dirty="0">
                          <a:effectLst/>
                        </a:rPr>
                        <a:t>Flash Point, °C </a:t>
                      </a:r>
                      <a:endParaRPr lang="it-IT" sz="1400" b="1"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None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-19</a:t>
                      </a:r>
                      <a:endParaRPr lang="it-IT" sz="1100" b="1" i="0" u="none" strike="noStrike" dirty="0">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None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None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None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-37 – -51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3774510968"/>
                  </a:ext>
                </a:extLst>
              </a:tr>
              <a:tr h="264630">
                <a:tc>
                  <a:txBody>
                    <a:bodyPr/>
                    <a:lstStyle/>
                    <a:p>
                      <a:pPr algn="l" rtl="0" fontAlgn="ctr"/>
                      <a:r>
                        <a:rPr lang="it-IT" sz="1400" u="none" strike="noStrike" dirty="0" err="1">
                          <a:effectLst/>
                        </a:rPr>
                        <a:t>Specific</a:t>
                      </a:r>
                      <a:r>
                        <a:rPr lang="it-IT" sz="1400" u="none" strike="noStrike" dirty="0">
                          <a:effectLst/>
                        </a:rPr>
                        <a:t> </a:t>
                      </a:r>
                      <a:r>
                        <a:rPr lang="it-IT" sz="1400" u="none" strike="noStrike" dirty="0" err="1">
                          <a:effectLst/>
                        </a:rPr>
                        <a:t>Gravity</a:t>
                      </a:r>
                      <a:endParaRPr lang="it-IT" sz="1400" b="1"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1.24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0.982 </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1.22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1.32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1.28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0.624 – 0.75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4038823479"/>
                  </a:ext>
                </a:extLst>
              </a:tr>
              <a:tr h="264630">
                <a:tc>
                  <a:txBody>
                    <a:bodyPr/>
                    <a:lstStyle/>
                    <a:p>
                      <a:pPr algn="l" rtl="0" fontAlgn="ctr"/>
                      <a:r>
                        <a:rPr lang="it-IT" sz="1400" u="none" strike="noStrike">
                          <a:effectLst/>
                        </a:rPr>
                        <a:t>Kyoto Compliant </a:t>
                      </a:r>
                      <a:endParaRPr lang="it-IT" sz="1400" b="1"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Yes </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No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No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Yes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1673690275"/>
                  </a:ext>
                </a:extLst>
              </a:tr>
              <a:tr h="264630">
                <a:tc>
                  <a:txBody>
                    <a:bodyPr/>
                    <a:lstStyle/>
                    <a:p>
                      <a:pPr algn="l" rtl="0" fontAlgn="ctr"/>
                      <a:r>
                        <a:rPr lang="it-IT" sz="1400" u="none" strike="noStrike">
                          <a:effectLst/>
                        </a:rPr>
                        <a:t>Montreal Compliant </a:t>
                      </a:r>
                      <a:endParaRPr lang="it-IT" sz="1400" b="1"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Yes </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Yes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Yes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Yes </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Yes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4089006974"/>
                  </a:ext>
                </a:extLst>
              </a:tr>
              <a:tr h="480328">
                <a:tc>
                  <a:txBody>
                    <a:bodyPr/>
                    <a:lstStyle/>
                    <a:p>
                      <a:pPr algn="l" rtl="0" fontAlgn="ctr"/>
                      <a:r>
                        <a:rPr lang="it-IT" sz="1400" u="none" strike="noStrike" dirty="0" err="1">
                          <a:effectLst/>
                        </a:rPr>
                        <a:t>Vapor</a:t>
                      </a:r>
                      <a:r>
                        <a:rPr lang="it-IT" sz="1400" u="none" strike="noStrike" dirty="0">
                          <a:effectLst/>
                        </a:rPr>
                        <a:t> Pressure @ 20°C [</a:t>
                      </a:r>
                      <a:r>
                        <a:rPr lang="it-IT" sz="1400" u="none" strike="noStrike" dirty="0" err="1">
                          <a:effectLst/>
                        </a:rPr>
                        <a:t>mmHg</a:t>
                      </a:r>
                      <a:r>
                        <a:rPr lang="it-IT" sz="1400" u="none" strike="noStrike" dirty="0">
                          <a:effectLst/>
                        </a:rPr>
                        <a:t>] </a:t>
                      </a:r>
                      <a:endParaRPr lang="it-IT" sz="1400" b="1"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517</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476</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4432</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923</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600</a:t>
                      </a:r>
                      <a:endParaRPr lang="it-IT" sz="1100" b="0" i="0" u="none" strike="noStrike" dirty="0">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338 – 580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3874582911"/>
                  </a:ext>
                </a:extLst>
              </a:tr>
              <a:tr h="264630">
                <a:tc>
                  <a:txBody>
                    <a:bodyPr/>
                    <a:lstStyle/>
                    <a:p>
                      <a:pPr algn="l" rtl="0" fontAlgn="ctr"/>
                      <a:r>
                        <a:rPr lang="it-IT" sz="1400" u="none" strike="noStrike">
                          <a:effectLst/>
                        </a:rPr>
                        <a:t>Flammability LEL </a:t>
                      </a:r>
                      <a:endParaRPr lang="it-IT" sz="1400" b="1"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7.6%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5%</a:t>
                      </a:r>
                      <a:endParaRPr lang="it-IT" sz="1100" b="1" i="0" u="none" strike="noStrike">
                        <a:solidFill>
                          <a:srgbClr val="008944"/>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None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None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a:effectLst/>
                        </a:rPr>
                        <a:t>3.8 </a:t>
                      </a:r>
                      <a:endParaRPr lang="it-IT" sz="1100" b="0" i="0" u="none" strike="noStrike">
                        <a:solidFill>
                          <a:srgbClr val="000000"/>
                        </a:solidFill>
                        <a:effectLst/>
                        <a:latin typeface="Calibri" panose="020F0502020204030204" pitchFamily="34" charset="0"/>
                      </a:endParaRPr>
                    </a:p>
                  </a:txBody>
                  <a:tcPr marL="9110" marR="9110" marT="9110" marB="0" anchor="ctr"/>
                </a:tc>
                <a:tc>
                  <a:txBody>
                    <a:bodyPr/>
                    <a:lstStyle/>
                    <a:p>
                      <a:pPr algn="ctr" rtl="0" fontAlgn="ctr"/>
                      <a:r>
                        <a:rPr lang="it-IT" sz="1100" u="none" strike="noStrike" dirty="0">
                          <a:effectLst/>
                        </a:rPr>
                        <a:t>1.1% – 1.5% </a:t>
                      </a:r>
                      <a:endParaRPr lang="it-IT" sz="1100" b="0" i="0" u="none" strike="noStrike" dirty="0">
                        <a:solidFill>
                          <a:srgbClr val="000000"/>
                        </a:solidFill>
                        <a:effectLst/>
                        <a:latin typeface="Calibri" panose="020F0502020204030204" pitchFamily="34" charset="0"/>
                      </a:endParaRPr>
                    </a:p>
                  </a:txBody>
                  <a:tcPr marL="9110" marR="9110" marT="9110" marB="0" anchor="ctr"/>
                </a:tc>
                <a:extLst>
                  <a:ext uri="{0D108BD9-81ED-4DB2-BD59-A6C34878D82A}">
                    <a16:rowId xmlns:a16="http://schemas.microsoft.com/office/drawing/2014/main" val="3121242138"/>
                  </a:ext>
                </a:extLst>
              </a:tr>
            </a:tbl>
          </a:graphicData>
        </a:graphic>
      </p:graphicFrame>
    </p:spTree>
    <p:extLst>
      <p:ext uri="{BB962C8B-B14F-4D97-AF65-F5344CB8AC3E}">
        <p14:creationId xmlns:p14="http://schemas.microsoft.com/office/powerpoint/2010/main" val="88920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40419-2104-E943-A91E-849D6257E217}"/>
              </a:ext>
            </a:extLst>
          </p:cNvPr>
          <p:cNvSpPr>
            <a:spLocks noGrp="1"/>
          </p:cNvSpPr>
          <p:nvPr>
            <p:ph type="title"/>
          </p:nvPr>
        </p:nvSpPr>
        <p:spPr/>
        <p:txBody>
          <a:bodyPr>
            <a:normAutofit/>
          </a:bodyPr>
          <a:lstStyle/>
          <a:p>
            <a:r>
              <a:rPr lang="it-IT" sz="3600" dirty="0" err="1"/>
              <a:t>What</a:t>
            </a:r>
            <a:r>
              <a:rPr lang="it-IT" sz="3600" dirty="0"/>
              <a:t> </a:t>
            </a:r>
            <a:r>
              <a:rPr lang="it-IT" sz="3600" dirty="0" err="1"/>
              <a:t>ecomate</a:t>
            </a:r>
            <a:r>
              <a:rPr lang="it-IT" sz="3600" dirty="0"/>
              <a:t>® </a:t>
            </a:r>
            <a:r>
              <a:rPr lang="it-IT" sz="3600" dirty="0" err="1"/>
              <a:t>is</a:t>
            </a:r>
            <a:r>
              <a:rPr lang="it-IT" sz="3600" dirty="0"/>
              <a:t>?</a:t>
            </a:r>
          </a:p>
        </p:txBody>
      </p:sp>
      <p:sp>
        <p:nvSpPr>
          <p:cNvPr id="7" name="Rettangolo 6">
            <a:extLst>
              <a:ext uri="{FF2B5EF4-FFF2-40B4-BE49-F238E27FC236}">
                <a16:creationId xmlns:a16="http://schemas.microsoft.com/office/drawing/2014/main" id="{B5689D2B-08F5-0649-8853-B3781E9041E8}"/>
              </a:ext>
            </a:extLst>
          </p:cNvPr>
          <p:cNvSpPr/>
          <p:nvPr/>
        </p:nvSpPr>
        <p:spPr>
          <a:xfrm>
            <a:off x="628649" y="1853428"/>
            <a:ext cx="7130303" cy="3276282"/>
          </a:xfrm>
          <a:prstGeom prst="rect">
            <a:avLst/>
          </a:prstGeom>
        </p:spPr>
        <p:txBody>
          <a:bodyPr wrap="square">
            <a:spAutoFit/>
          </a:bodyPr>
          <a:lstStyle/>
          <a:p>
            <a:pPr>
              <a:lnSpc>
                <a:spcPct val="150000"/>
              </a:lnSpc>
            </a:pPr>
            <a:r>
              <a:rPr lang="en" sz="2000" dirty="0"/>
              <a:t>The use of Methyl </a:t>
            </a:r>
            <a:r>
              <a:rPr lang="en" sz="2000" dirty="0" err="1"/>
              <a:t>Formate</a:t>
            </a:r>
            <a:r>
              <a:rPr lang="en" sz="2000" dirty="0"/>
              <a:t> in PU foams constitutes proprietary technology.</a:t>
            </a:r>
          </a:p>
          <a:p>
            <a:pPr>
              <a:lnSpc>
                <a:spcPct val="150000"/>
              </a:lnSpc>
            </a:pPr>
            <a:endParaRPr lang="en" sz="2000" dirty="0"/>
          </a:p>
          <a:p>
            <a:pPr>
              <a:lnSpc>
                <a:spcPct val="150000"/>
              </a:lnSpc>
            </a:pPr>
            <a:r>
              <a:rPr lang="en" sz="2000" dirty="0"/>
              <a:t>The technology using MF in PU foam is owned and marketed by Foam Supplies, Inc. (FSI) in the USA.</a:t>
            </a:r>
          </a:p>
          <a:p>
            <a:pPr>
              <a:lnSpc>
                <a:spcPct val="150000"/>
              </a:lnSpc>
            </a:pPr>
            <a:endParaRPr lang="en" sz="2000" dirty="0"/>
          </a:p>
          <a:p>
            <a:pPr>
              <a:lnSpc>
                <a:spcPct val="150000"/>
              </a:lnSpc>
            </a:pPr>
            <a:r>
              <a:rPr lang="en" sz="2000" dirty="0"/>
              <a:t>The MF is marketed under the commercial name of “</a:t>
            </a:r>
            <a:r>
              <a:rPr lang="en" sz="2000" b="1" dirty="0" err="1"/>
              <a:t>ecomate</a:t>
            </a:r>
            <a:r>
              <a:rPr lang="en" sz="2000" b="1" dirty="0"/>
              <a:t>®</a:t>
            </a:r>
            <a:r>
              <a:rPr lang="en" sz="2000" dirty="0"/>
              <a:t>”.</a:t>
            </a:r>
          </a:p>
        </p:txBody>
      </p:sp>
    </p:spTree>
    <p:extLst>
      <p:ext uri="{BB962C8B-B14F-4D97-AF65-F5344CB8AC3E}">
        <p14:creationId xmlns:p14="http://schemas.microsoft.com/office/powerpoint/2010/main" val="157592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C40419-2104-E943-A91E-849D6257E217}"/>
              </a:ext>
            </a:extLst>
          </p:cNvPr>
          <p:cNvSpPr>
            <a:spLocks noGrp="1"/>
          </p:cNvSpPr>
          <p:nvPr>
            <p:ph type="title"/>
          </p:nvPr>
        </p:nvSpPr>
        <p:spPr/>
        <p:txBody>
          <a:bodyPr>
            <a:normAutofit/>
          </a:bodyPr>
          <a:lstStyle/>
          <a:p>
            <a:r>
              <a:rPr lang="it-IT" sz="3600" dirty="0" err="1"/>
              <a:t>What</a:t>
            </a:r>
            <a:r>
              <a:rPr lang="it-IT" sz="3600" dirty="0"/>
              <a:t> </a:t>
            </a:r>
            <a:r>
              <a:rPr lang="it-IT" sz="3600" dirty="0" err="1"/>
              <a:t>ecomate</a:t>
            </a:r>
            <a:r>
              <a:rPr lang="it-IT" sz="3600" dirty="0"/>
              <a:t>® </a:t>
            </a:r>
            <a:r>
              <a:rPr lang="it-IT" sz="3600" dirty="0" err="1"/>
              <a:t>is</a:t>
            </a:r>
            <a:r>
              <a:rPr lang="it-IT" sz="3600" dirty="0"/>
              <a:t>?</a:t>
            </a:r>
          </a:p>
        </p:txBody>
      </p:sp>
      <p:sp>
        <p:nvSpPr>
          <p:cNvPr id="3" name="Segnaposto contenuto 2">
            <a:extLst>
              <a:ext uri="{FF2B5EF4-FFF2-40B4-BE49-F238E27FC236}">
                <a16:creationId xmlns:a16="http://schemas.microsoft.com/office/drawing/2014/main" id="{B490C4E1-337B-4E43-AB58-98F1294F880F}"/>
              </a:ext>
            </a:extLst>
          </p:cNvPr>
          <p:cNvSpPr>
            <a:spLocks noGrp="1"/>
          </p:cNvSpPr>
          <p:nvPr>
            <p:ph idx="1"/>
          </p:nvPr>
        </p:nvSpPr>
        <p:spPr>
          <a:xfrm>
            <a:off x="628650" y="1825625"/>
            <a:ext cx="3305397" cy="4351338"/>
          </a:xfrm>
        </p:spPr>
        <p:txBody>
          <a:bodyPr/>
          <a:lstStyle/>
          <a:p>
            <a:pPr marL="0" indent="0">
              <a:buNone/>
            </a:pPr>
            <a:r>
              <a:rPr lang="it-IT" b="1" dirty="0" err="1"/>
              <a:t>ecomate</a:t>
            </a:r>
            <a:r>
              <a:rPr lang="it-IT" b="1" dirty="0"/>
              <a:t>® </a:t>
            </a:r>
            <a:r>
              <a:rPr lang="it-IT" b="1" dirty="0" err="1"/>
              <a:t>is</a:t>
            </a:r>
            <a:r>
              <a:rPr lang="it-IT" b="1" dirty="0"/>
              <a:t>:</a:t>
            </a:r>
          </a:p>
          <a:p>
            <a:pPr marL="0" indent="0">
              <a:buNone/>
            </a:pPr>
            <a:endParaRPr lang="it-IT" dirty="0"/>
          </a:p>
          <a:p>
            <a:pPr>
              <a:buFont typeface="Wingdings" pitchFamily="2" charset="2"/>
              <a:buChar char="ü"/>
            </a:pPr>
            <a:r>
              <a:rPr lang="it-IT" dirty="0" err="1"/>
              <a:t>Liqiud</a:t>
            </a:r>
            <a:r>
              <a:rPr lang="it-IT" dirty="0"/>
              <a:t> </a:t>
            </a:r>
            <a:r>
              <a:rPr lang="it-IT" dirty="0" err="1"/>
              <a:t>Blowing</a:t>
            </a:r>
            <a:r>
              <a:rPr lang="it-IT" dirty="0"/>
              <a:t> Agent</a:t>
            </a:r>
          </a:p>
          <a:p>
            <a:pPr>
              <a:buFont typeface="Wingdings" pitchFamily="2" charset="2"/>
              <a:buChar char="ü"/>
            </a:pPr>
            <a:r>
              <a:rPr lang="it-IT" dirty="0"/>
              <a:t>An </a:t>
            </a:r>
            <a:r>
              <a:rPr lang="it-IT" dirty="0" err="1"/>
              <a:t>ester</a:t>
            </a:r>
            <a:endParaRPr lang="it-IT" dirty="0"/>
          </a:p>
          <a:p>
            <a:pPr>
              <a:buFont typeface="Wingdings" pitchFamily="2" charset="2"/>
              <a:buChar char="ü"/>
            </a:pPr>
            <a:r>
              <a:rPr lang="it-IT" dirty="0" err="1"/>
              <a:t>Methyl</a:t>
            </a:r>
            <a:r>
              <a:rPr lang="it-IT" dirty="0"/>
              <a:t> Formiate:</a:t>
            </a:r>
          </a:p>
        </p:txBody>
      </p:sp>
      <p:pic>
        <p:nvPicPr>
          <p:cNvPr id="5" name="Immagine 4">
            <a:extLst>
              <a:ext uri="{FF2B5EF4-FFF2-40B4-BE49-F238E27FC236}">
                <a16:creationId xmlns:a16="http://schemas.microsoft.com/office/drawing/2014/main" id="{A2F6E54A-E2DC-CA46-A432-C69E004D6523}"/>
              </a:ext>
            </a:extLst>
          </p:cNvPr>
          <p:cNvPicPr>
            <a:picLocks noChangeAspect="1"/>
          </p:cNvPicPr>
          <p:nvPr/>
        </p:nvPicPr>
        <p:blipFill>
          <a:blip r:embed="rId2"/>
          <a:stretch>
            <a:fillRect/>
          </a:stretch>
        </p:blipFill>
        <p:spPr>
          <a:xfrm>
            <a:off x="1132742" y="4001294"/>
            <a:ext cx="1670963" cy="895531"/>
          </a:xfrm>
          <a:prstGeom prst="rect">
            <a:avLst/>
          </a:prstGeom>
        </p:spPr>
      </p:pic>
      <p:sp>
        <p:nvSpPr>
          <p:cNvPr id="6" name="Segnaposto contenuto 2">
            <a:extLst>
              <a:ext uri="{FF2B5EF4-FFF2-40B4-BE49-F238E27FC236}">
                <a16:creationId xmlns:a16="http://schemas.microsoft.com/office/drawing/2014/main" id="{AB677F0E-7878-F146-9489-9C36C6C8E9F8}"/>
              </a:ext>
            </a:extLst>
          </p:cNvPr>
          <p:cNvSpPr txBox="1">
            <a:spLocks/>
          </p:cNvSpPr>
          <p:nvPr/>
        </p:nvSpPr>
        <p:spPr>
          <a:xfrm>
            <a:off x="5054876" y="1819001"/>
            <a:ext cx="2498863" cy="321019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b="1" dirty="0" err="1"/>
              <a:t>ecomate</a:t>
            </a:r>
            <a:r>
              <a:rPr lang="it-IT" b="1" dirty="0"/>
              <a:t>® </a:t>
            </a:r>
            <a:r>
              <a:rPr lang="it-IT" b="1" dirty="0" err="1"/>
              <a:t>is</a:t>
            </a:r>
            <a:r>
              <a:rPr lang="it-IT" b="1" dirty="0"/>
              <a:t> </a:t>
            </a:r>
            <a:r>
              <a:rPr lang="it-IT" b="1" dirty="0" err="1"/>
              <a:t>not</a:t>
            </a:r>
            <a:r>
              <a:rPr lang="it-IT" b="1" dirty="0"/>
              <a:t>:</a:t>
            </a:r>
          </a:p>
          <a:p>
            <a:pPr marL="0" indent="0">
              <a:buFont typeface="Arial" panose="020B0604020202020204" pitchFamily="34" charset="0"/>
              <a:buNone/>
            </a:pPr>
            <a:endParaRPr lang="it-IT" dirty="0"/>
          </a:p>
          <a:p>
            <a:r>
              <a:rPr lang="it-IT" dirty="0"/>
              <a:t>CFC</a:t>
            </a:r>
          </a:p>
          <a:p>
            <a:r>
              <a:rPr lang="it-IT" dirty="0"/>
              <a:t>HCFC</a:t>
            </a:r>
          </a:p>
          <a:p>
            <a:r>
              <a:rPr lang="it-IT" dirty="0"/>
              <a:t>HFC</a:t>
            </a:r>
          </a:p>
          <a:p>
            <a:r>
              <a:rPr lang="it-IT" dirty="0" err="1"/>
              <a:t>Hydrocarbon</a:t>
            </a:r>
            <a:endParaRPr lang="it-IT" dirty="0"/>
          </a:p>
          <a:p>
            <a:r>
              <a:rPr lang="it-IT" dirty="0"/>
              <a:t>HFO</a:t>
            </a:r>
          </a:p>
          <a:p>
            <a:r>
              <a:rPr lang="it-IT" dirty="0"/>
              <a:t>An acid</a:t>
            </a:r>
          </a:p>
        </p:txBody>
      </p:sp>
    </p:spTree>
    <p:extLst>
      <p:ext uri="{BB962C8B-B14F-4D97-AF65-F5344CB8AC3E}">
        <p14:creationId xmlns:p14="http://schemas.microsoft.com/office/powerpoint/2010/main" val="428257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55168E-81A4-694A-9EC6-D103E70B1B60}"/>
              </a:ext>
            </a:extLst>
          </p:cNvPr>
          <p:cNvSpPr>
            <a:spLocks noGrp="1"/>
          </p:cNvSpPr>
          <p:nvPr>
            <p:ph idx="1"/>
          </p:nvPr>
        </p:nvSpPr>
        <p:spPr>
          <a:xfrm>
            <a:off x="628650" y="2007211"/>
            <a:ext cx="7886700" cy="4024191"/>
          </a:xfrm>
        </p:spPr>
        <p:txBody>
          <a:bodyPr>
            <a:noAutofit/>
          </a:bodyPr>
          <a:lstStyle/>
          <a:p>
            <a:pPr>
              <a:lnSpc>
                <a:spcPct val="150000"/>
              </a:lnSpc>
            </a:pPr>
            <a:r>
              <a:rPr lang="it-IT" dirty="0"/>
              <a:t>Montreal &amp; Kyoto </a:t>
            </a:r>
            <a:r>
              <a:rPr lang="it-IT" dirty="0" err="1"/>
              <a:t>Protocol</a:t>
            </a:r>
            <a:r>
              <a:rPr lang="it-IT" dirty="0"/>
              <a:t> </a:t>
            </a:r>
            <a:r>
              <a:rPr lang="it-IT" dirty="0" err="1"/>
              <a:t>Compliant</a:t>
            </a:r>
            <a:endParaRPr lang="it-IT" dirty="0"/>
          </a:p>
          <a:p>
            <a:pPr>
              <a:lnSpc>
                <a:spcPct val="150000"/>
              </a:lnSpc>
            </a:pPr>
            <a:r>
              <a:rPr lang="it-IT" dirty="0"/>
              <a:t>US EPA SNAP </a:t>
            </a:r>
            <a:r>
              <a:rPr lang="it-IT" dirty="0" err="1"/>
              <a:t>Approved</a:t>
            </a:r>
            <a:endParaRPr lang="it-IT" dirty="0"/>
          </a:p>
          <a:p>
            <a:pPr>
              <a:lnSpc>
                <a:spcPct val="150000"/>
              </a:lnSpc>
            </a:pPr>
            <a:r>
              <a:rPr lang="it-IT" dirty="0" err="1"/>
              <a:t>RoHS</a:t>
            </a:r>
            <a:r>
              <a:rPr lang="it-IT" dirty="0"/>
              <a:t> and WEEE </a:t>
            </a:r>
            <a:r>
              <a:rPr lang="it-IT" dirty="0" err="1"/>
              <a:t>Compliant</a:t>
            </a:r>
            <a:endParaRPr lang="it-IT" dirty="0"/>
          </a:p>
          <a:p>
            <a:pPr>
              <a:lnSpc>
                <a:spcPct val="150000"/>
              </a:lnSpc>
            </a:pPr>
            <a:r>
              <a:rPr lang="it-IT" dirty="0"/>
              <a:t>GRAS (</a:t>
            </a:r>
            <a:r>
              <a:rPr lang="it-IT" dirty="0" err="1"/>
              <a:t>Generally</a:t>
            </a:r>
            <a:r>
              <a:rPr lang="it-IT" dirty="0"/>
              <a:t> </a:t>
            </a:r>
            <a:r>
              <a:rPr lang="it-IT" dirty="0" err="1"/>
              <a:t>Regarded</a:t>
            </a:r>
            <a:r>
              <a:rPr lang="it-IT" dirty="0"/>
              <a:t> </a:t>
            </a:r>
            <a:r>
              <a:rPr lang="it-IT" dirty="0" err="1"/>
              <a:t>As</a:t>
            </a:r>
            <a:r>
              <a:rPr lang="it-IT" dirty="0"/>
              <a:t> </a:t>
            </a:r>
            <a:r>
              <a:rPr lang="it-IT" dirty="0" err="1"/>
              <a:t>Safe</a:t>
            </a:r>
            <a:r>
              <a:rPr lang="it-IT" dirty="0"/>
              <a:t>) </a:t>
            </a:r>
            <a:r>
              <a:rPr lang="it-IT" dirty="0" err="1"/>
              <a:t>Approved</a:t>
            </a:r>
            <a:endParaRPr lang="it-IT" dirty="0"/>
          </a:p>
          <a:p>
            <a:pPr>
              <a:lnSpc>
                <a:spcPct val="150000"/>
              </a:lnSpc>
            </a:pPr>
            <a:r>
              <a:rPr lang="it-IT" dirty="0"/>
              <a:t>Non-</a:t>
            </a:r>
            <a:r>
              <a:rPr lang="it-IT" dirty="0" err="1"/>
              <a:t>Toxic</a:t>
            </a:r>
            <a:endParaRPr lang="it-IT" dirty="0"/>
          </a:p>
          <a:p>
            <a:pPr>
              <a:lnSpc>
                <a:spcPct val="150000"/>
              </a:lnSpc>
            </a:pPr>
            <a:r>
              <a:rPr lang="it-IT" dirty="0"/>
              <a:t>VOC-</a:t>
            </a:r>
            <a:r>
              <a:rPr lang="it-IT" dirty="0" err="1"/>
              <a:t>Exempt</a:t>
            </a:r>
            <a:endParaRPr lang="it-IT" dirty="0"/>
          </a:p>
          <a:p>
            <a:pPr>
              <a:lnSpc>
                <a:spcPct val="150000"/>
              </a:lnSpc>
            </a:pPr>
            <a:r>
              <a:rPr lang="it-IT" dirty="0"/>
              <a:t>UL, FM &amp; USCG </a:t>
            </a:r>
            <a:r>
              <a:rPr lang="it-IT" dirty="0" err="1"/>
              <a:t>Classified</a:t>
            </a:r>
            <a:r>
              <a:rPr lang="it-IT" dirty="0"/>
              <a:t> Systems</a:t>
            </a:r>
          </a:p>
          <a:p>
            <a:pPr marL="0" indent="0">
              <a:lnSpc>
                <a:spcPct val="150000"/>
              </a:lnSpc>
              <a:buNone/>
            </a:pPr>
            <a:endParaRPr lang="it-IT" dirty="0"/>
          </a:p>
        </p:txBody>
      </p:sp>
      <p:sp>
        <p:nvSpPr>
          <p:cNvPr id="4" name="Titolo 1">
            <a:extLst>
              <a:ext uri="{FF2B5EF4-FFF2-40B4-BE49-F238E27FC236}">
                <a16:creationId xmlns:a16="http://schemas.microsoft.com/office/drawing/2014/main" id="{DCFBB69C-7AF3-CC4E-868A-54A3B546D04E}"/>
              </a:ext>
            </a:extLst>
          </p:cNvPr>
          <p:cNvSpPr>
            <a:spLocks noGrp="1"/>
          </p:cNvSpPr>
          <p:nvPr>
            <p:ph type="title"/>
          </p:nvPr>
        </p:nvSpPr>
        <p:spPr>
          <a:xfrm>
            <a:off x="628650" y="365126"/>
            <a:ext cx="6819072" cy="1325563"/>
          </a:xfrm>
        </p:spPr>
        <p:txBody>
          <a:bodyPr>
            <a:normAutofit/>
          </a:bodyPr>
          <a:lstStyle/>
          <a:p>
            <a:r>
              <a:rPr lang="it-IT" sz="3600" dirty="0" err="1"/>
              <a:t>ecomate</a:t>
            </a:r>
            <a:r>
              <a:rPr lang="it-IT" sz="3600" dirty="0"/>
              <a:t>® </a:t>
            </a:r>
            <a:r>
              <a:rPr lang="it-IT" sz="3600" dirty="0" err="1"/>
              <a:t>compliance</a:t>
            </a:r>
            <a:endParaRPr lang="it-IT" sz="3600" dirty="0"/>
          </a:p>
        </p:txBody>
      </p:sp>
    </p:spTree>
    <p:extLst>
      <p:ext uri="{BB962C8B-B14F-4D97-AF65-F5344CB8AC3E}">
        <p14:creationId xmlns:p14="http://schemas.microsoft.com/office/powerpoint/2010/main" val="35039774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UNDP" id="{F15496FE-4D0F-334C-BA96-2E8035DB38C5}" vid="{4C2F3580-5BA7-2544-8B8D-B4911F19FBDC}"/>
    </a:ext>
  </a:extLst>
</a:theme>
</file>

<file path=docProps/app.xml><?xml version="1.0" encoding="utf-8"?>
<Properties xmlns="http://schemas.openxmlformats.org/officeDocument/2006/extended-properties" xmlns:vt="http://schemas.openxmlformats.org/officeDocument/2006/docPropsVTypes">
  <Template>Tema di Office</Template>
  <TotalTime>235</TotalTime>
  <Words>3942</Words>
  <Application>Microsoft Macintosh PowerPoint</Application>
  <PresentationFormat>Presentazione su schermo (4:3)</PresentationFormat>
  <Paragraphs>985</Paragraphs>
  <Slides>59</Slides>
  <Notes>0</Notes>
  <HiddenSlides>29</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59</vt:i4>
      </vt:variant>
    </vt:vector>
  </HeadingPairs>
  <TitlesOfParts>
    <vt:vector size="65" baseType="lpstr">
      <vt:lpstr>Apple Color Emoji</vt:lpstr>
      <vt:lpstr>Arial</vt:lpstr>
      <vt:lpstr>Calibri</vt:lpstr>
      <vt:lpstr>Calibri Light</vt:lpstr>
      <vt:lpstr>Wingdings</vt:lpstr>
      <vt:lpstr>Tema di Office</vt:lpstr>
      <vt:lpstr>Presentazione standard di PowerPoint</vt:lpstr>
      <vt:lpstr>Alternatives to HCFC-141b</vt:lpstr>
      <vt:lpstr>Presentazione standard di PowerPoint</vt:lpstr>
      <vt:lpstr>Presentazione standard di PowerPoint</vt:lpstr>
      <vt:lpstr>Presentazione standard di PowerPoint</vt:lpstr>
      <vt:lpstr>Blowing Agents comparison</vt:lpstr>
      <vt:lpstr>What ecomate® is?</vt:lpstr>
      <vt:lpstr>What ecomate® is?</vt:lpstr>
      <vt:lpstr>ecomate® compliance</vt:lpstr>
      <vt:lpstr>End use applications of ecomate®</vt:lpstr>
      <vt:lpstr>MF vs HCFC-141b</vt:lpstr>
      <vt:lpstr>Transition from HCFC-141b to ecomate®: advantages</vt:lpstr>
      <vt:lpstr>Transition from HCFC-141b to ecomate®: advantages</vt:lpstr>
      <vt:lpstr>Transition from HCFC-141b to ecomate®: constraints</vt:lpstr>
      <vt:lpstr>Transition from HCFC-141b to ecomate®: flammability</vt:lpstr>
      <vt:lpstr>Transition from HCFC-141b to ecomate®: flammability</vt:lpstr>
      <vt:lpstr>Transition from HCFC-141b to ecomate®: flammability</vt:lpstr>
      <vt:lpstr>Transition from HCFC-141b to ecomate®: flammability</vt:lpstr>
      <vt:lpstr>Transition from HCFC-141b to ecomate®: emissions</vt:lpstr>
      <vt:lpstr>Transition from HCFC-141b to ecomate®: emissions</vt:lpstr>
      <vt:lpstr>Transition from HCFC-141b to ecomate®: optimization</vt:lpstr>
      <vt:lpstr>Transition from HCFC-141b to ecomate®: optimization</vt:lpstr>
      <vt:lpstr>How ecomate® can be used</vt:lpstr>
      <vt:lpstr>How ecomate® can be used: processing reccomendations</vt:lpstr>
      <vt:lpstr>How ecomate® can be used: processing reccomendations</vt:lpstr>
      <vt:lpstr>How ecomate® can be used: processing reccomendations</vt:lpstr>
      <vt:lpstr>How ecomate® can be used: drumming</vt:lpstr>
      <vt:lpstr>How ecomate® can be used: drumming</vt:lpstr>
      <vt:lpstr>How ecomate® can be used: drumming</vt:lpstr>
      <vt:lpstr>Properties of flammable substances</vt:lpstr>
      <vt:lpstr>Presentazione standard di PowerPoint</vt:lpstr>
      <vt:lpstr>Presentazione standard di PowerPoint</vt:lpstr>
      <vt:lpstr>Presentazione standard di PowerPoint</vt:lpstr>
      <vt:lpstr>HC comparison</vt:lpstr>
      <vt:lpstr>End use applications of HC</vt:lpstr>
      <vt:lpstr>Transition from HCFC-141b to HC</vt:lpstr>
      <vt:lpstr>HC comparison</vt:lpstr>
      <vt:lpstr>HC comparison</vt:lpstr>
      <vt:lpstr>Processing with HC</vt:lpstr>
      <vt:lpstr>Processing with HC</vt:lpstr>
      <vt:lpstr>Processing with HC</vt:lpstr>
      <vt:lpstr>Processing with HC</vt:lpstr>
      <vt:lpstr>Transition from HCFC-141b to HC retrofit</vt:lpstr>
      <vt:lpstr>Transition from HCFC-141b to HC retrofit</vt:lpstr>
      <vt:lpstr>Transition from HCFC-141b to HC safety</vt:lpstr>
      <vt:lpstr>Transition from HCFC-141b to HC safety</vt:lpstr>
      <vt:lpstr>Transition from HCFC-141b to HC typical conversion for batch system</vt:lpstr>
      <vt:lpstr>Transition from HCFC-141b to HC exhaust system, grounding</vt:lpstr>
      <vt:lpstr>Transition from HCFC-141b to HC gas sensing and alarm system</vt:lpstr>
      <vt:lpstr>Transition from HCFC-141b to HC procedures</vt:lpstr>
      <vt:lpstr>Transition from HCFC-141b to HC storage and transfer</vt:lpstr>
      <vt:lpstr>Transition from HCFC-141b to HC Pre-blending of HC/polyol</vt:lpstr>
      <vt:lpstr>Transition from HCFC-141b to HC Moulds, fixtures, presses</vt:lpstr>
      <vt:lpstr>Transition from HCFC-141b to HC HC added as third stream</vt:lpstr>
      <vt:lpstr>Transition from HCFC-141b to HC HC added as third stream</vt:lpstr>
      <vt:lpstr>Transition from HCFC-141b to HC HC added as third stream</vt:lpstr>
      <vt:lpstr>Transition from HCFC-141b to HC HC added as third stream</vt:lpstr>
      <vt:lpstr>Transition from HCFC-141b to HC HC metering &amp; mixing with Polyol (DBL process)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Giorgio Rossi</dc:creator>
  <cp:lastModifiedBy>Giorgio Rossi</cp:lastModifiedBy>
  <cp:revision>28</cp:revision>
  <dcterms:created xsi:type="dcterms:W3CDTF">2019-01-26T18:54:28Z</dcterms:created>
  <dcterms:modified xsi:type="dcterms:W3CDTF">2019-02-08T04:42:27Z</dcterms:modified>
</cp:coreProperties>
</file>