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2"/>
  </p:notesMasterIdLst>
  <p:sldIdLst>
    <p:sldId id="256" r:id="rId3"/>
    <p:sldId id="262" r:id="rId4"/>
    <p:sldId id="263" r:id="rId5"/>
    <p:sldId id="275" r:id="rId6"/>
    <p:sldId id="276" r:id="rId7"/>
    <p:sldId id="277" r:id="rId8"/>
    <p:sldId id="280" r:id="rId9"/>
    <p:sldId id="279" r:id="rId10"/>
    <p:sldId id="278" r:id="rId11"/>
    <p:sldId id="264" r:id="rId12"/>
    <p:sldId id="258" r:id="rId13"/>
    <p:sldId id="269" r:id="rId14"/>
    <p:sldId id="284" r:id="rId15"/>
    <p:sldId id="286" r:id="rId16"/>
    <p:sldId id="287" r:id="rId17"/>
    <p:sldId id="290" r:id="rId18"/>
    <p:sldId id="288" r:id="rId19"/>
    <p:sldId id="291" r:id="rId20"/>
    <p:sldId id="292" r:id="rId21"/>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347"/>
    <a:srgbClr val="66FF66"/>
    <a:srgbClr val="FF00FF"/>
    <a:srgbClr val="34D42C"/>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94660"/>
  </p:normalViewPr>
  <p:slideViewPr>
    <p:cSldViewPr snapToGrid="0" snapToObjects="1">
      <p:cViewPr varScale="1">
        <p:scale>
          <a:sx n="90" d="100"/>
          <a:sy n="90" d="100"/>
        </p:scale>
        <p:origin x="1050" y="84"/>
      </p:cViewPr>
      <p:guideLst>
        <p:guide orient="horz" pos="162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6FC2A-9503-4433-A2FD-20F9461DE76B}" type="datetimeFigureOut">
              <a:rPr lang="en-US" smtClean="0"/>
              <a:t>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7B31C-09C0-40FD-B998-7FC2BE6F6D1E}" type="slidenum">
              <a:rPr lang="en-US" smtClean="0"/>
              <a:t>‹nº›</a:t>
            </a:fld>
            <a:endParaRPr lang="en-US"/>
          </a:p>
        </p:txBody>
      </p:sp>
    </p:spTree>
    <p:extLst>
      <p:ext uri="{BB962C8B-B14F-4D97-AF65-F5344CB8AC3E}">
        <p14:creationId xmlns:p14="http://schemas.microsoft.com/office/powerpoint/2010/main" val="13259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7B31C-09C0-40FD-B998-7FC2BE6F6D1E}" type="slidenum">
              <a:rPr lang="en-US" smtClean="0"/>
              <a:t>2</a:t>
            </a:fld>
            <a:endParaRPr lang="en-US"/>
          </a:p>
        </p:txBody>
      </p:sp>
    </p:spTree>
    <p:extLst>
      <p:ext uri="{BB962C8B-B14F-4D97-AF65-F5344CB8AC3E}">
        <p14:creationId xmlns:p14="http://schemas.microsoft.com/office/powerpoint/2010/main" val="2320927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11</a:t>
            </a:fld>
            <a:endParaRPr lang="en-US"/>
          </a:p>
        </p:txBody>
      </p:sp>
    </p:spTree>
    <p:extLst>
      <p:ext uri="{BB962C8B-B14F-4D97-AF65-F5344CB8AC3E}">
        <p14:creationId xmlns:p14="http://schemas.microsoft.com/office/powerpoint/2010/main" val="1984588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12</a:t>
            </a:fld>
            <a:endParaRPr lang="en-US"/>
          </a:p>
        </p:txBody>
      </p:sp>
    </p:spTree>
    <p:extLst>
      <p:ext uri="{BB962C8B-B14F-4D97-AF65-F5344CB8AC3E}">
        <p14:creationId xmlns:p14="http://schemas.microsoft.com/office/powerpoint/2010/main" val="174387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13</a:t>
            </a:fld>
            <a:endParaRPr lang="en-US"/>
          </a:p>
        </p:txBody>
      </p:sp>
    </p:spTree>
    <p:extLst>
      <p:ext uri="{BB962C8B-B14F-4D97-AF65-F5344CB8AC3E}">
        <p14:creationId xmlns:p14="http://schemas.microsoft.com/office/powerpoint/2010/main" val="104921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14</a:t>
            </a:fld>
            <a:endParaRPr lang="en-US"/>
          </a:p>
        </p:txBody>
      </p:sp>
    </p:spTree>
    <p:extLst>
      <p:ext uri="{BB962C8B-B14F-4D97-AF65-F5344CB8AC3E}">
        <p14:creationId xmlns:p14="http://schemas.microsoft.com/office/powerpoint/2010/main" val="1165850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15</a:t>
            </a:fld>
            <a:endParaRPr lang="en-US"/>
          </a:p>
        </p:txBody>
      </p:sp>
    </p:spTree>
    <p:extLst>
      <p:ext uri="{BB962C8B-B14F-4D97-AF65-F5344CB8AC3E}">
        <p14:creationId xmlns:p14="http://schemas.microsoft.com/office/powerpoint/2010/main" val="2720390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16</a:t>
            </a:fld>
            <a:endParaRPr lang="en-US"/>
          </a:p>
        </p:txBody>
      </p:sp>
    </p:spTree>
    <p:extLst>
      <p:ext uri="{BB962C8B-B14F-4D97-AF65-F5344CB8AC3E}">
        <p14:creationId xmlns:p14="http://schemas.microsoft.com/office/powerpoint/2010/main" val="2846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17</a:t>
            </a:fld>
            <a:endParaRPr lang="en-US"/>
          </a:p>
        </p:txBody>
      </p:sp>
    </p:spTree>
    <p:extLst>
      <p:ext uri="{BB962C8B-B14F-4D97-AF65-F5344CB8AC3E}">
        <p14:creationId xmlns:p14="http://schemas.microsoft.com/office/powerpoint/2010/main" val="2955855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18</a:t>
            </a:fld>
            <a:endParaRPr lang="en-US"/>
          </a:p>
        </p:txBody>
      </p:sp>
    </p:spTree>
    <p:extLst>
      <p:ext uri="{BB962C8B-B14F-4D97-AF65-F5344CB8AC3E}">
        <p14:creationId xmlns:p14="http://schemas.microsoft.com/office/powerpoint/2010/main" val="2944183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19</a:t>
            </a:fld>
            <a:endParaRPr lang="en-US"/>
          </a:p>
        </p:txBody>
      </p:sp>
    </p:spTree>
    <p:extLst>
      <p:ext uri="{BB962C8B-B14F-4D97-AF65-F5344CB8AC3E}">
        <p14:creationId xmlns:p14="http://schemas.microsoft.com/office/powerpoint/2010/main" val="263010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3</a:t>
            </a:fld>
            <a:endParaRPr lang="en-US"/>
          </a:p>
        </p:txBody>
      </p:sp>
    </p:spTree>
    <p:extLst>
      <p:ext uri="{BB962C8B-B14F-4D97-AF65-F5344CB8AC3E}">
        <p14:creationId xmlns:p14="http://schemas.microsoft.com/office/powerpoint/2010/main" val="233479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4</a:t>
            </a:fld>
            <a:endParaRPr lang="en-US"/>
          </a:p>
        </p:txBody>
      </p:sp>
    </p:spTree>
    <p:extLst>
      <p:ext uri="{BB962C8B-B14F-4D97-AF65-F5344CB8AC3E}">
        <p14:creationId xmlns:p14="http://schemas.microsoft.com/office/powerpoint/2010/main" val="429279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5</a:t>
            </a:fld>
            <a:endParaRPr lang="en-US"/>
          </a:p>
        </p:txBody>
      </p:sp>
    </p:spTree>
    <p:extLst>
      <p:ext uri="{BB962C8B-B14F-4D97-AF65-F5344CB8AC3E}">
        <p14:creationId xmlns:p14="http://schemas.microsoft.com/office/powerpoint/2010/main" val="233961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6</a:t>
            </a:fld>
            <a:endParaRPr lang="en-US"/>
          </a:p>
        </p:txBody>
      </p:sp>
    </p:spTree>
    <p:extLst>
      <p:ext uri="{BB962C8B-B14F-4D97-AF65-F5344CB8AC3E}">
        <p14:creationId xmlns:p14="http://schemas.microsoft.com/office/powerpoint/2010/main" val="92446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7B31C-09C0-40FD-B998-7FC2BE6F6D1E}" type="slidenum">
              <a:rPr lang="en-US" smtClean="0"/>
              <a:t>7</a:t>
            </a:fld>
            <a:endParaRPr lang="en-US"/>
          </a:p>
        </p:txBody>
      </p:sp>
    </p:spTree>
    <p:extLst>
      <p:ext uri="{BB962C8B-B14F-4D97-AF65-F5344CB8AC3E}">
        <p14:creationId xmlns:p14="http://schemas.microsoft.com/office/powerpoint/2010/main" val="81219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7B31C-09C0-40FD-B998-7FC2BE6F6D1E}" type="slidenum">
              <a:rPr lang="en-US" smtClean="0"/>
              <a:t>8</a:t>
            </a:fld>
            <a:endParaRPr lang="en-US"/>
          </a:p>
        </p:txBody>
      </p:sp>
    </p:spTree>
    <p:extLst>
      <p:ext uri="{BB962C8B-B14F-4D97-AF65-F5344CB8AC3E}">
        <p14:creationId xmlns:p14="http://schemas.microsoft.com/office/powerpoint/2010/main" val="325639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7B31C-09C0-40FD-B998-7FC2BE6F6D1E}" type="slidenum">
              <a:rPr lang="en-US" smtClean="0"/>
              <a:t>9</a:t>
            </a:fld>
            <a:endParaRPr lang="en-US"/>
          </a:p>
        </p:txBody>
      </p:sp>
    </p:spTree>
    <p:extLst>
      <p:ext uri="{BB962C8B-B14F-4D97-AF65-F5344CB8AC3E}">
        <p14:creationId xmlns:p14="http://schemas.microsoft.com/office/powerpoint/2010/main" val="3047934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7B31C-09C0-40FD-B998-7FC2BE6F6D1E}" type="slidenum">
              <a:rPr lang="en-US" smtClean="0"/>
              <a:t>10</a:t>
            </a:fld>
            <a:endParaRPr lang="en-US"/>
          </a:p>
        </p:txBody>
      </p:sp>
    </p:spTree>
    <p:extLst>
      <p:ext uri="{BB962C8B-B14F-4D97-AF65-F5344CB8AC3E}">
        <p14:creationId xmlns:p14="http://schemas.microsoft.com/office/powerpoint/2010/main" val="59483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5467325" y="1947812"/>
            <a:ext cx="3219475" cy="1021556"/>
          </a:xfrm>
        </p:spPr>
        <p:txBody>
          <a:bodyPr anchor="t">
            <a:normAutofit/>
          </a:bodyPr>
          <a:lstStyle>
            <a:lvl1pPr algn="l">
              <a:defRPr sz="2800" b="1" cap="all"/>
            </a:lvl1pPr>
          </a:lstStyle>
          <a:p>
            <a:r>
              <a:rPr lang="es-ES_tradnl" dirty="0"/>
              <a:t>Clic para editar título</a:t>
            </a:r>
            <a:endParaRPr lang="es-ES" dirty="0"/>
          </a:p>
        </p:txBody>
      </p:sp>
      <p:sp>
        <p:nvSpPr>
          <p:cNvPr id="3" name="Marcador de texto 2"/>
          <p:cNvSpPr>
            <a:spLocks noGrp="1"/>
          </p:cNvSpPr>
          <p:nvPr>
            <p:ph type="body" idx="1"/>
          </p:nvPr>
        </p:nvSpPr>
        <p:spPr>
          <a:xfrm>
            <a:off x="5467325" y="2969368"/>
            <a:ext cx="3219475" cy="1125140"/>
          </a:xfrm>
        </p:spPr>
        <p:txBody>
          <a:bodyPr anchor="b">
            <a:normAutofit/>
          </a:bodyPr>
          <a:lstStyle>
            <a:lvl1pPr marL="0" indent="0">
              <a:buNone/>
              <a:defRPr sz="1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a:t>Haga clic para modificar el estilo de texto del patrón</a:t>
            </a:r>
          </a:p>
        </p:txBody>
      </p:sp>
      <p:sp>
        <p:nvSpPr>
          <p:cNvPr id="4" name="Marcador de fecha 3"/>
          <p:cNvSpPr>
            <a:spLocks noGrp="1"/>
          </p:cNvSpPr>
          <p:nvPr>
            <p:ph type="dt" sz="half" idx="10"/>
          </p:nvPr>
        </p:nvSpPr>
        <p:spPr/>
        <p:txBody>
          <a:bodyPr/>
          <a:lstStyle/>
          <a:p>
            <a:fld id="{87A29B61-8A1D-7F4D-9A93-3B904D6E30B3}" type="datetimeFigureOut">
              <a:rPr lang="es-ES" smtClean="0"/>
              <a:t>08/02/2019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186424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7A29B61-8A1D-7F4D-9A93-3B904D6E30B3}" type="datetimeFigureOut">
              <a:rPr lang="es-ES" smtClean="0"/>
              <a:t>08/02/2019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2610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7A29B61-8A1D-7F4D-9A93-3B904D6E30B3}" type="datetimeFigureOut">
              <a:rPr lang="es-ES" smtClean="0"/>
              <a:t>08/02/2019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220909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7A29B61-8A1D-7F4D-9A93-3B904D6E30B3}" type="datetimeFigureOut">
              <a:rPr lang="es-ES" smtClean="0"/>
              <a:t>08/02/2019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96346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D959E-26CA-B141-AF7E-4ABD74B3D2C1}"/>
              </a:ext>
            </a:extLst>
          </p:cNvPr>
          <p:cNvSpPr>
            <a:spLocks noGrp="1"/>
          </p:cNvSpPr>
          <p:nvPr>
            <p:ph type="ctrTitle"/>
          </p:nvPr>
        </p:nvSpPr>
        <p:spPr>
          <a:xfrm>
            <a:off x="1143000" y="841772"/>
            <a:ext cx="6858000" cy="1790700"/>
          </a:xfrm>
        </p:spPr>
        <p:txBody>
          <a:bodyPr anchor="b"/>
          <a:lstStyle>
            <a:lvl1pPr algn="ctr">
              <a:defRPr sz="3375"/>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89EC659-F356-0649-A8F0-9727E6E371BD}"/>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2D124A3-D6E7-5845-B6D8-6CC31DAFC3F9}"/>
              </a:ext>
            </a:extLst>
          </p:cNvPr>
          <p:cNvSpPr>
            <a:spLocks noGrp="1"/>
          </p:cNvSpPr>
          <p:nvPr>
            <p:ph type="dt" sz="half" idx="10"/>
          </p:nvPr>
        </p:nvSpPr>
        <p:spPr/>
        <p:txBody>
          <a:bodyPr/>
          <a:lstStyle/>
          <a:p>
            <a:fld id="{1160EA64-D806-43AC-9DF2-F8C432F32B4C}" type="datetimeFigureOut">
              <a:rPr lang="en-US" smtClean="0"/>
              <a:t>2/8/2019</a:t>
            </a:fld>
            <a:endParaRPr lang="en-US" dirty="0"/>
          </a:p>
        </p:txBody>
      </p:sp>
      <p:sp>
        <p:nvSpPr>
          <p:cNvPr id="5" name="Segnaposto piè di pagina 4">
            <a:extLst>
              <a:ext uri="{FF2B5EF4-FFF2-40B4-BE49-F238E27FC236}">
                <a16:creationId xmlns:a16="http://schemas.microsoft.com/office/drawing/2014/main" id="{E389FA9A-BAB3-294E-BF2A-73998828E819}"/>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E835441C-205F-A943-B89D-2ED61049E62C}"/>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82423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34773-DC10-4443-B084-062B1ED3085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99ACDD-6727-334B-B54D-1BD6AC8E315C}"/>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A7467DF-0013-024B-AB92-44AAAB7FFB68}"/>
              </a:ext>
            </a:extLst>
          </p:cNvPr>
          <p:cNvSpPr>
            <a:spLocks noGrp="1"/>
          </p:cNvSpPr>
          <p:nvPr>
            <p:ph type="dt" sz="half" idx="10"/>
          </p:nvPr>
        </p:nvSpPr>
        <p:spPr/>
        <p:txBody>
          <a:bodyPr/>
          <a:lstStyle/>
          <a:p>
            <a:fld id="{F070A7B3-6521-4DCA-87E5-044747A908C1}" type="datetimeFigureOut">
              <a:rPr lang="en-US" smtClean="0"/>
              <a:t>2/8/2019</a:t>
            </a:fld>
            <a:endParaRPr lang="en-US" dirty="0"/>
          </a:p>
        </p:txBody>
      </p:sp>
      <p:sp>
        <p:nvSpPr>
          <p:cNvPr id="5" name="Segnaposto piè di pagina 4">
            <a:extLst>
              <a:ext uri="{FF2B5EF4-FFF2-40B4-BE49-F238E27FC236}">
                <a16:creationId xmlns:a16="http://schemas.microsoft.com/office/drawing/2014/main" id="{350E184B-344A-B347-9DAC-1C5ADDEC3B73}"/>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C2E647A8-3294-9448-AFD0-C5C24AB4C256}"/>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8920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6626D9-C517-B04D-B577-0C03218A8D14}"/>
              </a:ext>
            </a:extLst>
          </p:cNvPr>
          <p:cNvSpPr>
            <a:spLocks noGrp="1"/>
          </p:cNvSpPr>
          <p:nvPr>
            <p:ph type="title"/>
          </p:nvPr>
        </p:nvSpPr>
        <p:spPr>
          <a:xfrm>
            <a:off x="623888" y="1282305"/>
            <a:ext cx="7886700" cy="2139553"/>
          </a:xfrm>
        </p:spPr>
        <p:txBody>
          <a:bodyPr anchor="b"/>
          <a:lstStyle>
            <a:lvl1pPr>
              <a:defRPr sz="3375"/>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E3A0CF5-DA34-9644-B688-F205BC431829}"/>
              </a:ext>
            </a:extLst>
          </p:cNvPr>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FBAB16E-534A-7A44-A6DB-75B37646DD36}"/>
              </a:ext>
            </a:extLst>
          </p:cNvPr>
          <p:cNvSpPr>
            <a:spLocks noGrp="1"/>
          </p:cNvSpPr>
          <p:nvPr>
            <p:ph type="dt" sz="half" idx="10"/>
          </p:nvPr>
        </p:nvSpPr>
        <p:spPr/>
        <p:txBody>
          <a:bodyPr/>
          <a:lstStyle/>
          <a:p>
            <a:fld id="{1160EA64-D806-43AC-9DF2-F8C432F32B4C}" type="datetimeFigureOut">
              <a:rPr lang="en-US" smtClean="0"/>
              <a:t>2/8/2019</a:t>
            </a:fld>
            <a:endParaRPr lang="en-US" dirty="0"/>
          </a:p>
        </p:txBody>
      </p:sp>
      <p:sp>
        <p:nvSpPr>
          <p:cNvPr id="5" name="Segnaposto piè di pagina 4">
            <a:extLst>
              <a:ext uri="{FF2B5EF4-FFF2-40B4-BE49-F238E27FC236}">
                <a16:creationId xmlns:a16="http://schemas.microsoft.com/office/drawing/2014/main" id="{B2A0A5DA-642B-994F-9145-1B7C6F0E563C}"/>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CB6B9DFA-6D1F-CE49-BEDF-749BDE380A7F}"/>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972000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9BBC2C-49E9-C648-A120-198D465F2B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E83392-0382-3E41-967B-EC90CB06187D}"/>
              </a:ext>
            </a:extLst>
          </p:cNvPr>
          <p:cNvSpPr>
            <a:spLocks noGrp="1"/>
          </p:cNvSpPr>
          <p:nvPr>
            <p:ph sz="half" idx="1"/>
          </p:nvPr>
        </p:nvSpPr>
        <p:spPr>
          <a:xfrm>
            <a:off x="628650" y="1369219"/>
            <a:ext cx="3886200" cy="3263504"/>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9BAFF967-BCE3-3644-AF05-52E5A5FAF51F}"/>
              </a:ext>
            </a:extLst>
          </p:cNvPr>
          <p:cNvSpPr>
            <a:spLocks noGrp="1"/>
          </p:cNvSpPr>
          <p:nvPr>
            <p:ph sz="half" idx="2"/>
          </p:nvPr>
        </p:nvSpPr>
        <p:spPr>
          <a:xfrm>
            <a:off x="4629150" y="1369219"/>
            <a:ext cx="3886200" cy="3263504"/>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4F845A45-4510-D140-94BF-C1F792818C14}"/>
              </a:ext>
            </a:extLst>
          </p:cNvPr>
          <p:cNvSpPr>
            <a:spLocks noGrp="1"/>
          </p:cNvSpPr>
          <p:nvPr>
            <p:ph type="dt" sz="half" idx="10"/>
          </p:nvPr>
        </p:nvSpPr>
        <p:spPr/>
        <p:txBody>
          <a:bodyPr/>
          <a:lstStyle/>
          <a:p>
            <a:fld id="{AB134690-1557-4C89-A502-4959FE7FAD70}" type="datetimeFigureOut">
              <a:rPr lang="en-US" smtClean="0"/>
              <a:t>2/8/2019</a:t>
            </a:fld>
            <a:endParaRPr lang="en-US" dirty="0"/>
          </a:p>
        </p:txBody>
      </p:sp>
      <p:sp>
        <p:nvSpPr>
          <p:cNvPr id="6" name="Segnaposto piè di pagina 5">
            <a:extLst>
              <a:ext uri="{FF2B5EF4-FFF2-40B4-BE49-F238E27FC236}">
                <a16:creationId xmlns:a16="http://schemas.microsoft.com/office/drawing/2014/main" id="{EA7552D4-20F6-334B-AB49-B134220B3557}"/>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2EABB804-524F-5845-9D8C-8AF2B4435E6D}"/>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642413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D6C2E-200C-BA42-902A-C3380761C816}"/>
              </a:ext>
            </a:extLst>
          </p:cNvPr>
          <p:cNvSpPr>
            <a:spLocks noGrp="1"/>
          </p:cNvSpPr>
          <p:nvPr>
            <p:ph type="title"/>
          </p:nvPr>
        </p:nvSpPr>
        <p:spPr>
          <a:xfrm>
            <a:off x="629841" y="273845"/>
            <a:ext cx="7886700" cy="994172"/>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5028E31-B0B7-944E-BF75-3641FBAD2135}"/>
              </a:ext>
            </a:extLst>
          </p:cNvPr>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E7900FD6-D909-E64E-BA4A-02A5E83DDBA9}"/>
              </a:ext>
            </a:extLst>
          </p:cNvPr>
          <p:cNvSpPr>
            <a:spLocks noGrp="1"/>
          </p:cNvSpPr>
          <p:nvPr>
            <p:ph sz="half" idx="2"/>
          </p:nvPr>
        </p:nvSpPr>
        <p:spPr>
          <a:xfrm>
            <a:off x="629842" y="1878806"/>
            <a:ext cx="3868340" cy="2763441"/>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BA6B8FA-09A9-FA42-A46E-37AEA98CDE12}"/>
              </a:ext>
            </a:extLst>
          </p:cNvPr>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A758174-9940-894F-832E-AA7CEFAFD4F7}"/>
              </a:ext>
            </a:extLst>
          </p:cNvPr>
          <p:cNvSpPr>
            <a:spLocks noGrp="1"/>
          </p:cNvSpPr>
          <p:nvPr>
            <p:ph sz="quarter" idx="4"/>
          </p:nvPr>
        </p:nvSpPr>
        <p:spPr>
          <a:xfrm>
            <a:off x="4629151" y="1878806"/>
            <a:ext cx="3887391" cy="2763441"/>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34EECA3E-8034-1F4B-A82D-AE3CB1A57011}"/>
              </a:ext>
            </a:extLst>
          </p:cNvPr>
          <p:cNvSpPr>
            <a:spLocks noGrp="1"/>
          </p:cNvSpPr>
          <p:nvPr>
            <p:ph type="dt" sz="half" idx="10"/>
          </p:nvPr>
        </p:nvSpPr>
        <p:spPr/>
        <p:txBody>
          <a:bodyPr/>
          <a:lstStyle/>
          <a:p>
            <a:fld id="{1160EA64-D806-43AC-9DF2-F8C432F32B4C}" type="datetimeFigureOut">
              <a:rPr lang="en-US" smtClean="0"/>
              <a:t>2/8/2019</a:t>
            </a:fld>
            <a:endParaRPr lang="en-US" dirty="0"/>
          </a:p>
        </p:txBody>
      </p:sp>
      <p:sp>
        <p:nvSpPr>
          <p:cNvPr id="8" name="Segnaposto piè di pagina 7">
            <a:extLst>
              <a:ext uri="{FF2B5EF4-FFF2-40B4-BE49-F238E27FC236}">
                <a16:creationId xmlns:a16="http://schemas.microsoft.com/office/drawing/2014/main" id="{BF9DD029-2BDB-BF4E-B0DA-8B3E9F887B06}"/>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2BFE620D-2596-C647-A940-ACD3C21AEF66}"/>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2259293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12F97D-7425-7845-9995-6BB74EFDCE9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7CB7518-64CC-1448-A39C-7AE013277785}"/>
              </a:ext>
            </a:extLst>
          </p:cNvPr>
          <p:cNvSpPr>
            <a:spLocks noGrp="1"/>
          </p:cNvSpPr>
          <p:nvPr>
            <p:ph type="dt" sz="half" idx="10"/>
          </p:nvPr>
        </p:nvSpPr>
        <p:spPr/>
        <p:txBody>
          <a:bodyPr/>
          <a:lstStyle/>
          <a:p>
            <a:fld id="{E1037C31-9E7A-4F99-8774-A0E530DE1A42}" type="datetimeFigureOut">
              <a:rPr lang="en-US" smtClean="0"/>
              <a:t>2/8/2019</a:t>
            </a:fld>
            <a:endParaRPr lang="en-US" dirty="0"/>
          </a:p>
        </p:txBody>
      </p:sp>
      <p:sp>
        <p:nvSpPr>
          <p:cNvPr id="4" name="Segnaposto piè di pagina 3">
            <a:extLst>
              <a:ext uri="{FF2B5EF4-FFF2-40B4-BE49-F238E27FC236}">
                <a16:creationId xmlns:a16="http://schemas.microsoft.com/office/drawing/2014/main" id="{F6280F83-2F04-E940-A86F-42BD7E7369E4}"/>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C578C3A0-80F2-6643-93AF-AD1BF4BF0470}"/>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86881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B6981E8-3917-C54E-8DB9-9F61ED0E0E71}"/>
              </a:ext>
            </a:extLst>
          </p:cNvPr>
          <p:cNvSpPr>
            <a:spLocks noGrp="1"/>
          </p:cNvSpPr>
          <p:nvPr>
            <p:ph type="dt" sz="half" idx="10"/>
          </p:nvPr>
        </p:nvSpPr>
        <p:spPr/>
        <p:txBody>
          <a:bodyPr/>
          <a:lstStyle/>
          <a:p>
            <a:fld id="{C278504F-A551-4DE0-9316-4DCD1D8CC752}" type="datetimeFigureOut">
              <a:rPr lang="en-US" smtClean="0"/>
              <a:t>2/8/2019</a:t>
            </a:fld>
            <a:endParaRPr lang="en-US" dirty="0"/>
          </a:p>
        </p:txBody>
      </p:sp>
      <p:sp>
        <p:nvSpPr>
          <p:cNvPr id="3" name="Segnaposto piè di pagina 2">
            <a:extLst>
              <a:ext uri="{FF2B5EF4-FFF2-40B4-BE49-F238E27FC236}">
                <a16:creationId xmlns:a16="http://schemas.microsoft.com/office/drawing/2014/main" id="{156449FA-38D6-184B-B331-C7DAAB90BE4A}"/>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D68ECFE3-9C58-D043-A68F-AC41BC2F70A0}"/>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29603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87A29B61-8A1D-7F4D-9A93-3B904D6E30B3}" type="datetimeFigureOut">
              <a:rPr lang="es-ES" smtClean="0"/>
              <a:t>08/02/2019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1972167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AF4FE0-0356-E546-A291-867106F80E4D}"/>
              </a:ext>
            </a:extLst>
          </p:cNvPr>
          <p:cNvSpPr>
            <a:spLocks noGrp="1"/>
          </p:cNvSpPr>
          <p:nvPr>
            <p:ph type="title"/>
          </p:nvPr>
        </p:nvSpPr>
        <p:spPr>
          <a:xfrm>
            <a:off x="629841" y="342900"/>
            <a:ext cx="2949178" cy="1200150"/>
          </a:xfrm>
        </p:spPr>
        <p:txBody>
          <a:bodyPr anchor="b"/>
          <a:lstStyle>
            <a:lvl1pPr>
              <a:defRPr sz="1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B7347C-8EEF-BF48-AF49-C15747903DCA}"/>
              </a:ext>
            </a:extLst>
          </p:cNvPr>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A1000BDC-29D0-704D-9429-8D4D0CA09958}"/>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0FDD1DB-68B0-CF47-A80D-7B4C83A2EEEA}"/>
              </a:ext>
            </a:extLst>
          </p:cNvPr>
          <p:cNvSpPr>
            <a:spLocks noGrp="1"/>
          </p:cNvSpPr>
          <p:nvPr>
            <p:ph type="dt" sz="half" idx="10"/>
          </p:nvPr>
        </p:nvSpPr>
        <p:spPr/>
        <p:txBody>
          <a:bodyPr/>
          <a:lstStyle/>
          <a:p>
            <a:fld id="{D1BE4249-C0D0-4B06-8692-E8BB871AF643}" type="datetimeFigureOut">
              <a:rPr lang="en-US" smtClean="0"/>
              <a:t>2/8/2019</a:t>
            </a:fld>
            <a:endParaRPr lang="en-US" dirty="0"/>
          </a:p>
        </p:txBody>
      </p:sp>
      <p:sp>
        <p:nvSpPr>
          <p:cNvPr id="6" name="Segnaposto piè di pagina 5">
            <a:extLst>
              <a:ext uri="{FF2B5EF4-FFF2-40B4-BE49-F238E27FC236}">
                <a16:creationId xmlns:a16="http://schemas.microsoft.com/office/drawing/2014/main" id="{D7EF49A8-96EE-9F47-99C5-686832297014}"/>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5DF515A2-13C4-2E4B-BED3-534C6EF0D3C2}"/>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984894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493F1-A75C-1043-AEE1-9150B9224881}"/>
              </a:ext>
            </a:extLst>
          </p:cNvPr>
          <p:cNvSpPr>
            <a:spLocks noGrp="1"/>
          </p:cNvSpPr>
          <p:nvPr>
            <p:ph type="title"/>
          </p:nvPr>
        </p:nvSpPr>
        <p:spPr>
          <a:xfrm>
            <a:off x="629841" y="342900"/>
            <a:ext cx="2949178" cy="1200150"/>
          </a:xfrm>
        </p:spPr>
        <p:txBody>
          <a:bodyPr anchor="b"/>
          <a:lstStyle>
            <a:lvl1pPr>
              <a:defRPr sz="18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4707F28-614B-2F47-8787-C2E5FFD3BF10}"/>
              </a:ext>
            </a:extLst>
          </p:cNvPr>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it-IT"/>
              <a:t>Fare clic sull'icona per inserire un'immagine</a:t>
            </a:r>
          </a:p>
        </p:txBody>
      </p:sp>
      <p:sp>
        <p:nvSpPr>
          <p:cNvPr id="4" name="Segnaposto testo 3">
            <a:extLst>
              <a:ext uri="{FF2B5EF4-FFF2-40B4-BE49-F238E27FC236}">
                <a16:creationId xmlns:a16="http://schemas.microsoft.com/office/drawing/2014/main" id="{AC25F940-042E-C246-934E-BCBAE34A3283}"/>
              </a:ext>
            </a:extLst>
          </p:cNvPr>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CC9A4CA-FD05-0941-BB4F-37FEED7FDD99}"/>
              </a:ext>
            </a:extLst>
          </p:cNvPr>
          <p:cNvSpPr>
            <a:spLocks noGrp="1"/>
          </p:cNvSpPr>
          <p:nvPr>
            <p:ph type="dt" sz="half" idx="10"/>
          </p:nvPr>
        </p:nvSpPr>
        <p:spPr/>
        <p:txBody>
          <a:bodyPr/>
          <a:lstStyle/>
          <a:p>
            <a:fld id="{042B0DB6-F5C7-45FB-8CF3-31B45F9C2DAC}" type="datetimeFigureOut">
              <a:rPr lang="en-US" smtClean="0"/>
              <a:t>2/8/2019</a:t>
            </a:fld>
            <a:endParaRPr lang="en-US" dirty="0"/>
          </a:p>
        </p:txBody>
      </p:sp>
      <p:sp>
        <p:nvSpPr>
          <p:cNvPr id="6" name="Segnaposto piè di pagina 5">
            <a:extLst>
              <a:ext uri="{FF2B5EF4-FFF2-40B4-BE49-F238E27FC236}">
                <a16:creationId xmlns:a16="http://schemas.microsoft.com/office/drawing/2014/main" id="{3EC27954-7E10-C346-A496-1D28BD81852B}"/>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7B1CCFE7-B0A0-654B-ACA1-588A07213694}"/>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712918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ADAA7-AD6B-7241-B1EC-D45C6E21042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2EC3894-40C5-424D-89EA-4E70841E2D2B}"/>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F579EA9-10D6-164D-A604-556D0765E20D}"/>
              </a:ext>
            </a:extLst>
          </p:cNvPr>
          <p:cNvSpPr>
            <a:spLocks noGrp="1"/>
          </p:cNvSpPr>
          <p:nvPr>
            <p:ph type="dt" sz="half" idx="10"/>
          </p:nvPr>
        </p:nvSpPr>
        <p:spPr/>
        <p:txBody>
          <a:bodyPr/>
          <a:lstStyle/>
          <a:p>
            <a:fld id="{E9F9C37B-1D36-470B-8223-D6C91242EC14}" type="datetimeFigureOut">
              <a:rPr lang="en-US" smtClean="0"/>
              <a:t>2/8/2019</a:t>
            </a:fld>
            <a:endParaRPr lang="en-US" dirty="0"/>
          </a:p>
        </p:txBody>
      </p:sp>
      <p:sp>
        <p:nvSpPr>
          <p:cNvPr id="5" name="Segnaposto piè di pagina 4">
            <a:extLst>
              <a:ext uri="{FF2B5EF4-FFF2-40B4-BE49-F238E27FC236}">
                <a16:creationId xmlns:a16="http://schemas.microsoft.com/office/drawing/2014/main" id="{99709CEE-D3F5-2540-B59F-75EB0676DB09}"/>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558284FC-5A51-6344-8218-4904C52C9B05}"/>
              </a:ext>
            </a:extLst>
          </p:cNvPr>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29478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D060B52-7A34-F249-B0D1-A91CF65BBFB0}"/>
              </a:ext>
            </a:extLst>
          </p:cNvPr>
          <p:cNvSpPr>
            <a:spLocks noGrp="1"/>
          </p:cNvSpPr>
          <p:nvPr>
            <p:ph type="title" orient="vert"/>
          </p:nvPr>
        </p:nvSpPr>
        <p:spPr>
          <a:xfrm>
            <a:off x="6543676" y="273844"/>
            <a:ext cx="1971675" cy="4358879"/>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6EBEAF2-0656-0C46-896C-125921672072}"/>
              </a:ext>
            </a:extLst>
          </p:cNvPr>
          <p:cNvSpPr>
            <a:spLocks noGrp="1"/>
          </p:cNvSpPr>
          <p:nvPr>
            <p:ph type="body" orient="vert" idx="1"/>
          </p:nvPr>
        </p:nvSpPr>
        <p:spPr>
          <a:xfrm>
            <a:off x="628651" y="273844"/>
            <a:ext cx="5800725" cy="4358879"/>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3609FEC-DCE1-BA4A-8883-173ECA4EC826}"/>
              </a:ext>
            </a:extLst>
          </p:cNvPr>
          <p:cNvSpPr>
            <a:spLocks noGrp="1"/>
          </p:cNvSpPr>
          <p:nvPr>
            <p:ph type="dt" sz="half" idx="10"/>
          </p:nvPr>
        </p:nvSpPr>
        <p:spPr/>
        <p:txBody>
          <a:bodyPr/>
          <a:lstStyle/>
          <a:p>
            <a:fld id="{1160EA64-D806-43AC-9DF2-F8C432F32B4C}" type="datetimeFigureOut">
              <a:rPr lang="en-US" smtClean="0"/>
              <a:t>2/8/2019</a:t>
            </a:fld>
            <a:endParaRPr lang="en-US" dirty="0"/>
          </a:p>
        </p:txBody>
      </p:sp>
      <p:sp>
        <p:nvSpPr>
          <p:cNvPr id="5" name="Segnaposto piè di pagina 4">
            <a:extLst>
              <a:ext uri="{FF2B5EF4-FFF2-40B4-BE49-F238E27FC236}">
                <a16:creationId xmlns:a16="http://schemas.microsoft.com/office/drawing/2014/main" id="{9A5FA31E-A71B-4046-AB1E-2A713632CAB6}"/>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51EE73F0-8887-4A4F-B48E-88E586FAC069}"/>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224598125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28764F-A97B-7044-BEA2-291D2E0F80B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673F39C-541E-C649-A522-08D417EAD3A2}"/>
              </a:ext>
            </a:extLst>
          </p:cNvPr>
          <p:cNvSpPr>
            <a:spLocks noGrp="1"/>
          </p:cNvSpPr>
          <p:nvPr>
            <p:ph type="dt" sz="half" idx="10"/>
          </p:nvPr>
        </p:nvSpPr>
        <p:spPr/>
        <p:txBody>
          <a:bodyPr/>
          <a:lstStyle/>
          <a:p>
            <a:fld id="{1160EA64-D806-43AC-9DF2-F8C432F32B4C}" type="datetimeFigureOut">
              <a:rPr lang="en-US" smtClean="0"/>
              <a:t>2/8/2019</a:t>
            </a:fld>
            <a:endParaRPr lang="en-US" dirty="0"/>
          </a:p>
        </p:txBody>
      </p:sp>
      <p:sp>
        <p:nvSpPr>
          <p:cNvPr id="4" name="Segnaposto piè di pagina 3">
            <a:extLst>
              <a:ext uri="{FF2B5EF4-FFF2-40B4-BE49-F238E27FC236}">
                <a16:creationId xmlns:a16="http://schemas.microsoft.com/office/drawing/2014/main" id="{5AB334A8-FA98-C040-8C64-6962AFD3CA61}"/>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95132C9B-FC3A-B546-8114-8AFCAA73CF44}"/>
              </a:ext>
            </a:extLst>
          </p:cNvPr>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82040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7015528" cy="580797"/>
          </a:xfrm>
        </p:spPr>
        <p:txBody>
          <a:bodyPr>
            <a:noAutofit/>
          </a:bodyPr>
          <a:lstStyle>
            <a:lvl1pPr algn="l">
              <a:defRPr sz="3200">
                <a:solidFill>
                  <a:schemeClr val="bg1"/>
                </a:solidFill>
              </a:defRPr>
            </a:lvl1pPr>
          </a:lstStyle>
          <a:p>
            <a:r>
              <a:rPr lang="es-ES_tradnl" dirty="0"/>
              <a:t>Clic para editar título</a:t>
            </a:r>
            <a:endParaRPr lang="es-ES" dirty="0"/>
          </a:p>
        </p:txBody>
      </p:sp>
      <p:sp>
        <p:nvSpPr>
          <p:cNvPr id="3" name="Marcador de contenido 2"/>
          <p:cNvSpPr>
            <a:spLocks noGrp="1"/>
          </p:cNvSpPr>
          <p:nvPr>
            <p:ph idx="1"/>
          </p:nvPr>
        </p:nvSpPr>
        <p:spPr>
          <a:xfrm>
            <a:off x="457200" y="876118"/>
            <a:ext cx="7015528" cy="3718505"/>
          </a:xfrm>
        </p:spPr>
        <p:txBody>
          <a:bodyPr>
            <a:normAutofit/>
          </a:bodyPr>
          <a:lstStyle>
            <a:lvl1pPr>
              <a:defRPr sz="2800"/>
            </a:lvl1pPr>
            <a:lvl2pPr>
              <a:defRPr sz="2400"/>
            </a:lvl2pPr>
            <a:lvl3pPr>
              <a:defRPr sz="2000"/>
            </a:lvl3pPr>
            <a:lvl4pPr>
              <a:defRPr sz="1800"/>
            </a:lvl4pPr>
            <a:lvl5pPr>
              <a:defRPr sz="1800"/>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10"/>
          </p:nvPr>
        </p:nvSpPr>
        <p:spPr/>
        <p:txBody>
          <a:bodyPr/>
          <a:lstStyle/>
          <a:p>
            <a:fld id="{87A29B61-8A1D-7F4D-9A93-3B904D6E30B3}" type="datetimeFigureOut">
              <a:rPr lang="es-ES" smtClean="0"/>
              <a:t>08/02/2019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3666048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87A29B61-8A1D-7F4D-9A93-3B904D6E30B3}" type="datetimeFigureOut">
              <a:rPr lang="es-ES" smtClean="0"/>
              <a:t>08/02/2019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190870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87A29B61-8A1D-7F4D-9A93-3B904D6E30B3}" type="datetimeFigureOut">
              <a:rPr lang="es-ES" smtClean="0"/>
              <a:t>08/02/2019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35564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87A29B61-8A1D-7F4D-9A93-3B904D6E30B3}" type="datetimeFigureOut">
              <a:rPr lang="es-ES" smtClean="0"/>
              <a:t>08/02/2019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284347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87A29B61-8A1D-7F4D-9A93-3B904D6E30B3}" type="datetimeFigureOut">
              <a:rPr lang="es-ES" smtClean="0"/>
              <a:t>08/02/2019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245934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7A29B61-8A1D-7F4D-9A93-3B904D6E30B3}" type="datetimeFigureOut">
              <a:rPr lang="es-ES" smtClean="0"/>
              <a:t>08/02/2019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420707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87A29B61-8A1D-7F4D-9A93-3B904D6E30B3}" type="datetimeFigureOut">
              <a:rPr lang="es-ES" smtClean="0"/>
              <a:t>08/02/2019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34F84F-43E3-CE43-BF1F-D88C644ABC0B}" type="slidenum">
              <a:rPr lang="es-ES" smtClean="0"/>
              <a:t>‹nº›</a:t>
            </a:fld>
            <a:endParaRPr lang="es-ES"/>
          </a:p>
        </p:txBody>
      </p:sp>
    </p:spTree>
    <p:extLst>
      <p:ext uri="{BB962C8B-B14F-4D97-AF65-F5344CB8AC3E}">
        <p14:creationId xmlns:p14="http://schemas.microsoft.com/office/powerpoint/2010/main" val="75355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7A29B61-8A1D-7F4D-9A93-3B904D6E30B3}" type="datetimeFigureOut">
              <a:rPr lang="es-ES" smtClean="0"/>
              <a:t>08/02/2019</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DOW RESTRICTED</a:t>
            </a:r>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34F84F-43E3-CE43-BF1F-D88C644ABC0B}" type="slidenum">
              <a:rPr lang="es-ES" smtClean="0"/>
              <a:t>‹nº›</a:t>
            </a:fld>
            <a:endParaRPr lang="es-ES"/>
          </a:p>
        </p:txBody>
      </p:sp>
    </p:spTree>
    <p:extLst>
      <p:ext uri="{BB962C8B-B14F-4D97-AF65-F5344CB8AC3E}">
        <p14:creationId xmlns:p14="http://schemas.microsoft.com/office/powerpoint/2010/main" val="2912475609"/>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D7FAA56-236A-7647-9B73-EA2707789F00}"/>
              </a:ext>
            </a:extLst>
          </p:cNvPr>
          <p:cNvSpPr>
            <a:spLocks noGrp="1"/>
          </p:cNvSpPr>
          <p:nvPr>
            <p:ph type="title"/>
          </p:nvPr>
        </p:nvSpPr>
        <p:spPr>
          <a:xfrm>
            <a:off x="628650" y="273845"/>
            <a:ext cx="6819072" cy="994172"/>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E4D4527-693D-3748-9BD2-E3F313DDCBB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7A7DA95-B1B8-D04C-BBE9-BD2409FBFE48}"/>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1160EA64-D806-43AC-9DF2-F8C432F32B4C}" type="datetimeFigureOut">
              <a:rPr lang="en-US" smtClean="0"/>
              <a:t>2/8/2019</a:t>
            </a:fld>
            <a:endParaRPr lang="en-US" dirty="0"/>
          </a:p>
        </p:txBody>
      </p:sp>
      <p:sp>
        <p:nvSpPr>
          <p:cNvPr id="5" name="Segnaposto piè di pagina 4">
            <a:extLst>
              <a:ext uri="{FF2B5EF4-FFF2-40B4-BE49-F238E27FC236}">
                <a16:creationId xmlns:a16="http://schemas.microsoft.com/office/drawing/2014/main" id="{A73931A4-2286-B44E-80F5-B266C72A6FA5}"/>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id="{1E3414C8-7059-7E4F-92A0-C287AC5C81F2}"/>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8A7A6979-0714-4377-B894-6BE4C2D6E202}" type="slidenum">
              <a:rPr lang="en-US" smtClean="0"/>
              <a:pPr/>
              <a:t>‹nº›</a:t>
            </a:fld>
            <a:endParaRPr lang="en-US" dirty="0"/>
          </a:p>
        </p:txBody>
      </p:sp>
      <p:pic>
        <p:nvPicPr>
          <p:cNvPr id="8" name="Immagine 7">
            <a:extLst>
              <a:ext uri="{FF2B5EF4-FFF2-40B4-BE49-F238E27FC236}">
                <a16:creationId xmlns:a16="http://schemas.microsoft.com/office/drawing/2014/main" id="{19B77D80-7FC6-264F-A0D0-914211C4A35B}"/>
              </a:ext>
            </a:extLst>
          </p:cNvPr>
          <p:cNvPicPr>
            <a:picLocks noChangeAspect="1"/>
          </p:cNvPicPr>
          <p:nvPr userDrawn="1"/>
        </p:nvPicPr>
        <p:blipFill>
          <a:blip r:embed="rId14"/>
          <a:stretch>
            <a:fillRect/>
          </a:stretch>
        </p:blipFill>
        <p:spPr>
          <a:xfrm>
            <a:off x="7865442" y="273845"/>
            <a:ext cx="649909" cy="985104"/>
          </a:xfrm>
          <a:prstGeom prst="rect">
            <a:avLst/>
          </a:prstGeom>
        </p:spPr>
      </p:pic>
      <p:cxnSp>
        <p:nvCxnSpPr>
          <p:cNvPr id="10" name="Connettore 1 9">
            <a:extLst>
              <a:ext uri="{FF2B5EF4-FFF2-40B4-BE49-F238E27FC236}">
                <a16:creationId xmlns:a16="http://schemas.microsoft.com/office/drawing/2014/main" id="{2C8660E0-1BF5-894C-848B-9C03130FA843}"/>
              </a:ext>
            </a:extLst>
          </p:cNvPr>
          <p:cNvCxnSpPr>
            <a:cxnSpLocks/>
          </p:cNvCxnSpPr>
          <p:nvPr userDrawn="1"/>
        </p:nvCxnSpPr>
        <p:spPr>
          <a:xfrm>
            <a:off x="628650" y="1133061"/>
            <a:ext cx="6819072"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215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9E000E0-EB13-9147-8F3F-3423BE3719A5}"/>
              </a:ext>
            </a:extLst>
          </p:cNvPr>
          <p:cNvSpPr>
            <a:spLocks noGrp="1"/>
          </p:cNvSpPr>
          <p:nvPr>
            <p:ph type="subTitle" idx="1"/>
          </p:nvPr>
        </p:nvSpPr>
        <p:spPr>
          <a:xfrm>
            <a:off x="574158" y="1524939"/>
            <a:ext cx="7995683" cy="3036428"/>
          </a:xfrm>
        </p:spPr>
        <p:txBody>
          <a:bodyPr>
            <a:normAutofit lnSpcReduction="10000"/>
          </a:bodyPr>
          <a:lstStyle/>
          <a:p>
            <a:endParaRPr lang="it-IT" dirty="0"/>
          </a:p>
          <a:p>
            <a:endParaRPr lang="it-IT" dirty="0"/>
          </a:p>
          <a:p>
            <a:r>
              <a:rPr lang="en-US" sz="1800" b="1" dirty="0">
                <a:solidFill>
                  <a:srgbClr val="1F497D"/>
                </a:solidFill>
              </a:rPr>
              <a:t>Low-GWP blowing agents as alternatives of HCFC-141b </a:t>
            </a:r>
          </a:p>
          <a:p>
            <a:r>
              <a:rPr lang="en-US" sz="1800" b="1" dirty="0">
                <a:solidFill>
                  <a:srgbClr val="1F497D"/>
                </a:solidFill>
              </a:rPr>
              <a:t>in the PU Foam Industry  </a:t>
            </a:r>
          </a:p>
          <a:p>
            <a:endParaRPr lang="en-US" sz="1800" b="1" dirty="0">
              <a:solidFill>
                <a:srgbClr val="1F497D"/>
              </a:solidFill>
            </a:endParaRPr>
          </a:p>
          <a:p>
            <a:endParaRPr lang="en-US" sz="1800" b="1" dirty="0">
              <a:solidFill>
                <a:srgbClr val="1F497D"/>
              </a:solidFill>
            </a:endParaRPr>
          </a:p>
          <a:p>
            <a:endParaRPr lang="it-IT" dirty="0"/>
          </a:p>
          <a:p>
            <a:endParaRPr lang="it-IT" dirty="0"/>
          </a:p>
          <a:p>
            <a:endParaRPr lang="it-IT" b="1" dirty="0">
              <a:solidFill>
                <a:srgbClr val="002060"/>
              </a:solidFill>
            </a:endParaRPr>
          </a:p>
          <a:p>
            <a:endParaRPr lang="it-IT" b="1" dirty="0">
              <a:solidFill>
                <a:srgbClr val="002060"/>
              </a:solidFill>
            </a:endParaRPr>
          </a:p>
          <a:p>
            <a:r>
              <a:rPr lang="it-IT" dirty="0">
                <a:solidFill>
                  <a:srgbClr val="002060"/>
                </a:solidFill>
              </a:rPr>
              <a:t>Delhi, 3-8 February 2019</a:t>
            </a:r>
          </a:p>
        </p:txBody>
      </p:sp>
      <p:sp>
        <p:nvSpPr>
          <p:cNvPr id="2" name="CaixaDeTexto 1">
            <a:extLst>
              <a:ext uri="{FF2B5EF4-FFF2-40B4-BE49-F238E27FC236}">
                <a16:creationId xmlns:a16="http://schemas.microsoft.com/office/drawing/2014/main" id="{2FCC84D4-6F46-4114-B0D9-4603F4A389E5}"/>
              </a:ext>
            </a:extLst>
          </p:cNvPr>
          <p:cNvSpPr txBox="1"/>
          <p:nvPr/>
        </p:nvSpPr>
        <p:spPr>
          <a:xfrm>
            <a:off x="6868633" y="4688958"/>
            <a:ext cx="1892594" cy="307777"/>
          </a:xfrm>
          <a:prstGeom prst="rect">
            <a:avLst/>
          </a:prstGeom>
          <a:noFill/>
        </p:spPr>
        <p:txBody>
          <a:bodyPr wrap="square" rtlCol="0">
            <a:spAutoFit/>
          </a:bodyPr>
          <a:lstStyle/>
          <a:p>
            <a:r>
              <a:rPr lang="en-US" sz="1400" i="1" dirty="0">
                <a:solidFill>
                  <a:srgbClr val="002060"/>
                </a:solidFill>
              </a:rPr>
              <a:t>Module 1</a:t>
            </a:r>
          </a:p>
        </p:txBody>
      </p:sp>
    </p:spTree>
    <p:extLst>
      <p:ext uri="{BB962C8B-B14F-4D97-AF65-F5344CB8AC3E}">
        <p14:creationId xmlns:p14="http://schemas.microsoft.com/office/powerpoint/2010/main" val="406979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87406" y="400380"/>
            <a:ext cx="7532127" cy="400110"/>
          </a:xfrm>
          <a:prstGeom prst="rect">
            <a:avLst/>
          </a:prstGeom>
        </p:spPr>
        <p:txBody>
          <a:bodyPr wrap="non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Some </a:t>
            </a:r>
            <a:r>
              <a:rPr lang="en-US" sz="2000" b="1" i="1">
                <a:solidFill>
                  <a:schemeClr val="tx2"/>
                </a:solidFill>
                <a:effectLst>
                  <a:outerShdw blurRad="38100" dist="38100" dir="2700000" algn="tl">
                    <a:srgbClr val="C0C0C0"/>
                  </a:outerShdw>
                </a:effectLst>
                <a:latin typeface="Calibri" pitchFamily="34" charset="0"/>
                <a:cs typeface="Calibri" pitchFamily="34" charset="0"/>
              </a:rPr>
              <a:t>important factors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to consider on blowing agent selection…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grpSp>
        <p:nvGrpSpPr>
          <p:cNvPr id="8" name="Group 7"/>
          <p:cNvGrpSpPr/>
          <p:nvPr/>
        </p:nvGrpSpPr>
        <p:grpSpPr>
          <a:xfrm>
            <a:off x="287406" y="1400858"/>
            <a:ext cx="8610053" cy="3086390"/>
            <a:chOff x="257539" y="2655917"/>
            <a:chExt cx="8610053" cy="3086390"/>
          </a:xfrm>
        </p:grpSpPr>
        <p:sp>
          <p:nvSpPr>
            <p:cNvPr id="9" name="TextBox 8"/>
            <p:cNvSpPr txBox="1"/>
            <p:nvPr/>
          </p:nvSpPr>
          <p:spPr>
            <a:xfrm>
              <a:off x="4625975" y="4794382"/>
              <a:ext cx="2057400" cy="914400"/>
            </a:xfrm>
            <a:prstGeom prst="rect">
              <a:avLst/>
            </a:prstGeom>
            <a:solidFill>
              <a:srgbClr val="FF3300"/>
            </a:solidFill>
            <a:ln w="19050">
              <a:solidFill>
                <a:srgbClr val="FF00FF"/>
              </a:solidFill>
              <a:prstDash val="dash"/>
            </a:ln>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Flammability</a:t>
              </a:r>
            </a:p>
            <a:p>
              <a:pPr algn="ctr"/>
              <a:r>
                <a:rPr lang="en-US" sz="1100" b="1" dirty="0">
                  <a:solidFill>
                    <a:schemeClr val="bg1"/>
                  </a:solidFill>
                </a:rPr>
                <a:t>Safety, storage, transportation</a:t>
              </a:r>
            </a:p>
            <a:p>
              <a:pPr algn="ctr"/>
              <a:r>
                <a:rPr lang="en-US" sz="1100" b="1" dirty="0">
                  <a:solidFill>
                    <a:schemeClr val="bg1"/>
                  </a:solidFill>
                </a:rPr>
                <a:t>handling, processing…</a:t>
              </a:r>
            </a:p>
          </p:txBody>
        </p:sp>
        <p:sp>
          <p:nvSpPr>
            <p:cNvPr id="10" name="TextBox 9"/>
            <p:cNvSpPr txBox="1"/>
            <p:nvPr/>
          </p:nvSpPr>
          <p:spPr>
            <a:xfrm>
              <a:off x="2438219" y="2678207"/>
              <a:ext cx="2057400" cy="914400"/>
            </a:xfrm>
            <a:prstGeom prst="rect">
              <a:avLst/>
            </a:prstGeom>
            <a:solidFill>
              <a:schemeClr val="accent5">
                <a:lumMod val="75000"/>
              </a:schemeClr>
            </a:solidFill>
            <a:effectLst>
              <a:outerShdw blurRad="50800" dist="38100" dir="2700000" algn="tl" rotWithShape="0">
                <a:prstClr val="black">
                  <a:alpha val="40000"/>
                </a:prstClr>
              </a:outerShdw>
            </a:effectLst>
          </p:spPr>
          <p:txBody>
            <a:bodyPr wrap="square" rtlCol="0" anchor="ctr" anchorCtr="0">
              <a:noAutofit/>
            </a:bodyPr>
            <a:lstStyle/>
            <a:p>
              <a:pPr algn="ctr"/>
              <a:r>
                <a:rPr lang="en-US" sz="1600" b="1" dirty="0">
                  <a:solidFill>
                    <a:schemeClr val="bg1"/>
                  </a:solidFill>
                </a:rPr>
                <a:t>Productivity</a:t>
              </a:r>
            </a:p>
            <a:p>
              <a:pPr algn="ctr"/>
              <a:r>
                <a:rPr lang="en-US" sz="1100" b="1" dirty="0">
                  <a:solidFill>
                    <a:schemeClr val="bg1"/>
                  </a:solidFill>
                </a:rPr>
                <a:t>Demould time</a:t>
              </a:r>
            </a:p>
            <a:p>
              <a:pPr algn="ctr"/>
              <a:r>
                <a:rPr lang="en-US" sz="1100" b="1" dirty="0">
                  <a:solidFill>
                    <a:schemeClr val="bg1"/>
                  </a:solidFill>
                </a:rPr>
                <a:t>Scrap rate</a:t>
              </a:r>
            </a:p>
          </p:txBody>
        </p:sp>
        <p:sp>
          <p:nvSpPr>
            <p:cNvPr id="11" name="TextBox 10"/>
            <p:cNvSpPr txBox="1"/>
            <p:nvPr/>
          </p:nvSpPr>
          <p:spPr>
            <a:xfrm>
              <a:off x="4622437" y="2663693"/>
              <a:ext cx="2057400" cy="914400"/>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Product Yield</a:t>
              </a:r>
            </a:p>
            <a:p>
              <a:pPr algn="ctr"/>
              <a:r>
                <a:rPr lang="en-US" sz="1100" b="1" dirty="0">
                  <a:solidFill>
                    <a:schemeClr val="bg1"/>
                  </a:solidFill>
                </a:rPr>
                <a:t>Applied density</a:t>
              </a:r>
            </a:p>
          </p:txBody>
        </p:sp>
        <p:sp>
          <p:nvSpPr>
            <p:cNvPr id="12" name="TextBox 11"/>
            <p:cNvSpPr txBox="1"/>
            <p:nvPr/>
          </p:nvSpPr>
          <p:spPr>
            <a:xfrm>
              <a:off x="264619" y="3741912"/>
              <a:ext cx="2057400" cy="914400"/>
            </a:xfrm>
            <a:prstGeom prst="rect">
              <a:avLst/>
            </a:prstGeom>
            <a:solidFill>
              <a:srgbClr val="FFB829"/>
            </a:solidFill>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Blowing Agent handling</a:t>
              </a:r>
            </a:p>
            <a:p>
              <a:pPr algn="ctr"/>
              <a:r>
                <a:rPr lang="en-US" sz="1100" b="1" dirty="0">
                  <a:solidFill>
                    <a:schemeClr val="bg1"/>
                  </a:solidFill>
                </a:rPr>
                <a:t>Boiling Point</a:t>
              </a:r>
            </a:p>
            <a:p>
              <a:pPr algn="ctr"/>
              <a:r>
                <a:rPr lang="en-US" sz="1100" b="1" dirty="0">
                  <a:solidFill>
                    <a:schemeClr val="bg1"/>
                  </a:solidFill>
                </a:rPr>
                <a:t>Storage</a:t>
              </a:r>
            </a:p>
            <a:p>
              <a:pPr algn="ctr"/>
              <a:r>
                <a:rPr lang="en-US" sz="1100" b="1" dirty="0">
                  <a:solidFill>
                    <a:schemeClr val="bg1"/>
                  </a:solidFill>
                </a:rPr>
                <a:t>Packaging</a:t>
              </a:r>
            </a:p>
          </p:txBody>
        </p:sp>
        <p:sp>
          <p:nvSpPr>
            <p:cNvPr id="15" name="TextBox 14"/>
            <p:cNvSpPr txBox="1"/>
            <p:nvPr/>
          </p:nvSpPr>
          <p:spPr>
            <a:xfrm>
              <a:off x="6810192" y="4827907"/>
              <a:ext cx="2057400" cy="914400"/>
            </a:xfrm>
            <a:prstGeom prst="rect">
              <a:avLst/>
            </a:prstGeom>
            <a:solidFill>
              <a:schemeClr val="bg1">
                <a:lumMod val="50000"/>
              </a:schemeClr>
            </a:solidFill>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B.A. solubility in polyol</a:t>
              </a:r>
            </a:p>
          </p:txBody>
        </p:sp>
        <p:sp>
          <p:nvSpPr>
            <p:cNvPr id="16" name="TextBox 15"/>
            <p:cNvSpPr txBox="1"/>
            <p:nvPr/>
          </p:nvSpPr>
          <p:spPr>
            <a:xfrm>
              <a:off x="6810192" y="3741912"/>
              <a:ext cx="2057400" cy="914400"/>
            </a:xfrm>
            <a:prstGeom prst="rect">
              <a:avLst/>
            </a:prstGeom>
            <a:solidFill>
              <a:schemeClr val="bg2">
                <a:lumMod val="50000"/>
              </a:schemeClr>
            </a:solidFill>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Equipment investment</a:t>
              </a:r>
            </a:p>
            <a:p>
              <a:pPr algn="ctr"/>
              <a:r>
                <a:rPr lang="en-US" sz="1100" b="1" dirty="0">
                  <a:solidFill>
                    <a:schemeClr val="bg1"/>
                  </a:solidFill>
                </a:rPr>
                <a:t>Safety</a:t>
              </a:r>
            </a:p>
            <a:p>
              <a:pPr algn="ctr"/>
              <a:r>
                <a:rPr lang="en-US" sz="1100" b="1" dirty="0">
                  <a:solidFill>
                    <a:schemeClr val="bg1"/>
                  </a:solidFill>
                </a:rPr>
                <a:t>Process</a:t>
              </a:r>
            </a:p>
            <a:p>
              <a:pPr algn="ctr"/>
              <a:r>
                <a:rPr lang="en-US" sz="1100" b="1" dirty="0">
                  <a:solidFill>
                    <a:schemeClr val="bg1"/>
                  </a:solidFill>
                </a:rPr>
                <a:t>Mixing</a:t>
              </a:r>
            </a:p>
          </p:txBody>
        </p:sp>
        <p:sp>
          <p:nvSpPr>
            <p:cNvPr id="17" name="TextBox 16"/>
            <p:cNvSpPr txBox="1"/>
            <p:nvPr/>
          </p:nvSpPr>
          <p:spPr>
            <a:xfrm>
              <a:off x="6810192" y="2655917"/>
              <a:ext cx="2057400" cy="914400"/>
            </a:xfrm>
            <a:prstGeom prst="rect">
              <a:avLst/>
            </a:prstGeom>
            <a:solidFill>
              <a:schemeClr val="tx2">
                <a:lumMod val="60000"/>
                <a:lumOff val="40000"/>
              </a:schemeClr>
            </a:solidFill>
            <a:ln w="19050" cmpd="dbl">
              <a:solidFill>
                <a:srgbClr val="FF00FF"/>
              </a:solidFill>
              <a:prstDash val="dash"/>
            </a:ln>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Thermal Conductivity</a:t>
              </a:r>
            </a:p>
            <a:p>
              <a:pPr algn="ctr"/>
              <a:r>
                <a:rPr lang="en-US" sz="1100" b="1" dirty="0">
                  <a:solidFill>
                    <a:schemeClr val="bg1"/>
                  </a:solidFill>
                </a:rPr>
                <a:t>Energy consumption</a:t>
              </a:r>
            </a:p>
            <a:p>
              <a:pPr algn="ctr"/>
              <a:r>
                <a:rPr lang="en-US" sz="1100" b="1" dirty="0">
                  <a:solidFill>
                    <a:schemeClr val="bg1"/>
                  </a:solidFill>
                </a:rPr>
                <a:t>Insulation thickness</a:t>
              </a:r>
            </a:p>
          </p:txBody>
        </p:sp>
        <p:sp>
          <p:nvSpPr>
            <p:cNvPr id="18" name="TextBox 17"/>
            <p:cNvSpPr txBox="1"/>
            <p:nvPr/>
          </p:nvSpPr>
          <p:spPr>
            <a:xfrm>
              <a:off x="290514" y="2675484"/>
              <a:ext cx="2057400" cy="914400"/>
            </a:xfrm>
            <a:prstGeom prst="rect">
              <a:avLst/>
            </a:prstGeom>
            <a:solidFill>
              <a:srgbClr val="66FF66"/>
            </a:solidFill>
            <a:ln w="19050">
              <a:solidFill>
                <a:srgbClr val="FF00FF"/>
              </a:solidFill>
              <a:prstDash val="dash"/>
            </a:ln>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Sustainability</a:t>
              </a:r>
            </a:p>
            <a:p>
              <a:pPr algn="ctr"/>
              <a:r>
                <a:rPr lang="en-US" sz="1050" b="1" dirty="0">
                  <a:solidFill>
                    <a:schemeClr val="bg1"/>
                  </a:solidFill>
                </a:rPr>
                <a:t>ODP, GWP</a:t>
              </a:r>
            </a:p>
          </p:txBody>
        </p:sp>
        <p:sp>
          <p:nvSpPr>
            <p:cNvPr id="19" name="TextBox 18"/>
            <p:cNvSpPr txBox="1"/>
            <p:nvPr/>
          </p:nvSpPr>
          <p:spPr>
            <a:xfrm>
              <a:off x="2441757" y="4794382"/>
              <a:ext cx="2057400" cy="914400"/>
            </a:xfrm>
            <a:prstGeom prst="rect">
              <a:avLst/>
            </a:prstGeom>
            <a:solidFill>
              <a:srgbClr val="FF8900"/>
            </a:solidFill>
            <a:effectLst>
              <a:outerShdw blurRad="50800" dist="38100" dir="2700000" algn="tl" rotWithShape="0">
                <a:prstClr val="black">
                  <a:alpha val="40000"/>
                </a:prstClr>
              </a:outerShdw>
            </a:effectLst>
          </p:spPr>
          <p:txBody>
            <a:bodyPr wrap="square" rtlCol="0" anchor="ctr" anchorCtr="0">
              <a:noAutofit/>
            </a:bodyPr>
            <a:lstStyle/>
            <a:p>
              <a:pPr algn="ctr"/>
              <a:r>
                <a:rPr lang="en-US" sz="1600" b="1" dirty="0">
                  <a:solidFill>
                    <a:schemeClr val="bg1"/>
                  </a:solidFill>
                </a:rPr>
                <a:t>Process ability</a:t>
              </a:r>
            </a:p>
            <a:p>
              <a:pPr algn="ctr"/>
              <a:r>
                <a:rPr lang="en-US" sz="1100" b="1" dirty="0">
                  <a:solidFill>
                    <a:schemeClr val="bg1"/>
                  </a:solidFill>
                </a:rPr>
                <a:t>Material flow</a:t>
              </a:r>
            </a:p>
            <a:p>
              <a:pPr algn="ctr"/>
              <a:r>
                <a:rPr lang="en-US" sz="1100" b="1" dirty="0" err="1">
                  <a:solidFill>
                    <a:schemeClr val="bg1"/>
                  </a:solidFill>
                </a:rPr>
                <a:t>Mould</a:t>
              </a:r>
              <a:r>
                <a:rPr lang="en-US" sz="1100" b="1" dirty="0">
                  <a:solidFill>
                    <a:schemeClr val="bg1"/>
                  </a:solidFill>
                </a:rPr>
                <a:t> temperatures</a:t>
              </a:r>
            </a:p>
          </p:txBody>
        </p:sp>
        <p:sp>
          <p:nvSpPr>
            <p:cNvPr id="20" name="TextBox 19"/>
            <p:cNvSpPr txBox="1"/>
            <p:nvPr/>
          </p:nvSpPr>
          <p:spPr>
            <a:xfrm>
              <a:off x="4636592" y="3729037"/>
              <a:ext cx="2057400" cy="914400"/>
            </a:xfrm>
            <a:prstGeom prst="rect">
              <a:avLst/>
            </a:prstGeom>
            <a:solidFill>
              <a:srgbClr val="92D050"/>
            </a:solidFill>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Country Regulations</a:t>
              </a:r>
            </a:p>
            <a:p>
              <a:pPr algn="ctr"/>
              <a:r>
                <a:rPr lang="en-US" sz="1100" b="1" dirty="0">
                  <a:solidFill>
                    <a:schemeClr val="bg1"/>
                  </a:solidFill>
                </a:rPr>
                <a:t>Montreal &amp; Kyoto Protocols</a:t>
              </a:r>
            </a:p>
            <a:p>
              <a:pPr algn="ctr"/>
              <a:r>
                <a:rPr lang="en-US" sz="1100" b="1" dirty="0">
                  <a:solidFill>
                    <a:schemeClr val="bg1"/>
                  </a:solidFill>
                </a:rPr>
                <a:t>SNAP rule…</a:t>
              </a:r>
            </a:p>
          </p:txBody>
        </p:sp>
        <p:sp>
          <p:nvSpPr>
            <p:cNvPr id="21" name="TextBox 20"/>
            <p:cNvSpPr txBox="1"/>
            <p:nvPr/>
          </p:nvSpPr>
          <p:spPr>
            <a:xfrm>
              <a:off x="257539" y="4794382"/>
              <a:ext cx="2057400" cy="914400"/>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Product Availability</a:t>
              </a:r>
            </a:p>
            <a:p>
              <a:pPr algn="ctr"/>
              <a:r>
                <a:rPr lang="en-US" sz="1100" b="1" dirty="0">
                  <a:solidFill>
                    <a:schemeClr val="bg1"/>
                  </a:solidFill>
                </a:rPr>
                <a:t>Offering/Demand/cost</a:t>
              </a:r>
            </a:p>
          </p:txBody>
        </p:sp>
        <p:sp>
          <p:nvSpPr>
            <p:cNvPr id="22" name="TextBox 21"/>
            <p:cNvSpPr txBox="1"/>
            <p:nvPr/>
          </p:nvSpPr>
          <p:spPr>
            <a:xfrm>
              <a:off x="2438219" y="3741912"/>
              <a:ext cx="2057400" cy="914400"/>
            </a:xfrm>
            <a:prstGeom prst="rect">
              <a:avLst/>
            </a:prstGeom>
            <a:solidFill>
              <a:schemeClr val="accent1">
                <a:lumMod val="75000"/>
              </a:schemeClr>
            </a:solidFill>
            <a:ln w="19050">
              <a:solidFill>
                <a:srgbClr val="FF00FF"/>
              </a:solidFill>
              <a:prstDash val="dash"/>
            </a:ln>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Economics</a:t>
              </a:r>
            </a:p>
            <a:p>
              <a:pPr algn="ctr"/>
              <a:r>
                <a:rPr lang="en-US" sz="1100" b="1" dirty="0">
                  <a:solidFill>
                    <a:schemeClr val="bg1"/>
                  </a:solidFill>
                </a:rPr>
                <a:t>Better cost/unit</a:t>
              </a:r>
            </a:p>
          </p:txBody>
        </p:sp>
      </p:grpSp>
    </p:spTree>
    <p:extLst>
      <p:ext uri="{BB962C8B-B14F-4D97-AF65-F5344CB8AC3E}">
        <p14:creationId xmlns:p14="http://schemas.microsoft.com/office/powerpoint/2010/main" val="233194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sp>
        <p:nvSpPr>
          <p:cNvPr id="7" name="TextBox 16">
            <a:extLst>
              <a:ext uri="{FF2B5EF4-FFF2-40B4-BE49-F238E27FC236}">
                <a16:creationId xmlns:a16="http://schemas.microsoft.com/office/drawing/2014/main" id="{41EA2899-F400-4868-84A3-7369CB60ABFA}"/>
              </a:ext>
            </a:extLst>
          </p:cNvPr>
          <p:cNvSpPr txBox="1"/>
          <p:nvPr/>
        </p:nvSpPr>
        <p:spPr>
          <a:xfrm>
            <a:off x="419100" y="842999"/>
            <a:ext cx="2057400" cy="914400"/>
          </a:xfrm>
          <a:prstGeom prst="rect">
            <a:avLst/>
          </a:prstGeom>
          <a:solidFill>
            <a:schemeClr val="tx2">
              <a:lumMod val="60000"/>
              <a:lumOff val="40000"/>
            </a:schemeClr>
          </a:solidFill>
          <a:ln w="19050" cmpd="dbl">
            <a:solidFill>
              <a:srgbClr val="FF00FF"/>
            </a:solidFill>
            <a:prstDash val="dash"/>
          </a:ln>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Thermal Conductivity</a:t>
            </a:r>
          </a:p>
          <a:p>
            <a:pPr algn="ctr"/>
            <a:r>
              <a:rPr lang="en-US" sz="1100" b="1" dirty="0">
                <a:solidFill>
                  <a:schemeClr val="bg1"/>
                </a:solidFill>
              </a:rPr>
              <a:t>Energy consumption</a:t>
            </a:r>
          </a:p>
          <a:p>
            <a:pPr algn="ctr"/>
            <a:r>
              <a:rPr lang="en-US" sz="1100" b="1" dirty="0">
                <a:solidFill>
                  <a:schemeClr val="bg1"/>
                </a:solidFill>
              </a:rPr>
              <a:t>Insulation thickness</a:t>
            </a:r>
          </a:p>
        </p:txBody>
      </p:sp>
      <p:sp>
        <p:nvSpPr>
          <p:cNvPr id="8" name="Rectangle 5">
            <a:extLst>
              <a:ext uri="{FF2B5EF4-FFF2-40B4-BE49-F238E27FC236}">
                <a16:creationId xmlns:a16="http://schemas.microsoft.com/office/drawing/2014/main" id="{89636367-C30F-4746-9205-A2447C858CE7}"/>
              </a:ext>
            </a:extLst>
          </p:cNvPr>
          <p:cNvSpPr/>
          <p:nvPr/>
        </p:nvSpPr>
        <p:spPr>
          <a:xfrm>
            <a:off x="287406" y="400380"/>
            <a:ext cx="7147406" cy="400110"/>
          </a:xfrm>
          <a:prstGeom prst="rect">
            <a:avLst/>
          </a:prstGeom>
        </p:spPr>
        <p:txBody>
          <a:bodyPr wrap="non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Important Factors  to consider on blowing agent selection…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2" name="CaixaDeTexto 1">
            <a:extLst>
              <a:ext uri="{FF2B5EF4-FFF2-40B4-BE49-F238E27FC236}">
                <a16:creationId xmlns:a16="http://schemas.microsoft.com/office/drawing/2014/main" id="{B8F26B78-7BD6-42A7-9E2E-F31C8E3B9165}"/>
              </a:ext>
            </a:extLst>
          </p:cNvPr>
          <p:cNvSpPr txBox="1"/>
          <p:nvPr/>
        </p:nvSpPr>
        <p:spPr>
          <a:xfrm>
            <a:off x="73999" y="1898738"/>
            <a:ext cx="8867981"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2060"/>
                </a:solidFill>
              </a:rPr>
              <a:t>Gas thermal conductivity </a:t>
            </a:r>
            <a:r>
              <a:rPr lang="en-US" sz="1600" dirty="0">
                <a:solidFill>
                  <a:srgbClr val="002060"/>
                </a:solidFill>
              </a:rPr>
              <a:t>of blowing agents is a key element for insulation efficiency </a:t>
            </a:r>
          </a:p>
          <a:p>
            <a:pPr marL="285750" indent="-285750">
              <a:buFont typeface="Arial" panose="020B0604020202020204" pitchFamily="34" charset="0"/>
              <a:buChar char="•"/>
            </a:pPr>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Selection of appropriate blowing agent, either </a:t>
            </a:r>
            <a:r>
              <a:rPr lang="en-US" sz="1600" b="1" dirty="0">
                <a:solidFill>
                  <a:srgbClr val="002060"/>
                </a:solidFill>
              </a:rPr>
              <a:t>pure or blends </a:t>
            </a:r>
            <a:r>
              <a:rPr lang="en-US" sz="1600" dirty="0">
                <a:solidFill>
                  <a:srgbClr val="002060"/>
                </a:solidFill>
              </a:rPr>
              <a:t>can provide best balance of cost x performance for specific application</a:t>
            </a:r>
          </a:p>
          <a:p>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Usage of </a:t>
            </a:r>
            <a:r>
              <a:rPr lang="en-US" sz="1600" b="1" dirty="0">
                <a:solidFill>
                  <a:srgbClr val="002060"/>
                </a:solidFill>
              </a:rPr>
              <a:t>flammable blowing </a:t>
            </a:r>
            <a:r>
              <a:rPr lang="en-US" sz="1600" dirty="0">
                <a:solidFill>
                  <a:srgbClr val="002060"/>
                </a:solidFill>
              </a:rPr>
              <a:t>agent implies additional cost per unit with different payback for investment,  depending on volume of foam converted </a:t>
            </a:r>
          </a:p>
          <a:p>
            <a:pPr marL="285750" indent="-285750">
              <a:buFont typeface="Arial" panose="020B0604020202020204" pitchFamily="34" charset="0"/>
              <a:buChar char="•"/>
            </a:pPr>
            <a:endParaRPr lang="en-US" sz="1600" dirty="0">
              <a:solidFill>
                <a:srgbClr val="002060"/>
              </a:solidFill>
            </a:endParaRPr>
          </a:p>
          <a:p>
            <a:pPr marL="285750" indent="-285750">
              <a:buFont typeface="Arial" panose="020B0604020202020204" pitchFamily="34" charset="0"/>
              <a:buChar char="•"/>
            </a:pPr>
            <a:r>
              <a:rPr lang="en-US" sz="1600" b="1" dirty="0">
                <a:solidFill>
                  <a:srgbClr val="002060"/>
                </a:solidFill>
              </a:rPr>
              <a:t>Fully water blown </a:t>
            </a:r>
            <a:r>
              <a:rPr lang="en-US" sz="1600" dirty="0">
                <a:solidFill>
                  <a:srgbClr val="002060"/>
                </a:solidFill>
              </a:rPr>
              <a:t>formulation are feasible for applications where thermal insulation is not so critical  </a:t>
            </a:r>
          </a:p>
        </p:txBody>
      </p:sp>
    </p:spTree>
    <p:extLst>
      <p:ext uri="{BB962C8B-B14F-4D97-AF65-F5344CB8AC3E}">
        <p14:creationId xmlns:p14="http://schemas.microsoft.com/office/powerpoint/2010/main" val="92221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50016" y="96959"/>
            <a:ext cx="4780796" cy="400110"/>
          </a:xfrm>
          <a:prstGeom prst="rect">
            <a:avLst/>
          </a:prstGeom>
        </p:spPr>
        <p:txBody>
          <a:bodyPr wrap="non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Thermal conductivity factors – PU Foam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pic>
        <p:nvPicPr>
          <p:cNvPr id="2" name="Imagem 1">
            <a:extLst>
              <a:ext uri="{FF2B5EF4-FFF2-40B4-BE49-F238E27FC236}">
                <a16:creationId xmlns:a16="http://schemas.microsoft.com/office/drawing/2014/main" id="{E2DE06E8-675F-4577-860F-5A79C5F7F288}"/>
              </a:ext>
            </a:extLst>
          </p:cNvPr>
          <p:cNvPicPr>
            <a:picLocks noChangeAspect="1"/>
          </p:cNvPicPr>
          <p:nvPr/>
        </p:nvPicPr>
        <p:blipFill>
          <a:blip r:embed="rId3"/>
          <a:stretch>
            <a:fillRect/>
          </a:stretch>
        </p:blipFill>
        <p:spPr>
          <a:xfrm>
            <a:off x="1925662" y="963407"/>
            <a:ext cx="3496860" cy="1158469"/>
          </a:xfrm>
          <a:prstGeom prst="rect">
            <a:avLst/>
          </a:prstGeom>
        </p:spPr>
      </p:pic>
      <p:pic>
        <p:nvPicPr>
          <p:cNvPr id="3" name="Imagem 2">
            <a:extLst>
              <a:ext uri="{FF2B5EF4-FFF2-40B4-BE49-F238E27FC236}">
                <a16:creationId xmlns:a16="http://schemas.microsoft.com/office/drawing/2014/main" id="{C0D39630-525B-4CFA-A04C-1C02E3C7F8C8}"/>
              </a:ext>
            </a:extLst>
          </p:cNvPr>
          <p:cNvPicPr>
            <a:picLocks noChangeAspect="1"/>
          </p:cNvPicPr>
          <p:nvPr/>
        </p:nvPicPr>
        <p:blipFill>
          <a:blip r:embed="rId4"/>
          <a:stretch>
            <a:fillRect/>
          </a:stretch>
        </p:blipFill>
        <p:spPr>
          <a:xfrm>
            <a:off x="6998310" y="963407"/>
            <a:ext cx="1758828" cy="3709528"/>
          </a:xfrm>
          <a:prstGeom prst="rect">
            <a:avLst/>
          </a:prstGeom>
        </p:spPr>
      </p:pic>
      <p:sp>
        <p:nvSpPr>
          <p:cNvPr id="7" name="CaixaDeTexto 6">
            <a:extLst>
              <a:ext uri="{FF2B5EF4-FFF2-40B4-BE49-F238E27FC236}">
                <a16:creationId xmlns:a16="http://schemas.microsoft.com/office/drawing/2014/main" id="{821A41A8-352D-41AF-88F1-531FD36F3000}"/>
              </a:ext>
            </a:extLst>
          </p:cNvPr>
          <p:cNvSpPr txBox="1"/>
          <p:nvPr/>
        </p:nvSpPr>
        <p:spPr>
          <a:xfrm>
            <a:off x="964221" y="2435692"/>
            <a:ext cx="8179779"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Gas mixture inside cells – thermal conductivity ( </a:t>
            </a:r>
            <a:r>
              <a:rPr lang="en-US" sz="1600" b="1" dirty="0">
                <a:solidFill>
                  <a:schemeClr val="accent5"/>
                </a:solidFill>
              </a:rPr>
              <a:t>k g</a:t>
            </a:r>
            <a:r>
              <a:rPr lang="en-US" sz="1600" dirty="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Polymer thermal conductivity ( K  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Radiation between gas cells ( k r ) </a:t>
            </a:r>
          </a:p>
        </p:txBody>
      </p:sp>
    </p:spTree>
    <p:extLst>
      <p:ext uri="{BB962C8B-B14F-4D97-AF65-F5344CB8AC3E}">
        <p14:creationId xmlns:p14="http://schemas.microsoft.com/office/powerpoint/2010/main" val="430000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sp>
        <p:nvSpPr>
          <p:cNvPr id="8" name="Rectangle 5">
            <a:extLst>
              <a:ext uri="{FF2B5EF4-FFF2-40B4-BE49-F238E27FC236}">
                <a16:creationId xmlns:a16="http://schemas.microsoft.com/office/drawing/2014/main" id="{89636367-C30F-4746-9205-A2447C858CE7}"/>
              </a:ext>
            </a:extLst>
          </p:cNvPr>
          <p:cNvSpPr/>
          <p:nvPr/>
        </p:nvSpPr>
        <p:spPr>
          <a:xfrm>
            <a:off x="287406" y="400380"/>
            <a:ext cx="7147406" cy="400110"/>
          </a:xfrm>
          <a:prstGeom prst="rect">
            <a:avLst/>
          </a:prstGeom>
        </p:spPr>
        <p:txBody>
          <a:bodyPr wrap="non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Important Factors  to consider on blowing agent selection…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9" name="TextBox 21">
            <a:extLst>
              <a:ext uri="{FF2B5EF4-FFF2-40B4-BE49-F238E27FC236}">
                <a16:creationId xmlns:a16="http://schemas.microsoft.com/office/drawing/2014/main" id="{F2152127-8BDD-4E01-AFC8-E3E542D53F68}"/>
              </a:ext>
            </a:extLst>
          </p:cNvPr>
          <p:cNvSpPr txBox="1"/>
          <p:nvPr/>
        </p:nvSpPr>
        <p:spPr>
          <a:xfrm>
            <a:off x="419100" y="813774"/>
            <a:ext cx="2057400" cy="914400"/>
          </a:xfrm>
          <a:prstGeom prst="rect">
            <a:avLst/>
          </a:prstGeom>
          <a:solidFill>
            <a:schemeClr val="accent1">
              <a:lumMod val="75000"/>
            </a:schemeClr>
          </a:solidFill>
          <a:ln w="19050">
            <a:solidFill>
              <a:srgbClr val="FF00FF"/>
            </a:solidFill>
            <a:prstDash val="dash"/>
          </a:ln>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Economics</a:t>
            </a:r>
          </a:p>
          <a:p>
            <a:pPr algn="ctr"/>
            <a:r>
              <a:rPr lang="en-US" sz="1100" b="1" dirty="0">
                <a:solidFill>
                  <a:schemeClr val="bg1"/>
                </a:solidFill>
              </a:rPr>
              <a:t>Better cost/unit</a:t>
            </a:r>
          </a:p>
        </p:txBody>
      </p:sp>
      <p:sp>
        <p:nvSpPr>
          <p:cNvPr id="11" name="CaixaDeTexto 10">
            <a:extLst>
              <a:ext uri="{FF2B5EF4-FFF2-40B4-BE49-F238E27FC236}">
                <a16:creationId xmlns:a16="http://schemas.microsoft.com/office/drawing/2014/main" id="{61523F26-B877-4748-95D7-446537A3943F}"/>
              </a:ext>
            </a:extLst>
          </p:cNvPr>
          <p:cNvSpPr txBox="1"/>
          <p:nvPr/>
        </p:nvSpPr>
        <p:spPr>
          <a:xfrm>
            <a:off x="178775" y="1881246"/>
            <a:ext cx="8179779"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2060"/>
                </a:solidFill>
              </a:rPr>
              <a:t>The challenge is to find the best </a:t>
            </a:r>
            <a:r>
              <a:rPr lang="en-US" sz="1600" b="1" dirty="0">
                <a:solidFill>
                  <a:srgbClr val="002060"/>
                </a:solidFill>
              </a:rPr>
              <a:t>cost per unit (*) </a:t>
            </a:r>
            <a:r>
              <a:rPr lang="en-US" sz="1600" dirty="0">
                <a:solidFill>
                  <a:srgbClr val="002060"/>
                </a:solidFill>
              </a:rPr>
              <a:t>while maintaining high foam performance </a:t>
            </a:r>
          </a:p>
          <a:p>
            <a:pPr marL="285750" indent="-285750">
              <a:buFont typeface="Arial" panose="020B0604020202020204" pitchFamily="34" charset="0"/>
              <a:buChar char="•"/>
            </a:pPr>
            <a:endParaRPr lang="en-US" sz="1600" dirty="0">
              <a:solidFill>
                <a:srgbClr val="002060"/>
              </a:solidFill>
            </a:endParaRPr>
          </a:p>
          <a:p>
            <a:pPr marL="285750" indent="-285750">
              <a:buFont typeface="Arial" panose="020B0604020202020204" pitchFamily="34" charset="0"/>
              <a:buChar char="•"/>
            </a:pPr>
            <a:r>
              <a:rPr lang="en-US" sz="1600" b="1" dirty="0">
                <a:solidFill>
                  <a:srgbClr val="002060"/>
                </a:solidFill>
              </a:rPr>
              <a:t>Ecomate® (Methyl Formate)</a:t>
            </a:r>
            <a:r>
              <a:rPr lang="en-US" sz="1600" dirty="0">
                <a:solidFill>
                  <a:srgbClr val="002060"/>
                </a:solidFill>
              </a:rPr>
              <a:t>, </a:t>
            </a:r>
            <a:r>
              <a:rPr lang="en-US" sz="1600" b="1" dirty="0">
                <a:solidFill>
                  <a:srgbClr val="002060"/>
                </a:solidFill>
              </a:rPr>
              <a:t>Methylal</a:t>
            </a:r>
            <a:r>
              <a:rPr lang="en-US" sz="1600" dirty="0">
                <a:solidFill>
                  <a:srgbClr val="002060"/>
                </a:solidFill>
              </a:rPr>
              <a:t> and </a:t>
            </a:r>
            <a:r>
              <a:rPr lang="en-US" sz="1600" b="1" dirty="0">
                <a:solidFill>
                  <a:srgbClr val="002060"/>
                </a:solidFill>
              </a:rPr>
              <a:t>Hydrocarbons</a:t>
            </a:r>
            <a:r>
              <a:rPr lang="en-US" sz="1600" dirty="0">
                <a:solidFill>
                  <a:srgbClr val="002060"/>
                </a:solidFill>
              </a:rPr>
              <a:t> are less expensive, but add costs via safety precautions in storage, handling, machinery and processing  </a:t>
            </a:r>
          </a:p>
          <a:p>
            <a:pPr marL="285750" indent="-285750">
              <a:buFont typeface="Arial" panose="020B0604020202020204" pitchFamily="34" charset="0"/>
              <a:buChar char="•"/>
            </a:pPr>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Unsaturated BA - </a:t>
            </a:r>
            <a:r>
              <a:rPr lang="en-US" sz="1600" b="1" dirty="0">
                <a:solidFill>
                  <a:srgbClr val="002060"/>
                </a:solidFill>
              </a:rPr>
              <a:t>HCFO 1233zd </a:t>
            </a:r>
            <a:r>
              <a:rPr lang="en-US" sz="1600" dirty="0">
                <a:solidFill>
                  <a:srgbClr val="002060"/>
                </a:solidFill>
              </a:rPr>
              <a:t>and </a:t>
            </a:r>
            <a:r>
              <a:rPr lang="en-US" sz="1600" b="1" dirty="0">
                <a:solidFill>
                  <a:srgbClr val="002060"/>
                </a:solidFill>
              </a:rPr>
              <a:t>HFO 1336mzz </a:t>
            </a:r>
            <a:r>
              <a:rPr lang="en-US" sz="1600" dirty="0">
                <a:solidFill>
                  <a:srgbClr val="002060"/>
                </a:solidFill>
              </a:rPr>
              <a:t>are more expensive,  but can provide viable solutions when </a:t>
            </a:r>
            <a:r>
              <a:rPr lang="en-US" sz="1600" b="1" dirty="0">
                <a:solidFill>
                  <a:srgbClr val="002060"/>
                </a:solidFill>
              </a:rPr>
              <a:t>blended with water </a:t>
            </a:r>
            <a:r>
              <a:rPr lang="en-US" sz="1600" dirty="0">
                <a:solidFill>
                  <a:srgbClr val="002060"/>
                </a:solidFill>
              </a:rPr>
              <a:t>and </a:t>
            </a:r>
            <a:r>
              <a:rPr lang="en-US" sz="1600" b="1" dirty="0">
                <a:solidFill>
                  <a:srgbClr val="002060"/>
                </a:solidFill>
              </a:rPr>
              <a:t>other blowing agents </a:t>
            </a:r>
          </a:p>
          <a:p>
            <a:pPr marL="285750" indent="-285750">
              <a:buFont typeface="Arial" panose="020B0604020202020204" pitchFamily="34" charset="0"/>
              <a:buChar char="•"/>
            </a:pPr>
            <a:endParaRPr lang="en-US" sz="1600" dirty="0">
              <a:solidFill>
                <a:srgbClr val="002060"/>
              </a:solidFill>
            </a:endParaRPr>
          </a:p>
          <a:p>
            <a:pPr marL="285750" indent="-285750">
              <a:buFont typeface="Arial" panose="020B0604020202020204" pitchFamily="34" charset="0"/>
              <a:buChar char="•"/>
            </a:pPr>
            <a:r>
              <a:rPr lang="en-US" sz="1600" dirty="0">
                <a:solidFill>
                  <a:srgbClr val="002060"/>
                </a:solidFill>
              </a:rPr>
              <a:t>Unsaturated BA – </a:t>
            </a:r>
            <a:r>
              <a:rPr lang="en-US" sz="1600" b="1" dirty="0">
                <a:solidFill>
                  <a:srgbClr val="002060"/>
                </a:solidFill>
              </a:rPr>
              <a:t>HCFO 1233zd </a:t>
            </a:r>
            <a:r>
              <a:rPr lang="en-US" sz="1600" dirty="0">
                <a:solidFill>
                  <a:srgbClr val="002060"/>
                </a:solidFill>
              </a:rPr>
              <a:t>requires special surfactants and catalyst to provide stable fully blended formulation, which will add cost per unit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i="1" dirty="0">
                <a:solidFill>
                  <a:srgbClr val="C00000"/>
                </a:solidFill>
                <a:effectLst>
                  <a:outerShdw blurRad="38100" dist="38100" dir="2700000" algn="tl">
                    <a:srgbClr val="000000">
                      <a:alpha val="43137"/>
                    </a:srgbClr>
                  </a:outerShdw>
                </a:effectLst>
              </a:rPr>
              <a:t>(*) cost per unit:  kg of foam; or part produced; or equipment produced</a:t>
            </a:r>
          </a:p>
        </p:txBody>
      </p:sp>
    </p:spTree>
    <p:extLst>
      <p:ext uri="{BB962C8B-B14F-4D97-AF65-F5344CB8AC3E}">
        <p14:creationId xmlns:p14="http://schemas.microsoft.com/office/powerpoint/2010/main" val="346014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sp>
        <p:nvSpPr>
          <p:cNvPr id="8" name="Rectangle 5">
            <a:extLst>
              <a:ext uri="{FF2B5EF4-FFF2-40B4-BE49-F238E27FC236}">
                <a16:creationId xmlns:a16="http://schemas.microsoft.com/office/drawing/2014/main" id="{89636367-C30F-4746-9205-A2447C858CE7}"/>
              </a:ext>
            </a:extLst>
          </p:cNvPr>
          <p:cNvSpPr/>
          <p:nvPr/>
        </p:nvSpPr>
        <p:spPr>
          <a:xfrm>
            <a:off x="287406" y="226072"/>
            <a:ext cx="7147406" cy="400110"/>
          </a:xfrm>
          <a:prstGeom prst="rect">
            <a:avLst/>
          </a:prstGeom>
        </p:spPr>
        <p:txBody>
          <a:bodyPr wrap="non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Important Factors  to consider on blowing agent selection…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9" name="TextBox 8">
            <a:extLst>
              <a:ext uri="{FF2B5EF4-FFF2-40B4-BE49-F238E27FC236}">
                <a16:creationId xmlns:a16="http://schemas.microsoft.com/office/drawing/2014/main" id="{9AEBDFB7-9AD4-4D8D-B0C4-72FB9B41C699}"/>
              </a:ext>
            </a:extLst>
          </p:cNvPr>
          <p:cNvSpPr txBox="1"/>
          <p:nvPr/>
        </p:nvSpPr>
        <p:spPr>
          <a:xfrm>
            <a:off x="419100" y="626183"/>
            <a:ext cx="2057400" cy="914400"/>
          </a:xfrm>
          <a:prstGeom prst="rect">
            <a:avLst/>
          </a:prstGeom>
          <a:solidFill>
            <a:srgbClr val="FF3300"/>
          </a:solidFill>
          <a:ln w="19050">
            <a:solidFill>
              <a:srgbClr val="FF00FF"/>
            </a:solidFill>
            <a:prstDash val="dash"/>
          </a:ln>
          <a:effectLst>
            <a:outerShdw blurRad="50800" dist="38100" dir="2700000" algn="tl" rotWithShape="0">
              <a:prstClr val="black">
                <a:alpha val="40000"/>
              </a:prstClr>
            </a:outerShdw>
          </a:effectLst>
        </p:spPr>
        <p:txBody>
          <a:bodyPr wrap="none" rtlCol="0" anchor="ctr" anchorCtr="0">
            <a:noAutofit/>
          </a:bodyPr>
          <a:lstStyle/>
          <a:p>
            <a:pPr algn="ctr"/>
            <a:r>
              <a:rPr lang="en-US" sz="1600" b="1" dirty="0">
                <a:solidFill>
                  <a:schemeClr val="bg1"/>
                </a:solidFill>
              </a:rPr>
              <a:t>Flammability</a:t>
            </a:r>
          </a:p>
          <a:p>
            <a:pPr algn="ctr"/>
            <a:r>
              <a:rPr lang="en-US" sz="1100" b="1" dirty="0">
                <a:solidFill>
                  <a:schemeClr val="bg1"/>
                </a:solidFill>
              </a:rPr>
              <a:t>Safety, storage, transportation</a:t>
            </a:r>
          </a:p>
          <a:p>
            <a:pPr algn="ctr"/>
            <a:r>
              <a:rPr lang="en-US" sz="1100" b="1" dirty="0">
                <a:solidFill>
                  <a:schemeClr val="bg1"/>
                </a:solidFill>
              </a:rPr>
              <a:t>handling, processing…</a:t>
            </a:r>
          </a:p>
        </p:txBody>
      </p:sp>
      <p:sp>
        <p:nvSpPr>
          <p:cNvPr id="11" name="Retângulo 10">
            <a:extLst>
              <a:ext uri="{FF2B5EF4-FFF2-40B4-BE49-F238E27FC236}">
                <a16:creationId xmlns:a16="http://schemas.microsoft.com/office/drawing/2014/main" id="{938746E5-E937-417C-80A2-5F01D1A09C6D}"/>
              </a:ext>
            </a:extLst>
          </p:cNvPr>
          <p:cNvSpPr/>
          <p:nvPr/>
        </p:nvSpPr>
        <p:spPr>
          <a:xfrm>
            <a:off x="287406" y="1635834"/>
            <a:ext cx="8654575" cy="3385542"/>
          </a:xfrm>
          <a:prstGeom prst="rect">
            <a:avLst/>
          </a:prstGeom>
        </p:spPr>
        <p:txBody>
          <a:bodyPr wrap="square">
            <a:spAutoFit/>
          </a:bodyPr>
          <a:lstStyle/>
          <a:p>
            <a:r>
              <a:rPr lang="en-US" sz="1400" b="1" dirty="0">
                <a:solidFill>
                  <a:srgbClr val="002060"/>
                </a:solidFill>
              </a:rPr>
              <a:t>Hydrocarbons and Oxygenated Hydrocarbons</a:t>
            </a:r>
          </a:p>
          <a:p>
            <a:endParaRPr lang="en-US" sz="1400" b="1" dirty="0">
              <a:solidFill>
                <a:srgbClr val="002060"/>
              </a:solidFill>
            </a:endParaRPr>
          </a:p>
          <a:p>
            <a:pPr marL="285750" indent="-285750">
              <a:buFont typeface="Arial" panose="020B0604020202020204" pitchFamily="34" charset="0"/>
              <a:buChar char="•"/>
            </a:pPr>
            <a:r>
              <a:rPr lang="en-US" sz="1400" b="1" dirty="0">
                <a:solidFill>
                  <a:srgbClr val="002060"/>
                </a:solidFill>
              </a:rPr>
              <a:t>Incremental costs and safety considerations have to taken seriously in the whole chain: Transportation, storage, handling and processing </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Implementation of Flammable Blowing Agents </a:t>
            </a:r>
          </a:p>
          <a:p>
            <a:pPr marL="742950" lvl="1" indent="-285750">
              <a:buFont typeface="Arial" panose="020B0604020202020204" pitchFamily="34" charset="0"/>
              <a:buChar char="•"/>
            </a:pPr>
            <a:r>
              <a:rPr lang="en-US" sz="1400" dirty="0">
                <a:solidFill>
                  <a:srgbClr val="002060"/>
                </a:solidFill>
              </a:rPr>
              <a:t>Requires substantial investment</a:t>
            </a:r>
          </a:p>
          <a:p>
            <a:pPr marL="742950" lvl="1" indent="-285750">
              <a:buFont typeface="Arial" panose="020B0604020202020204" pitchFamily="34" charset="0"/>
              <a:buChar char="•"/>
            </a:pPr>
            <a:r>
              <a:rPr lang="en-US" sz="1400" dirty="0">
                <a:solidFill>
                  <a:srgbClr val="002060"/>
                </a:solidFill>
              </a:rPr>
              <a:t>Payback depends very much on volume of foam processed</a:t>
            </a:r>
          </a:p>
          <a:p>
            <a:pPr marL="742950" lvl="1"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dirty="0">
                <a:solidFill>
                  <a:srgbClr val="002060"/>
                </a:solidFill>
              </a:rPr>
              <a:t>Hydrocarbons and  Methylal </a:t>
            </a:r>
            <a:r>
              <a:rPr lang="en-US" sz="1400" b="1" dirty="0">
                <a:solidFill>
                  <a:srgbClr val="002060"/>
                </a:solidFill>
              </a:rPr>
              <a:t>can’t provide non flammable fully formulated polyols</a:t>
            </a:r>
          </a:p>
          <a:p>
            <a:pPr marL="285750" indent="-285750">
              <a:buFont typeface="Arial" panose="020B0604020202020204" pitchFamily="34" charset="0"/>
              <a:buChar char="•"/>
            </a:pPr>
            <a:endParaRPr lang="en-US" sz="1400" dirty="0">
              <a:solidFill>
                <a:srgbClr val="002060"/>
              </a:solidFill>
            </a:endParaRPr>
          </a:p>
          <a:p>
            <a:pPr marL="285750" indent="-285750">
              <a:buFont typeface="Arial" panose="020B0604020202020204" pitchFamily="34" charset="0"/>
              <a:buChar char="•"/>
            </a:pPr>
            <a:r>
              <a:rPr lang="en-US" sz="1400" b="1" dirty="0">
                <a:solidFill>
                  <a:srgbClr val="002060"/>
                </a:solidFill>
              </a:rPr>
              <a:t>Methyl Formate</a:t>
            </a:r>
            <a:r>
              <a:rPr lang="en-US" sz="1400" dirty="0">
                <a:solidFill>
                  <a:srgbClr val="002060"/>
                </a:solidFill>
              </a:rPr>
              <a:t>, combined with </a:t>
            </a:r>
            <a:r>
              <a:rPr lang="en-US" sz="1400" b="1" dirty="0">
                <a:solidFill>
                  <a:srgbClr val="002060"/>
                </a:solidFill>
              </a:rPr>
              <a:t>water and or Unsaturated BA (HFOs) </a:t>
            </a:r>
            <a:r>
              <a:rPr lang="en-US" sz="1400" dirty="0">
                <a:solidFill>
                  <a:srgbClr val="002060"/>
                </a:solidFill>
              </a:rPr>
              <a:t>can provide </a:t>
            </a:r>
            <a:r>
              <a:rPr lang="en-US" sz="1400" b="1" dirty="0">
                <a:solidFill>
                  <a:srgbClr val="002060"/>
                </a:solidFill>
              </a:rPr>
              <a:t>non flammable </a:t>
            </a:r>
            <a:r>
              <a:rPr lang="en-US" sz="1400" dirty="0">
                <a:solidFill>
                  <a:srgbClr val="002060"/>
                </a:solidFill>
              </a:rPr>
              <a:t>fully formulated polyols  </a:t>
            </a:r>
            <a:r>
              <a:rPr lang="en-US" sz="1400" b="1" dirty="0">
                <a:solidFill>
                  <a:srgbClr val="002060"/>
                </a:solidFill>
              </a:rPr>
              <a: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solidFill>
                  <a:srgbClr val="002060"/>
                </a:solidFill>
              </a:rPr>
              <a:t>Third stream of flammable BA  in PU injection machines </a:t>
            </a:r>
            <a:r>
              <a:rPr lang="en-US" sz="1400" b="1" dirty="0">
                <a:solidFill>
                  <a:srgbClr val="002060"/>
                </a:solidFill>
              </a:rPr>
              <a:t>can only minimize risks </a:t>
            </a:r>
            <a:r>
              <a:rPr lang="en-US" sz="1400" dirty="0">
                <a:solidFill>
                  <a:srgbClr val="002060"/>
                </a:solidFill>
              </a:rPr>
              <a:t>on processing </a:t>
            </a:r>
            <a:r>
              <a:rPr lang="en-US" dirty="0">
                <a:solidFill>
                  <a:srgbClr val="002060"/>
                </a:solidFill>
              </a:rPr>
              <a:t> </a:t>
            </a:r>
          </a:p>
        </p:txBody>
      </p:sp>
    </p:spTree>
    <p:extLst>
      <p:ext uri="{BB962C8B-B14F-4D97-AF65-F5344CB8AC3E}">
        <p14:creationId xmlns:p14="http://schemas.microsoft.com/office/powerpoint/2010/main" val="259334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sp>
        <p:nvSpPr>
          <p:cNvPr id="8" name="Rectangle 5">
            <a:extLst>
              <a:ext uri="{FF2B5EF4-FFF2-40B4-BE49-F238E27FC236}">
                <a16:creationId xmlns:a16="http://schemas.microsoft.com/office/drawing/2014/main" id="{89636367-C30F-4746-9205-A2447C858CE7}"/>
              </a:ext>
            </a:extLst>
          </p:cNvPr>
          <p:cNvSpPr/>
          <p:nvPr/>
        </p:nvSpPr>
        <p:spPr>
          <a:xfrm>
            <a:off x="1665110" y="414746"/>
            <a:ext cx="4174028" cy="400110"/>
          </a:xfrm>
          <a:prstGeom prst="rect">
            <a:avLst/>
          </a:prstGeom>
        </p:spPr>
        <p:txBody>
          <a:bodyPr wrap="none">
            <a:spAutoFit/>
          </a:bodyPr>
          <a:lstStyle/>
          <a:p>
            <a:pPr algn="ct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PU Foam Applications and Options </a:t>
            </a:r>
            <a:r>
              <a:rPr lang="en-US" sz="2000" b="1" dirty="0">
                <a:solidFill>
                  <a:schemeClr val="tx2"/>
                </a:solidFill>
                <a:effectLst>
                  <a:outerShdw blurRad="38100" dist="38100" dir="2700000" algn="tl">
                    <a:srgbClr val="C0C0C0"/>
                  </a:outerShdw>
                </a:effectLst>
                <a:latin typeface="Calibri" pitchFamily="34" charset="0"/>
                <a:cs typeface="Calibri" pitchFamily="34" charset="0"/>
              </a:rPr>
              <a:t>  </a:t>
            </a:r>
            <a:r>
              <a:rPr lang="pt-BR" sz="2000" b="1" dirty="0">
                <a:solidFill>
                  <a:schemeClr val="tx2"/>
                </a:solidFill>
                <a:latin typeface="Calibri" pitchFamily="34" charset="0"/>
                <a:cs typeface="Calibri" pitchFamily="34" charset="0"/>
              </a:rPr>
              <a:t>  </a:t>
            </a:r>
            <a:endParaRPr lang="en-US" sz="20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2" name="CaixaDeTexto 1">
            <a:extLst>
              <a:ext uri="{FF2B5EF4-FFF2-40B4-BE49-F238E27FC236}">
                <a16:creationId xmlns:a16="http://schemas.microsoft.com/office/drawing/2014/main" id="{94E0C7EA-38A9-4EDA-A221-0C8AAF8FF50C}"/>
              </a:ext>
            </a:extLst>
          </p:cNvPr>
          <p:cNvSpPr txBox="1"/>
          <p:nvPr/>
        </p:nvSpPr>
        <p:spPr>
          <a:xfrm>
            <a:off x="304371" y="1031358"/>
            <a:ext cx="6269787" cy="1354217"/>
          </a:xfrm>
          <a:prstGeom prst="rect">
            <a:avLst/>
          </a:prstGeom>
          <a:noFill/>
        </p:spPr>
        <p:txBody>
          <a:bodyPr wrap="square" rtlCol="0">
            <a:spAutoFit/>
          </a:bodyPr>
          <a:lstStyle/>
          <a:p>
            <a:r>
              <a:rPr lang="en-US" sz="1600" b="1" dirty="0">
                <a:solidFill>
                  <a:schemeClr val="tx2"/>
                </a:solidFill>
              </a:rPr>
              <a:t>Appliances </a:t>
            </a:r>
            <a:r>
              <a:rPr lang="en-US" sz="1600" b="1" dirty="0">
                <a:solidFill>
                  <a:schemeClr val="tx2"/>
                </a:solidFill>
                <a:sym typeface="Wingdings" panose="05000000000000000000" pitchFamily="2" charset="2"/>
              </a:rPr>
              <a:t>  Domestic  </a:t>
            </a:r>
            <a:r>
              <a:rPr lang="en-US" sz="1600" dirty="0">
                <a:solidFill>
                  <a:schemeClr val="tx2"/>
                </a:solidFill>
                <a:sym typeface="Wingdings" panose="05000000000000000000" pitchFamily="2" charset="2"/>
              </a:rPr>
              <a:t>- </a:t>
            </a:r>
            <a:r>
              <a:rPr lang="en-US" sz="1600" dirty="0">
                <a:sym typeface="Wingdings" panose="05000000000000000000" pitchFamily="2" charset="2"/>
              </a:rPr>
              <a:t> e</a:t>
            </a:r>
            <a:r>
              <a:rPr lang="en-US" sz="1600" dirty="0">
                <a:solidFill>
                  <a:schemeClr val="tx2"/>
                </a:solidFill>
                <a:sym typeface="Wingdings" panose="05000000000000000000" pitchFamily="2" charset="2"/>
              </a:rPr>
              <a:t>nergy e</a:t>
            </a:r>
            <a:r>
              <a:rPr lang="en-US" sz="1600" dirty="0">
                <a:solidFill>
                  <a:schemeClr val="tx2"/>
                </a:solidFill>
              </a:rPr>
              <a:t>fficiency high production volume</a:t>
            </a:r>
          </a:p>
          <a:p>
            <a:pPr marL="285750" indent="-285750">
              <a:buFont typeface="Wingdings" panose="05000000000000000000" pitchFamily="2" charset="2"/>
              <a:buChar char="ü"/>
            </a:pPr>
            <a:r>
              <a:rPr lang="en-US" sz="1600" dirty="0">
                <a:solidFill>
                  <a:schemeClr val="tx2"/>
                </a:solidFill>
              </a:rPr>
              <a:t>Hydrocarbons and Hydrocarbon blends - Investment $$$  </a:t>
            </a:r>
          </a:p>
          <a:p>
            <a:pPr lvl="1"/>
            <a:r>
              <a:rPr lang="en-US" sz="1600" dirty="0">
                <a:solidFill>
                  <a:schemeClr val="tx2"/>
                </a:solidFill>
              </a:rPr>
              <a:t>Flammable</a:t>
            </a:r>
            <a:r>
              <a:rPr lang="en-US" sz="1600" dirty="0">
                <a:solidFill>
                  <a:srgbClr val="C00000"/>
                </a:solidFill>
              </a:rPr>
              <a:t> </a:t>
            </a:r>
            <a:r>
              <a:rPr lang="en-US" sz="1600" dirty="0">
                <a:solidFill>
                  <a:schemeClr val="tx2"/>
                </a:solidFill>
              </a:rPr>
              <a:t>-  good compromise of cost and energy efficiency</a:t>
            </a:r>
          </a:p>
          <a:p>
            <a:pPr marL="285750" indent="-285750">
              <a:buFont typeface="Wingdings" panose="05000000000000000000" pitchFamily="2" charset="2"/>
              <a:buChar char="ü"/>
            </a:pPr>
            <a:r>
              <a:rPr lang="en-US" sz="1600" dirty="0">
                <a:solidFill>
                  <a:schemeClr val="tx2"/>
                </a:solidFill>
              </a:rPr>
              <a:t>HFOs  - excellent energy efficiency,  high foam cost $$$</a:t>
            </a:r>
          </a:p>
          <a:p>
            <a:endParaRPr lang="en-US" dirty="0"/>
          </a:p>
        </p:txBody>
      </p:sp>
      <p:pic>
        <p:nvPicPr>
          <p:cNvPr id="4" name="Imagem 3">
            <a:extLst>
              <a:ext uri="{FF2B5EF4-FFF2-40B4-BE49-F238E27FC236}">
                <a16:creationId xmlns:a16="http://schemas.microsoft.com/office/drawing/2014/main" id="{CB7D8C8F-388D-487E-ABD6-58FEED267319}"/>
              </a:ext>
            </a:extLst>
          </p:cNvPr>
          <p:cNvPicPr>
            <a:picLocks noChangeAspect="1"/>
          </p:cNvPicPr>
          <p:nvPr/>
        </p:nvPicPr>
        <p:blipFill>
          <a:blip r:embed="rId3"/>
          <a:stretch>
            <a:fillRect/>
          </a:stretch>
        </p:blipFill>
        <p:spPr>
          <a:xfrm>
            <a:off x="6659218" y="614801"/>
            <a:ext cx="1391388" cy="2508916"/>
          </a:xfrm>
          <a:prstGeom prst="rect">
            <a:avLst/>
          </a:prstGeom>
        </p:spPr>
      </p:pic>
      <p:sp>
        <p:nvSpPr>
          <p:cNvPr id="11" name="CaixaDeTexto 10">
            <a:extLst>
              <a:ext uri="{FF2B5EF4-FFF2-40B4-BE49-F238E27FC236}">
                <a16:creationId xmlns:a16="http://schemas.microsoft.com/office/drawing/2014/main" id="{3D669ACF-6B70-435B-83CB-0E64B2598F46}"/>
              </a:ext>
            </a:extLst>
          </p:cNvPr>
          <p:cNvSpPr txBox="1"/>
          <p:nvPr/>
        </p:nvSpPr>
        <p:spPr>
          <a:xfrm>
            <a:off x="2169994" y="3132092"/>
            <a:ext cx="4996349" cy="1323439"/>
          </a:xfrm>
          <a:prstGeom prst="rect">
            <a:avLst/>
          </a:prstGeom>
          <a:noFill/>
        </p:spPr>
        <p:txBody>
          <a:bodyPr wrap="square" rtlCol="0">
            <a:spAutoFit/>
          </a:bodyPr>
          <a:lstStyle/>
          <a:p>
            <a:r>
              <a:rPr lang="en-US" sz="1600" b="1" dirty="0">
                <a:solidFill>
                  <a:schemeClr val="tx2"/>
                </a:solidFill>
              </a:rPr>
              <a:t>Commercial </a:t>
            </a:r>
          </a:p>
          <a:p>
            <a:pPr marL="285750" indent="-285750">
              <a:buFont typeface="Wingdings" panose="05000000000000000000" pitchFamily="2" charset="2"/>
              <a:buChar char="ü"/>
            </a:pPr>
            <a:r>
              <a:rPr lang="en-US" sz="1600" dirty="0">
                <a:solidFill>
                  <a:schemeClr val="tx2"/>
                </a:solidFill>
              </a:rPr>
              <a:t>Hydrocarbons and Hydrocarbon blends</a:t>
            </a:r>
          </a:p>
          <a:p>
            <a:pPr marL="285750" indent="-285750">
              <a:buFont typeface="Wingdings" panose="05000000000000000000" pitchFamily="2" charset="2"/>
              <a:buChar char="ü"/>
            </a:pPr>
            <a:r>
              <a:rPr lang="en-US" sz="1600" dirty="0">
                <a:solidFill>
                  <a:schemeClr val="tx2"/>
                </a:solidFill>
              </a:rPr>
              <a:t>HFOs and blends </a:t>
            </a:r>
          </a:p>
          <a:p>
            <a:pPr marL="285750" indent="-285750">
              <a:buFont typeface="Wingdings" panose="05000000000000000000" pitchFamily="2" charset="2"/>
              <a:buChar char="ü"/>
            </a:pPr>
            <a:r>
              <a:rPr lang="en-US" sz="1600" dirty="0">
                <a:solidFill>
                  <a:schemeClr val="tx2"/>
                </a:solidFill>
              </a:rPr>
              <a:t>Ecomate ®  - safety measures for flammable systems </a:t>
            </a:r>
          </a:p>
          <a:p>
            <a:pPr marL="285750" indent="-285750">
              <a:buFont typeface="Wingdings" panose="05000000000000000000" pitchFamily="2" charset="2"/>
              <a:buChar char="ü"/>
            </a:pPr>
            <a:r>
              <a:rPr lang="en-US" sz="1600" dirty="0">
                <a:solidFill>
                  <a:schemeClr val="tx2"/>
                </a:solidFill>
              </a:rPr>
              <a:t>Water Blown – lower energy efficiency   </a:t>
            </a:r>
          </a:p>
        </p:txBody>
      </p:sp>
      <p:pic>
        <p:nvPicPr>
          <p:cNvPr id="10" name="Picture 17">
            <a:extLst>
              <a:ext uri="{FF2B5EF4-FFF2-40B4-BE49-F238E27FC236}">
                <a16:creationId xmlns:a16="http://schemas.microsoft.com/office/drawing/2014/main" id="{6C17C131-7BE8-4F27-98FC-202BB875213A}"/>
              </a:ext>
            </a:extLst>
          </p:cNvPr>
          <p:cNvPicPr>
            <a:picLocks noChangeAspect="1" noChangeArrowheads="1"/>
          </p:cNvPicPr>
          <p:nvPr/>
        </p:nvPicPr>
        <p:blipFill>
          <a:blip r:embed="rId4"/>
          <a:srcRect/>
          <a:stretch>
            <a:fillRect/>
          </a:stretch>
        </p:blipFill>
        <p:spPr bwMode="auto">
          <a:xfrm>
            <a:off x="505533" y="2838894"/>
            <a:ext cx="1348475" cy="1616638"/>
          </a:xfrm>
          <a:prstGeom prst="rect">
            <a:avLst/>
          </a:prstGeom>
          <a:noFill/>
          <a:ln w="9525">
            <a:noFill/>
            <a:miter lim="800000"/>
            <a:headEnd/>
            <a:tailEnd/>
          </a:ln>
        </p:spPr>
      </p:pic>
    </p:spTree>
    <p:extLst>
      <p:ext uri="{BB962C8B-B14F-4D97-AF65-F5344CB8AC3E}">
        <p14:creationId xmlns:p14="http://schemas.microsoft.com/office/powerpoint/2010/main" val="48228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sp>
        <p:nvSpPr>
          <p:cNvPr id="8" name="Rectangle 5">
            <a:extLst>
              <a:ext uri="{FF2B5EF4-FFF2-40B4-BE49-F238E27FC236}">
                <a16:creationId xmlns:a16="http://schemas.microsoft.com/office/drawing/2014/main" id="{89636367-C30F-4746-9205-A2447C858CE7}"/>
              </a:ext>
            </a:extLst>
          </p:cNvPr>
          <p:cNvSpPr/>
          <p:nvPr/>
        </p:nvSpPr>
        <p:spPr>
          <a:xfrm>
            <a:off x="1665110" y="414746"/>
            <a:ext cx="4174028" cy="400110"/>
          </a:xfrm>
          <a:prstGeom prst="rect">
            <a:avLst/>
          </a:prstGeom>
        </p:spPr>
        <p:txBody>
          <a:bodyPr wrap="none">
            <a:spAutoFit/>
          </a:bodyPr>
          <a:lstStyle/>
          <a:p>
            <a:pPr algn="ct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PU Foam Applications and Options </a:t>
            </a:r>
            <a:r>
              <a:rPr lang="en-US" sz="2000" b="1" dirty="0">
                <a:solidFill>
                  <a:schemeClr val="tx2"/>
                </a:solidFill>
                <a:effectLst>
                  <a:outerShdw blurRad="38100" dist="38100" dir="2700000" algn="tl">
                    <a:srgbClr val="C0C0C0"/>
                  </a:outerShdw>
                </a:effectLst>
                <a:latin typeface="Calibri" pitchFamily="34" charset="0"/>
                <a:cs typeface="Calibri" pitchFamily="34" charset="0"/>
              </a:rPr>
              <a:t>  </a:t>
            </a:r>
            <a:r>
              <a:rPr lang="pt-BR" sz="2000" b="1" dirty="0">
                <a:solidFill>
                  <a:schemeClr val="tx2"/>
                </a:solidFill>
                <a:latin typeface="Calibri" pitchFamily="34" charset="0"/>
                <a:cs typeface="Calibri" pitchFamily="34" charset="0"/>
              </a:rPr>
              <a:t>  </a:t>
            </a:r>
            <a:endParaRPr lang="en-US" sz="20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2" name="CaixaDeTexto 1">
            <a:extLst>
              <a:ext uri="{FF2B5EF4-FFF2-40B4-BE49-F238E27FC236}">
                <a16:creationId xmlns:a16="http://schemas.microsoft.com/office/drawing/2014/main" id="{94E0C7EA-38A9-4EDA-A221-0C8AAF8FF50C}"/>
              </a:ext>
            </a:extLst>
          </p:cNvPr>
          <p:cNvSpPr txBox="1"/>
          <p:nvPr/>
        </p:nvSpPr>
        <p:spPr>
          <a:xfrm>
            <a:off x="271305" y="1010093"/>
            <a:ext cx="7214016" cy="2123658"/>
          </a:xfrm>
          <a:prstGeom prst="rect">
            <a:avLst/>
          </a:prstGeom>
          <a:noFill/>
        </p:spPr>
        <p:txBody>
          <a:bodyPr wrap="square" rtlCol="0">
            <a:spAutoFit/>
          </a:bodyPr>
          <a:lstStyle/>
          <a:p>
            <a:r>
              <a:rPr lang="en-US" sz="1600" b="1" dirty="0">
                <a:solidFill>
                  <a:schemeClr val="tx2"/>
                </a:solidFill>
              </a:rPr>
              <a:t>Panels </a:t>
            </a:r>
            <a:endParaRPr lang="en-US" sz="1600" dirty="0">
              <a:solidFill>
                <a:schemeClr val="tx2"/>
              </a:solidFill>
            </a:endParaRPr>
          </a:p>
          <a:p>
            <a:pPr marL="285750" indent="-285750">
              <a:buFont typeface="Wingdings" panose="05000000000000000000" pitchFamily="2" charset="2"/>
              <a:buChar char="ü"/>
            </a:pPr>
            <a:r>
              <a:rPr lang="en-US" sz="1600" b="1" dirty="0">
                <a:solidFill>
                  <a:schemeClr val="tx2"/>
                </a:solidFill>
              </a:rPr>
              <a:t>Continuous</a:t>
            </a:r>
            <a:r>
              <a:rPr lang="en-US" sz="1600" dirty="0">
                <a:solidFill>
                  <a:schemeClr val="tx2"/>
                </a:solidFill>
              </a:rPr>
              <a:t> – PUR - PIR</a:t>
            </a:r>
          </a:p>
          <a:p>
            <a:pPr marL="742950" lvl="1" indent="-285750">
              <a:buFont typeface="Wingdings" panose="05000000000000000000" pitchFamily="2" charset="2"/>
              <a:buChar char="ü"/>
            </a:pPr>
            <a:r>
              <a:rPr lang="en-US" sz="1600" dirty="0">
                <a:solidFill>
                  <a:schemeClr val="tx2"/>
                </a:solidFill>
              </a:rPr>
              <a:t> </a:t>
            </a:r>
            <a:r>
              <a:rPr lang="en-US" sz="1600">
                <a:solidFill>
                  <a:schemeClr val="tx2"/>
                </a:solidFill>
              </a:rPr>
              <a:t>Hydrocarbons dominant </a:t>
            </a:r>
            <a:r>
              <a:rPr lang="en-US" sz="1600" dirty="0">
                <a:solidFill>
                  <a:schemeClr val="tx2"/>
                </a:solidFill>
              </a:rPr>
              <a:t>technology</a:t>
            </a:r>
          </a:p>
          <a:p>
            <a:pPr marL="285750" indent="-285750">
              <a:buFont typeface="Wingdings" panose="05000000000000000000" pitchFamily="2" charset="2"/>
              <a:buChar char="ü"/>
            </a:pPr>
            <a:endParaRPr lang="en-US" sz="1600" dirty="0">
              <a:solidFill>
                <a:schemeClr val="tx2"/>
              </a:solidFill>
            </a:endParaRPr>
          </a:p>
          <a:p>
            <a:pPr marL="285750" indent="-285750">
              <a:buFont typeface="Wingdings" panose="05000000000000000000" pitchFamily="2" charset="2"/>
              <a:buChar char="ü"/>
            </a:pPr>
            <a:r>
              <a:rPr lang="en-US" sz="1600" b="1" dirty="0">
                <a:solidFill>
                  <a:schemeClr val="tx2"/>
                </a:solidFill>
              </a:rPr>
              <a:t>Discontinuous</a:t>
            </a:r>
            <a:r>
              <a:rPr lang="en-US" sz="1600" dirty="0">
                <a:solidFill>
                  <a:schemeClr val="tx2"/>
                </a:solidFill>
              </a:rPr>
              <a:t> </a:t>
            </a:r>
          </a:p>
          <a:p>
            <a:pPr marL="742950" lvl="1" indent="-285750">
              <a:buFont typeface="Wingdings" panose="05000000000000000000" pitchFamily="2" charset="2"/>
              <a:buChar char="ü"/>
            </a:pPr>
            <a:r>
              <a:rPr lang="en-US" sz="1600" dirty="0">
                <a:solidFill>
                  <a:schemeClr val="tx2"/>
                </a:solidFill>
              </a:rPr>
              <a:t>Hydrocarbons </a:t>
            </a:r>
          </a:p>
          <a:p>
            <a:pPr marL="742950" lvl="1" indent="-285750">
              <a:buFont typeface="Wingdings" panose="05000000000000000000" pitchFamily="2" charset="2"/>
              <a:buChar char="ü"/>
            </a:pPr>
            <a:r>
              <a:rPr lang="en-US" sz="1600" dirty="0">
                <a:solidFill>
                  <a:schemeClr val="tx2"/>
                </a:solidFill>
              </a:rPr>
              <a:t>HFOs  - with high water content    </a:t>
            </a:r>
          </a:p>
          <a:p>
            <a:pPr marL="742950" lvl="1" indent="-285750">
              <a:buFont typeface="Wingdings" panose="05000000000000000000" pitchFamily="2" charset="2"/>
              <a:buChar char="ü"/>
            </a:pPr>
            <a:r>
              <a:rPr lang="en-US" sz="1600" dirty="0">
                <a:solidFill>
                  <a:schemeClr val="tx2"/>
                </a:solidFill>
              </a:rPr>
              <a:t>Ecomate ® </a:t>
            </a:r>
            <a:endParaRPr lang="en-US" sz="1600" dirty="0"/>
          </a:p>
        </p:txBody>
      </p:sp>
      <p:sp>
        <p:nvSpPr>
          <p:cNvPr id="11" name="CaixaDeTexto 10">
            <a:extLst>
              <a:ext uri="{FF2B5EF4-FFF2-40B4-BE49-F238E27FC236}">
                <a16:creationId xmlns:a16="http://schemas.microsoft.com/office/drawing/2014/main" id="{3D669ACF-6B70-435B-83CB-0E64B2598F46}"/>
              </a:ext>
            </a:extLst>
          </p:cNvPr>
          <p:cNvSpPr txBox="1"/>
          <p:nvPr/>
        </p:nvSpPr>
        <p:spPr>
          <a:xfrm>
            <a:off x="271305" y="3471687"/>
            <a:ext cx="4971521" cy="1323439"/>
          </a:xfrm>
          <a:prstGeom prst="rect">
            <a:avLst/>
          </a:prstGeom>
          <a:noFill/>
        </p:spPr>
        <p:txBody>
          <a:bodyPr wrap="square" rtlCol="0">
            <a:spAutoFit/>
          </a:bodyPr>
          <a:lstStyle/>
          <a:p>
            <a:r>
              <a:rPr lang="en-US" sz="1600" b="1" dirty="0">
                <a:solidFill>
                  <a:schemeClr val="tx2"/>
                </a:solidFill>
              </a:rPr>
              <a:t>Insulated Trucks – Tanks - Boilers … pipes </a:t>
            </a:r>
          </a:p>
          <a:p>
            <a:pPr marL="742950" lvl="1" indent="-285750">
              <a:buFont typeface="Wingdings" panose="05000000000000000000" pitchFamily="2" charset="2"/>
              <a:buChar char="ü"/>
            </a:pPr>
            <a:r>
              <a:rPr lang="en-US" sz="1600" dirty="0">
                <a:solidFill>
                  <a:schemeClr val="tx2"/>
                </a:solidFill>
              </a:rPr>
              <a:t>Hydrocarbons [and Hydrocarbon  blends</a:t>
            </a:r>
          </a:p>
          <a:p>
            <a:pPr marL="742950" lvl="1" indent="-285750">
              <a:buFont typeface="Wingdings" panose="05000000000000000000" pitchFamily="2" charset="2"/>
              <a:buChar char="ü"/>
            </a:pPr>
            <a:r>
              <a:rPr lang="en-US" sz="1600" dirty="0">
                <a:solidFill>
                  <a:schemeClr val="tx2"/>
                </a:solidFill>
              </a:rPr>
              <a:t>HFOs  - with high water content    </a:t>
            </a:r>
          </a:p>
          <a:p>
            <a:pPr marL="742950" lvl="1" indent="-285750">
              <a:buFont typeface="Wingdings" panose="05000000000000000000" pitchFamily="2" charset="2"/>
              <a:buChar char="ü"/>
            </a:pPr>
            <a:r>
              <a:rPr lang="en-US" sz="1600" dirty="0">
                <a:solidFill>
                  <a:schemeClr val="tx2"/>
                </a:solidFill>
              </a:rPr>
              <a:t>Ecomate ®</a:t>
            </a:r>
          </a:p>
          <a:p>
            <a:pPr marL="742950" lvl="1" indent="-285750">
              <a:buFont typeface="Wingdings" panose="05000000000000000000" pitchFamily="2" charset="2"/>
              <a:buChar char="ü"/>
            </a:pPr>
            <a:r>
              <a:rPr lang="en-US" sz="1600" dirty="0">
                <a:solidFill>
                  <a:schemeClr val="tx2"/>
                </a:solidFill>
              </a:rPr>
              <a:t>Water Blown  </a:t>
            </a:r>
          </a:p>
        </p:txBody>
      </p:sp>
      <p:pic>
        <p:nvPicPr>
          <p:cNvPr id="12" name="Imagem 11">
            <a:extLst>
              <a:ext uri="{FF2B5EF4-FFF2-40B4-BE49-F238E27FC236}">
                <a16:creationId xmlns:a16="http://schemas.microsoft.com/office/drawing/2014/main" id="{BB6AE667-C1DA-4A94-A78D-C8386874D065}"/>
              </a:ext>
            </a:extLst>
          </p:cNvPr>
          <p:cNvPicPr>
            <a:picLocks noChangeAspect="1"/>
          </p:cNvPicPr>
          <p:nvPr/>
        </p:nvPicPr>
        <p:blipFill>
          <a:blip r:embed="rId3"/>
          <a:stretch>
            <a:fillRect/>
          </a:stretch>
        </p:blipFill>
        <p:spPr>
          <a:xfrm>
            <a:off x="5900313" y="916305"/>
            <a:ext cx="2472689" cy="1114069"/>
          </a:xfrm>
          <a:prstGeom prst="rect">
            <a:avLst/>
          </a:prstGeom>
        </p:spPr>
      </p:pic>
      <p:pic>
        <p:nvPicPr>
          <p:cNvPr id="15" name="Imagem 14">
            <a:extLst>
              <a:ext uri="{FF2B5EF4-FFF2-40B4-BE49-F238E27FC236}">
                <a16:creationId xmlns:a16="http://schemas.microsoft.com/office/drawing/2014/main" id="{49F6B2C8-9282-4F49-B005-AFFB5BE60D0F}"/>
              </a:ext>
            </a:extLst>
          </p:cNvPr>
          <p:cNvPicPr>
            <a:picLocks noChangeAspect="1"/>
          </p:cNvPicPr>
          <p:nvPr/>
        </p:nvPicPr>
        <p:blipFill>
          <a:blip r:embed="rId4"/>
          <a:stretch>
            <a:fillRect/>
          </a:stretch>
        </p:blipFill>
        <p:spPr>
          <a:xfrm>
            <a:off x="4050477" y="2052097"/>
            <a:ext cx="1440151" cy="904433"/>
          </a:xfrm>
          <a:prstGeom prst="rect">
            <a:avLst/>
          </a:prstGeom>
        </p:spPr>
      </p:pic>
      <p:pic>
        <p:nvPicPr>
          <p:cNvPr id="18" name="Imagem 17">
            <a:extLst>
              <a:ext uri="{FF2B5EF4-FFF2-40B4-BE49-F238E27FC236}">
                <a16:creationId xmlns:a16="http://schemas.microsoft.com/office/drawing/2014/main" id="{9E06718A-5157-4FFF-A712-D49C783BD569}"/>
              </a:ext>
            </a:extLst>
          </p:cNvPr>
          <p:cNvPicPr>
            <a:picLocks noChangeAspect="1"/>
          </p:cNvPicPr>
          <p:nvPr/>
        </p:nvPicPr>
        <p:blipFill>
          <a:blip r:embed="rId5"/>
          <a:stretch>
            <a:fillRect/>
          </a:stretch>
        </p:blipFill>
        <p:spPr>
          <a:xfrm>
            <a:off x="6147531" y="3740557"/>
            <a:ext cx="1462571" cy="973275"/>
          </a:xfrm>
          <a:prstGeom prst="rect">
            <a:avLst/>
          </a:prstGeom>
        </p:spPr>
      </p:pic>
      <p:pic>
        <p:nvPicPr>
          <p:cNvPr id="21" name="Imagem 20">
            <a:extLst>
              <a:ext uri="{FF2B5EF4-FFF2-40B4-BE49-F238E27FC236}">
                <a16:creationId xmlns:a16="http://schemas.microsoft.com/office/drawing/2014/main" id="{69A62A9D-941B-47B1-B2F8-AF82B3E6E329}"/>
              </a:ext>
            </a:extLst>
          </p:cNvPr>
          <p:cNvPicPr>
            <a:picLocks noChangeAspect="1"/>
          </p:cNvPicPr>
          <p:nvPr/>
        </p:nvPicPr>
        <p:blipFill>
          <a:blip r:embed="rId6"/>
          <a:stretch>
            <a:fillRect/>
          </a:stretch>
        </p:blipFill>
        <p:spPr>
          <a:xfrm>
            <a:off x="7136658" y="2612014"/>
            <a:ext cx="1346009" cy="904433"/>
          </a:xfrm>
          <a:prstGeom prst="rect">
            <a:avLst/>
          </a:prstGeom>
        </p:spPr>
      </p:pic>
      <p:pic>
        <p:nvPicPr>
          <p:cNvPr id="22" name="Imagem 21">
            <a:extLst>
              <a:ext uri="{FF2B5EF4-FFF2-40B4-BE49-F238E27FC236}">
                <a16:creationId xmlns:a16="http://schemas.microsoft.com/office/drawing/2014/main" id="{F68588AC-5DE5-4116-BC5C-D5E8C0D5DEC3}"/>
              </a:ext>
            </a:extLst>
          </p:cNvPr>
          <p:cNvPicPr>
            <a:picLocks noChangeAspect="1"/>
          </p:cNvPicPr>
          <p:nvPr/>
        </p:nvPicPr>
        <p:blipFill>
          <a:blip r:embed="rId7"/>
          <a:stretch>
            <a:fillRect/>
          </a:stretch>
        </p:blipFill>
        <p:spPr>
          <a:xfrm>
            <a:off x="7533221" y="3909399"/>
            <a:ext cx="1026226" cy="829191"/>
          </a:xfrm>
          <a:prstGeom prst="rect">
            <a:avLst/>
          </a:prstGeom>
        </p:spPr>
      </p:pic>
      <p:pic>
        <p:nvPicPr>
          <p:cNvPr id="3" name="Imagem 2">
            <a:extLst>
              <a:ext uri="{FF2B5EF4-FFF2-40B4-BE49-F238E27FC236}">
                <a16:creationId xmlns:a16="http://schemas.microsoft.com/office/drawing/2014/main" id="{E11E6697-206D-4DA1-A1A7-D69CF5156693}"/>
              </a:ext>
            </a:extLst>
          </p:cNvPr>
          <p:cNvPicPr>
            <a:picLocks noChangeAspect="1"/>
          </p:cNvPicPr>
          <p:nvPr/>
        </p:nvPicPr>
        <p:blipFill>
          <a:blip r:embed="rId8"/>
          <a:stretch>
            <a:fillRect/>
          </a:stretch>
        </p:blipFill>
        <p:spPr>
          <a:xfrm>
            <a:off x="4495800" y="3823818"/>
            <a:ext cx="1728612" cy="914772"/>
          </a:xfrm>
          <a:prstGeom prst="rect">
            <a:avLst/>
          </a:prstGeom>
        </p:spPr>
      </p:pic>
    </p:spTree>
    <p:extLst>
      <p:ext uri="{BB962C8B-B14F-4D97-AF65-F5344CB8AC3E}">
        <p14:creationId xmlns:p14="http://schemas.microsoft.com/office/powerpoint/2010/main" val="328179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sp>
        <p:nvSpPr>
          <p:cNvPr id="8" name="Rectangle 5">
            <a:extLst>
              <a:ext uri="{FF2B5EF4-FFF2-40B4-BE49-F238E27FC236}">
                <a16:creationId xmlns:a16="http://schemas.microsoft.com/office/drawing/2014/main" id="{89636367-C30F-4746-9205-A2447C858CE7}"/>
              </a:ext>
            </a:extLst>
          </p:cNvPr>
          <p:cNvSpPr/>
          <p:nvPr/>
        </p:nvSpPr>
        <p:spPr>
          <a:xfrm>
            <a:off x="1732436" y="414746"/>
            <a:ext cx="4039375" cy="400110"/>
          </a:xfrm>
          <a:prstGeom prst="rect">
            <a:avLst/>
          </a:prstGeom>
        </p:spPr>
        <p:txBody>
          <a:bodyPr wrap="none">
            <a:spAutoFit/>
          </a:bodyPr>
          <a:lstStyle/>
          <a:p>
            <a:pPr algn="ct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PU Foam Applications an Options </a:t>
            </a:r>
            <a:r>
              <a:rPr lang="en-US" sz="2000" b="1" dirty="0">
                <a:solidFill>
                  <a:schemeClr val="tx2"/>
                </a:solidFill>
                <a:effectLst>
                  <a:outerShdw blurRad="38100" dist="38100" dir="2700000" algn="tl">
                    <a:srgbClr val="C0C0C0"/>
                  </a:outerShdw>
                </a:effectLst>
                <a:latin typeface="Calibri" pitchFamily="34" charset="0"/>
                <a:cs typeface="Calibri" pitchFamily="34" charset="0"/>
              </a:rPr>
              <a:t>  </a:t>
            </a:r>
            <a:r>
              <a:rPr lang="pt-BR" sz="2000" b="1" dirty="0">
                <a:solidFill>
                  <a:schemeClr val="tx2"/>
                </a:solidFill>
                <a:latin typeface="Calibri" pitchFamily="34" charset="0"/>
                <a:cs typeface="Calibri" pitchFamily="34" charset="0"/>
              </a:rPr>
              <a:t>  </a:t>
            </a:r>
            <a:endParaRPr lang="en-US" sz="2000" b="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2" name="CaixaDeTexto 1">
            <a:extLst>
              <a:ext uri="{FF2B5EF4-FFF2-40B4-BE49-F238E27FC236}">
                <a16:creationId xmlns:a16="http://schemas.microsoft.com/office/drawing/2014/main" id="{94E0C7EA-38A9-4EDA-A221-0C8AAF8FF50C}"/>
              </a:ext>
            </a:extLst>
          </p:cNvPr>
          <p:cNvSpPr txBox="1"/>
          <p:nvPr/>
        </p:nvSpPr>
        <p:spPr>
          <a:xfrm>
            <a:off x="267097" y="923535"/>
            <a:ext cx="6096429" cy="1600438"/>
          </a:xfrm>
          <a:prstGeom prst="rect">
            <a:avLst/>
          </a:prstGeom>
          <a:noFill/>
        </p:spPr>
        <p:txBody>
          <a:bodyPr wrap="square" rtlCol="0">
            <a:spAutoFit/>
          </a:bodyPr>
          <a:lstStyle/>
          <a:p>
            <a:r>
              <a:rPr lang="en-US" sz="1600" b="1" dirty="0">
                <a:solidFill>
                  <a:schemeClr val="tx2"/>
                </a:solidFill>
              </a:rPr>
              <a:t>Thermal ware  </a:t>
            </a:r>
            <a:endParaRPr lang="en-US" sz="1600" dirty="0">
              <a:solidFill>
                <a:schemeClr val="tx2"/>
              </a:solidFill>
            </a:endParaRPr>
          </a:p>
          <a:p>
            <a:pPr marL="285750" indent="-285750">
              <a:buFont typeface="Wingdings" panose="05000000000000000000" pitchFamily="2" charset="2"/>
              <a:buChar char="ü"/>
            </a:pPr>
            <a:r>
              <a:rPr lang="en-US" sz="1600" dirty="0">
                <a:solidFill>
                  <a:schemeClr val="tx2"/>
                </a:solidFill>
              </a:rPr>
              <a:t>ecomate ® </a:t>
            </a:r>
          </a:p>
          <a:p>
            <a:pPr marL="285750" indent="-285750">
              <a:buFont typeface="Wingdings" panose="05000000000000000000" pitchFamily="2" charset="2"/>
              <a:buChar char="ü"/>
            </a:pPr>
            <a:r>
              <a:rPr lang="en-US" sz="1600" dirty="0">
                <a:solidFill>
                  <a:schemeClr val="tx2"/>
                </a:solidFill>
              </a:rPr>
              <a:t>Water blown </a:t>
            </a:r>
          </a:p>
          <a:p>
            <a:pPr marL="285750" indent="-285750">
              <a:buFont typeface="Wingdings" panose="05000000000000000000" pitchFamily="2" charset="2"/>
              <a:buChar char="ü"/>
            </a:pPr>
            <a:r>
              <a:rPr lang="en-US" sz="1600" dirty="0">
                <a:solidFill>
                  <a:schemeClr val="tx2"/>
                </a:solidFill>
              </a:rPr>
              <a:t>HFOs with high water content</a:t>
            </a:r>
          </a:p>
          <a:p>
            <a:pPr marL="285750" indent="-285750">
              <a:buFont typeface="Wingdings" panose="05000000000000000000" pitchFamily="2" charset="2"/>
              <a:buChar char="ü"/>
            </a:pPr>
            <a:r>
              <a:rPr lang="en-US" sz="1600" dirty="0">
                <a:solidFill>
                  <a:schemeClr val="tx2"/>
                </a:solidFill>
              </a:rPr>
              <a:t>[ Hydrocarbon with high water ]  </a:t>
            </a:r>
          </a:p>
          <a:p>
            <a:endParaRPr lang="en-US" dirty="0"/>
          </a:p>
        </p:txBody>
      </p:sp>
      <p:sp>
        <p:nvSpPr>
          <p:cNvPr id="11" name="CaixaDeTexto 10">
            <a:extLst>
              <a:ext uri="{FF2B5EF4-FFF2-40B4-BE49-F238E27FC236}">
                <a16:creationId xmlns:a16="http://schemas.microsoft.com/office/drawing/2014/main" id="{3D669ACF-6B70-435B-83CB-0E64B2598F46}"/>
              </a:ext>
            </a:extLst>
          </p:cNvPr>
          <p:cNvSpPr txBox="1"/>
          <p:nvPr/>
        </p:nvSpPr>
        <p:spPr>
          <a:xfrm>
            <a:off x="3181817" y="2551891"/>
            <a:ext cx="4009360" cy="1077218"/>
          </a:xfrm>
          <a:prstGeom prst="rect">
            <a:avLst/>
          </a:prstGeom>
          <a:noFill/>
        </p:spPr>
        <p:txBody>
          <a:bodyPr wrap="square" rtlCol="0">
            <a:spAutoFit/>
          </a:bodyPr>
          <a:lstStyle/>
          <a:p>
            <a:r>
              <a:rPr lang="en-US" sz="1600" b="1" dirty="0">
                <a:solidFill>
                  <a:schemeClr val="tx2"/>
                </a:solidFill>
              </a:rPr>
              <a:t>Spray  </a:t>
            </a:r>
          </a:p>
          <a:p>
            <a:pPr marL="285750" indent="-285750">
              <a:buFont typeface="Wingdings" panose="05000000000000000000" pitchFamily="2" charset="2"/>
              <a:buChar char="ü"/>
            </a:pPr>
            <a:r>
              <a:rPr lang="en-US" sz="1600" dirty="0">
                <a:solidFill>
                  <a:schemeClr val="tx2"/>
                </a:solidFill>
              </a:rPr>
              <a:t>HFOs and with high water content </a:t>
            </a:r>
          </a:p>
          <a:p>
            <a:pPr marL="285750" indent="-285750">
              <a:buFont typeface="Wingdings" panose="05000000000000000000" pitchFamily="2" charset="2"/>
              <a:buChar char="ü"/>
            </a:pPr>
            <a:r>
              <a:rPr lang="en-US" sz="1600" dirty="0">
                <a:solidFill>
                  <a:schemeClr val="tx2"/>
                </a:solidFill>
              </a:rPr>
              <a:t>Water Blown </a:t>
            </a:r>
          </a:p>
          <a:p>
            <a:pPr marL="285750" indent="-285750">
              <a:buFont typeface="Wingdings" panose="05000000000000000000" pitchFamily="2" charset="2"/>
              <a:buChar char="ü"/>
            </a:pPr>
            <a:r>
              <a:rPr lang="en-US" sz="1600" dirty="0">
                <a:solidFill>
                  <a:schemeClr val="tx2"/>
                </a:solidFill>
              </a:rPr>
              <a:t>ecomate ®</a:t>
            </a:r>
          </a:p>
        </p:txBody>
      </p:sp>
      <p:pic>
        <p:nvPicPr>
          <p:cNvPr id="3" name="Imagem 2">
            <a:extLst>
              <a:ext uri="{FF2B5EF4-FFF2-40B4-BE49-F238E27FC236}">
                <a16:creationId xmlns:a16="http://schemas.microsoft.com/office/drawing/2014/main" id="{E3949369-A182-41B5-8A55-707F31D6B376}"/>
              </a:ext>
            </a:extLst>
          </p:cNvPr>
          <p:cNvPicPr>
            <a:picLocks noChangeAspect="1"/>
          </p:cNvPicPr>
          <p:nvPr/>
        </p:nvPicPr>
        <p:blipFill>
          <a:blip r:embed="rId3"/>
          <a:stretch>
            <a:fillRect/>
          </a:stretch>
        </p:blipFill>
        <p:spPr>
          <a:xfrm>
            <a:off x="614863" y="2632652"/>
            <a:ext cx="917032" cy="771525"/>
          </a:xfrm>
          <a:prstGeom prst="rect">
            <a:avLst/>
          </a:prstGeom>
        </p:spPr>
      </p:pic>
      <p:pic>
        <p:nvPicPr>
          <p:cNvPr id="7" name="Imagem 6">
            <a:extLst>
              <a:ext uri="{FF2B5EF4-FFF2-40B4-BE49-F238E27FC236}">
                <a16:creationId xmlns:a16="http://schemas.microsoft.com/office/drawing/2014/main" id="{EA66ED92-B58E-4A8A-A19A-7DBDB855440E}"/>
              </a:ext>
            </a:extLst>
          </p:cNvPr>
          <p:cNvPicPr>
            <a:picLocks noChangeAspect="1"/>
          </p:cNvPicPr>
          <p:nvPr/>
        </p:nvPicPr>
        <p:blipFill>
          <a:blip r:embed="rId4"/>
          <a:stretch>
            <a:fillRect/>
          </a:stretch>
        </p:blipFill>
        <p:spPr>
          <a:xfrm>
            <a:off x="1752784" y="2658901"/>
            <a:ext cx="1059873" cy="771525"/>
          </a:xfrm>
          <a:prstGeom prst="rect">
            <a:avLst/>
          </a:prstGeom>
        </p:spPr>
      </p:pic>
      <p:pic>
        <p:nvPicPr>
          <p:cNvPr id="9" name="Imagem 8">
            <a:extLst>
              <a:ext uri="{FF2B5EF4-FFF2-40B4-BE49-F238E27FC236}">
                <a16:creationId xmlns:a16="http://schemas.microsoft.com/office/drawing/2014/main" id="{25B06383-A4C3-4BB2-B7A4-7DEF2A0113C1}"/>
              </a:ext>
            </a:extLst>
          </p:cNvPr>
          <p:cNvPicPr>
            <a:picLocks noChangeAspect="1"/>
          </p:cNvPicPr>
          <p:nvPr/>
        </p:nvPicPr>
        <p:blipFill>
          <a:blip r:embed="rId5"/>
          <a:stretch>
            <a:fillRect/>
          </a:stretch>
        </p:blipFill>
        <p:spPr>
          <a:xfrm>
            <a:off x="3920967" y="1133454"/>
            <a:ext cx="863684" cy="1063448"/>
          </a:xfrm>
          <a:prstGeom prst="rect">
            <a:avLst/>
          </a:prstGeom>
        </p:spPr>
      </p:pic>
      <p:pic>
        <p:nvPicPr>
          <p:cNvPr id="10" name="Imagem 9">
            <a:extLst>
              <a:ext uri="{FF2B5EF4-FFF2-40B4-BE49-F238E27FC236}">
                <a16:creationId xmlns:a16="http://schemas.microsoft.com/office/drawing/2014/main" id="{726EF01A-961B-48F8-A525-342AB5D1890E}"/>
              </a:ext>
            </a:extLst>
          </p:cNvPr>
          <p:cNvPicPr>
            <a:picLocks noChangeAspect="1"/>
          </p:cNvPicPr>
          <p:nvPr/>
        </p:nvPicPr>
        <p:blipFill>
          <a:blip r:embed="rId6"/>
          <a:stretch>
            <a:fillRect/>
          </a:stretch>
        </p:blipFill>
        <p:spPr>
          <a:xfrm>
            <a:off x="5186497" y="923535"/>
            <a:ext cx="1569810" cy="1250087"/>
          </a:xfrm>
          <a:prstGeom prst="rect">
            <a:avLst/>
          </a:prstGeom>
        </p:spPr>
      </p:pic>
      <p:sp>
        <p:nvSpPr>
          <p:cNvPr id="12" name="Retângulo 11">
            <a:extLst>
              <a:ext uri="{FF2B5EF4-FFF2-40B4-BE49-F238E27FC236}">
                <a16:creationId xmlns:a16="http://schemas.microsoft.com/office/drawing/2014/main" id="{88FADE55-94E9-46A3-9EE5-B0CCAE3C6F4A}"/>
              </a:ext>
            </a:extLst>
          </p:cNvPr>
          <p:cNvSpPr/>
          <p:nvPr/>
        </p:nvSpPr>
        <p:spPr>
          <a:xfrm>
            <a:off x="2057400" y="3803724"/>
            <a:ext cx="3447610" cy="1323439"/>
          </a:xfrm>
          <a:prstGeom prst="rect">
            <a:avLst/>
          </a:prstGeom>
        </p:spPr>
        <p:txBody>
          <a:bodyPr wrap="square">
            <a:spAutoFit/>
          </a:bodyPr>
          <a:lstStyle/>
          <a:p>
            <a:r>
              <a:rPr lang="en-US" sz="1600" b="1" dirty="0">
                <a:solidFill>
                  <a:schemeClr val="tx2"/>
                </a:solidFill>
              </a:rPr>
              <a:t>Integral skin – </a:t>
            </a:r>
            <a:r>
              <a:rPr lang="en-US" sz="1600" dirty="0">
                <a:solidFill>
                  <a:schemeClr val="tx2"/>
                </a:solidFill>
              </a:rPr>
              <a:t>Market in transition</a:t>
            </a:r>
          </a:p>
          <a:p>
            <a:pPr marL="285750" indent="-285750">
              <a:buFont typeface="Wingdings" panose="05000000000000000000" pitchFamily="2" charset="2"/>
              <a:buChar char="ü"/>
            </a:pPr>
            <a:r>
              <a:rPr lang="en-US" sz="1600" dirty="0">
                <a:solidFill>
                  <a:schemeClr val="tx2"/>
                </a:solidFill>
              </a:rPr>
              <a:t>ecomate ® </a:t>
            </a:r>
          </a:p>
          <a:p>
            <a:pPr marL="285750" indent="-285750">
              <a:buFont typeface="Wingdings" panose="05000000000000000000" pitchFamily="2" charset="2"/>
              <a:buChar char="ü"/>
            </a:pPr>
            <a:r>
              <a:rPr lang="en-US" sz="1600" dirty="0">
                <a:solidFill>
                  <a:schemeClr val="tx2"/>
                </a:solidFill>
              </a:rPr>
              <a:t>Water blown – in mold coating </a:t>
            </a:r>
          </a:p>
          <a:p>
            <a:pPr marL="285750" indent="-285750">
              <a:buFont typeface="Wingdings" panose="05000000000000000000" pitchFamily="2" charset="2"/>
              <a:buChar char="ü"/>
            </a:pPr>
            <a:r>
              <a:rPr lang="en-US" sz="1600" dirty="0">
                <a:solidFill>
                  <a:schemeClr val="tx2"/>
                </a:solidFill>
              </a:rPr>
              <a:t>HFOs </a:t>
            </a:r>
          </a:p>
          <a:p>
            <a:pPr marL="285750" indent="-285750">
              <a:buFont typeface="Wingdings" panose="05000000000000000000" pitchFamily="2" charset="2"/>
              <a:buChar char="ü"/>
            </a:pPr>
            <a:r>
              <a:rPr lang="en-US" sz="1600" dirty="0">
                <a:solidFill>
                  <a:schemeClr val="tx2"/>
                </a:solidFill>
              </a:rPr>
              <a:t>Less hydrocarbon  </a:t>
            </a:r>
          </a:p>
        </p:txBody>
      </p:sp>
      <p:pic>
        <p:nvPicPr>
          <p:cNvPr id="13" name="Imagem 12">
            <a:extLst>
              <a:ext uri="{FF2B5EF4-FFF2-40B4-BE49-F238E27FC236}">
                <a16:creationId xmlns:a16="http://schemas.microsoft.com/office/drawing/2014/main" id="{80711D34-2E4F-4212-892F-42CC33CC158A}"/>
              </a:ext>
            </a:extLst>
          </p:cNvPr>
          <p:cNvPicPr>
            <a:picLocks noChangeAspect="1"/>
          </p:cNvPicPr>
          <p:nvPr/>
        </p:nvPicPr>
        <p:blipFill>
          <a:blip r:embed="rId7"/>
          <a:stretch>
            <a:fillRect/>
          </a:stretch>
        </p:blipFill>
        <p:spPr>
          <a:xfrm>
            <a:off x="5926508" y="3932193"/>
            <a:ext cx="1049240" cy="1077219"/>
          </a:xfrm>
          <a:prstGeom prst="rect">
            <a:avLst/>
          </a:prstGeom>
        </p:spPr>
      </p:pic>
      <p:pic>
        <p:nvPicPr>
          <p:cNvPr id="16" name="Imagem 15">
            <a:extLst>
              <a:ext uri="{FF2B5EF4-FFF2-40B4-BE49-F238E27FC236}">
                <a16:creationId xmlns:a16="http://schemas.microsoft.com/office/drawing/2014/main" id="{D2A2202A-4CC0-4340-ACFE-7559485CF9C7}"/>
              </a:ext>
            </a:extLst>
          </p:cNvPr>
          <p:cNvPicPr>
            <a:picLocks noChangeAspect="1"/>
          </p:cNvPicPr>
          <p:nvPr/>
        </p:nvPicPr>
        <p:blipFill>
          <a:blip r:embed="rId8"/>
          <a:stretch>
            <a:fillRect/>
          </a:stretch>
        </p:blipFill>
        <p:spPr>
          <a:xfrm>
            <a:off x="7059808" y="3939812"/>
            <a:ext cx="1239393" cy="988165"/>
          </a:xfrm>
          <a:prstGeom prst="rect">
            <a:avLst/>
          </a:prstGeom>
        </p:spPr>
      </p:pic>
    </p:spTree>
    <p:extLst>
      <p:ext uri="{BB962C8B-B14F-4D97-AF65-F5344CB8AC3E}">
        <p14:creationId xmlns:p14="http://schemas.microsoft.com/office/powerpoint/2010/main" val="182447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1385" y="287564"/>
            <a:ext cx="5329052" cy="400110"/>
          </a:xfrm>
          <a:prstGeom prst="rect">
            <a:avLst/>
          </a:prstGeom>
        </p:spPr>
        <p:txBody>
          <a:bodyPr wrap="squar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Final Comments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13" name="TextBox 12"/>
          <p:cNvSpPr txBox="1"/>
          <p:nvPr/>
        </p:nvSpPr>
        <p:spPr>
          <a:xfrm>
            <a:off x="260739" y="687674"/>
            <a:ext cx="7901522" cy="4431983"/>
          </a:xfrm>
          <a:prstGeom prst="rect">
            <a:avLst/>
          </a:prstGeom>
          <a:solidFill>
            <a:schemeClr val="bg1"/>
          </a:solidFill>
          <a:ln w="12700">
            <a:noFill/>
          </a:ln>
        </p:spPr>
        <p:txBody>
          <a:bodyPr wrap="square" rtlCol="0">
            <a:spAutoFit/>
          </a:bodyPr>
          <a:lstStyle/>
          <a:p>
            <a:r>
              <a:rPr lang="en-US" sz="1600" dirty="0"/>
              <a:t>*</a:t>
            </a:r>
            <a:r>
              <a:rPr lang="en-US" sz="1400" i="1" dirty="0">
                <a:solidFill>
                  <a:srgbClr val="002060"/>
                </a:solidFill>
              </a:rPr>
              <a:t>There is single no solution to phase out HCFC14b   </a:t>
            </a:r>
          </a:p>
          <a:p>
            <a:endParaRPr lang="en-US" sz="1400" i="1" dirty="0">
              <a:solidFill>
                <a:srgbClr val="002060"/>
              </a:solidFill>
            </a:endParaRPr>
          </a:p>
          <a:p>
            <a:r>
              <a:rPr lang="en-US" sz="1400" i="1" dirty="0">
                <a:solidFill>
                  <a:srgbClr val="002060"/>
                </a:solidFill>
              </a:rPr>
              <a:t>*Each blowing agent chosen to replace HCFC 141b represents a challenge </a:t>
            </a:r>
          </a:p>
          <a:p>
            <a:endParaRPr lang="en-US" sz="1400" i="1" dirty="0">
              <a:solidFill>
                <a:srgbClr val="002060"/>
              </a:solidFill>
            </a:endParaRPr>
          </a:p>
          <a:p>
            <a:r>
              <a:rPr lang="en-US" sz="1400" i="1" dirty="0">
                <a:solidFill>
                  <a:srgbClr val="002060"/>
                </a:solidFill>
              </a:rPr>
              <a:t>*Hydrocarbons: Flammable, requires high investment in plant modification, machinery, handling.  Safety is very important. Pre-blended represents risks in transportation, handling and processing.   Very competitive foam cost and proven technology</a:t>
            </a:r>
          </a:p>
          <a:p>
            <a:endParaRPr lang="en-US" sz="1400" i="1" dirty="0">
              <a:solidFill>
                <a:srgbClr val="002060"/>
              </a:solidFill>
            </a:endParaRPr>
          </a:p>
          <a:p>
            <a:r>
              <a:rPr lang="en-US" sz="1400" i="1" dirty="0">
                <a:solidFill>
                  <a:srgbClr val="002060"/>
                </a:solidFill>
              </a:rPr>
              <a:t>*HFOs (</a:t>
            </a:r>
            <a:r>
              <a:rPr lang="en-US" sz="1400" i="1" dirty="0" err="1">
                <a:solidFill>
                  <a:srgbClr val="002060"/>
                </a:solidFill>
              </a:rPr>
              <a:t>Hydrofluor</a:t>
            </a:r>
            <a:r>
              <a:rPr lang="en-US" sz="1400" i="1" dirty="0">
                <a:solidFill>
                  <a:srgbClr val="002060"/>
                </a:solidFill>
              </a:rPr>
              <a:t> olefins ) are non flammable and provide very good foam performance,  but formulations can be very expensive if they are not blended with high water content. Boiling point of 1233zd is low (19C) that requires care in processing.  It also requires formulation adjustment with new catalyst package to provide better blend stability. Availability has to be checked!  </a:t>
            </a:r>
          </a:p>
          <a:p>
            <a:endParaRPr lang="en-US" sz="1400" i="1" dirty="0">
              <a:solidFill>
                <a:srgbClr val="002060"/>
              </a:solidFill>
            </a:endParaRPr>
          </a:p>
          <a:p>
            <a:r>
              <a:rPr lang="en-US" sz="1400" i="1" dirty="0">
                <a:solidFill>
                  <a:srgbClr val="002060"/>
                </a:solidFill>
              </a:rPr>
              <a:t>*</a:t>
            </a:r>
            <a:r>
              <a:rPr lang="en-US" sz="1400" i="1" dirty="0" err="1">
                <a:solidFill>
                  <a:srgbClr val="002060"/>
                </a:solidFill>
              </a:rPr>
              <a:t>ecomate</a:t>
            </a:r>
            <a:r>
              <a:rPr lang="en-US" sz="1400" i="1" dirty="0">
                <a:solidFill>
                  <a:srgbClr val="002060"/>
                </a:solidFill>
              </a:rPr>
              <a:t>: Easily available, very competitive foam formulation and can provide non flammable system.  However come formulation are flammable and all requirement to handle it as flammable system has to be taken.</a:t>
            </a:r>
          </a:p>
          <a:p>
            <a:endParaRPr lang="en-US" sz="1400" i="1" dirty="0">
              <a:solidFill>
                <a:srgbClr val="002060"/>
              </a:solidFill>
            </a:endParaRPr>
          </a:p>
          <a:p>
            <a:r>
              <a:rPr lang="en-US" sz="1400" i="1" dirty="0">
                <a:solidFill>
                  <a:srgbClr val="002060"/>
                </a:solidFill>
              </a:rPr>
              <a:t>* Water: Excellent blowing agent and it is largely used as co-blown with other blowing agents. High water content formulation can provide very good products, but they have to be adjusted to avoid friable foams and processing requires strict temperature control </a:t>
            </a:r>
          </a:p>
        </p:txBody>
      </p:sp>
    </p:spTree>
    <p:extLst>
      <p:ext uri="{BB962C8B-B14F-4D97-AF65-F5344CB8AC3E}">
        <p14:creationId xmlns:p14="http://schemas.microsoft.com/office/powerpoint/2010/main" val="97523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5217" y="2084466"/>
            <a:ext cx="5329052" cy="400110"/>
          </a:xfrm>
          <a:prstGeom prst="rect">
            <a:avLst/>
          </a:prstGeom>
        </p:spPr>
        <p:txBody>
          <a:bodyPr wrap="squar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Thank You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spTree>
    <p:extLst>
      <p:ext uri="{BB962C8B-B14F-4D97-AF65-F5344CB8AC3E}">
        <p14:creationId xmlns:p14="http://schemas.microsoft.com/office/powerpoint/2010/main" val="89756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06475" y="91008"/>
            <a:ext cx="6823791" cy="369332"/>
          </a:xfrm>
          <a:prstGeom prst="rect">
            <a:avLst/>
          </a:prstGeom>
        </p:spPr>
        <p:txBody>
          <a:bodyPr wrap="non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b="1" i="1" dirty="0">
                <a:solidFill>
                  <a:schemeClr val="tx2"/>
                </a:solidFill>
                <a:effectLst>
                  <a:outerShdw blurRad="38100" dist="38100" dir="2700000" algn="tl">
                    <a:srgbClr val="C0C0C0"/>
                  </a:outerShdw>
                </a:effectLst>
                <a:latin typeface="Calibri" pitchFamily="34" charset="0"/>
                <a:cs typeface="Calibri" pitchFamily="34" charset="0"/>
              </a:rPr>
              <a:t>Main blowing agents evolution – Polyurethane foam applications    </a:t>
            </a:r>
            <a:r>
              <a:rPr lang="pt-BR" b="1" i="1" dirty="0">
                <a:solidFill>
                  <a:schemeClr val="tx2"/>
                </a:solidFill>
                <a:latin typeface="Calibri" pitchFamily="34" charset="0"/>
                <a:cs typeface="Calibri" pitchFamily="34" charset="0"/>
              </a:rPr>
              <a:t>  </a:t>
            </a:r>
            <a:endParaRPr lang="en-US" b="1" i="1" dirty="0">
              <a:solidFill>
                <a:schemeClr val="tx2"/>
              </a:solidFill>
              <a:effectLst>
                <a:outerShdw blurRad="38100" dist="38100" dir="2700000" algn="tl">
                  <a:srgbClr val="C0C0C0"/>
                </a:outerShdw>
              </a:effectLst>
              <a:latin typeface="Calibri" pitchFamily="34" charset="0"/>
              <a:cs typeface="Calibri" pitchFamily="34" charset="0"/>
            </a:endParaRPr>
          </a:p>
        </p:txBody>
      </p:sp>
      <p:grpSp>
        <p:nvGrpSpPr>
          <p:cNvPr id="5" name="Agrupar 4">
            <a:extLst>
              <a:ext uri="{FF2B5EF4-FFF2-40B4-BE49-F238E27FC236}">
                <a16:creationId xmlns:a16="http://schemas.microsoft.com/office/drawing/2014/main" id="{D0E29F04-D094-48BC-93BF-3025E0ADFE55}"/>
              </a:ext>
            </a:extLst>
          </p:cNvPr>
          <p:cNvGrpSpPr/>
          <p:nvPr/>
        </p:nvGrpSpPr>
        <p:grpSpPr>
          <a:xfrm>
            <a:off x="517758" y="1021197"/>
            <a:ext cx="7628349" cy="3732007"/>
            <a:chOff x="432747" y="1017793"/>
            <a:chExt cx="7892133" cy="3630124"/>
          </a:xfrm>
        </p:grpSpPr>
        <p:sp>
          <p:nvSpPr>
            <p:cNvPr id="7" name="Chevron 6"/>
            <p:cNvSpPr/>
            <p:nvPr/>
          </p:nvSpPr>
          <p:spPr>
            <a:xfrm>
              <a:off x="2149036" y="4062593"/>
              <a:ext cx="1696838" cy="567464"/>
            </a:xfrm>
            <a:prstGeom prst="chevron">
              <a:avLst/>
            </a:prstGeom>
            <a:solidFill>
              <a:srgbClr val="FF33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a:off x="2113860" y="3003854"/>
              <a:ext cx="1703397" cy="567464"/>
            </a:xfrm>
            <a:prstGeom prst="chevron">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a:off x="2446488" y="4133353"/>
              <a:ext cx="1035829" cy="461665"/>
            </a:xfrm>
            <a:prstGeom prst="rect">
              <a:avLst/>
            </a:prstGeom>
            <a:noFill/>
          </p:spPr>
          <p:txBody>
            <a:bodyPr wrap="square" rtlCol="0">
              <a:spAutoFit/>
            </a:bodyPr>
            <a:lstStyle/>
            <a:p>
              <a:r>
                <a:rPr lang="en-US" sz="1200" b="1" dirty="0">
                  <a:solidFill>
                    <a:schemeClr val="accent5">
                      <a:lumMod val="50000"/>
                    </a:schemeClr>
                  </a:solidFill>
                </a:rPr>
                <a:t>  High ODP</a:t>
              </a:r>
            </a:p>
            <a:p>
              <a:r>
                <a:rPr lang="en-US" sz="1200" b="1" dirty="0">
                  <a:solidFill>
                    <a:schemeClr val="accent5">
                      <a:lumMod val="50000"/>
                    </a:schemeClr>
                  </a:solidFill>
                </a:rPr>
                <a:t>  High GWP</a:t>
              </a:r>
            </a:p>
          </p:txBody>
        </p:sp>
        <p:sp>
          <p:nvSpPr>
            <p:cNvPr id="18" name="TextBox 17"/>
            <p:cNvSpPr txBox="1"/>
            <p:nvPr/>
          </p:nvSpPr>
          <p:spPr>
            <a:xfrm>
              <a:off x="2471571" y="3061780"/>
              <a:ext cx="1345275" cy="461665"/>
            </a:xfrm>
            <a:prstGeom prst="rect">
              <a:avLst/>
            </a:prstGeom>
            <a:noFill/>
          </p:spPr>
          <p:txBody>
            <a:bodyPr wrap="square" rtlCol="0">
              <a:spAutoFit/>
            </a:bodyPr>
            <a:lstStyle/>
            <a:p>
              <a:r>
                <a:rPr lang="en-US" sz="1200" b="1" dirty="0">
                  <a:solidFill>
                    <a:schemeClr val="accent5">
                      <a:lumMod val="50000"/>
                    </a:schemeClr>
                  </a:solidFill>
                </a:rPr>
                <a:t>Low ODP</a:t>
              </a:r>
            </a:p>
            <a:p>
              <a:r>
                <a:rPr lang="en-US" sz="1200" b="1" dirty="0">
                  <a:solidFill>
                    <a:schemeClr val="accent5">
                      <a:lumMod val="50000"/>
                    </a:schemeClr>
                  </a:solidFill>
                </a:rPr>
                <a:t>High GWP</a:t>
              </a:r>
            </a:p>
          </p:txBody>
        </p:sp>
        <p:sp>
          <p:nvSpPr>
            <p:cNvPr id="25" name="Chevron 24"/>
            <p:cNvSpPr/>
            <p:nvPr/>
          </p:nvSpPr>
          <p:spPr>
            <a:xfrm>
              <a:off x="2041286" y="2001565"/>
              <a:ext cx="1775559" cy="567464"/>
            </a:xfrm>
            <a:prstGeom prst="chevron">
              <a:avLst/>
            </a:prstGeom>
            <a:solidFill>
              <a:srgbClr val="FFFF0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hevron 25"/>
            <p:cNvSpPr/>
            <p:nvPr/>
          </p:nvSpPr>
          <p:spPr>
            <a:xfrm>
              <a:off x="1989379" y="1017793"/>
              <a:ext cx="1740792" cy="567464"/>
            </a:xfrm>
            <a:prstGeom prst="chevron">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2438507" y="2054464"/>
              <a:ext cx="1345275" cy="461665"/>
            </a:xfrm>
            <a:prstGeom prst="rect">
              <a:avLst/>
            </a:prstGeom>
            <a:noFill/>
          </p:spPr>
          <p:txBody>
            <a:bodyPr wrap="square" rtlCol="0">
              <a:spAutoFit/>
            </a:bodyPr>
            <a:lstStyle/>
            <a:p>
              <a:r>
                <a:rPr lang="en-US" sz="1200" b="1" dirty="0">
                  <a:solidFill>
                    <a:schemeClr val="accent5">
                      <a:lumMod val="50000"/>
                    </a:schemeClr>
                  </a:solidFill>
                </a:rPr>
                <a:t>Zero  ODP</a:t>
              </a:r>
            </a:p>
            <a:p>
              <a:r>
                <a:rPr lang="en-US" sz="1200" b="1" dirty="0">
                  <a:solidFill>
                    <a:schemeClr val="accent5">
                      <a:lumMod val="50000"/>
                    </a:schemeClr>
                  </a:solidFill>
                </a:rPr>
                <a:t>High  GWP</a:t>
              </a:r>
            </a:p>
          </p:txBody>
        </p:sp>
        <p:sp>
          <p:nvSpPr>
            <p:cNvPr id="29" name="TextBox 28"/>
            <p:cNvSpPr txBox="1"/>
            <p:nvPr/>
          </p:nvSpPr>
          <p:spPr>
            <a:xfrm>
              <a:off x="2394964" y="1066404"/>
              <a:ext cx="1345275" cy="461665"/>
            </a:xfrm>
            <a:prstGeom prst="rect">
              <a:avLst/>
            </a:prstGeom>
            <a:noFill/>
          </p:spPr>
          <p:txBody>
            <a:bodyPr wrap="square" rtlCol="0">
              <a:spAutoFit/>
            </a:bodyPr>
            <a:lstStyle/>
            <a:p>
              <a:r>
                <a:rPr lang="en-US" sz="1200" b="1" dirty="0">
                  <a:solidFill>
                    <a:schemeClr val="accent5">
                      <a:lumMod val="50000"/>
                    </a:schemeClr>
                  </a:solidFill>
                </a:rPr>
                <a:t>Zero  ODP</a:t>
              </a:r>
            </a:p>
            <a:p>
              <a:r>
                <a:rPr lang="en-US" sz="1200" b="1" dirty="0">
                  <a:solidFill>
                    <a:schemeClr val="accent5">
                      <a:lumMod val="50000"/>
                    </a:schemeClr>
                  </a:solidFill>
                </a:rPr>
                <a:t>Low  GWP</a:t>
              </a:r>
            </a:p>
          </p:txBody>
        </p:sp>
        <p:sp>
          <p:nvSpPr>
            <p:cNvPr id="31" name="Rounded Rectangle 30"/>
            <p:cNvSpPr/>
            <p:nvPr/>
          </p:nvSpPr>
          <p:spPr>
            <a:xfrm>
              <a:off x="4347216" y="4080452"/>
              <a:ext cx="2031816" cy="567465"/>
            </a:xfrm>
            <a:prstGeom prst="roundRect">
              <a:avLst/>
            </a:prstGeom>
            <a:noFill/>
            <a:ln w="127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5">
                    <a:lumMod val="50000"/>
                  </a:schemeClr>
                </a:solidFill>
              </a:endParaRPr>
            </a:p>
          </p:txBody>
        </p:sp>
        <p:sp>
          <p:nvSpPr>
            <p:cNvPr id="32" name="Rounded Rectangle 31"/>
            <p:cNvSpPr/>
            <p:nvPr/>
          </p:nvSpPr>
          <p:spPr>
            <a:xfrm>
              <a:off x="4319709" y="3003854"/>
              <a:ext cx="2095608" cy="567465"/>
            </a:xfrm>
            <a:prstGeom prst="roundRect">
              <a:avLst/>
            </a:prstGeom>
            <a:noFill/>
            <a:ln w="127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5">
                    <a:lumMod val="50000"/>
                  </a:schemeClr>
                </a:solidFill>
              </a:endParaRPr>
            </a:p>
          </p:txBody>
        </p:sp>
        <p:sp>
          <p:nvSpPr>
            <p:cNvPr id="33" name="Rounded Rectangle 32"/>
            <p:cNvSpPr/>
            <p:nvPr/>
          </p:nvSpPr>
          <p:spPr>
            <a:xfrm>
              <a:off x="4283417" y="2035440"/>
              <a:ext cx="2139158" cy="567465"/>
            </a:xfrm>
            <a:prstGeom prst="roundRect">
              <a:avLst/>
            </a:prstGeom>
            <a:no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5">
                    <a:lumMod val="50000"/>
                  </a:schemeClr>
                </a:solidFill>
              </a:endParaRPr>
            </a:p>
          </p:txBody>
        </p:sp>
        <p:sp>
          <p:nvSpPr>
            <p:cNvPr id="34" name="Rounded Rectangle 33"/>
            <p:cNvSpPr/>
            <p:nvPr/>
          </p:nvSpPr>
          <p:spPr>
            <a:xfrm>
              <a:off x="4250596" y="1017793"/>
              <a:ext cx="2208263" cy="567465"/>
            </a:xfrm>
            <a:prstGeom prst="roundRect">
              <a:avLst/>
            </a:prstGeom>
            <a:solidFill>
              <a:srgbClr val="66FF66"/>
            </a:solidFill>
            <a:ln w="12700">
              <a:solidFill>
                <a:srgbClr val="34D42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accent5">
                    <a:lumMod val="50000"/>
                  </a:schemeClr>
                </a:solidFill>
              </a:endParaRPr>
            </a:p>
          </p:txBody>
        </p:sp>
        <p:sp>
          <p:nvSpPr>
            <p:cNvPr id="15" name="Striped Right Arrow 14"/>
            <p:cNvSpPr/>
            <p:nvPr/>
          </p:nvSpPr>
          <p:spPr>
            <a:xfrm rot="16200000">
              <a:off x="5467132" y="2204476"/>
              <a:ext cx="3042600" cy="709351"/>
            </a:xfrm>
            <a:prstGeom prst="stripedRightArrow">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7083449" y="3154408"/>
              <a:ext cx="1241431" cy="73807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accent1">
                    <a:lumMod val="50000"/>
                  </a:schemeClr>
                </a:solidFill>
              </a:endParaRPr>
            </a:p>
            <a:p>
              <a:pPr algn="ctr"/>
              <a:r>
                <a:rPr lang="en-US" sz="1100" b="1" dirty="0">
                  <a:solidFill>
                    <a:schemeClr val="accent5">
                      <a:lumMod val="50000"/>
                    </a:schemeClr>
                  </a:solidFill>
                </a:rPr>
                <a:t>Usage of Hydrocarbons and Water  </a:t>
              </a:r>
            </a:p>
            <a:p>
              <a:pPr algn="ctr"/>
              <a:r>
                <a:rPr lang="en-US" sz="1100" dirty="0">
                  <a:solidFill>
                    <a:schemeClr val="accent1">
                      <a:lumMod val="50000"/>
                    </a:schemeClr>
                  </a:solidFill>
                </a:rPr>
                <a:t> </a:t>
              </a:r>
              <a:r>
                <a:rPr lang="en-US" dirty="0">
                  <a:solidFill>
                    <a:schemeClr val="accent1">
                      <a:lumMod val="50000"/>
                    </a:schemeClr>
                  </a:solidFill>
                </a:rPr>
                <a:t> </a:t>
              </a:r>
            </a:p>
          </p:txBody>
        </p:sp>
        <p:sp>
          <p:nvSpPr>
            <p:cNvPr id="36" name="TextBox 35"/>
            <p:cNvSpPr txBox="1"/>
            <p:nvPr/>
          </p:nvSpPr>
          <p:spPr>
            <a:xfrm>
              <a:off x="4911523" y="4229100"/>
              <a:ext cx="763563" cy="253916"/>
            </a:xfrm>
            <a:prstGeom prst="rect">
              <a:avLst/>
            </a:prstGeom>
            <a:noFill/>
            <a:ln>
              <a:noFill/>
            </a:ln>
          </p:spPr>
          <p:txBody>
            <a:bodyPr wrap="square" rtlCol="0">
              <a:spAutoFit/>
            </a:bodyPr>
            <a:lstStyle/>
            <a:p>
              <a:pPr defTabSz="685800">
                <a:defRPr/>
              </a:pPr>
              <a:r>
                <a:rPr lang="it-IT" sz="1050" b="1" kern="0" dirty="0">
                  <a:solidFill>
                    <a:schemeClr val="accent5">
                      <a:lumMod val="50000"/>
                    </a:schemeClr>
                  </a:solidFill>
                  <a:latin typeface="Arial" pitchFamily="34" charset="0"/>
                </a:rPr>
                <a:t>CFC-11</a:t>
              </a:r>
            </a:p>
          </p:txBody>
        </p:sp>
        <p:sp>
          <p:nvSpPr>
            <p:cNvPr id="37" name="TextBox 36"/>
            <p:cNvSpPr txBox="1"/>
            <p:nvPr/>
          </p:nvSpPr>
          <p:spPr>
            <a:xfrm>
              <a:off x="4837559" y="3170173"/>
              <a:ext cx="961901" cy="253916"/>
            </a:xfrm>
            <a:prstGeom prst="rect">
              <a:avLst/>
            </a:prstGeom>
            <a:noFill/>
            <a:ln>
              <a:noFill/>
            </a:ln>
          </p:spPr>
          <p:txBody>
            <a:bodyPr wrap="square" rtlCol="0">
              <a:spAutoFit/>
            </a:bodyPr>
            <a:lstStyle/>
            <a:p>
              <a:pPr defTabSz="685800">
                <a:defRPr/>
              </a:pPr>
              <a:r>
                <a:rPr lang="it-IT" sz="1050" b="1" kern="0" dirty="0">
                  <a:solidFill>
                    <a:schemeClr val="accent5">
                      <a:lumMod val="50000"/>
                    </a:schemeClr>
                  </a:solidFill>
                  <a:latin typeface="Arial" pitchFamily="34" charset="0"/>
                </a:rPr>
                <a:t>HCFC-141b</a:t>
              </a:r>
            </a:p>
          </p:txBody>
        </p:sp>
        <p:sp>
          <p:nvSpPr>
            <p:cNvPr id="38" name="Rectangle 37"/>
            <p:cNvSpPr/>
            <p:nvPr/>
          </p:nvSpPr>
          <p:spPr>
            <a:xfrm>
              <a:off x="4347216" y="2020449"/>
              <a:ext cx="1789336" cy="600164"/>
            </a:xfrm>
            <a:prstGeom prst="rect">
              <a:avLst/>
            </a:prstGeom>
          </p:spPr>
          <p:txBody>
            <a:bodyPr wrap="square">
              <a:spAutoFit/>
            </a:bodyPr>
            <a:lstStyle/>
            <a:p>
              <a:pPr defTabSz="685800">
                <a:defRPr/>
              </a:pPr>
              <a:r>
                <a:rPr lang="it-IT" sz="1100" b="1" kern="0" dirty="0">
                  <a:solidFill>
                    <a:schemeClr val="accent5">
                      <a:lumMod val="50000"/>
                    </a:schemeClr>
                  </a:solidFill>
                  <a:latin typeface="Arial" pitchFamily="34" charset="0"/>
                </a:rPr>
                <a:t>HFC 134a</a:t>
              </a:r>
            </a:p>
            <a:p>
              <a:pPr defTabSz="685800">
                <a:defRPr/>
              </a:pPr>
              <a:r>
                <a:rPr lang="it-IT" sz="1100" b="1" kern="0" dirty="0">
                  <a:solidFill>
                    <a:schemeClr val="accent5">
                      <a:lumMod val="50000"/>
                    </a:schemeClr>
                  </a:solidFill>
                  <a:latin typeface="Arial" pitchFamily="34" charset="0"/>
                </a:rPr>
                <a:t>HFC 245fa</a:t>
              </a:r>
            </a:p>
            <a:p>
              <a:pPr defTabSz="685800">
                <a:defRPr/>
              </a:pPr>
              <a:r>
                <a:rPr lang="it-IT" sz="1100" b="1" kern="0" dirty="0">
                  <a:solidFill>
                    <a:schemeClr val="accent5">
                      <a:lumMod val="50000"/>
                    </a:schemeClr>
                  </a:solidFill>
                  <a:latin typeface="Arial" pitchFamily="34" charset="0"/>
                </a:rPr>
                <a:t>HFC365mfc/HFC227ea</a:t>
              </a:r>
            </a:p>
          </p:txBody>
        </p:sp>
        <p:sp>
          <p:nvSpPr>
            <p:cNvPr id="39" name="TextBox 38"/>
            <p:cNvSpPr txBox="1"/>
            <p:nvPr/>
          </p:nvSpPr>
          <p:spPr>
            <a:xfrm>
              <a:off x="4283417" y="1179501"/>
              <a:ext cx="2118369" cy="404155"/>
            </a:xfrm>
            <a:prstGeom prst="rect">
              <a:avLst/>
            </a:prstGeom>
            <a:noFill/>
            <a:ln>
              <a:noFill/>
            </a:ln>
          </p:spPr>
          <p:txBody>
            <a:bodyPr wrap="square" rtlCol="0">
              <a:spAutoFit/>
            </a:bodyPr>
            <a:lstStyle/>
            <a:p>
              <a:pPr defTabSz="685800">
                <a:defRPr/>
              </a:pPr>
              <a:r>
                <a:rPr lang="it-IT" sz="1050" b="1" kern="0" dirty="0">
                  <a:solidFill>
                    <a:schemeClr val="accent5">
                      <a:lumMod val="50000"/>
                    </a:schemeClr>
                  </a:solidFill>
                  <a:latin typeface="Arial" pitchFamily="34" charset="0"/>
                </a:rPr>
                <a:t>HFO-1233zd ; HFO-1336mzz </a:t>
              </a:r>
            </a:p>
            <a:p>
              <a:pPr defTabSz="685800">
                <a:defRPr/>
              </a:pPr>
              <a:endParaRPr lang="it-IT" sz="1050" b="1" kern="0" dirty="0">
                <a:solidFill>
                  <a:schemeClr val="accent5">
                    <a:lumMod val="50000"/>
                  </a:schemeClr>
                </a:solidFill>
                <a:latin typeface="Arial" pitchFamily="34" charset="0"/>
              </a:endParaRPr>
            </a:p>
          </p:txBody>
        </p:sp>
        <p:sp>
          <p:nvSpPr>
            <p:cNvPr id="41" name="Striped Right Arrow 40"/>
            <p:cNvSpPr/>
            <p:nvPr/>
          </p:nvSpPr>
          <p:spPr>
            <a:xfrm rot="16200000">
              <a:off x="870908" y="1702964"/>
              <a:ext cx="262297" cy="15554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Striped Right Arrow 41"/>
            <p:cNvSpPr/>
            <p:nvPr/>
          </p:nvSpPr>
          <p:spPr>
            <a:xfrm rot="16200000">
              <a:off x="892595" y="3739185"/>
              <a:ext cx="262297" cy="15554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Striped Right Arrow 42"/>
            <p:cNvSpPr/>
            <p:nvPr/>
          </p:nvSpPr>
          <p:spPr>
            <a:xfrm rot="16200000">
              <a:off x="876105" y="2712044"/>
              <a:ext cx="262297" cy="15554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Chevron 48"/>
            <p:cNvSpPr/>
            <p:nvPr/>
          </p:nvSpPr>
          <p:spPr>
            <a:xfrm>
              <a:off x="483264" y="1024748"/>
              <a:ext cx="1181992" cy="567464"/>
            </a:xfrm>
            <a:prstGeom prst="chevron">
              <a:avLst/>
            </a:prstGeom>
            <a:solidFill>
              <a:srgbClr val="66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5">
                      <a:lumMod val="50000"/>
                    </a:schemeClr>
                  </a:solidFill>
                </a:rPr>
                <a:t>GEN 4</a:t>
              </a:r>
            </a:p>
            <a:p>
              <a:pPr algn="ctr"/>
              <a:r>
                <a:rPr lang="en-US" sz="1200" b="1" dirty="0">
                  <a:solidFill>
                    <a:schemeClr val="accent5">
                      <a:lumMod val="50000"/>
                    </a:schemeClr>
                  </a:solidFill>
                </a:rPr>
                <a:t>HFOs</a:t>
              </a:r>
              <a:r>
                <a:rPr lang="en-US" sz="1200" b="1" dirty="0">
                  <a:solidFill>
                    <a:schemeClr val="accent1">
                      <a:lumMod val="50000"/>
                    </a:schemeClr>
                  </a:solidFill>
                </a:rPr>
                <a:t> </a:t>
              </a:r>
            </a:p>
          </p:txBody>
        </p:sp>
        <p:sp>
          <p:nvSpPr>
            <p:cNvPr id="50" name="Chevron 49"/>
            <p:cNvSpPr/>
            <p:nvPr/>
          </p:nvSpPr>
          <p:spPr>
            <a:xfrm>
              <a:off x="460300" y="1976100"/>
              <a:ext cx="1181992" cy="567464"/>
            </a:xfrm>
            <a:prstGeom prst="chevr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5">
                      <a:lumMod val="50000"/>
                    </a:schemeClr>
                  </a:solidFill>
                </a:rPr>
                <a:t>GEN 3</a:t>
              </a:r>
            </a:p>
            <a:p>
              <a:pPr algn="ctr"/>
              <a:r>
                <a:rPr lang="en-US" sz="1200" b="1" dirty="0">
                  <a:solidFill>
                    <a:schemeClr val="accent5">
                      <a:lumMod val="50000"/>
                    </a:schemeClr>
                  </a:solidFill>
                </a:rPr>
                <a:t>HFCs</a:t>
              </a:r>
              <a:r>
                <a:rPr lang="en-US" sz="1200" b="1" dirty="0">
                  <a:solidFill>
                    <a:schemeClr val="accent1">
                      <a:lumMod val="50000"/>
                    </a:schemeClr>
                  </a:solidFill>
                </a:rPr>
                <a:t> </a:t>
              </a:r>
            </a:p>
          </p:txBody>
        </p:sp>
        <p:sp>
          <p:nvSpPr>
            <p:cNvPr id="51" name="Chevron 50"/>
            <p:cNvSpPr/>
            <p:nvPr/>
          </p:nvSpPr>
          <p:spPr>
            <a:xfrm>
              <a:off x="457344" y="3013399"/>
              <a:ext cx="1181992" cy="567464"/>
            </a:xfrm>
            <a:prstGeom prst="chevron">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5">
                      <a:lumMod val="50000"/>
                    </a:schemeClr>
                  </a:solidFill>
                </a:rPr>
                <a:t>GEN</a:t>
              </a:r>
            </a:p>
            <a:p>
              <a:pPr algn="ctr"/>
              <a:r>
                <a:rPr lang="en-US" sz="1200" b="1" dirty="0">
                  <a:solidFill>
                    <a:schemeClr val="accent5">
                      <a:lumMod val="50000"/>
                    </a:schemeClr>
                  </a:solidFill>
                </a:rPr>
                <a:t>2</a:t>
              </a:r>
            </a:p>
            <a:p>
              <a:pPr algn="ctr"/>
              <a:r>
                <a:rPr lang="en-US" sz="1200" b="1" dirty="0">
                  <a:solidFill>
                    <a:schemeClr val="accent5">
                      <a:lumMod val="50000"/>
                    </a:schemeClr>
                  </a:solidFill>
                </a:rPr>
                <a:t>HCFs</a:t>
              </a:r>
              <a:r>
                <a:rPr lang="en-US" sz="1200" b="1" dirty="0">
                  <a:solidFill>
                    <a:schemeClr val="accent1">
                      <a:lumMod val="50000"/>
                    </a:schemeClr>
                  </a:solidFill>
                </a:rPr>
                <a:t> </a:t>
              </a:r>
            </a:p>
          </p:txBody>
        </p:sp>
        <p:sp>
          <p:nvSpPr>
            <p:cNvPr id="52" name="Chevron 51"/>
            <p:cNvSpPr/>
            <p:nvPr/>
          </p:nvSpPr>
          <p:spPr>
            <a:xfrm>
              <a:off x="432747" y="4080453"/>
              <a:ext cx="1181992" cy="567464"/>
            </a:xfrm>
            <a:prstGeom prst="chevr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5">
                      <a:lumMod val="50000"/>
                    </a:schemeClr>
                  </a:solidFill>
                </a:rPr>
                <a:t>GEN 1</a:t>
              </a:r>
            </a:p>
            <a:p>
              <a:pPr algn="ctr"/>
              <a:r>
                <a:rPr lang="en-US" sz="1200" b="1" dirty="0">
                  <a:solidFill>
                    <a:schemeClr val="accent5">
                      <a:lumMod val="50000"/>
                    </a:schemeClr>
                  </a:solidFill>
                </a:rPr>
                <a:t>CFCs</a:t>
              </a:r>
              <a:r>
                <a:rPr lang="en-US" sz="1200" b="1" dirty="0">
                  <a:solidFill>
                    <a:schemeClr val="accent1">
                      <a:lumMod val="50000"/>
                    </a:schemeClr>
                  </a:solidFill>
                </a:rPr>
                <a:t> </a:t>
              </a:r>
            </a:p>
          </p:txBody>
        </p:sp>
      </p:grpSp>
      <p:sp>
        <p:nvSpPr>
          <p:cNvPr id="2" name="Seta: Curva para Cima 1">
            <a:extLst>
              <a:ext uri="{FF2B5EF4-FFF2-40B4-BE49-F238E27FC236}">
                <a16:creationId xmlns:a16="http://schemas.microsoft.com/office/drawing/2014/main" id="{99356103-C3C9-4E2B-A85E-CF9AC75937F5}"/>
              </a:ext>
            </a:extLst>
          </p:cNvPr>
          <p:cNvSpPr/>
          <p:nvPr/>
        </p:nvSpPr>
        <p:spPr>
          <a:xfrm rot="16200000">
            <a:off x="5240993" y="1996429"/>
            <a:ext cx="1841121" cy="63399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34">
            <a:extLst>
              <a:ext uri="{FF2B5EF4-FFF2-40B4-BE49-F238E27FC236}">
                <a16:creationId xmlns:a16="http://schemas.microsoft.com/office/drawing/2014/main" id="{1485158C-892E-4AD8-B040-3A64B4E1A6BA}"/>
              </a:ext>
            </a:extLst>
          </p:cNvPr>
          <p:cNvSpPr/>
          <p:nvPr/>
        </p:nvSpPr>
        <p:spPr>
          <a:xfrm>
            <a:off x="6883444" y="1781175"/>
            <a:ext cx="1262663" cy="116008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accent1">
                  <a:lumMod val="50000"/>
                </a:schemeClr>
              </a:solidFill>
            </a:endParaRPr>
          </a:p>
          <a:p>
            <a:pPr algn="ctr"/>
            <a:r>
              <a:rPr lang="en-US" sz="1100" b="1" dirty="0">
                <a:solidFill>
                  <a:schemeClr val="accent5">
                    <a:lumMod val="50000"/>
                  </a:schemeClr>
                </a:solidFill>
              </a:rPr>
              <a:t>Oxygenated Hydrocarbons</a:t>
            </a:r>
          </a:p>
          <a:p>
            <a:pPr algn="ctr"/>
            <a:endParaRPr lang="en-US" sz="1100" b="1" dirty="0">
              <a:solidFill>
                <a:schemeClr val="accent5">
                  <a:lumMod val="50000"/>
                </a:schemeClr>
              </a:solidFill>
            </a:endParaRPr>
          </a:p>
          <a:p>
            <a:pPr algn="ctr"/>
            <a:r>
              <a:rPr lang="en-US" sz="1100" b="1" dirty="0">
                <a:solidFill>
                  <a:schemeClr val="accent5">
                    <a:lumMod val="50000"/>
                  </a:schemeClr>
                </a:solidFill>
              </a:rPr>
              <a:t>Methyl Formate</a:t>
            </a:r>
          </a:p>
          <a:p>
            <a:pPr algn="ctr"/>
            <a:r>
              <a:rPr lang="en-US" sz="1100" b="1" dirty="0">
                <a:solidFill>
                  <a:schemeClr val="accent5">
                    <a:lumMod val="50000"/>
                  </a:schemeClr>
                </a:solidFill>
              </a:rPr>
              <a:t>Ecomate®</a:t>
            </a:r>
          </a:p>
          <a:p>
            <a:pPr algn="ctr"/>
            <a:r>
              <a:rPr lang="en-US" sz="1100" b="1" dirty="0">
                <a:solidFill>
                  <a:schemeClr val="accent5">
                    <a:lumMod val="50000"/>
                  </a:schemeClr>
                </a:solidFill>
              </a:rPr>
              <a:t>Methylal </a:t>
            </a:r>
          </a:p>
          <a:p>
            <a:pPr algn="ctr"/>
            <a:r>
              <a:rPr lang="en-US" sz="1100" dirty="0">
                <a:solidFill>
                  <a:schemeClr val="accent1">
                    <a:lumMod val="50000"/>
                  </a:schemeClr>
                </a:solidFill>
              </a:rPr>
              <a:t> </a:t>
            </a:r>
            <a:r>
              <a:rPr lang="en-US" dirty="0">
                <a:solidFill>
                  <a:schemeClr val="accent1">
                    <a:lumMod val="50000"/>
                  </a:schemeClr>
                </a:solidFill>
              </a:rPr>
              <a:t> </a:t>
            </a:r>
          </a:p>
        </p:txBody>
      </p:sp>
    </p:spTree>
    <p:extLst>
      <p:ext uri="{BB962C8B-B14F-4D97-AF65-F5344CB8AC3E}">
        <p14:creationId xmlns:p14="http://schemas.microsoft.com/office/powerpoint/2010/main" val="419431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9125" y="68232"/>
            <a:ext cx="5433154" cy="400110"/>
          </a:xfrm>
          <a:prstGeom prst="rect">
            <a:avLst/>
          </a:prstGeom>
        </p:spPr>
        <p:txBody>
          <a:bodyPr wrap="non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Blowing agents evolution  - Foams applications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13" name="TextBox 12"/>
          <p:cNvSpPr txBox="1"/>
          <p:nvPr/>
        </p:nvSpPr>
        <p:spPr>
          <a:xfrm>
            <a:off x="175678" y="1128998"/>
            <a:ext cx="7901522" cy="2554545"/>
          </a:xfrm>
          <a:prstGeom prst="rect">
            <a:avLst/>
          </a:prstGeom>
          <a:solidFill>
            <a:schemeClr val="bg1"/>
          </a:solidFill>
          <a:ln w="12700">
            <a:noFill/>
          </a:ln>
        </p:spPr>
        <p:txBody>
          <a:bodyPr wrap="square" rtlCol="0">
            <a:spAutoFit/>
          </a:bodyPr>
          <a:lstStyle/>
          <a:p>
            <a:r>
              <a:rPr lang="en-US" sz="1600" dirty="0"/>
              <a:t>*</a:t>
            </a:r>
            <a:r>
              <a:rPr lang="en-US" sz="1600" i="1" dirty="0">
                <a:solidFill>
                  <a:srgbClr val="002060"/>
                </a:solidFill>
              </a:rPr>
              <a:t>The evolution of BAs technologies, driven by regulation and market trends moved far from Generation 1 BAs (CFCs)</a:t>
            </a:r>
          </a:p>
          <a:p>
            <a:endParaRPr lang="en-US" sz="1600" i="1" dirty="0">
              <a:solidFill>
                <a:srgbClr val="002060"/>
              </a:solidFill>
            </a:endParaRPr>
          </a:p>
          <a:p>
            <a:r>
              <a:rPr lang="en-US" sz="1600" i="1" dirty="0">
                <a:solidFill>
                  <a:srgbClr val="002060"/>
                </a:solidFill>
              </a:rPr>
              <a:t>*Uses of Gen 1 and 2 are regulated by Montreal Protocol (Ozone Depletion Potential ODP)</a:t>
            </a:r>
          </a:p>
          <a:p>
            <a:endParaRPr lang="en-US" sz="1600" i="1" dirty="0">
              <a:solidFill>
                <a:srgbClr val="002060"/>
              </a:solidFill>
            </a:endParaRPr>
          </a:p>
          <a:p>
            <a:r>
              <a:rPr lang="en-US" sz="1600" i="1" dirty="0">
                <a:solidFill>
                  <a:srgbClr val="002060"/>
                </a:solidFill>
              </a:rPr>
              <a:t>*HFCs usage are regulated by Montreal Protocol after  Kigali Amendment </a:t>
            </a:r>
          </a:p>
          <a:p>
            <a:r>
              <a:rPr lang="en-US" sz="1600" i="1" dirty="0">
                <a:solidFill>
                  <a:srgbClr val="002060"/>
                </a:solidFill>
              </a:rPr>
              <a:t>(Oct 2016 – In action Jan 2019) </a:t>
            </a:r>
          </a:p>
          <a:p>
            <a:endParaRPr lang="en-US" sz="1600" i="1" dirty="0">
              <a:solidFill>
                <a:srgbClr val="002060"/>
              </a:solidFill>
            </a:endParaRPr>
          </a:p>
          <a:p>
            <a:r>
              <a:rPr lang="en-US" sz="1600" i="1" dirty="0">
                <a:solidFill>
                  <a:srgbClr val="002060"/>
                </a:solidFill>
              </a:rPr>
              <a:t>*On top of Hydrocarbons (HC) and water, Gen 4, (HFOs = Hydrofluorolefines)  represents a viable Low GWP alternative to HCFCs and HFCs elimination</a:t>
            </a:r>
          </a:p>
        </p:txBody>
      </p:sp>
    </p:spTree>
    <p:extLst>
      <p:ext uri="{BB962C8B-B14F-4D97-AF65-F5344CB8AC3E}">
        <p14:creationId xmlns:p14="http://schemas.microsoft.com/office/powerpoint/2010/main" val="385156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pic>
        <p:nvPicPr>
          <p:cNvPr id="6" name="Picture 5"/>
          <p:cNvPicPr>
            <a:picLocks noChangeAspect="1"/>
          </p:cNvPicPr>
          <p:nvPr/>
        </p:nvPicPr>
        <p:blipFill>
          <a:blip r:embed="rId3"/>
          <a:stretch>
            <a:fillRect/>
          </a:stretch>
        </p:blipFill>
        <p:spPr>
          <a:xfrm>
            <a:off x="551600" y="857457"/>
            <a:ext cx="3432390" cy="3708400"/>
          </a:xfrm>
          <a:prstGeom prst="rect">
            <a:avLst/>
          </a:prstGeom>
        </p:spPr>
      </p:pic>
      <p:sp>
        <p:nvSpPr>
          <p:cNvPr id="11" name="Rectangle 10"/>
          <p:cNvSpPr/>
          <p:nvPr/>
        </p:nvSpPr>
        <p:spPr>
          <a:xfrm>
            <a:off x="4474086" y="1468033"/>
            <a:ext cx="2768600" cy="2308324"/>
          </a:xfrm>
          <a:prstGeom prst="rect">
            <a:avLst/>
          </a:prstGeom>
        </p:spPr>
        <p:txBody>
          <a:bodyPr wrap="square">
            <a:spAutoFit/>
          </a:bodyPr>
          <a:lstStyle/>
          <a:p>
            <a:pPr algn="just"/>
            <a:r>
              <a:rPr lang="en-US" sz="1600" dirty="0"/>
              <a:t>• </a:t>
            </a:r>
            <a:r>
              <a:rPr lang="en-US" sz="1600" dirty="0">
                <a:solidFill>
                  <a:srgbClr val="002060"/>
                </a:solidFill>
              </a:rPr>
              <a:t>The HFC phasedown</a:t>
            </a:r>
          </a:p>
          <a:p>
            <a:pPr algn="just"/>
            <a:r>
              <a:rPr lang="en-US" sz="1600" dirty="0">
                <a:solidFill>
                  <a:srgbClr val="002060"/>
                </a:solidFill>
              </a:rPr>
              <a:t>is expected to avoid up to 0.5 degree Celsius of global temperature rise by 2100, while continuing to protect the ozone layer </a:t>
            </a:r>
          </a:p>
          <a:p>
            <a:pPr algn="just"/>
            <a:endParaRPr lang="en-US" sz="1600" dirty="0">
              <a:solidFill>
                <a:srgbClr val="002060"/>
              </a:solidFill>
            </a:endParaRPr>
          </a:p>
          <a:p>
            <a:pPr algn="just"/>
            <a:endParaRPr lang="en-US" sz="1600" dirty="0">
              <a:solidFill>
                <a:srgbClr val="002060"/>
              </a:solidFill>
            </a:endParaRPr>
          </a:p>
          <a:p>
            <a:pPr algn="just"/>
            <a:r>
              <a:rPr lang="en-US" sz="1600" i="1" dirty="0">
                <a:solidFill>
                  <a:srgbClr val="002060"/>
                </a:solidFill>
              </a:rPr>
              <a:t>(Source: Ozone Secretariat)</a:t>
            </a:r>
          </a:p>
        </p:txBody>
      </p:sp>
      <p:sp>
        <p:nvSpPr>
          <p:cNvPr id="7" name="Rectangle 6"/>
          <p:cNvSpPr/>
          <p:nvPr/>
        </p:nvSpPr>
        <p:spPr>
          <a:xfrm>
            <a:off x="700090" y="208311"/>
            <a:ext cx="2995610" cy="369332"/>
          </a:xfrm>
          <a:prstGeom prst="rect">
            <a:avLst/>
          </a:prstGeom>
        </p:spPr>
        <p:txBody>
          <a:bodyPr wrap="square">
            <a:spAutoFit/>
          </a:bodyPr>
          <a:lstStyle/>
          <a:p>
            <a:r>
              <a:rPr lang="en-US" b="1" i="1" dirty="0">
                <a:solidFill>
                  <a:schemeClr val="tx2"/>
                </a:solidFill>
              </a:rPr>
              <a:t>Kigali amendment </a:t>
            </a:r>
            <a:endParaRPr lang="en-US" dirty="0">
              <a:solidFill>
                <a:schemeClr val="tx2"/>
              </a:solidFill>
            </a:endParaRPr>
          </a:p>
        </p:txBody>
      </p:sp>
    </p:spTree>
    <p:extLst>
      <p:ext uri="{BB962C8B-B14F-4D97-AF65-F5344CB8AC3E}">
        <p14:creationId xmlns:p14="http://schemas.microsoft.com/office/powerpoint/2010/main" val="356163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sp>
        <p:nvSpPr>
          <p:cNvPr id="8" name="Footer Placeholder 7"/>
          <p:cNvSpPr>
            <a:spLocks noGrp="1"/>
          </p:cNvSpPr>
          <p:nvPr>
            <p:ph type="ftr" sz="quarter" idx="11"/>
          </p:nvPr>
        </p:nvSpPr>
        <p:spPr/>
        <p:txBody>
          <a:bodyPr/>
          <a:lstStyle/>
          <a:p>
            <a:r>
              <a:rPr lang="es-ES"/>
              <a:t>DOW RESTRICTED</a:t>
            </a:r>
          </a:p>
        </p:txBody>
      </p:sp>
      <p:sp>
        <p:nvSpPr>
          <p:cNvPr id="7" name="TextBox 6"/>
          <p:cNvSpPr txBox="1"/>
          <p:nvPr/>
        </p:nvSpPr>
        <p:spPr>
          <a:xfrm>
            <a:off x="313061" y="4061692"/>
            <a:ext cx="3526971" cy="276999"/>
          </a:xfrm>
          <a:prstGeom prst="rect">
            <a:avLst/>
          </a:prstGeom>
          <a:noFill/>
        </p:spPr>
        <p:txBody>
          <a:bodyPr wrap="square" rtlCol="0">
            <a:spAutoFit/>
          </a:bodyPr>
          <a:lstStyle/>
          <a:p>
            <a:r>
              <a:rPr lang="en-US" sz="1200" dirty="0">
                <a:solidFill>
                  <a:srgbClr val="002060"/>
                </a:solidFill>
              </a:rPr>
              <a:t>Latin American countries included in Group 1</a:t>
            </a:r>
          </a:p>
        </p:txBody>
      </p:sp>
      <p:sp>
        <p:nvSpPr>
          <p:cNvPr id="9" name="TextBox 8"/>
          <p:cNvSpPr txBox="1"/>
          <p:nvPr/>
        </p:nvSpPr>
        <p:spPr>
          <a:xfrm>
            <a:off x="0" y="32331"/>
            <a:ext cx="7772400" cy="400110"/>
          </a:xfrm>
          <a:prstGeom prst="rect">
            <a:avLst/>
          </a:prstGeom>
          <a:noFill/>
        </p:spPr>
        <p:txBody>
          <a:bodyPr wrap="square" rtlCol="0">
            <a:spAutoFit/>
          </a:bodyPr>
          <a:lstStyle/>
          <a:p>
            <a:r>
              <a:rPr lang="en-US" sz="2000" b="1" i="1" dirty="0">
                <a:solidFill>
                  <a:schemeClr val="tx2"/>
                </a:solidFill>
              </a:rPr>
              <a:t>Kigali amendment – Summary   </a:t>
            </a:r>
            <a:r>
              <a:rPr lang="en-US" sz="2000" b="1" i="1" dirty="0">
                <a:solidFill>
                  <a:schemeClr val="tx2"/>
                </a:solidFill>
                <a:sym typeface="Wingdings" panose="05000000000000000000" pitchFamily="2" charset="2"/>
              </a:rPr>
              <a:t>  New base line with ODP/GWP </a:t>
            </a:r>
            <a:endParaRPr lang="en-US" sz="2000" b="1" i="1" dirty="0">
              <a:solidFill>
                <a:schemeClr val="tx2"/>
              </a:solidFill>
            </a:endParaRPr>
          </a:p>
        </p:txBody>
      </p:sp>
      <p:pic>
        <p:nvPicPr>
          <p:cNvPr id="6" name="Picture 5"/>
          <p:cNvPicPr>
            <a:picLocks noChangeAspect="1"/>
          </p:cNvPicPr>
          <p:nvPr/>
        </p:nvPicPr>
        <p:blipFill>
          <a:blip r:embed="rId3"/>
          <a:stretch>
            <a:fillRect/>
          </a:stretch>
        </p:blipFill>
        <p:spPr>
          <a:xfrm>
            <a:off x="16221" y="680844"/>
            <a:ext cx="4318048" cy="3817338"/>
          </a:xfrm>
          <a:prstGeom prst="rect">
            <a:avLst/>
          </a:prstGeom>
        </p:spPr>
      </p:pic>
      <p:pic>
        <p:nvPicPr>
          <p:cNvPr id="12" name="Picture 11"/>
          <p:cNvPicPr>
            <a:picLocks noChangeAspect="1"/>
          </p:cNvPicPr>
          <p:nvPr/>
        </p:nvPicPr>
        <p:blipFill>
          <a:blip r:embed="rId4"/>
          <a:stretch>
            <a:fillRect/>
          </a:stretch>
        </p:blipFill>
        <p:spPr>
          <a:xfrm>
            <a:off x="4334268" y="1658204"/>
            <a:ext cx="4771815" cy="2790980"/>
          </a:xfrm>
          <a:prstGeom prst="rect">
            <a:avLst/>
          </a:prstGeom>
        </p:spPr>
      </p:pic>
      <p:sp>
        <p:nvSpPr>
          <p:cNvPr id="13" name="Rectangle 12"/>
          <p:cNvSpPr/>
          <p:nvPr/>
        </p:nvSpPr>
        <p:spPr>
          <a:xfrm>
            <a:off x="4347952" y="1082396"/>
            <a:ext cx="4572000" cy="553998"/>
          </a:xfrm>
          <a:prstGeom prst="rect">
            <a:avLst/>
          </a:prstGeom>
        </p:spPr>
        <p:txBody>
          <a:bodyPr>
            <a:spAutoFit/>
          </a:bodyPr>
          <a:lstStyle/>
          <a:p>
            <a:endParaRPr lang="en-US" sz="1600" dirty="0">
              <a:solidFill>
                <a:srgbClr val="000000"/>
              </a:solidFill>
              <a:latin typeface="Arial" panose="020B0604020202020204" pitchFamily="34" charset="0"/>
            </a:endParaRPr>
          </a:p>
          <a:p>
            <a:r>
              <a:rPr lang="en-US" sz="1400" b="1" dirty="0">
                <a:solidFill>
                  <a:schemeClr val="accent1">
                    <a:lumMod val="75000"/>
                  </a:schemeClr>
                </a:solidFill>
                <a:latin typeface="Arial" panose="020B0604020202020204" pitchFamily="34" charset="0"/>
              </a:rPr>
              <a:t>Phase-down schedule </a:t>
            </a:r>
            <a:endParaRPr lang="en-US" sz="1400" dirty="0">
              <a:solidFill>
                <a:schemeClr val="accent1">
                  <a:lumMod val="75000"/>
                </a:schemeClr>
              </a:solidFill>
            </a:endParaRPr>
          </a:p>
        </p:txBody>
      </p:sp>
    </p:spTree>
    <p:extLst>
      <p:ext uri="{BB962C8B-B14F-4D97-AF65-F5344CB8AC3E}">
        <p14:creationId xmlns:p14="http://schemas.microsoft.com/office/powerpoint/2010/main" val="400458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es-ES"/>
          </a:p>
        </p:txBody>
      </p:sp>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pic>
        <p:nvPicPr>
          <p:cNvPr id="11" name="Picture 10"/>
          <p:cNvPicPr>
            <a:picLocks noChangeAspect="1"/>
          </p:cNvPicPr>
          <p:nvPr/>
        </p:nvPicPr>
        <p:blipFill>
          <a:blip r:embed="rId3"/>
          <a:stretch>
            <a:fillRect/>
          </a:stretch>
        </p:blipFill>
        <p:spPr>
          <a:xfrm>
            <a:off x="298437" y="1200151"/>
            <a:ext cx="3665085" cy="3227243"/>
          </a:xfrm>
          <a:prstGeom prst="rect">
            <a:avLst/>
          </a:prstGeom>
        </p:spPr>
      </p:pic>
      <p:pic>
        <p:nvPicPr>
          <p:cNvPr id="6" name="Picture 5"/>
          <p:cNvPicPr>
            <a:picLocks noChangeAspect="1"/>
          </p:cNvPicPr>
          <p:nvPr/>
        </p:nvPicPr>
        <p:blipFill>
          <a:blip r:embed="rId4"/>
          <a:stretch>
            <a:fillRect/>
          </a:stretch>
        </p:blipFill>
        <p:spPr>
          <a:xfrm>
            <a:off x="0" y="552463"/>
            <a:ext cx="4424363" cy="4200525"/>
          </a:xfrm>
          <a:prstGeom prst="rect">
            <a:avLst/>
          </a:prstGeom>
        </p:spPr>
      </p:pic>
      <p:sp>
        <p:nvSpPr>
          <p:cNvPr id="12" name="Rectangle 11"/>
          <p:cNvSpPr/>
          <p:nvPr/>
        </p:nvSpPr>
        <p:spPr>
          <a:xfrm>
            <a:off x="0" y="80330"/>
            <a:ext cx="6641533" cy="369332"/>
          </a:xfrm>
          <a:prstGeom prst="rect">
            <a:avLst/>
          </a:prstGeom>
        </p:spPr>
        <p:txBody>
          <a:bodyPr wrap="square">
            <a:spAutoFit/>
          </a:bodyPr>
          <a:lstStyle/>
          <a:p>
            <a:r>
              <a:rPr lang="en-US" b="1" i="1" dirty="0">
                <a:solidFill>
                  <a:schemeClr val="tx2"/>
                </a:solidFill>
              </a:rPr>
              <a:t>Kigali amendment – Summary   </a:t>
            </a:r>
            <a:r>
              <a:rPr lang="en-US" b="1" i="1" dirty="0">
                <a:solidFill>
                  <a:schemeClr val="tx2"/>
                </a:solidFill>
                <a:sym typeface="Wingdings" panose="05000000000000000000" pitchFamily="2" charset="2"/>
              </a:rPr>
              <a:t>  New base line with ODP/GWP </a:t>
            </a:r>
            <a:endParaRPr lang="en-US" b="1" i="1" dirty="0">
              <a:solidFill>
                <a:schemeClr val="tx2"/>
              </a:solidFill>
            </a:endParaRPr>
          </a:p>
        </p:txBody>
      </p:sp>
      <p:pic>
        <p:nvPicPr>
          <p:cNvPr id="13" name="Picture 12"/>
          <p:cNvPicPr>
            <a:picLocks noChangeAspect="1"/>
          </p:cNvPicPr>
          <p:nvPr/>
        </p:nvPicPr>
        <p:blipFill>
          <a:blip r:embed="rId5"/>
          <a:stretch>
            <a:fillRect/>
          </a:stretch>
        </p:blipFill>
        <p:spPr>
          <a:xfrm>
            <a:off x="4449764" y="1807030"/>
            <a:ext cx="4673839" cy="2894750"/>
          </a:xfrm>
          <a:prstGeom prst="rect">
            <a:avLst/>
          </a:prstGeom>
        </p:spPr>
      </p:pic>
      <p:sp>
        <p:nvSpPr>
          <p:cNvPr id="16" name="Rectangle 15"/>
          <p:cNvSpPr/>
          <p:nvPr/>
        </p:nvSpPr>
        <p:spPr>
          <a:xfrm>
            <a:off x="4449764" y="1515186"/>
            <a:ext cx="2111475" cy="307777"/>
          </a:xfrm>
          <a:prstGeom prst="rect">
            <a:avLst/>
          </a:prstGeom>
        </p:spPr>
        <p:txBody>
          <a:bodyPr wrap="none">
            <a:spAutoFit/>
          </a:bodyPr>
          <a:lstStyle/>
          <a:p>
            <a:r>
              <a:rPr lang="en-US" sz="1400" b="1" dirty="0">
                <a:solidFill>
                  <a:schemeClr val="tx2"/>
                </a:solidFill>
                <a:latin typeface="Arial" panose="020B0604020202020204" pitchFamily="34" charset="0"/>
              </a:rPr>
              <a:t>Phase-down schedule </a:t>
            </a:r>
            <a:endParaRPr lang="en-US" sz="1400" dirty="0">
              <a:solidFill>
                <a:schemeClr val="tx2"/>
              </a:solidFill>
            </a:endParaRPr>
          </a:p>
        </p:txBody>
      </p:sp>
    </p:spTree>
    <p:extLst>
      <p:ext uri="{BB962C8B-B14F-4D97-AF65-F5344CB8AC3E}">
        <p14:creationId xmlns:p14="http://schemas.microsoft.com/office/powerpoint/2010/main" val="47148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2 Marcador de contenido"/>
          <p:cNvSpPr txBox="1">
            <a:spLocks/>
          </p:cNvSpPr>
          <p:nvPr/>
        </p:nvSpPr>
        <p:spPr>
          <a:xfrm>
            <a:off x="457200" y="1200151"/>
            <a:ext cx="4038600" cy="33944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s-CO" dirty="0">
              <a:solidFill>
                <a:schemeClr val="tx1"/>
              </a:solidFill>
            </a:endParaRPr>
          </a:p>
          <a:p>
            <a:endParaRPr lang="es-CO" dirty="0"/>
          </a:p>
        </p:txBody>
      </p:sp>
      <p:sp>
        <p:nvSpPr>
          <p:cNvPr id="6" name="Rectangle 5"/>
          <p:cNvSpPr/>
          <p:nvPr/>
        </p:nvSpPr>
        <p:spPr>
          <a:xfrm>
            <a:off x="531033" y="857640"/>
            <a:ext cx="8155767" cy="3585597"/>
          </a:xfrm>
          <a:prstGeom prst="rect">
            <a:avLst/>
          </a:prstGeom>
        </p:spPr>
        <p:txBody>
          <a:bodyPr wrap="square">
            <a:spAutoFit/>
          </a:bodyPr>
          <a:lstStyle/>
          <a:p>
            <a:pPr marL="285750" indent="-285750" algn="just" fontAlgn="base">
              <a:spcBef>
                <a:spcPts val="300"/>
              </a:spcBef>
              <a:spcAft>
                <a:spcPts val="300"/>
              </a:spcAft>
              <a:buFont typeface="Arial" panose="020B0604020202020204" pitchFamily="34" charset="0"/>
              <a:buChar char="•"/>
            </a:pPr>
            <a:r>
              <a:rPr lang="en-GB" sz="1600" dirty="0">
                <a:solidFill>
                  <a:srgbClr val="002060"/>
                </a:solidFill>
                <a:ea typeface="SimSun" panose="02010600030101010101" pitchFamily="2" charset="-122"/>
              </a:rPr>
              <a:t>Foams Technical Options Committee (FTOC) is monitoring the interaction of the Kigali Amendment with the HCFC-141b phase out and variables that may influence the rate of transition in Article 5 parties:</a:t>
            </a:r>
          </a:p>
          <a:p>
            <a:pPr marL="742950" lvl="1" indent="-285750" algn="just" fontAlgn="base">
              <a:spcBef>
                <a:spcPts val="300"/>
              </a:spcBef>
              <a:spcAft>
                <a:spcPts val="300"/>
              </a:spcAft>
              <a:buFont typeface="Arial" panose="020B0604020202020204" pitchFamily="34" charset="0"/>
              <a:buChar char="•"/>
            </a:pPr>
            <a:r>
              <a:rPr lang="en-GB" sz="1600" dirty="0">
                <a:solidFill>
                  <a:srgbClr val="002060"/>
                </a:solidFill>
                <a:ea typeface="SimSun" panose="02010600030101010101" pitchFamily="2" charset="-122"/>
              </a:rPr>
              <a:t>Directly to zero ODP and low global warming potential (GWP);</a:t>
            </a:r>
          </a:p>
          <a:p>
            <a:pPr marL="742950" lvl="1" indent="-285750" algn="just" fontAlgn="base">
              <a:spcBef>
                <a:spcPts val="300"/>
              </a:spcBef>
              <a:spcAft>
                <a:spcPts val="300"/>
              </a:spcAft>
              <a:buFont typeface="Arial" panose="020B0604020202020204" pitchFamily="34" charset="0"/>
              <a:buChar char="•"/>
            </a:pPr>
            <a:r>
              <a:rPr lang="en-GB" sz="1600" dirty="0">
                <a:solidFill>
                  <a:srgbClr val="002060"/>
                </a:solidFill>
                <a:ea typeface="SimSun" panose="02010600030101010101" pitchFamily="2" charset="-122"/>
              </a:rPr>
              <a:t>As a second conversion via high GWP HFCs;</a:t>
            </a:r>
          </a:p>
          <a:p>
            <a:pPr lvl="1" algn="just" fontAlgn="base">
              <a:spcBef>
                <a:spcPts val="300"/>
              </a:spcBef>
              <a:spcAft>
                <a:spcPts val="300"/>
              </a:spcAft>
            </a:pPr>
            <a:endParaRPr lang="en-GB" sz="1600" dirty="0">
              <a:solidFill>
                <a:srgbClr val="002060"/>
              </a:solidFill>
              <a:ea typeface="SimSun" panose="02010600030101010101" pitchFamily="2" charset="-122"/>
            </a:endParaRPr>
          </a:p>
          <a:p>
            <a:pPr marL="285750" indent="-285750" algn="just" fontAlgn="base">
              <a:spcBef>
                <a:spcPts val="300"/>
              </a:spcBef>
              <a:spcAft>
                <a:spcPts val="300"/>
              </a:spcAft>
              <a:buFont typeface="Arial" panose="020B0604020202020204" pitchFamily="34" charset="0"/>
              <a:buChar char="•"/>
            </a:pPr>
            <a:r>
              <a:rPr lang="en-GB" sz="1600" dirty="0">
                <a:solidFill>
                  <a:srgbClr val="002060"/>
                </a:solidFill>
                <a:ea typeface="SimSun" panose="02010600030101010101" pitchFamily="2" charset="-122"/>
              </a:rPr>
              <a:t>Variables include:</a:t>
            </a:r>
          </a:p>
          <a:p>
            <a:pPr marL="742950" lvl="1" indent="-285750" algn="just" fontAlgn="base">
              <a:spcBef>
                <a:spcPts val="300"/>
              </a:spcBef>
              <a:spcAft>
                <a:spcPts val="300"/>
              </a:spcAft>
              <a:buFont typeface="Arial" panose="020B0604020202020204" pitchFamily="34" charset="0"/>
              <a:buChar char="•"/>
            </a:pPr>
            <a:r>
              <a:rPr lang="en-GB" sz="1600" dirty="0">
                <a:solidFill>
                  <a:srgbClr val="002060"/>
                </a:solidFill>
                <a:ea typeface="SimSun" panose="02010600030101010101" pitchFamily="2" charset="-122"/>
              </a:rPr>
              <a:t>Cost and availability of HFOs </a:t>
            </a:r>
          </a:p>
          <a:p>
            <a:pPr marL="742950" lvl="1" indent="-285750" fontAlgn="base">
              <a:spcBef>
                <a:spcPts val="300"/>
              </a:spcBef>
              <a:spcAft>
                <a:spcPts val="300"/>
              </a:spcAft>
              <a:buFont typeface="Arial" panose="020B0604020202020204" pitchFamily="34" charset="0"/>
              <a:buChar char="•"/>
            </a:pPr>
            <a:r>
              <a:rPr lang="en-GB" sz="1600" dirty="0">
                <a:solidFill>
                  <a:srgbClr val="002060"/>
                </a:solidFill>
                <a:ea typeface="SimSun" panose="02010600030101010101" pitchFamily="2" charset="-122"/>
              </a:rPr>
              <a:t>Cost and availability of high GWP HFCs (e.g. HFC-245fa, HFC-365mfc/HFC-227ea)</a:t>
            </a:r>
          </a:p>
          <a:p>
            <a:pPr marL="742950" lvl="1" indent="-285750" fontAlgn="base">
              <a:spcBef>
                <a:spcPts val="300"/>
              </a:spcBef>
              <a:spcAft>
                <a:spcPts val="300"/>
              </a:spcAft>
              <a:buFont typeface="Arial" panose="020B0604020202020204" pitchFamily="34" charset="0"/>
              <a:buChar char="•"/>
            </a:pPr>
            <a:r>
              <a:rPr lang="en-GB" sz="1600" dirty="0">
                <a:solidFill>
                  <a:srgbClr val="002060"/>
                </a:solidFill>
                <a:effectLst/>
                <a:ea typeface="SimSun" panose="02010600030101010101" pitchFamily="2" charset="-122"/>
              </a:rPr>
              <a:t>Progress </a:t>
            </a:r>
            <a:r>
              <a:rPr lang="en-GB" sz="1600" dirty="0">
                <a:solidFill>
                  <a:srgbClr val="002060"/>
                </a:solidFill>
                <a:ea typeface="SimSun" panose="02010600030101010101" pitchFamily="2" charset="-122"/>
              </a:rPr>
              <a:t>on technology and formulation science to address issues related to system stability as well as storage, handling, machinery, processing and safety for flammable blowing agents</a:t>
            </a:r>
            <a:endParaRPr lang="en-US" sz="1600" dirty="0">
              <a:solidFill>
                <a:srgbClr val="002060"/>
              </a:solidFill>
              <a:effectLst/>
              <a:ea typeface="SimSun" panose="02010600030101010101" pitchFamily="2" charset="-122"/>
            </a:endParaRPr>
          </a:p>
        </p:txBody>
      </p:sp>
      <p:sp>
        <p:nvSpPr>
          <p:cNvPr id="7" name="Rectangle 6"/>
          <p:cNvSpPr/>
          <p:nvPr/>
        </p:nvSpPr>
        <p:spPr>
          <a:xfrm>
            <a:off x="195777" y="116705"/>
            <a:ext cx="4332917" cy="400110"/>
          </a:xfrm>
          <a:prstGeom prst="rect">
            <a:avLst/>
          </a:prstGeom>
        </p:spPr>
        <p:txBody>
          <a:bodyPr wrap="none">
            <a:spAutoFit/>
          </a:bodyPr>
          <a:lstStyle/>
          <a:p>
            <a:pPr algn="just" fontAlgn="base">
              <a:spcBef>
                <a:spcPts val="300"/>
              </a:spcBef>
              <a:spcAft>
                <a:spcPts val="300"/>
              </a:spcAft>
            </a:pPr>
            <a:r>
              <a:rPr lang="en-GB" sz="2000" b="1" i="1" dirty="0">
                <a:solidFill>
                  <a:schemeClr val="tx2"/>
                </a:solidFill>
                <a:ea typeface="SimSun" panose="02010600030101010101" pitchFamily="2" charset="-122"/>
              </a:rPr>
              <a:t>HCFC Transition and Kigali Amendment</a:t>
            </a:r>
            <a:endParaRPr lang="en-US" sz="2000" i="1" dirty="0">
              <a:solidFill>
                <a:schemeClr val="tx2"/>
              </a:solidFill>
              <a:ea typeface="SimSun" panose="02010600030101010101" pitchFamily="2" charset="-122"/>
            </a:endParaRPr>
          </a:p>
        </p:txBody>
      </p:sp>
    </p:spTree>
    <p:extLst>
      <p:ext uri="{BB962C8B-B14F-4D97-AF65-F5344CB8AC3E}">
        <p14:creationId xmlns:p14="http://schemas.microsoft.com/office/powerpoint/2010/main" val="366255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20129" y="250662"/>
            <a:ext cx="6820265" cy="400110"/>
          </a:xfrm>
          <a:prstGeom prst="rect">
            <a:avLst/>
          </a:prstGeom>
        </p:spPr>
        <p:txBody>
          <a:bodyPr wrap="none">
            <a:spAutoFit/>
          </a:bodyPr>
          <a:lstStyle/>
          <a:p>
            <a:pPr>
              <a:spcBef>
                <a:spcPct val="50000"/>
              </a:spcBef>
            </a:pPr>
            <a:r>
              <a:rPr lang="en-US" sz="1350" b="1" i="1" dirty="0">
                <a:effectLst>
                  <a:outerShdw blurRad="38100" dist="38100" dir="2700000" algn="tl">
                    <a:srgbClr val="C0C0C0"/>
                  </a:outerShdw>
                </a:effectLst>
                <a:cs typeface="Calibri" pitchFamily="34" charset="0"/>
              </a:rPr>
              <a:t> </a:t>
            </a:r>
            <a:r>
              <a:rPr lang="en-US" sz="2000" b="1" i="1" dirty="0">
                <a:solidFill>
                  <a:schemeClr val="tx2"/>
                </a:solidFill>
                <a:effectLst>
                  <a:outerShdw blurRad="38100" dist="38100" dir="2700000" algn="tl">
                    <a:srgbClr val="C0C0C0"/>
                  </a:outerShdw>
                </a:effectLst>
                <a:latin typeface="Calibri" pitchFamily="34" charset="0"/>
                <a:cs typeface="Calibri" pitchFamily="34" charset="0"/>
              </a:rPr>
              <a:t>Blowing Agent Selection – Polyurethane Foam Applications    </a:t>
            </a:r>
            <a:r>
              <a:rPr lang="pt-BR" sz="2000" b="1" i="1" dirty="0">
                <a:solidFill>
                  <a:schemeClr val="tx2"/>
                </a:solidFill>
                <a:latin typeface="Calibri" pitchFamily="34" charset="0"/>
                <a:cs typeface="Calibri" pitchFamily="34" charset="0"/>
              </a:rPr>
              <a:t>  </a:t>
            </a:r>
            <a:endParaRPr lang="en-US" sz="2000" b="1" i="1" dirty="0">
              <a:solidFill>
                <a:schemeClr val="tx2"/>
              </a:solidFill>
              <a:effectLst>
                <a:outerShdw blurRad="38100" dist="38100" dir="2700000" algn="tl">
                  <a:srgbClr val="C0C0C0"/>
                </a:outerShdw>
              </a:effectLst>
              <a:latin typeface="Calibri" pitchFamily="34" charset="0"/>
              <a:cs typeface="Calibri" pitchFamily="34" charset="0"/>
            </a:endParaRPr>
          </a:p>
        </p:txBody>
      </p:sp>
      <p:pic>
        <p:nvPicPr>
          <p:cNvPr id="21" name="Picture 20"/>
          <p:cNvPicPr>
            <a:picLocks noChangeAspect="1"/>
          </p:cNvPicPr>
          <p:nvPr/>
        </p:nvPicPr>
        <p:blipFill>
          <a:blip r:embed="rId3"/>
          <a:stretch>
            <a:fillRect/>
          </a:stretch>
        </p:blipFill>
        <p:spPr>
          <a:xfrm>
            <a:off x="366129" y="939682"/>
            <a:ext cx="7090030" cy="3593744"/>
          </a:xfrm>
          <a:prstGeom prst="rect">
            <a:avLst/>
          </a:prstGeom>
        </p:spPr>
      </p:pic>
    </p:spTree>
    <p:extLst>
      <p:ext uri="{BB962C8B-B14F-4D97-AF65-F5344CB8AC3E}">
        <p14:creationId xmlns:p14="http://schemas.microsoft.com/office/powerpoint/2010/main" val="413385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941467" y="231666"/>
            <a:ext cx="5971763" cy="323165"/>
          </a:xfrm>
          <a:prstGeom prst="rect">
            <a:avLst/>
          </a:prstGeom>
        </p:spPr>
        <p:txBody>
          <a:bodyPr wrap="none">
            <a:spAutoFit/>
          </a:bodyPr>
          <a:lstStyle/>
          <a:p>
            <a:pPr>
              <a:spcBef>
                <a:spcPct val="50000"/>
              </a:spcBef>
            </a:pPr>
            <a:r>
              <a:rPr lang="en-US" sz="1500" b="1" i="1" dirty="0">
                <a:solidFill>
                  <a:schemeClr val="tx2"/>
                </a:solidFill>
                <a:effectLst>
                  <a:outerShdw blurRad="38100" dist="38100" dir="2700000" algn="tl">
                    <a:srgbClr val="C0C0C0"/>
                  </a:outerShdw>
                </a:effectLst>
                <a:latin typeface="Calibri" pitchFamily="34" charset="0"/>
                <a:cs typeface="Calibri" pitchFamily="34" charset="0"/>
              </a:rPr>
              <a:t>Blowing agent gas properties – alternatives to HCFC-141b  elimination   </a:t>
            </a:r>
            <a:r>
              <a:rPr lang="pt-BR" sz="1500" b="1" i="1" dirty="0">
                <a:solidFill>
                  <a:schemeClr val="tx2"/>
                </a:solidFill>
                <a:latin typeface="Calibri" pitchFamily="34" charset="0"/>
                <a:cs typeface="Calibri" pitchFamily="34" charset="0"/>
              </a:rPr>
              <a:t>  </a:t>
            </a:r>
            <a:endParaRPr lang="en-US" sz="1500" b="1" i="1" dirty="0">
              <a:solidFill>
                <a:schemeClr val="tx2"/>
              </a:solidFill>
              <a:effectLst>
                <a:outerShdw blurRad="38100" dist="38100" dir="2700000" algn="tl">
                  <a:srgbClr val="C0C0C0"/>
                </a:outerShdw>
              </a:effectLst>
              <a:latin typeface="Calibri" pitchFamily="34" charset="0"/>
              <a:cs typeface="Calibri" pitchFamily="34" charset="0"/>
            </a:endParaRPr>
          </a:p>
        </p:txBody>
      </p:sp>
      <p:sp>
        <p:nvSpPr>
          <p:cNvPr id="13" name="Rounded Rectangle 12"/>
          <p:cNvSpPr/>
          <p:nvPr/>
        </p:nvSpPr>
        <p:spPr>
          <a:xfrm>
            <a:off x="4731657" y="1597819"/>
            <a:ext cx="471714" cy="1102519"/>
          </a:xfrm>
          <a:prstGeom prst="roundRect">
            <a:avLst/>
          </a:prstGeom>
          <a:noFill/>
          <a:ln w="19050">
            <a:solidFill>
              <a:srgbClr val="FF3300">
                <a:alpha val="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aixaDeTexto 2">
            <a:extLst>
              <a:ext uri="{FF2B5EF4-FFF2-40B4-BE49-F238E27FC236}">
                <a16:creationId xmlns:a16="http://schemas.microsoft.com/office/drawing/2014/main" id="{BFC140FF-BBB2-46AA-9705-DD300CE9BE20}"/>
              </a:ext>
            </a:extLst>
          </p:cNvPr>
          <p:cNvSpPr txBox="1"/>
          <p:nvPr/>
        </p:nvSpPr>
        <p:spPr>
          <a:xfrm>
            <a:off x="1090785" y="3890925"/>
            <a:ext cx="3788860" cy="261610"/>
          </a:xfrm>
          <a:prstGeom prst="rect">
            <a:avLst/>
          </a:prstGeom>
          <a:noFill/>
        </p:spPr>
        <p:txBody>
          <a:bodyPr wrap="square" rtlCol="0">
            <a:spAutoFit/>
          </a:bodyPr>
          <a:lstStyle/>
          <a:p>
            <a:r>
              <a:rPr lang="en-US" sz="1100" dirty="0"/>
              <a:t>* Solstice® LBA – Honeywell;  Forane® LBA 1233zd -  Arkema</a:t>
            </a:r>
          </a:p>
        </p:txBody>
      </p:sp>
      <p:sp>
        <p:nvSpPr>
          <p:cNvPr id="4" name="CaixaDeTexto 3">
            <a:extLst>
              <a:ext uri="{FF2B5EF4-FFF2-40B4-BE49-F238E27FC236}">
                <a16:creationId xmlns:a16="http://schemas.microsoft.com/office/drawing/2014/main" id="{12F7B78F-CD9A-459F-A181-E7AE594ED631}"/>
              </a:ext>
            </a:extLst>
          </p:cNvPr>
          <p:cNvSpPr txBox="1"/>
          <p:nvPr/>
        </p:nvSpPr>
        <p:spPr>
          <a:xfrm>
            <a:off x="5099256" y="3859032"/>
            <a:ext cx="2432429" cy="261610"/>
          </a:xfrm>
          <a:prstGeom prst="rect">
            <a:avLst/>
          </a:prstGeom>
          <a:noFill/>
        </p:spPr>
        <p:txBody>
          <a:bodyPr wrap="square" rtlCol="0">
            <a:spAutoFit/>
          </a:bodyPr>
          <a:lstStyle/>
          <a:p>
            <a:r>
              <a:rPr lang="en-US" sz="1100" dirty="0"/>
              <a:t>** Opteon 1100 – Chemours  </a:t>
            </a:r>
          </a:p>
        </p:txBody>
      </p:sp>
      <p:pic>
        <p:nvPicPr>
          <p:cNvPr id="7" name="Imagem 6">
            <a:extLst>
              <a:ext uri="{FF2B5EF4-FFF2-40B4-BE49-F238E27FC236}">
                <a16:creationId xmlns:a16="http://schemas.microsoft.com/office/drawing/2014/main" id="{DA2D1C93-7D72-49F2-99B6-841633BBB2A7}"/>
              </a:ext>
            </a:extLst>
          </p:cNvPr>
          <p:cNvPicPr>
            <a:picLocks noChangeAspect="1"/>
          </p:cNvPicPr>
          <p:nvPr/>
        </p:nvPicPr>
        <p:blipFill>
          <a:blip r:embed="rId3"/>
          <a:stretch>
            <a:fillRect/>
          </a:stretch>
        </p:blipFill>
        <p:spPr>
          <a:xfrm>
            <a:off x="7531685" y="1503910"/>
            <a:ext cx="755879" cy="973930"/>
          </a:xfrm>
          <a:prstGeom prst="rect">
            <a:avLst/>
          </a:prstGeom>
        </p:spPr>
      </p:pic>
      <p:sp>
        <p:nvSpPr>
          <p:cNvPr id="11" name="Seta: Curva para Cima 10">
            <a:extLst>
              <a:ext uri="{FF2B5EF4-FFF2-40B4-BE49-F238E27FC236}">
                <a16:creationId xmlns:a16="http://schemas.microsoft.com/office/drawing/2014/main" id="{01F275BF-3D3E-4EA2-B786-196C2E0EF2D0}"/>
              </a:ext>
            </a:extLst>
          </p:cNvPr>
          <p:cNvSpPr/>
          <p:nvPr/>
        </p:nvSpPr>
        <p:spPr>
          <a:xfrm rot="5400000">
            <a:off x="53585" y="2753453"/>
            <a:ext cx="1227750" cy="63399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Seta: Curva para Cima 13">
            <a:extLst>
              <a:ext uri="{FF2B5EF4-FFF2-40B4-BE49-F238E27FC236}">
                <a16:creationId xmlns:a16="http://schemas.microsoft.com/office/drawing/2014/main" id="{C825DE72-63AD-40A9-BE93-A4A11AC3441E}"/>
              </a:ext>
            </a:extLst>
          </p:cNvPr>
          <p:cNvSpPr/>
          <p:nvPr/>
        </p:nvSpPr>
        <p:spPr>
          <a:xfrm rot="5400000" flipH="1">
            <a:off x="163187" y="1798826"/>
            <a:ext cx="1036007" cy="63399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2" name="Imagem 21">
            <a:extLst>
              <a:ext uri="{FF2B5EF4-FFF2-40B4-BE49-F238E27FC236}">
                <a16:creationId xmlns:a16="http://schemas.microsoft.com/office/drawing/2014/main" id="{49FA8276-55F9-44A6-A6B1-D5F24A10F36B}"/>
              </a:ext>
            </a:extLst>
          </p:cNvPr>
          <p:cNvPicPr>
            <a:picLocks noChangeAspect="1"/>
          </p:cNvPicPr>
          <p:nvPr/>
        </p:nvPicPr>
        <p:blipFill>
          <a:blip r:embed="rId4"/>
          <a:stretch>
            <a:fillRect/>
          </a:stretch>
        </p:blipFill>
        <p:spPr>
          <a:xfrm>
            <a:off x="1048253" y="1109943"/>
            <a:ext cx="6492723" cy="2726377"/>
          </a:xfrm>
          <a:prstGeom prst="rect">
            <a:avLst/>
          </a:prstGeom>
        </p:spPr>
      </p:pic>
    </p:spTree>
    <p:extLst>
      <p:ext uri="{BB962C8B-B14F-4D97-AF65-F5344CB8AC3E}">
        <p14:creationId xmlns:p14="http://schemas.microsoft.com/office/powerpoint/2010/main" val="3442287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UNDP" id="{F15496FE-4D0F-334C-BA96-2E8035DB38C5}" vid="{4C2F3580-5BA7-2544-8B8D-B4911F19FB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3433</TotalTime>
  <Words>1233</Words>
  <Application>Microsoft Office PowerPoint</Application>
  <PresentationFormat>Apresentação na tela (16:9)</PresentationFormat>
  <Paragraphs>231</Paragraphs>
  <Slides>19</Slides>
  <Notes>18</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19</vt:i4>
      </vt:variant>
    </vt:vector>
  </HeadingPairs>
  <TitlesOfParts>
    <vt:vector size="25" baseType="lpstr">
      <vt:lpstr>Arial</vt:lpstr>
      <vt:lpstr>Calibri</vt:lpstr>
      <vt:lpstr>Calibri Light</vt:lpstr>
      <vt:lpstr>Wingdings</vt:lpstr>
      <vt:lpstr>Tema de Office</vt:lpstr>
      <vt:lpstr>Tema di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TOPBRAND5</dc:creator>
  <cp:lastModifiedBy>paulo altoe</cp:lastModifiedBy>
  <cp:revision>225</cp:revision>
  <dcterms:created xsi:type="dcterms:W3CDTF">2017-08-23T17:12:37Z</dcterms:created>
  <dcterms:modified xsi:type="dcterms:W3CDTF">2019-02-08T04:46:51Z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u835334</vt:lpwstr>
  </property>
  <property fmtid="{D5CDD505-2E9C-101B-9397-08002B2CF9AE}" pid="3" name="Update_Footer">
    <vt:lpwstr>No</vt:lpwstr>
  </property>
  <property fmtid="{D5CDD505-2E9C-101B-9397-08002B2CF9AE}" pid="4" name="Radio_Button">
    <vt:lpwstr>NONE</vt:lpwstr>
  </property>
  <property fmtid="{D5CDD505-2E9C-101B-9397-08002B2CF9AE}" pid="5" name="Information_Classification">
    <vt:lpwstr>DOW RESTRICTED</vt:lpwstr>
  </property>
  <property fmtid="{D5CDD505-2E9C-101B-9397-08002B2CF9AE}" pid="6" name="Record_Title_ID">
    <vt:lpwstr>72</vt:lpwstr>
  </property>
  <property fmtid="{D5CDD505-2E9C-101B-9397-08002B2CF9AE}" pid="7" name="Initial_Creation_Date">
    <vt:filetime>2017-08-23T17:12:36Z</vt:filetime>
  </property>
  <property fmtid="{D5CDD505-2E9C-101B-9397-08002B2CF9AE}" pid="8" name="Retention_Period_Start_Date">
    <vt:filetime>2017-09-21T15:37:34Z</vt:filetime>
  </property>
  <property fmtid="{D5CDD505-2E9C-101B-9397-08002B2CF9AE}" pid="9" name="Last_Reviewed_Date">
    <vt:lpwstr/>
  </property>
  <property fmtid="{D5CDD505-2E9C-101B-9397-08002B2CF9AE}" pid="10" name="Retention_Review_Frequency">
    <vt:lpwstr/>
  </property>
</Properties>
</file>