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4"/>
  </p:notesMasterIdLst>
  <p:handoutMasterIdLst>
    <p:handoutMasterId r:id="rId15"/>
  </p:handoutMasterIdLst>
  <p:sldIdLst>
    <p:sldId id="258" r:id="rId6"/>
    <p:sldId id="287" r:id="rId7"/>
    <p:sldId id="290" r:id="rId8"/>
    <p:sldId id="328" r:id="rId9"/>
    <p:sldId id="298" r:id="rId10"/>
    <p:sldId id="315" r:id="rId11"/>
    <p:sldId id="329" r:id="rId12"/>
    <p:sldId id="330" r:id="rId13"/>
  </p:sldIdLst>
  <p:sldSz cx="105156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1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erson Alves" initials="AA" lastIdx="1" clrIdx="0">
    <p:extLst>
      <p:ext uri="{19B8F6BF-5375-455C-9EA6-DF929625EA0E}">
        <p15:presenceInfo xmlns:p15="http://schemas.microsoft.com/office/powerpoint/2012/main" userId="Anderson Alv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6" autoAdjust="0"/>
    <p:restoredTop sz="86677" autoAdjust="0"/>
  </p:normalViewPr>
  <p:slideViewPr>
    <p:cSldViewPr snapToGrid="0">
      <p:cViewPr varScale="1">
        <p:scale>
          <a:sx n="75" d="100"/>
          <a:sy n="75" d="100"/>
        </p:scale>
        <p:origin x="1214" y="58"/>
      </p:cViewPr>
      <p:guideLst>
        <p:guide orient="horz" pos="2160"/>
        <p:guide pos="33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2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954AA6-C8A7-4141-90E1-B490E578840F}" type="datetimeFigureOut">
              <a:rPr lang="en-US" smtClean="0"/>
              <a:t>08-Feb-19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A7FBDE-E297-4ADC-9DB0-9E3A003E3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40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C387833-2595-4914-BD87-0F60AFD523DA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162050"/>
            <a:ext cx="48069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5687F1-B24E-4CFE-B23F-EA3CF9F285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562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4276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065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5835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742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9020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010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2569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687F1-B24E-4CFE-B23F-EA3CF9F2850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19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122363"/>
            <a:ext cx="893826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3602038"/>
            <a:ext cx="78867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143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780" y="234841"/>
            <a:ext cx="1027009" cy="77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1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5227" y="365125"/>
            <a:ext cx="226742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948" y="365125"/>
            <a:ext cx="667083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42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780" y="234841"/>
            <a:ext cx="1027009" cy="77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78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471" y="1709740"/>
            <a:ext cx="906970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471" y="4589465"/>
            <a:ext cx="906970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041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948" y="1825625"/>
            <a:ext cx="446913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3523" y="1825625"/>
            <a:ext cx="446913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968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365126"/>
            <a:ext cx="906970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681163"/>
            <a:ext cx="44485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18" y="2505075"/>
            <a:ext cx="44485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3523" y="1681163"/>
            <a:ext cx="44705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3523" y="2505075"/>
            <a:ext cx="44705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922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047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780" y="234841"/>
            <a:ext cx="1027009" cy="77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770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457200"/>
            <a:ext cx="33915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99" y="987426"/>
            <a:ext cx="532352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7" y="2057400"/>
            <a:ext cx="33915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580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457200"/>
            <a:ext cx="33915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0499" y="987426"/>
            <a:ext cx="532352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7" y="2057400"/>
            <a:ext cx="33915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571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948" y="365126"/>
            <a:ext cx="9069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48" y="1825625"/>
            <a:ext cx="9069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947" y="6356352"/>
            <a:ext cx="2366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F6962-CB8B-4DC7-B064-E6BC37991F96}" type="datetimeFigureOut">
              <a:rPr lang="en-CA" smtClean="0"/>
              <a:t>2019-02-08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3293" y="6356352"/>
            <a:ext cx="3549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6643" y="6356352"/>
            <a:ext cx="2366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3E7A-C08A-4198-B0EC-A5D58DBDD3E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6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NOSD_ikim_20120507-\Programs\20151117-19_SDTF\Prints\SDTF logo\sdgs round circle.pn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396" y="697580"/>
            <a:ext cx="5890036" cy="5638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98110" y="1817029"/>
            <a:ext cx="9056442" cy="1549348"/>
          </a:xfrm>
          <a:prstGeom prst="rect">
            <a:avLst/>
          </a:prstGeom>
        </p:spPr>
        <p:txBody>
          <a:bodyPr wrap="square" lIns="71323" tIns="35662" rIns="71323" bIns="35662">
            <a:spAutoFit/>
          </a:bodyPr>
          <a:lstStyle/>
          <a:p>
            <a:pPr algn="ctr"/>
            <a:r>
              <a:rPr lang="en-IN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STAKEHOLDERS WORKSHOP 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IN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ON ALTERNATIVES TO HCFC-141b IN </a:t>
            </a:r>
          </a:p>
          <a:p>
            <a:pPr algn="ctr"/>
            <a:r>
              <a:rPr lang="en-IN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 FOAM MANUFACTURING SECTOR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28625" y="4059639"/>
            <a:ext cx="739541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buSzPct val="120000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SzPct val="12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SzPct val="8900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SzTx/>
            </a:pPr>
            <a:r>
              <a:rPr lang="pt-BR" altLang="zh-CN" sz="2000" i="1" u="none" dirty="0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Montreal Protocol/Chemical Unit (MPU)</a:t>
            </a:r>
          </a:p>
          <a:p>
            <a:pPr algn="ctr" eaLnBrk="1" hangingPunct="1">
              <a:buSzTx/>
            </a:pPr>
            <a:r>
              <a:rPr lang="pt-BR" altLang="zh-CN" sz="2000" i="1" dirty="0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United Nations </a:t>
            </a:r>
            <a:r>
              <a:rPr lang="pt-BR" altLang="zh-CN" sz="2000" i="1" dirty="0" err="1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Development</a:t>
            </a:r>
            <a:r>
              <a:rPr lang="pt-BR" altLang="zh-CN" sz="2000" i="1" dirty="0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pt-BR" altLang="zh-CN" sz="2000" i="1" dirty="0" err="1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Programme</a:t>
            </a:r>
            <a:r>
              <a:rPr lang="pt-BR" altLang="zh-CN" sz="2000" i="1" dirty="0">
                <a:solidFill>
                  <a:srgbClr val="00206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 (UNDP)</a:t>
            </a:r>
            <a:endParaRPr lang="pt-BR" altLang="zh-CN" sz="2000" i="1" u="none" dirty="0">
              <a:solidFill>
                <a:srgbClr val="002060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041115" y="5719847"/>
            <a:ext cx="59134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buSzPct val="120000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buSzPct val="12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buSzPct val="8900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fr-FR" sz="1200" b="1" i="1" dirty="0" err="1">
                <a:solidFill>
                  <a:srgbClr val="002060"/>
                </a:solidFill>
              </a:rPr>
              <a:t>Gulmohar</a:t>
            </a:r>
            <a:r>
              <a:rPr lang="fr-FR" sz="1200" b="1" i="1" dirty="0">
                <a:solidFill>
                  <a:srgbClr val="002060"/>
                </a:solidFill>
              </a:rPr>
              <a:t> Hall, Convention Centre </a:t>
            </a:r>
          </a:p>
          <a:p>
            <a:pPr algn="r"/>
            <a:r>
              <a:rPr lang="fr-FR" sz="1200" b="1" i="1" dirty="0" err="1">
                <a:solidFill>
                  <a:srgbClr val="002060"/>
                </a:solidFill>
              </a:rPr>
              <a:t>India</a:t>
            </a:r>
            <a:r>
              <a:rPr lang="fr-FR" sz="1200" b="1" i="1" dirty="0">
                <a:solidFill>
                  <a:srgbClr val="002060"/>
                </a:solidFill>
              </a:rPr>
              <a:t> Habitat Centre, </a:t>
            </a:r>
            <a:r>
              <a:rPr lang="fr-FR" sz="1200" b="1" i="1" dirty="0" err="1">
                <a:solidFill>
                  <a:srgbClr val="002060"/>
                </a:solidFill>
              </a:rPr>
              <a:t>Lodhi</a:t>
            </a:r>
            <a:r>
              <a:rPr lang="fr-FR" sz="1200" b="1" i="1" dirty="0">
                <a:solidFill>
                  <a:srgbClr val="002060"/>
                </a:solidFill>
              </a:rPr>
              <a:t> Road, </a:t>
            </a:r>
            <a:r>
              <a:rPr lang="en-IN" sz="1200" b="1" i="1" dirty="0">
                <a:solidFill>
                  <a:srgbClr val="002060"/>
                </a:solidFill>
              </a:rPr>
              <a:t>New Delhi</a:t>
            </a:r>
          </a:p>
          <a:p>
            <a:pPr algn="r"/>
            <a:endParaRPr lang="fr-FR" sz="1200" b="1" i="1" dirty="0">
              <a:solidFill>
                <a:srgbClr val="002060"/>
              </a:solidFill>
            </a:endParaRPr>
          </a:p>
          <a:p>
            <a:pPr algn="r"/>
            <a:r>
              <a:rPr lang="fr-FR" sz="1200" b="1" i="1" dirty="0">
                <a:solidFill>
                  <a:srgbClr val="002060"/>
                </a:solidFill>
              </a:rPr>
              <a:t>Date : 8 </a:t>
            </a:r>
            <a:r>
              <a:rPr lang="fr-FR" sz="1200" b="1" i="1" dirty="0" err="1">
                <a:solidFill>
                  <a:srgbClr val="002060"/>
                </a:solidFill>
              </a:rPr>
              <a:t>February</a:t>
            </a:r>
            <a:r>
              <a:rPr lang="fr-FR" sz="1200" b="1" i="1" dirty="0">
                <a:solidFill>
                  <a:srgbClr val="002060"/>
                </a:solidFill>
              </a:rPr>
              <a:t> 2019</a:t>
            </a:r>
            <a:r>
              <a:rPr lang="en-US" sz="1200" i="1" dirty="0">
                <a:solidFill>
                  <a:srgbClr val="002060"/>
                </a:solidFill>
              </a:rPr>
              <a:t>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76112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78" y="7779"/>
            <a:ext cx="9069705" cy="1325563"/>
          </a:xfrm>
        </p:spPr>
        <p:txBody>
          <a:bodyPr>
            <a:normAutofit/>
          </a:bodyPr>
          <a:lstStyle/>
          <a:p>
            <a:r>
              <a:rPr lang="en-US" altLang="es-PA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Montreal Protocol </a:t>
            </a:r>
            <a:br>
              <a:rPr lang="en-US" altLang="es-PA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en-US" altLang="es-PA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on Substances that Deplete the Ozone Layer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436563" y="1614488"/>
            <a:ext cx="985266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es-PA" sz="2000" u="none" dirty="0"/>
              <a:t>Its objective is to phase-out the ozone depleting substances (ODSs);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es-PA" sz="2000" u="none" dirty="0"/>
              <a:t>Focus on the elimination of the sources of the ODS: their production and consumption;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es-PA" sz="2000" u="none" dirty="0"/>
              <a:t>Was agreed upon on 16 September 1987 - entered into force on 1 January 1989;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altLang="es-PA" sz="2000" u="none" dirty="0"/>
              <a:t>Most of the ODS covered are very potent greenhouse gases (GHG);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563" y="3838321"/>
            <a:ext cx="766470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u="none" dirty="0">
                <a:latin typeface="Arial" panose="020B0604020202020204" pitchFamily="34" charset="0"/>
                <a:cs typeface="Arial" panose="020B0604020202020204" pitchFamily="34" charset="0"/>
              </a:rPr>
              <a:t>The ODS phase-out activitied have provided considerable co-benefits to the climate change mitigation;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u="none" dirty="0">
                <a:latin typeface="Arial" panose="020B0604020202020204" pitchFamily="34" charset="0"/>
                <a:cs typeface="Arial" panose="020B0604020202020204" pitchFamily="34" charset="0"/>
              </a:rPr>
              <a:t>The total avoided net annual ODS emissions by 2010 is estimated to be equivalent to about 10 Gt CO</a:t>
            </a:r>
            <a:r>
              <a:rPr lang="pt-BR" sz="2000" u="none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000" u="none" dirty="0">
                <a:latin typeface="Arial" panose="020B0604020202020204" pitchFamily="34" charset="0"/>
                <a:cs typeface="Arial" panose="020B0604020202020204" pitchFamily="34" charset="0"/>
              </a:rPr>
              <a:t>/year. (</a:t>
            </a:r>
            <a:r>
              <a:rPr lang="pt-BR" sz="2000" i="1" u="none" dirty="0">
                <a:latin typeface="Arial" panose="020B0604020202020204" pitchFamily="34" charset="0"/>
                <a:cs typeface="Arial" panose="020B0604020202020204" pitchFamily="34" charset="0"/>
              </a:rPr>
              <a:t>Velders et. al, 2007</a:t>
            </a:r>
            <a:r>
              <a:rPr lang="pt-BR" sz="2000" u="non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PA" sz="200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P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301" y="4436796"/>
            <a:ext cx="1658417" cy="157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82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363" y="5818"/>
            <a:ext cx="9069705" cy="13255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Assistance provided to date by the </a:t>
            </a:r>
            <a:b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Multilateral Fund (MLF)</a:t>
            </a:r>
            <a:endParaRPr lang="en-US" altLang="es-PA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233363" y="1331381"/>
            <a:ext cx="10055860" cy="70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sz="2000" u="none" dirty="0"/>
              <a:t>The MLF also supports projects to convert of manufacturing enterprises, large and small, that rely on the use of ozone-depleting substance to support the Article 5 country in achieving the phase-out goals.</a:t>
            </a:r>
          </a:p>
          <a:p>
            <a:endParaRPr lang="es-MX" sz="2000" u="none" dirty="0"/>
          </a:p>
          <a:p>
            <a:endParaRPr lang="es-MX" sz="2000" u="non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u="none" dirty="0" err="1"/>
              <a:t>Staggered</a:t>
            </a:r>
            <a:r>
              <a:rPr lang="es-MX" sz="2000" u="none" dirty="0"/>
              <a:t> </a:t>
            </a:r>
            <a:r>
              <a:rPr lang="es-MX" sz="2000" u="none" dirty="0" err="1"/>
              <a:t>Approach</a:t>
            </a:r>
            <a:r>
              <a:rPr lang="es-MX" sz="2000" u="none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2000" u="non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u="none" dirty="0"/>
              <a:t>India has </a:t>
            </a:r>
            <a:r>
              <a:rPr lang="es-MX" sz="2000" u="none" dirty="0" err="1"/>
              <a:t>succesfully</a:t>
            </a:r>
            <a:r>
              <a:rPr lang="es-MX" sz="2000" u="none" dirty="0"/>
              <a:t> </a:t>
            </a:r>
            <a:r>
              <a:rPr lang="es-MX" sz="2000" u="none" dirty="0" err="1"/>
              <a:t>completed</a:t>
            </a:r>
            <a:endParaRPr lang="es-MX" sz="2000" u="none" dirty="0"/>
          </a:p>
          <a:p>
            <a:r>
              <a:rPr lang="es-MX" sz="2000" u="none" dirty="0" err="1"/>
              <a:t>the</a:t>
            </a:r>
            <a:r>
              <a:rPr lang="es-MX" sz="2000" u="none" dirty="0"/>
              <a:t> </a:t>
            </a:r>
            <a:r>
              <a:rPr lang="es-MX" sz="2000" u="none" dirty="0" err="1"/>
              <a:t>Stage</a:t>
            </a:r>
            <a:r>
              <a:rPr lang="es-MX" sz="2000" u="none" dirty="0"/>
              <a:t> I of </a:t>
            </a:r>
            <a:r>
              <a:rPr lang="es-MX" sz="2000" u="none" dirty="0" err="1"/>
              <a:t>its</a:t>
            </a:r>
            <a:r>
              <a:rPr lang="es-MX" sz="2000" u="none" dirty="0"/>
              <a:t> </a:t>
            </a:r>
            <a:r>
              <a:rPr lang="es-MX" sz="2000" u="none" dirty="0" err="1"/>
              <a:t>HCFCs</a:t>
            </a:r>
            <a:r>
              <a:rPr lang="es-MX" sz="2000" u="none" dirty="0"/>
              <a:t> </a:t>
            </a:r>
            <a:r>
              <a:rPr lang="es-MX" sz="2000" u="none" dirty="0" err="1"/>
              <a:t>Phase</a:t>
            </a:r>
            <a:r>
              <a:rPr lang="es-MX" sz="2000" u="none" dirty="0"/>
              <a:t>-</a:t>
            </a:r>
          </a:p>
          <a:p>
            <a:r>
              <a:rPr lang="es-MX" sz="2000" u="none" dirty="0" err="1"/>
              <a:t>out</a:t>
            </a:r>
            <a:r>
              <a:rPr lang="es-MX" sz="2000" u="none" dirty="0"/>
              <a:t> Management Plan (HPMP).</a:t>
            </a:r>
          </a:p>
          <a:p>
            <a:endParaRPr lang="es-MX" sz="2000" u="non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u="none" dirty="0"/>
              <a:t>India </a:t>
            </a:r>
            <a:r>
              <a:rPr lang="es-MX" sz="2000" u="none" dirty="0" err="1"/>
              <a:t>is</a:t>
            </a:r>
            <a:r>
              <a:rPr lang="es-MX" sz="2000" u="none" dirty="0"/>
              <a:t> </a:t>
            </a:r>
            <a:r>
              <a:rPr lang="es-MX" sz="2000" u="none" dirty="0" err="1"/>
              <a:t>now</a:t>
            </a:r>
            <a:r>
              <a:rPr lang="es-MX" sz="2000" u="none" dirty="0"/>
              <a:t> </a:t>
            </a:r>
            <a:r>
              <a:rPr lang="es-MX" sz="2000" u="none" dirty="0" err="1"/>
              <a:t>implementing</a:t>
            </a:r>
            <a:r>
              <a:rPr lang="es-MX" sz="2000" u="none" dirty="0"/>
              <a:t> </a:t>
            </a:r>
            <a:r>
              <a:rPr lang="es-MX" sz="2000" u="none" dirty="0" err="1"/>
              <a:t>the</a:t>
            </a:r>
            <a:endParaRPr lang="es-MX" sz="2000" u="none" dirty="0"/>
          </a:p>
          <a:p>
            <a:r>
              <a:rPr lang="es-MX" sz="2000" u="none" dirty="0" err="1"/>
              <a:t>Stage</a:t>
            </a:r>
            <a:r>
              <a:rPr lang="es-MX" sz="2000" u="none" dirty="0"/>
              <a:t> II of </a:t>
            </a:r>
            <a:r>
              <a:rPr lang="es-MX" sz="2000" u="none" dirty="0" err="1"/>
              <a:t>its</a:t>
            </a:r>
            <a:r>
              <a:rPr lang="es-MX" sz="2000" u="none" dirty="0"/>
              <a:t> HPMP, </a:t>
            </a:r>
            <a:r>
              <a:rPr lang="es-MX" sz="2000" u="none" dirty="0" err="1"/>
              <a:t>scheduled</a:t>
            </a:r>
            <a:r>
              <a:rPr lang="es-MX" sz="2000" u="none" dirty="0"/>
              <a:t> to </a:t>
            </a:r>
          </a:p>
          <a:p>
            <a:r>
              <a:rPr lang="es-MX" sz="2000" u="none" dirty="0" err="1"/>
              <a:t>completed</a:t>
            </a:r>
            <a:r>
              <a:rPr lang="es-MX" sz="2000" u="none" dirty="0"/>
              <a:t> </a:t>
            </a:r>
            <a:r>
              <a:rPr lang="es-MX" sz="2000" u="none" dirty="0" err="1"/>
              <a:t>by</a:t>
            </a:r>
            <a:r>
              <a:rPr lang="es-MX" sz="2000" u="none" dirty="0"/>
              <a:t> </a:t>
            </a:r>
            <a:r>
              <a:rPr lang="es-MX" sz="2000" u="none" dirty="0" err="1"/>
              <a:t>the</a:t>
            </a:r>
            <a:r>
              <a:rPr lang="es-MX" sz="2000" u="none" dirty="0"/>
              <a:t> </a:t>
            </a:r>
            <a:r>
              <a:rPr lang="es-MX" sz="2000" u="none" dirty="0" err="1"/>
              <a:t>year</a:t>
            </a:r>
            <a:r>
              <a:rPr lang="es-MX" sz="2000" u="none" dirty="0"/>
              <a:t> 2023.</a:t>
            </a: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s-MX" altLang="es-PA" sz="2000" u="none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US" altLang="es-PA" sz="2000" u="none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780" y="2324152"/>
            <a:ext cx="5467187" cy="371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19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23" y="53642"/>
            <a:ext cx="9069705" cy="1325563"/>
          </a:xfrm>
        </p:spPr>
        <p:txBody>
          <a:bodyPr>
            <a:normAutofit/>
          </a:bodyPr>
          <a:lstStyle/>
          <a:p>
            <a:r>
              <a:rPr lang="en-US" altLang="es-PA" sz="2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Global Perspectives in the PU Foam Sector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226378" y="1379205"/>
            <a:ext cx="1005586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01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s-PA" sz="2000" b="1" u="none" dirty="0"/>
              <a:t>UNDP supports several A-5 countries to implement their PU Foam Sector Plans as integral part of their HPMPs: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India;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Malaysia;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Iran;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Brazil;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Mexico;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Caribbean countries;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Peru;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Colombia;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Egypt.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i="1" u="none" dirty="0"/>
              <a:t>Among others.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345925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23" y="53642"/>
            <a:ext cx="9069705" cy="1325563"/>
          </a:xfrm>
        </p:spPr>
        <p:txBody>
          <a:bodyPr>
            <a:normAutofit/>
          </a:bodyPr>
          <a:lstStyle/>
          <a:p>
            <a:r>
              <a:rPr lang="en-US" altLang="es-PA" sz="2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Challenges for the Implementation of </a:t>
            </a:r>
            <a:br>
              <a:rPr lang="en-US" altLang="es-PA" sz="2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en-US" altLang="es-PA" sz="2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PU Sector Plans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233363" y="1544638"/>
            <a:ext cx="1005586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01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s-PA" sz="2000" b="1" u="none" dirty="0"/>
              <a:t>Barriers for the Manufacturing Sector:</a:t>
            </a:r>
            <a:endParaRPr lang="en-GB" altLang="en-US" sz="2000" u="none" dirty="0"/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Patents and Royalties;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Introduction of flammable/toxic alternatives;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Determination of ICC and IOCs;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Competition with imports of preblended polyols/fully formulated systems (including with HCFC-141b).</a:t>
            </a:r>
          </a:p>
          <a:p>
            <a:pPr marL="914400" lvl="2" indent="0" algn="just" eaLnBrk="1" hangingPunct="1">
              <a:spcBef>
                <a:spcPts val="600"/>
              </a:spcBef>
              <a:spcAft>
                <a:spcPts val="600"/>
              </a:spcAft>
            </a:pPr>
            <a:endParaRPr lang="en-GB" altLang="en-US" sz="1000" u="none" dirty="0"/>
          </a:p>
          <a:p>
            <a:pPr indent="-285750">
              <a:spcBef>
                <a:spcPts val="600"/>
              </a:spcBef>
              <a:spcAft>
                <a:spcPts val="600"/>
              </a:spcAft>
            </a:pPr>
            <a:r>
              <a:rPr lang="en-GB" altLang="en-US" sz="2000" b="1" u="none" dirty="0"/>
              <a:t>Drivers of Change: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PU Sector Plans under the HPMP;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Policy, Standards and Institutional Framework strengthened;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u="none" dirty="0"/>
              <a:t>Increased control over imports with support of portable analysers for Polyols.</a:t>
            </a:r>
          </a:p>
        </p:txBody>
      </p:sp>
    </p:spTree>
    <p:extLst>
      <p:ext uri="{BB962C8B-B14F-4D97-AF65-F5344CB8AC3E}">
        <p14:creationId xmlns:p14="http://schemas.microsoft.com/office/powerpoint/2010/main" val="1781591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23" y="53642"/>
            <a:ext cx="9069705" cy="1325563"/>
          </a:xfrm>
        </p:spPr>
        <p:txBody>
          <a:bodyPr>
            <a:normAutofit/>
          </a:bodyPr>
          <a:lstStyle/>
          <a:p>
            <a:r>
              <a:rPr lang="en-US" altLang="es-PA" sz="2800" b="1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Global Technology Uptake Scenario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166823" y="1379205"/>
            <a:ext cx="1005586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01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HFCs limited by high GWP and cost (245fa and/or 365mfc/227ea).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HFOs still suffering of limitations in large commercial scale supply as well as high costs.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Methylal is flammable as pure substance and as well blended in polyols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 err="1"/>
              <a:t>Ecomate</a:t>
            </a:r>
            <a:r>
              <a:rPr lang="en-GB" altLang="en-US" sz="2000" u="none" dirty="0"/>
              <a:t>® (Methyl </a:t>
            </a:r>
            <a:r>
              <a:rPr lang="en-GB" altLang="en-US" sz="2000" u="none" dirty="0" err="1"/>
              <a:t>Formate</a:t>
            </a:r>
            <a:r>
              <a:rPr lang="en-GB" altLang="en-US" sz="2000" u="none" dirty="0"/>
              <a:t>) is flammable as pure, formulated system can be not flammable. Patented.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Water-based BA: pose some limitations in use, but feasible alternative in some applications.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Hydrocarbons: consolidated and well-known BA, wide use in several applications. Is explosive and flammable, so high capital cost is observed.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Pre-blended hydrocarbons.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3</a:t>
            </a:r>
            <a:r>
              <a:rPr lang="en-GB" altLang="en-US" sz="2000" u="none" baseline="30000" dirty="0"/>
              <a:t>rd</a:t>
            </a:r>
            <a:r>
              <a:rPr lang="en-GB" altLang="en-US" sz="2000" u="none" dirty="0"/>
              <a:t> Stream injection in the mixing head.</a:t>
            </a:r>
          </a:p>
        </p:txBody>
      </p:sp>
    </p:spTree>
    <p:extLst>
      <p:ext uri="{BB962C8B-B14F-4D97-AF65-F5344CB8AC3E}">
        <p14:creationId xmlns:p14="http://schemas.microsoft.com/office/powerpoint/2010/main" val="3976962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23" y="53642"/>
            <a:ext cx="9069705" cy="1325563"/>
          </a:xfrm>
        </p:spPr>
        <p:txBody>
          <a:bodyPr>
            <a:normAutofit/>
          </a:bodyPr>
          <a:lstStyle/>
          <a:p>
            <a:r>
              <a:rPr lang="en-US" altLang="es-PA" sz="2800" b="1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Global Technology Uptake Scenario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166823" y="1734805"/>
            <a:ext cx="1005586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01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No “one fits all” solution;</a:t>
            </a:r>
          </a:p>
          <a:p>
            <a:pPr marL="800100" lvl="1" indent="-342900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Different applications may require different Blowing Agents;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Co-blending of BAs as way to mitigate some “negative” features;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No “drop in”, whichever BA chosen, intense re-formulation work must be done;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System Houses to keep “open mind” and be ready to use all Bas (meaning develop formulations for all BAs).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System House play key role as driver of change and “technology hub” for the end-user.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End-user to be keen to issues regarding flammability of fully formulated systems: evaluate and reduce risks.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Large clients may wish to pre-blend BAs.</a:t>
            </a:r>
          </a:p>
        </p:txBody>
      </p:sp>
    </p:spTree>
    <p:extLst>
      <p:ext uri="{BB962C8B-B14F-4D97-AF65-F5344CB8AC3E}">
        <p14:creationId xmlns:p14="http://schemas.microsoft.com/office/powerpoint/2010/main" val="276765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23" y="53642"/>
            <a:ext cx="9069705" cy="1325563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002060"/>
                </a:solidFill>
                <a:latin typeface="Arial Black" panose="020B0A04020102020204" pitchFamily="34" charset="0"/>
              </a:rPr>
              <a:t>Key decisions and guidelines impacting the Stage II implementation in India</a:t>
            </a:r>
            <a:endParaRPr lang="en-US" altLang="es-PA" sz="26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6378" y="1127980"/>
            <a:ext cx="100628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1120" y="1379205"/>
            <a:ext cx="10055860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200150" indent="-28575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800100" lvl="1" indent="-342900" algn="just"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b="1" u="none" dirty="0"/>
              <a:t>Cut-off Date</a:t>
            </a:r>
            <a:r>
              <a:rPr lang="en-GB" altLang="en-US" sz="2000" u="none" dirty="0"/>
              <a:t>: 21 September 2007 (Decision 60/54)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b="1" u="none" dirty="0"/>
              <a:t>Eligible Incremental Costs </a:t>
            </a:r>
            <a:r>
              <a:rPr lang="en-GB" altLang="en-US" sz="2000" u="none" dirty="0"/>
              <a:t>(Decision 60/54)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Cost-effectiveness </a:t>
            </a:r>
            <a:r>
              <a:rPr lang="en-GB" altLang="en-US" sz="2000" u="none" dirty="0" err="1"/>
              <a:t>tresholds</a:t>
            </a:r>
            <a:r>
              <a:rPr lang="en-GB" altLang="en-US" sz="2000" u="none" dirty="0"/>
              <a:t> to different sectors and applications;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Limitation on Operational Costs.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altLang="en-US" sz="400" u="none" dirty="0"/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b="1" u="none" dirty="0"/>
              <a:t>Agreement between the MLF and the Government of India for the Implementation of the Stage II</a:t>
            </a:r>
            <a:r>
              <a:rPr lang="en-GB" altLang="en-US" sz="2000" u="none" dirty="0"/>
              <a:t>: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C/E capped at USD 7.58/Kg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Need to obtain detailed baseline information from beneficiary companies to report back to the ExCom.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b="1" u="none" dirty="0">
                <a:solidFill>
                  <a:srgbClr val="FF0000"/>
                </a:solidFill>
              </a:rPr>
              <a:t>Commitment to ban use and imports of HCFC-141b by 1/Jan/2020</a:t>
            </a:r>
            <a:r>
              <a:rPr lang="en-GB" altLang="en-US" sz="2000" u="none" dirty="0"/>
              <a:t>.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Penalties and return of unused funds for PU Foam.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en-US" sz="2000" u="none" dirty="0"/>
              <a:t>Principles also apply to Air Conditioning Sector </a:t>
            </a:r>
            <a:r>
              <a:rPr lang="en-GB" altLang="en-US" sz="2000" u="none"/>
              <a:t>assisted under the HPMP.</a:t>
            </a:r>
            <a:endParaRPr lang="en-GB" alt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2342926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Meta2010Field xmlns="http://schemas.microsoft.com/sharepoint/v3" xsi:nil="true"/>
    <_dlc_DocId xmlns="def45390-5816-4aab-bc11-83193ab04531">COUNTRYRBAP-1427-343</_dlc_DocId>
    <_dlc_DocIdUrl xmlns="def45390-5816-4aab-bc11-83193ab04531">
      <Url>https://intranet.undp.org/country/rbap/ph/intra/ms/MST/_layouts/DocIdRedir.aspx?ID=COUNTRYRBAP-1427-343</Url>
      <Description>COUNTRYRBAP-1427-343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624F64A8FCC04D818D63E1B2EEF583" ma:contentTypeVersion="13" ma:contentTypeDescription="Create a new document." ma:contentTypeScope="" ma:versionID="a04172c788b177d66f6e0ed3ca98a632">
  <xsd:schema xmlns:xsd="http://www.w3.org/2001/XMLSchema" xmlns:xs="http://www.w3.org/2001/XMLSchema" xmlns:p="http://schemas.microsoft.com/office/2006/metadata/properties" xmlns:ns1="http://schemas.microsoft.com/sharepoint/v3" xmlns:ns2="def45390-5816-4aab-bc11-83193ab04531" targetNamespace="http://schemas.microsoft.com/office/2006/metadata/properties" ma:root="true" ma:fieldsID="bf59a8b754f00eab558891313fdcb68d" ns1:_="" ns2:_="">
    <xsd:import namespace="http://schemas.microsoft.com/sharepoint/v3"/>
    <xsd:import namespace="def45390-5816-4aab-bc11-83193ab0453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CSMeta2010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SMeta2010Field" ma:index="11" nillable="true" ma:displayName="Classification Status" ma:hidden="true" ma:internalName="CSMeta2010Field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f45390-5816-4aab-bc11-83193ab0453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Nintex conditional workflow start</Name>
    <Synchronization>Synchronous</Synchronization>
    <Type>10001</Type>
    <SequenceNumber>50000</SequenceNumber>
    <Url/>
    <Assembly>Nintex.Workflow, Version=1.0.0.0, Culture=neutral, PublicKeyToken=913f6bae0ca5ae12</Assembly>
    <Class>Nintex.Workflow.ConditionalWorkflowStartReceiver</Class>
    <Data>635464775665410808</Data>
    <Filter/>
  </Receiver>
  <Receiver>
    <Name>Nintex conditional workflow start</Name>
    <Synchronization>Synchronous</Synchronization>
    <Type>10002</Type>
    <SequenceNumber>50000</SequenceNumber>
    <Url/>
    <Assembly>Nintex.Workflow, Version=1.0.0.0, Culture=neutral, PublicKeyToken=913f6bae0ca5ae12</Assembly>
    <Class>Nintex.Workflow.ConditionalWorkflowStartReceiver</Class>
    <Data>635464775665410808</Data>
    <Filter/>
  </Receiver>
  <Receiver>
    <Name>Nintex conditional workflow start</Name>
    <Synchronization>Synchronous</Synchronization>
    <Type>2</Type>
    <SequenceNumber>50000</SequenceNumber>
    <Url/>
    <Assembly>Nintex.Workflow, Version=1.0.0.0, Culture=neutral, PublicKeyToken=913f6bae0ca5ae12</Assembly>
    <Class>Nintex.Workflow.ConditionalWorkflowStartReceiver</Class>
    <Data>635464775665410808</Data>
    <Filter/>
  </Receiver>
</spe:Receivers>
</file>

<file path=customXml/itemProps1.xml><?xml version="1.0" encoding="utf-8"?>
<ds:datastoreItem xmlns:ds="http://schemas.openxmlformats.org/officeDocument/2006/customXml" ds:itemID="{9E9F1305-7555-49E8-9278-F29E8FFEA136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purl.org/dc/terms/"/>
    <ds:schemaRef ds:uri="def45390-5816-4aab-bc11-83193ab0453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888BA6-C3EB-4403-83BC-DF3CB21E1B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64792-3202-4C75-A857-692A5B91FE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ef45390-5816-4aab-bc11-83193ab045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96D9177-9DB9-41CA-866C-5F323F7047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5099</TotalTime>
  <Words>696</Words>
  <Application>Microsoft Office PowerPoint</Application>
  <PresentationFormat>Custom</PresentationFormat>
  <Paragraphs>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ＭＳ Ｐゴシック</vt:lpstr>
      <vt:lpstr>宋体</vt:lpstr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The Montreal Protocol  on Substances that Deplete the Ozone Layer</vt:lpstr>
      <vt:lpstr>Assistance provided to date by the  Multilateral Fund (MLF)</vt:lpstr>
      <vt:lpstr>Global Perspectives in the PU Foam Sector</vt:lpstr>
      <vt:lpstr>Challenges for the Implementation of  PU Sector Plans</vt:lpstr>
      <vt:lpstr>Global Technology Uptake Scenario</vt:lpstr>
      <vt:lpstr>Global Technology Uptake Scenario</vt:lpstr>
      <vt:lpstr>Key decisions and guidelines impacting the Stage II implementation in India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SDGs Mainstreaming_NEDA PSA Indicator Workshop May 2016</dc:title>
  <dc:creator>Luisa Jolongbayan</dc:creator>
  <cp:keywords>SDGs</cp:keywords>
  <cp:lastModifiedBy>Anderson Alves</cp:lastModifiedBy>
  <cp:revision>213</cp:revision>
  <cp:lastPrinted>2016-05-11T09:44:39Z</cp:lastPrinted>
  <dcterms:created xsi:type="dcterms:W3CDTF">2015-11-15T04:47:50Z</dcterms:created>
  <dcterms:modified xsi:type="dcterms:W3CDTF">2019-02-08T04:26:12Z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0x01010029624F64A8FCC04D818D63E1B2EEF583</vt:lpwstr>
  </property>
  <property fmtid="{D5CDD505-2E9C-101B-9397-08002B2CF9AE}" pid="3" name="_dlc_DocIdItemGuid">
    <vt:lpwstr>e53f5f03-7cf3-4b48-9717-a6ead71413fe</vt:lpwstr>
  </property>
</Properties>
</file>