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9" r:id="rId1"/>
  </p:sldMasterIdLst>
  <p:notesMasterIdLst>
    <p:notesMasterId r:id="rId23"/>
  </p:notesMasterIdLst>
  <p:handoutMasterIdLst>
    <p:handoutMasterId r:id="rId24"/>
  </p:handoutMasterIdLst>
  <p:sldIdLst>
    <p:sldId id="256" r:id="rId2"/>
    <p:sldId id="521" r:id="rId3"/>
    <p:sldId id="644" r:id="rId4"/>
    <p:sldId id="565" r:id="rId5"/>
    <p:sldId id="650" r:id="rId6"/>
    <p:sldId id="702" r:id="rId7"/>
    <p:sldId id="703" r:id="rId8"/>
    <p:sldId id="704" r:id="rId9"/>
    <p:sldId id="683" r:id="rId10"/>
    <p:sldId id="626" r:id="rId11"/>
    <p:sldId id="709" r:id="rId12"/>
    <p:sldId id="710" r:id="rId13"/>
    <p:sldId id="672" r:id="rId14"/>
    <p:sldId id="674" r:id="rId15"/>
    <p:sldId id="280" r:id="rId16"/>
    <p:sldId id="685" r:id="rId17"/>
    <p:sldId id="676" r:id="rId18"/>
    <p:sldId id="699" r:id="rId19"/>
    <p:sldId id="700" r:id="rId20"/>
    <p:sldId id="708" r:id="rId21"/>
    <p:sldId id="520" r:id="rId22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1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04" userDrawn="1">
          <p15:clr>
            <a:srgbClr val="A4A3A4"/>
          </p15:clr>
        </p15:guide>
        <p15:guide id="2" pos="218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B4F"/>
    <a:srgbClr val="FFFF00"/>
    <a:srgbClr val="6080E8"/>
    <a:srgbClr val="00AAFF"/>
    <a:srgbClr val="4BC3E9"/>
    <a:srgbClr val="FFFFFF"/>
    <a:srgbClr val="0000CC"/>
    <a:srgbClr val="0078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11" autoAdjust="0"/>
    <p:restoredTop sz="94678" autoAdjust="0"/>
  </p:normalViewPr>
  <p:slideViewPr>
    <p:cSldViewPr>
      <p:cViewPr>
        <p:scale>
          <a:sx n="60" d="100"/>
          <a:sy n="60" d="100"/>
        </p:scale>
        <p:origin x="-1224" y="-268"/>
      </p:cViewPr>
      <p:guideLst>
        <p:guide orient="horz" pos="2016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212"/>
    </p:cViewPr>
  </p:sorterViewPr>
  <p:notesViewPr>
    <p:cSldViewPr>
      <p:cViewPr varScale="1">
        <p:scale>
          <a:sx n="56" d="100"/>
          <a:sy n="56" d="100"/>
        </p:scale>
        <p:origin x="-1800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3" Type="http://schemas.openxmlformats.org/officeDocument/2006/relationships/slide" Target="slides/slide5.xml"/><Relationship Id="rId7" Type="http://schemas.openxmlformats.org/officeDocument/2006/relationships/slide" Target="slides/slide11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5" Type="http://schemas.openxmlformats.org/officeDocument/2006/relationships/slide" Target="slides/slide7.xml"/><Relationship Id="rId4" Type="http://schemas.openxmlformats.org/officeDocument/2006/relationships/slide" Target="slides/slide6.xml"/><Relationship Id="rId9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695BC7-9691-4467-B0CD-CEAF669F504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IN"/>
        </a:p>
      </dgm:t>
    </dgm:pt>
    <dgm:pt modelId="{E7696A36-4044-4298-9EC0-C993DF752613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/>
          <a:r>
            <a:rPr lang="en-US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These Rules are in accordance with the Montreal Protocol ODS Phase-out Obligations and  National Strategy on ODS phase-out.</a:t>
          </a:r>
          <a:endParaRPr lang="en-IN" altLang="en-US" sz="2400" b="1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gm:t>
    </dgm:pt>
    <dgm:pt modelId="{54048E1D-6646-48EE-87BC-E7AE9B0D9667}" type="parTrans" cxnId="{8A438CAB-1171-4C55-B689-462C2B86877D}">
      <dgm:prSet/>
      <dgm:spPr/>
      <dgm:t>
        <a:bodyPr/>
        <a:lstStyle/>
        <a:p>
          <a:endParaRPr lang="en-IN"/>
        </a:p>
      </dgm:t>
    </dgm:pt>
    <dgm:pt modelId="{63AEC8CE-A876-44F4-8121-4B2CB8116FC2}" type="sibTrans" cxnId="{8A438CAB-1171-4C55-B689-462C2B86877D}">
      <dgm:prSet/>
      <dgm:spPr/>
      <dgm:t>
        <a:bodyPr/>
        <a:lstStyle/>
        <a:p>
          <a:endParaRPr lang="en-IN"/>
        </a:p>
      </dgm:t>
    </dgm:pt>
    <dgm:pt modelId="{8E295E34-717F-4BA8-AF9A-8E3CE170E858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/>
          <a:r>
            <a:rPr lang="en-US" altLang="en-US" sz="2400" b="1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MoEF&amp;CC</a:t>
          </a:r>
          <a:r>
            <a:rPr lang="en-US" altLang="en-US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, GOI under the  Environment (Protection) Act, 1986 notified “Ozone Depleting Substances (Regulation and Control) Rules, 2000”   on 19th July 2000;  </a:t>
          </a:r>
          <a:r>
            <a:rPr lang="en-US" altLang="en-US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.</a:t>
          </a:r>
          <a:endParaRPr lang="en-IN" sz="2800" b="1" dirty="0">
            <a:solidFill>
              <a:schemeClr val="bg1"/>
            </a:solidFill>
            <a:latin typeface="+mj-lt"/>
          </a:endParaRPr>
        </a:p>
      </dgm:t>
    </dgm:pt>
    <dgm:pt modelId="{D697FC4A-DCF3-497A-8920-AA78E1625B03}" type="sibTrans" cxnId="{A7C4BC55-CA8B-450F-A8A2-C3B8DCD84A40}">
      <dgm:prSet/>
      <dgm:spPr/>
      <dgm:t>
        <a:bodyPr/>
        <a:lstStyle/>
        <a:p>
          <a:endParaRPr lang="en-IN"/>
        </a:p>
      </dgm:t>
    </dgm:pt>
    <dgm:pt modelId="{ED8A2757-DC4C-4E43-B8E0-CD5FAB38AC09}" type="parTrans" cxnId="{A7C4BC55-CA8B-450F-A8A2-C3B8DCD84A40}">
      <dgm:prSet/>
      <dgm:spPr/>
      <dgm:t>
        <a:bodyPr/>
        <a:lstStyle/>
        <a:p>
          <a:endParaRPr lang="en-IN"/>
        </a:p>
      </dgm:t>
    </dgm:pt>
    <dgm:pt modelId="{E893567C-9A5D-4A61-B57C-2808A2054FB2}" type="pres">
      <dgm:prSet presAssocID="{60695BC7-9691-4467-B0CD-CEAF669F50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7C42B7-B5A7-4AEA-ABD4-847933314526}" type="pres">
      <dgm:prSet presAssocID="{8E295E34-717F-4BA8-AF9A-8E3CE170E858}" presName="linNode" presStyleCnt="0"/>
      <dgm:spPr/>
    </dgm:pt>
    <dgm:pt modelId="{E8015A8F-01F9-4B0B-B372-A1B55A63148C}" type="pres">
      <dgm:prSet presAssocID="{8E295E34-717F-4BA8-AF9A-8E3CE170E858}" presName="parentText" presStyleLbl="node1" presStyleIdx="0" presStyleCnt="2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99296-4A3E-4531-8613-AAA24C604FDD}" type="pres">
      <dgm:prSet presAssocID="{D697FC4A-DCF3-497A-8920-AA78E1625B03}" presName="sp" presStyleCnt="0"/>
      <dgm:spPr/>
    </dgm:pt>
    <dgm:pt modelId="{40B7CC62-08CF-4DEA-8347-A1C239E9BA49}" type="pres">
      <dgm:prSet presAssocID="{E7696A36-4044-4298-9EC0-C993DF752613}" presName="linNode" presStyleCnt="0"/>
      <dgm:spPr/>
    </dgm:pt>
    <dgm:pt modelId="{0295AE76-3BC4-4A28-A171-E97921E638DB}" type="pres">
      <dgm:prSet presAssocID="{E7696A36-4044-4298-9EC0-C993DF752613}" presName="parentText" presStyleLbl="node1" presStyleIdx="1" presStyleCnt="2" custScaleX="277778" custLinFactNeighborX="-5146" custLinFactNeighborY="649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A559B8-1936-4883-A7D4-D30C3446C8E6}" type="presOf" srcId="{E7696A36-4044-4298-9EC0-C993DF752613}" destId="{0295AE76-3BC4-4A28-A171-E97921E638DB}" srcOrd="0" destOrd="0" presId="urn:microsoft.com/office/officeart/2005/8/layout/vList5"/>
    <dgm:cxn modelId="{A7C4BC55-CA8B-450F-A8A2-C3B8DCD84A40}" srcId="{60695BC7-9691-4467-B0CD-CEAF669F5048}" destId="{8E295E34-717F-4BA8-AF9A-8E3CE170E858}" srcOrd="0" destOrd="0" parTransId="{ED8A2757-DC4C-4E43-B8E0-CD5FAB38AC09}" sibTransId="{D697FC4A-DCF3-497A-8920-AA78E1625B03}"/>
    <dgm:cxn modelId="{5EB2A92D-0BEB-46CA-8834-FB5F833B8EA9}" type="presOf" srcId="{60695BC7-9691-4467-B0CD-CEAF669F5048}" destId="{E893567C-9A5D-4A61-B57C-2808A2054FB2}" srcOrd="0" destOrd="0" presId="urn:microsoft.com/office/officeart/2005/8/layout/vList5"/>
    <dgm:cxn modelId="{8A438CAB-1171-4C55-B689-462C2B86877D}" srcId="{60695BC7-9691-4467-B0CD-CEAF669F5048}" destId="{E7696A36-4044-4298-9EC0-C993DF752613}" srcOrd="1" destOrd="0" parTransId="{54048E1D-6646-48EE-87BC-E7AE9B0D9667}" sibTransId="{63AEC8CE-A876-44F4-8121-4B2CB8116FC2}"/>
    <dgm:cxn modelId="{E8839B4C-0DB6-4034-85D4-46D2D5E9FA31}" type="presOf" srcId="{8E295E34-717F-4BA8-AF9A-8E3CE170E858}" destId="{E8015A8F-01F9-4B0B-B372-A1B55A63148C}" srcOrd="0" destOrd="0" presId="urn:microsoft.com/office/officeart/2005/8/layout/vList5"/>
    <dgm:cxn modelId="{B8FD5851-0629-418C-83E3-EBBF5368A522}" type="presParOf" srcId="{E893567C-9A5D-4A61-B57C-2808A2054FB2}" destId="{2B7C42B7-B5A7-4AEA-ABD4-847933314526}" srcOrd="0" destOrd="0" presId="urn:microsoft.com/office/officeart/2005/8/layout/vList5"/>
    <dgm:cxn modelId="{5FE5328B-53C0-4B11-8FAD-4A8F6C6DE96F}" type="presParOf" srcId="{2B7C42B7-B5A7-4AEA-ABD4-847933314526}" destId="{E8015A8F-01F9-4B0B-B372-A1B55A63148C}" srcOrd="0" destOrd="0" presId="urn:microsoft.com/office/officeart/2005/8/layout/vList5"/>
    <dgm:cxn modelId="{6CFDB63E-E806-43FD-AF25-FFBEE8279985}" type="presParOf" srcId="{E893567C-9A5D-4A61-B57C-2808A2054FB2}" destId="{D0F99296-4A3E-4531-8613-AAA24C604FDD}" srcOrd="1" destOrd="0" presId="urn:microsoft.com/office/officeart/2005/8/layout/vList5"/>
    <dgm:cxn modelId="{71624986-48C2-4ABB-BE22-0F7278D88BF3}" type="presParOf" srcId="{E893567C-9A5D-4A61-B57C-2808A2054FB2}" destId="{40B7CC62-08CF-4DEA-8347-A1C239E9BA49}" srcOrd="2" destOrd="0" presId="urn:microsoft.com/office/officeart/2005/8/layout/vList5"/>
    <dgm:cxn modelId="{F965CE68-3269-43E3-BFDC-1F5547B4B9A5}" type="presParOf" srcId="{40B7CC62-08CF-4DEA-8347-A1C239E9BA49}" destId="{0295AE76-3BC4-4A28-A171-E97921E638D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695BC7-9691-4467-B0CD-CEAF669F504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IN"/>
        </a:p>
      </dgm:t>
    </dgm:pt>
    <dgm:pt modelId="{8E295E34-717F-4BA8-AF9A-8E3CE170E858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sz="2400" b="1" dirty="0">
              <a:solidFill>
                <a:schemeClr val="bg1"/>
              </a:solidFill>
              <a:latin typeface="+mj-lt"/>
            </a:rPr>
            <a:t>-</a:t>
          </a:r>
          <a:r>
            <a:rPr lang="en-US" sz="2400" b="1" dirty="0">
              <a:solidFill>
                <a:srgbClr val="FFFF00"/>
              </a:solidFill>
              <a:latin typeface="+mj-lt"/>
            </a:rPr>
            <a:t> </a:t>
          </a:r>
          <a:r>
            <a:rPr lang="en-US" sz="2400" b="1" dirty="0">
              <a:solidFill>
                <a:schemeClr val="bg1"/>
              </a:solidFill>
              <a:latin typeface="+mj-lt"/>
            </a:rPr>
            <a:t>Control of Production and consumption;</a:t>
          </a:r>
          <a:endParaRPr lang="en-IN" sz="2400" b="1" dirty="0">
            <a:solidFill>
              <a:schemeClr val="bg1"/>
            </a:solidFill>
            <a:latin typeface="+mj-lt"/>
          </a:endParaRPr>
        </a:p>
      </dgm:t>
    </dgm:pt>
    <dgm:pt modelId="{ED8A2757-DC4C-4E43-B8E0-CD5FAB38AC09}" type="parTrans" cxnId="{A7C4BC55-CA8B-450F-A8A2-C3B8DCD84A40}">
      <dgm:prSet/>
      <dgm:spPr/>
      <dgm:t>
        <a:bodyPr/>
        <a:lstStyle/>
        <a:p>
          <a:endParaRPr lang="en-IN"/>
        </a:p>
      </dgm:t>
    </dgm:pt>
    <dgm:pt modelId="{D697FC4A-DCF3-497A-8920-AA78E1625B03}" type="sibTrans" cxnId="{A7C4BC55-CA8B-450F-A8A2-C3B8DCD84A40}">
      <dgm:prSet/>
      <dgm:spPr/>
      <dgm:t>
        <a:bodyPr/>
        <a:lstStyle/>
        <a:p>
          <a:endParaRPr lang="en-IN"/>
        </a:p>
      </dgm:t>
    </dgm:pt>
    <dgm:pt modelId="{E7696A36-4044-4298-9EC0-C993DF752613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sz="2400" b="1" dirty="0">
              <a:solidFill>
                <a:schemeClr val="bg1"/>
              </a:solidFill>
              <a:latin typeface="+mj-lt"/>
            </a:rPr>
            <a:t>-</a:t>
          </a:r>
          <a:r>
            <a:rPr lang="en-US" sz="2400" b="1" dirty="0">
              <a:solidFill>
                <a:srgbClr val="FFFF00"/>
              </a:solidFill>
              <a:latin typeface="+mj-lt"/>
            </a:rPr>
            <a:t> </a:t>
          </a:r>
          <a:r>
            <a:rPr lang="en-US" sz="2400" b="1" dirty="0">
              <a:solidFill>
                <a:schemeClr val="bg1"/>
              </a:solidFill>
              <a:latin typeface="+mj-lt"/>
            </a:rPr>
            <a:t>Ban on trade with non-Parties to the Montreal Protocol;</a:t>
          </a:r>
          <a:endParaRPr lang="en-IN" altLang="en-US" sz="2400" b="1" dirty="0">
            <a:solidFill>
              <a:schemeClr val="bg1"/>
            </a:solidFill>
            <a:latin typeface="+mj-lt"/>
          </a:endParaRPr>
        </a:p>
      </dgm:t>
    </dgm:pt>
    <dgm:pt modelId="{54048E1D-6646-48EE-87BC-E7AE9B0D9667}" type="parTrans" cxnId="{8A438CAB-1171-4C55-B689-462C2B86877D}">
      <dgm:prSet/>
      <dgm:spPr/>
      <dgm:t>
        <a:bodyPr/>
        <a:lstStyle/>
        <a:p>
          <a:endParaRPr lang="en-IN"/>
        </a:p>
      </dgm:t>
    </dgm:pt>
    <dgm:pt modelId="{63AEC8CE-A876-44F4-8121-4B2CB8116FC2}" type="sibTrans" cxnId="{8A438CAB-1171-4C55-B689-462C2B86877D}">
      <dgm:prSet/>
      <dgm:spPr/>
      <dgm:t>
        <a:bodyPr/>
        <a:lstStyle/>
        <a:p>
          <a:endParaRPr lang="en-IN"/>
        </a:p>
      </dgm:t>
    </dgm:pt>
    <dgm:pt modelId="{7AC73C0B-DEA8-4718-869C-A0F5C0BA43CD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IN" sz="2400" b="1" dirty="0">
              <a:solidFill>
                <a:schemeClr val="bg1"/>
              </a:solidFill>
              <a:latin typeface="+mj-lt"/>
            </a:rPr>
            <a:t>- Ban on creation of new capacity/expansion of ODS based industry/facilities from specified date;</a:t>
          </a:r>
        </a:p>
      </dgm:t>
    </dgm:pt>
    <dgm:pt modelId="{DEE32B0A-659E-4E3D-A6AD-934A2847CB29}" type="sibTrans" cxnId="{59A41D2D-A93F-4CF7-804F-D98A724044B2}">
      <dgm:prSet/>
      <dgm:spPr/>
      <dgm:t>
        <a:bodyPr/>
        <a:lstStyle/>
        <a:p>
          <a:endParaRPr lang="en-IN"/>
        </a:p>
      </dgm:t>
    </dgm:pt>
    <dgm:pt modelId="{6DC349B4-4A51-48F2-B7D8-55FDFFBBB99D}" type="parTrans" cxnId="{59A41D2D-A93F-4CF7-804F-D98A724044B2}">
      <dgm:prSet/>
      <dgm:spPr/>
      <dgm:t>
        <a:bodyPr/>
        <a:lstStyle/>
        <a:p>
          <a:endParaRPr lang="en-IN"/>
        </a:p>
      </dgm:t>
    </dgm:pt>
    <dgm:pt modelId="{E2D541D2-581D-4E0A-BED0-5EFFA7E36A1E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sz="2400" b="1" dirty="0">
              <a:solidFill>
                <a:schemeClr val="bg1"/>
              </a:solidFill>
              <a:latin typeface="+mj-lt"/>
            </a:rPr>
            <a:t>- Freeze on Domestic Production Capacity of HCFC-22 since July, 2000;</a:t>
          </a:r>
          <a:endParaRPr lang="en-IN" sz="2400" b="1" dirty="0">
            <a:solidFill>
              <a:schemeClr val="bg1"/>
            </a:solidFill>
            <a:latin typeface="+mj-lt"/>
          </a:endParaRPr>
        </a:p>
      </dgm:t>
    </dgm:pt>
    <dgm:pt modelId="{F8738B27-0611-47BE-A31E-A3AE1BB8097C}" type="parTrans" cxnId="{2BD96F48-511C-4DAE-AF4E-26388759427A}">
      <dgm:prSet/>
      <dgm:spPr/>
      <dgm:t>
        <a:bodyPr/>
        <a:lstStyle/>
        <a:p>
          <a:endParaRPr lang="en-IN"/>
        </a:p>
      </dgm:t>
    </dgm:pt>
    <dgm:pt modelId="{3872EFCB-3819-46F2-98F3-3BFCD3A73421}" type="sibTrans" cxnId="{2BD96F48-511C-4DAE-AF4E-26388759427A}">
      <dgm:prSet/>
      <dgm:spPr/>
      <dgm:t>
        <a:bodyPr/>
        <a:lstStyle/>
        <a:p>
          <a:endParaRPr lang="en-IN"/>
        </a:p>
      </dgm:t>
    </dgm:pt>
    <dgm:pt modelId="{E893567C-9A5D-4A61-B57C-2808A2054FB2}" type="pres">
      <dgm:prSet presAssocID="{60695BC7-9691-4467-B0CD-CEAF669F50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7C42B7-B5A7-4AEA-ABD4-847933314526}" type="pres">
      <dgm:prSet presAssocID="{8E295E34-717F-4BA8-AF9A-8E3CE170E858}" presName="linNode" presStyleCnt="0"/>
      <dgm:spPr/>
    </dgm:pt>
    <dgm:pt modelId="{E8015A8F-01F9-4B0B-B372-A1B55A63148C}" type="pres">
      <dgm:prSet presAssocID="{8E295E34-717F-4BA8-AF9A-8E3CE170E858}" presName="parentText" presStyleLbl="node1" presStyleIdx="0" presStyleCnt="4" custScaleX="277778" custScaleY="4065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99296-4A3E-4531-8613-AAA24C604FDD}" type="pres">
      <dgm:prSet presAssocID="{D697FC4A-DCF3-497A-8920-AA78E1625B03}" presName="sp" presStyleCnt="0"/>
      <dgm:spPr/>
    </dgm:pt>
    <dgm:pt modelId="{40B7CC62-08CF-4DEA-8347-A1C239E9BA49}" type="pres">
      <dgm:prSet presAssocID="{E7696A36-4044-4298-9EC0-C993DF752613}" presName="linNode" presStyleCnt="0"/>
      <dgm:spPr/>
    </dgm:pt>
    <dgm:pt modelId="{0295AE76-3BC4-4A28-A171-E97921E638DB}" type="pres">
      <dgm:prSet presAssocID="{E7696A36-4044-4298-9EC0-C993DF752613}" presName="parentText" presStyleLbl="node1" presStyleIdx="1" presStyleCnt="4" custScaleX="277778" custScaleY="4726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273E0F-1312-4D35-A834-8A022D35054F}" type="pres">
      <dgm:prSet presAssocID="{63AEC8CE-A876-44F4-8121-4B2CB8116FC2}" presName="sp" presStyleCnt="0"/>
      <dgm:spPr/>
    </dgm:pt>
    <dgm:pt modelId="{AACFFEA8-0326-4C0B-87F3-B23C8533E427}" type="pres">
      <dgm:prSet presAssocID="{7AC73C0B-DEA8-4718-869C-A0F5C0BA43CD}" presName="linNode" presStyleCnt="0"/>
      <dgm:spPr/>
    </dgm:pt>
    <dgm:pt modelId="{C57A5C5D-1A90-4566-B8FE-49EE7197F300}" type="pres">
      <dgm:prSet presAssocID="{7AC73C0B-DEA8-4718-869C-A0F5C0BA43CD}" presName="parentText" presStyleLbl="node1" presStyleIdx="2" presStyleCnt="4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CA8CDE-2A1C-4D24-BE77-416A40113EE2}" type="pres">
      <dgm:prSet presAssocID="{DEE32B0A-659E-4E3D-A6AD-934A2847CB29}" presName="sp" presStyleCnt="0"/>
      <dgm:spPr/>
    </dgm:pt>
    <dgm:pt modelId="{C9293422-34E9-4406-B800-00CB920EAB7E}" type="pres">
      <dgm:prSet presAssocID="{E2D541D2-581D-4E0A-BED0-5EFFA7E36A1E}" presName="linNode" presStyleCnt="0"/>
      <dgm:spPr/>
    </dgm:pt>
    <dgm:pt modelId="{470D50BE-3368-4F1E-8D7B-81D309F51FE0}" type="pres">
      <dgm:prSet presAssocID="{E2D541D2-581D-4E0A-BED0-5EFFA7E36A1E}" presName="parentText" presStyleLbl="node1" presStyleIdx="3" presStyleCnt="4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438CAB-1171-4C55-B689-462C2B86877D}" srcId="{60695BC7-9691-4467-B0CD-CEAF669F5048}" destId="{E7696A36-4044-4298-9EC0-C993DF752613}" srcOrd="1" destOrd="0" parTransId="{54048E1D-6646-48EE-87BC-E7AE9B0D9667}" sibTransId="{63AEC8CE-A876-44F4-8121-4B2CB8116FC2}"/>
    <dgm:cxn modelId="{2D8DB901-E3E4-4192-91AC-1DE369023235}" type="presOf" srcId="{8E295E34-717F-4BA8-AF9A-8E3CE170E858}" destId="{E8015A8F-01F9-4B0B-B372-A1B55A63148C}" srcOrd="0" destOrd="0" presId="urn:microsoft.com/office/officeart/2005/8/layout/vList5"/>
    <dgm:cxn modelId="{C918A0FD-B026-4B1F-84FB-015364B6842C}" type="presOf" srcId="{60695BC7-9691-4467-B0CD-CEAF669F5048}" destId="{E893567C-9A5D-4A61-B57C-2808A2054FB2}" srcOrd="0" destOrd="0" presId="urn:microsoft.com/office/officeart/2005/8/layout/vList5"/>
    <dgm:cxn modelId="{AF05EC92-1BF3-4056-8717-10748AEE3377}" type="presOf" srcId="{E7696A36-4044-4298-9EC0-C993DF752613}" destId="{0295AE76-3BC4-4A28-A171-E97921E638DB}" srcOrd="0" destOrd="0" presId="urn:microsoft.com/office/officeart/2005/8/layout/vList5"/>
    <dgm:cxn modelId="{59A41D2D-A93F-4CF7-804F-D98A724044B2}" srcId="{60695BC7-9691-4467-B0CD-CEAF669F5048}" destId="{7AC73C0B-DEA8-4718-869C-A0F5C0BA43CD}" srcOrd="2" destOrd="0" parTransId="{6DC349B4-4A51-48F2-B7D8-55FDFFBBB99D}" sibTransId="{DEE32B0A-659E-4E3D-A6AD-934A2847CB29}"/>
    <dgm:cxn modelId="{A7C4BC55-CA8B-450F-A8A2-C3B8DCD84A40}" srcId="{60695BC7-9691-4467-B0CD-CEAF669F5048}" destId="{8E295E34-717F-4BA8-AF9A-8E3CE170E858}" srcOrd="0" destOrd="0" parTransId="{ED8A2757-DC4C-4E43-B8E0-CD5FAB38AC09}" sibTransId="{D697FC4A-DCF3-497A-8920-AA78E1625B03}"/>
    <dgm:cxn modelId="{06C8C45B-A7FF-471D-8863-A9A76B4B65AE}" type="presOf" srcId="{E2D541D2-581D-4E0A-BED0-5EFFA7E36A1E}" destId="{470D50BE-3368-4F1E-8D7B-81D309F51FE0}" srcOrd="0" destOrd="0" presId="urn:microsoft.com/office/officeart/2005/8/layout/vList5"/>
    <dgm:cxn modelId="{F3C99328-AABA-486E-939C-B5E466AE6BFF}" type="presOf" srcId="{7AC73C0B-DEA8-4718-869C-A0F5C0BA43CD}" destId="{C57A5C5D-1A90-4566-B8FE-49EE7197F300}" srcOrd="0" destOrd="0" presId="urn:microsoft.com/office/officeart/2005/8/layout/vList5"/>
    <dgm:cxn modelId="{2BD96F48-511C-4DAE-AF4E-26388759427A}" srcId="{60695BC7-9691-4467-B0CD-CEAF669F5048}" destId="{E2D541D2-581D-4E0A-BED0-5EFFA7E36A1E}" srcOrd="3" destOrd="0" parTransId="{F8738B27-0611-47BE-A31E-A3AE1BB8097C}" sibTransId="{3872EFCB-3819-46F2-98F3-3BFCD3A73421}"/>
    <dgm:cxn modelId="{609DEE0D-8D93-4552-99F8-B6A83793BEEF}" type="presParOf" srcId="{E893567C-9A5D-4A61-B57C-2808A2054FB2}" destId="{2B7C42B7-B5A7-4AEA-ABD4-847933314526}" srcOrd="0" destOrd="0" presId="urn:microsoft.com/office/officeart/2005/8/layout/vList5"/>
    <dgm:cxn modelId="{919FD00D-1CB3-4FCC-93FA-52CC53CECCE5}" type="presParOf" srcId="{2B7C42B7-B5A7-4AEA-ABD4-847933314526}" destId="{E8015A8F-01F9-4B0B-B372-A1B55A63148C}" srcOrd="0" destOrd="0" presId="urn:microsoft.com/office/officeart/2005/8/layout/vList5"/>
    <dgm:cxn modelId="{2689A8AB-72E6-4413-90D9-409BA0F64338}" type="presParOf" srcId="{E893567C-9A5D-4A61-B57C-2808A2054FB2}" destId="{D0F99296-4A3E-4531-8613-AAA24C604FDD}" srcOrd="1" destOrd="0" presId="urn:microsoft.com/office/officeart/2005/8/layout/vList5"/>
    <dgm:cxn modelId="{005A6A2E-88F0-4EB7-B7E9-CAE9A9C1A149}" type="presParOf" srcId="{E893567C-9A5D-4A61-B57C-2808A2054FB2}" destId="{40B7CC62-08CF-4DEA-8347-A1C239E9BA49}" srcOrd="2" destOrd="0" presId="urn:microsoft.com/office/officeart/2005/8/layout/vList5"/>
    <dgm:cxn modelId="{FA338FF8-D3F5-47D5-833F-342A97B4150D}" type="presParOf" srcId="{40B7CC62-08CF-4DEA-8347-A1C239E9BA49}" destId="{0295AE76-3BC4-4A28-A171-E97921E638DB}" srcOrd="0" destOrd="0" presId="urn:microsoft.com/office/officeart/2005/8/layout/vList5"/>
    <dgm:cxn modelId="{D27739C5-726C-4E5F-8577-B22E446937F1}" type="presParOf" srcId="{E893567C-9A5D-4A61-B57C-2808A2054FB2}" destId="{74273E0F-1312-4D35-A834-8A022D35054F}" srcOrd="3" destOrd="0" presId="urn:microsoft.com/office/officeart/2005/8/layout/vList5"/>
    <dgm:cxn modelId="{7D0EAE17-BE89-4ACD-9A08-A0B63EBB3F24}" type="presParOf" srcId="{E893567C-9A5D-4A61-B57C-2808A2054FB2}" destId="{AACFFEA8-0326-4C0B-87F3-B23C8533E427}" srcOrd="4" destOrd="0" presId="urn:microsoft.com/office/officeart/2005/8/layout/vList5"/>
    <dgm:cxn modelId="{F482229D-7029-4D0C-83E6-2CB187EA7EA8}" type="presParOf" srcId="{AACFFEA8-0326-4C0B-87F3-B23C8533E427}" destId="{C57A5C5D-1A90-4566-B8FE-49EE7197F300}" srcOrd="0" destOrd="0" presId="urn:microsoft.com/office/officeart/2005/8/layout/vList5"/>
    <dgm:cxn modelId="{D4F9F753-2105-442C-8331-0A242622327F}" type="presParOf" srcId="{E893567C-9A5D-4A61-B57C-2808A2054FB2}" destId="{39CA8CDE-2A1C-4D24-BE77-416A40113EE2}" srcOrd="5" destOrd="0" presId="urn:microsoft.com/office/officeart/2005/8/layout/vList5"/>
    <dgm:cxn modelId="{39078BDF-E56A-4124-8580-2A0D377EEA6D}" type="presParOf" srcId="{E893567C-9A5D-4A61-B57C-2808A2054FB2}" destId="{C9293422-34E9-4406-B800-00CB920EAB7E}" srcOrd="6" destOrd="0" presId="urn:microsoft.com/office/officeart/2005/8/layout/vList5"/>
    <dgm:cxn modelId="{D092B5A0-8EF6-4290-A798-91EC0BDEB16E}" type="presParOf" srcId="{C9293422-34E9-4406-B800-00CB920EAB7E}" destId="{470D50BE-3368-4F1E-8D7B-81D309F51FE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695BC7-9691-4467-B0CD-CEAF669F504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IN"/>
        </a:p>
      </dgm:t>
    </dgm:pt>
    <dgm:pt modelId="{8E295E34-717F-4BA8-AF9A-8E3CE170E858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sz="2400" b="1" dirty="0">
              <a:solidFill>
                <a:schemeClr val="bg1"/>
              </a:solidFill>
              <a:latin typeface="+mj-lt"/>
            </a:rPr>
            <a:t>Mandatory Registration for the following:</a:t>
          </a:r>
          <a:endParaRPr lang="en-IN" sz="2400" b="1" dirty="0">
            <a:solidFill>
              <a:schemeClr val="bg1"/>
            </a:solidFill>
            <a:latin typeface="+mj-lt"/>
          </a:endParaRPr>
        </a:p>
      </dgm:t>
    </dgm:pt>
    <dgm:pt modelId="{ED8A2757-DC4C-4E43-B8E0-CD5FAB38AC09}" type="parTrans" cxnId="{A7C4BC55-CA8B-450F-A8A2-C3B8DCD84A40}">
      <dgm:prSet/>
      <dgm:spPr/>
      <dgm:t>
        <a:bodyPr/>
        <a:lstStyle/>
        <a:p>
          <a:endParaRPr lang="en-IN"/>
        </a:p>
      </dgm:t>
    </dgm:pt>
    <dgm:pt modelId="{D697FC4A-DCF3-497A-8920-AA78E1625B03}" type="sibTrans" cxnId="{A7C4BC55-CA8B-450F-A8A2-C3B8DCD84A40}">
      <dgm:prSet/>
      <dgm:spPr/>
      <dgm:t>
        <a:bodyPr/>
        <a:lstStyle/>
        <a:p>
          <a:endParaRPr lang="en-IN"/>
        </a:p>
      </dgm:t>
    </dgm:pt>
    <dgm:pt modelId="{E7696A36-4044-4298-9EC0-C993DF752613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355600" indent="0" algn="l"/>
          <a:r>
            <a:rPr kumimoji="1"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Times New Roman" pitchFamily="18" charset="0"/>
            </a:rPr>
            <a:t>-  </a:t>
          </a:r>
          <a:r>
            <a:rPr kumimoji="1" lang="en-US" sz="2400" b="1" dirty="0">
              <a:solidFill>
                <a:schemeClr val="bg1"/>
              </a:solidFill>
              <a:effectLst/>
              <a:latin typeface="Arial" charset="0"/>
              <a:cs typeface="Times New Roman" pitchFamily="18" charset="0"/>
            </a:rPr>
            <a:t>Producers of ODSs, manufacturers of equipment/      products   using ODSs;</a:t>
          </a:r>
          <a:endParaRPr lang="en-IN" altLang="en-US" sz="2400" b="1" dirty="0">
            <a:solidFill>
              <a:schemeClr val="bg1"/>
            </a:solidFill>
            <a:effectLst/>
            <a:latin typeface="+mj-lt"/>
          </a:endParaRPr>
        </a:p>
      </dgm:t>
    </dgm:pt>
    <dgm:pt modelId="{54048E1D-6646-48EE-87BC-E7AE9B0D9667}" type="parTrans" cxnId="{8A438CAB-1171-4C55-B689-462C2B86877D}">
      <dgm:prSet/>
      <dgm:spPr/>
      <dgm:t>
        <a:bodyPr/>
        <a:lstStyle/>
        <a:p>
          <a:endParaRPr lang="en-IN"/>
        </a:p>
      </dgm:t>
    </dgm:pt>
    <dgm:pt modelId="{63AEC8CE-A876-44F4-8121-4B2CB8116FC2}" type="sibTrans" cxnId="{8A438CAB-1171-4C55-B689-462C2B86877D}">
      <dgm:prSet/>
      <dgm:spPr/>
      <dgm:t>
        <a:bodyPr/>
        <a:lstStyle/>
        <a:p>
          <a:endParaRPr lang="en-IN"/>
        </a:p>
      </dgm:t>
    </dgm:pt>
    <dgm:pt modelId="{7AC73C0B-DEA8-4718-869C-A0F5C0BA43CD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355600" indent="0" algn="l"/>
          <a:r>
            <a:rPr kumimoji="1"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Times New Roman" pitchFamily="18" charset="0"/>
            </a:rPr>
            <a:t>-  </a:t>
          </a:r>
          <a:r>
            <a:rPr kumimoji="1" lang="en-US" sz="2400" b="1" dirty="0">
              <a:solidFill>
                <a:schemeClr val="bg1"/>
              </a:solidFill>
              <a:effectLst/>
              <a:latin typeface="Arial" charset="0"/>
              <a:cs typeface="Times New Roman" pitchFamily="18" charset="0"/>
            </a:rPr>
            <a:t>Importer and Exporter of ODS Compressors</a:t>
          </a:r>
          <a:endParaRPr lang="en-IN" sz="2400" b="1" dirty="0">
            <a:solidFill>
              <a:schemeClr val="bg1"/>
            </a:solidFill>
            <a:effectLst/>
            <a:latin typeface="+mj-lt"/>
          </a:endParaRPr>
        </a:p>
      </dgm:t>
    </dgm:pt>
    <dgm:pt modelId="{DEE32B0A-659E-4E3D-A6AD-934A2847CB29}" type="sibTrans" cxnId="{59A41D2D-A93F-4CF7-804F-D98A724044B2}">
      <dgm:prSet/>
      <dgm:spPr/>
      <dgm:t>
        <a:bodyPr/>
        <a:lstStyle/>
        <a:p>
          <a:endParaRPr lang="en-IN"/>
        </a:p>
      </dgm:t>
    </dgm:pt>
    <dgm:pt modelId="{6DC349B4-4A51-48F2-B7D8-55FDFFBBB99D}" type="parTrans" cxnId="{59A41D2D-A93F-4CF7-804F-D98A724044B2}">
      <dgm:prSet/>
      <dgm:spPr/>
      <dgm:t>
        <a:bodyPr/>
        <a:lstStyle/>
        <a:p>
          <a:endParaRPr lang="en-IN"/>
        </a:p>
      </dgm:t>
    </dgm:pt>
    <dgm:pt modelId="{E2D541D2-581D-4E0A-BED0-5EFFA7E36A1E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/>
          <a:r>
            <a:rPr lang="en-US" sz="2400" b="1" dirty="0">
              <a:solidFill>
                <a:schemeClr val="bg1"/>
              </a:solidFill>
              <a:latin typeface="+mj-lt"/>
            </a:rPr>
            <a:t>Import and Export of ODS are subject to License issued by the Directorate General of Foreign Trade (DGFT) with the consent from </a:t>
          </a:r>
          <a:r>
            <a:rPr lang="en-US" sz="2400" b="1" dirty="0" err="1">
              <a:solidFill>
                <a:schemeClr val="bg1"/>
              </a:solidFill>
              <a:latin typeface="+mj-lt"/>
            </a:rPr>
            <a:t>MoEF&amp;CC</a:t>
          </a:r>
          <a:r>
            <a:rPr lang="en-US" sz="2400" b="1" dirty="0">
              <a:solidFill>
                <a:schemeClr val="bg1"/>
              </a:solidFill>
              <a:latin typeface="+mj-lt"/>
            </a:rPr>
            <a:t> .</a:t>
          </a:r>
          <a:endParaRPr lang="en-IN" sz="2400" b="1" dirty="0">
            <a:solidFill>
              <a:schemeClr val="bg1"/>
            </a:solidFill>
            <a:latin typeface="+mj-lt"/>
          </a:endParaRPr>
        </a:p>
      </dgm:t>
    </dgm:pt>
    <dgm:pt modelId="{F8738B27-0611-47BE-A31E-A3AE1BB8097C}" type="parTrans" cxnId="{2BD96F48-511C-4DAE-AF4E-26388759427A}">
      <dgm:prSet/>
      <dgm:spPr/>
      <dgm:t>
        <a:bodyPr/>
        <a:lstStyle/>
        <a:p>
          <a:endParaRPr lang="en-IN"/>
        </a:p>
      </dgm:t>
    </dgm:pt>
    <dgm:pt modelId="{3872EFCB-3819-46F2-98F3-3BFCD3A73421}" type="sibTrans" cxnId="{2BD96F48-511C-4DAE-AF4E-26388759427A}">
      <dgm:prSet/>
      <dgm:spPr/>
      <dgm:t>
        <a:bodyPr/>
        <a:lstStyle/>
        <a:p>
          <a:endParaRPr lang="en-IN"/>
        </a:p>
      </dgm:t>
    </dgm:pt>
    <dgm:pt modelId="{A1162F09-AB18-4854-A783-7D83F19C0B65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355600" indent="0" algn="l"/>
          <a:r>
            <a:rPr kumimoji="1" lang="en-U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Times New Roman" pitchFamily="18" charset="0"/>
            </a:rPr>
            <a:t>-  </a:t>
          </a:r>
          <a:r>
            <a:rPr kumimoji="1" lang="en-US" sz="2400" b="1" dirty="0">
              <a:solidFill>
                <a:schemeClr val="bg1"/>
              </a:solidFill>
              <a:effectLst/>
              <a:latin typeface="Arial" charset="0"/>
              <a:cs typeface="Times New Roman" pitchFamily="18" charset="0"/>
            </a:rPr>
            <a:t>Recycling, recovery, reclamation  and destruction of ODSs;</a:t>
          </a:r>
          <a:endParaRPr lang="en-IN" sz="2400" b="1" dirty="0">
            <a:solidFill>
              <a:schemeClr val="bg1"/>
            </a:solidFill>
            <a:effectLst/>
            <a:latin typeface="+mj-lt"/>
          </a:endParaRPr>
        </a:p>
      </dgm:t>
    </dgm:pt>
    <dgm:pt modelId="{62EB6B36-E157-4E54-BEA8-3EA1219CDC38}" type="parTrans" cxnId="{A199F0D0-94C5-4D1E-94F2-A57C7921BC4E}">
      <dgm:prSet/>
      <dgm:spPr/>
      <dgm:t>
        <a:bodyPr/>
        <a:lstStyle/>
        <a:p>
          <a:endParaRPr lang="en-IN"/>
        </a:p>
      </dgm:t>
    </dgm:pt>
    <dgm:pt modelId="{96EEDBEA-4B6D-4941-9749-2B725E4AB6AD}" type="sibTrans" cxnId="{A199F0D0-94C5-4D1E-94F2-A57C7921BC4E}">
      <dgm:prSet/>
      <dgm:spPr/>
      <dgm:t>
        <a:bodyPr/>
        <a:lstStyle/>
        <a:p>
          <a:endParaRPr lang="en-IN"/>
        </a:p>
      </dgm:t>
    </dgm:pt>
    <dgm:pt modelId="{E893567C-9A5D-4A61-B57C-2808A2054FB2}" type="pres">
      <dgm:prSet presAssocID="{60695BC7-9691-4467-B0CD-CEAF669F50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7C42B7-B5A7-4AEA-ABD4-847933314526}" type="pres">
      <dgm:prSet presAssocID="{8E295E34-717F-4BA8-AF9A-8E3CE170E858}" presName="linNode" presStyleCnt="0"/>
      <dgm:spPr/>
    </dgm:pt>
    <dgm:pt modelId="{E8015A8F-01F9-4B0B-B372-A1B55A63148C}" type="pres">
      <dgm:prSet presAssocID="{8E295E34-717F-4BA8-AF9A-8E3CE170E858}" presName="parentText" presStyleLbl="node1" presStyleIdx="0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99296-4A3E-4531-8613-AAA24C604FDD}" type="pres">
      <dgm:prSet presAssocID="{D697FC4A-DCF3-497A-8920-AA78E1625B03}" presName="sp" presStyleCnt="0"/>
      <dgm:spPr/>
    </dgm:pt>
    <dgm:pt modelId="{40B7CC62-08CF-4DEA-8347-A1C239E9BA49}" type="pres">
      <dgm:prSet presAssocID="{E7696A36-4044-4298-9EC0-C993DF752613}" presName="linNode" presStyleCnt="0"/>
      <dgm:spPr/>
    </dgm:pt>
    <dgm:pt modelId="{0295AE76-3BC4-4A28-A171-E97921E638DB}" type="pres">
      <dgm:prSet presAssocID="{E7696A36-4044-4298-9EC0-C993DF752613}" presName="parentText" presStyleLbl="node1" presStyleIdx="1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273E0F-1312-4D35-A834-8A022D35054F}" type="pres">
      <dgm:prSet presAssocID="{63AEC8CE-A876-44F4-8121-4B2CB8116FC2}" presName="sp" presStyleCnt="0"/>
      <dgm:spPr/>
    </dgm:pt>
    <dgm:pt modelId="{AACFFEA8-0326-4C0B-87F3-B23C8533E427}" type="pres">
      <dgm:prSet presAssocID="{7AC73C0B-DEA8-4718-869C-A0F5C0BA43CD}" presName="linNode" presStyleCnt="0"/>
      <dgm:spPr/>
    </dgm:pt>
    <dgm:pt modelId="{C57A5C5D-1A90-4566-B8FE-49EE7197F300}" type="pres">
      <dgm:prSet presAssocID="{7AC73C0B-DEA8-4718-869C-A0F5C0BA43CD}" presName="parentText" presStyleLbl="node1" presStyleIdx="2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CA8CDE-2A1C-4D24-BE77-416A40113EE2}" type="pres">
      <dgm:prSet presAssocID="{DEE32B0A-659E-4E3D-A6AD-934A2847CB29}" presName="sp" presStyleCnt="0"/>
      <dgm:spPr/>
    </dgm:pt>
    <dgm:pt modelId="{529550E1-C920-4D64-BD1E-66FC8DE997A7}" type="pres">
      <dgm:prSet presAssocID="{A1162F09-AB18-4854-A783-7D83F19C0B65}" presName="linNode" presStyleCnt="0"/>
      <dgm:spPr/>
    </dgm:pt>
    <dgm:pt modelId="{72ED8D8D-1AA6-41E2-9BC3-8E152CBC532F}" type="pres">
      <dgm:prSet presAssocID="{A1162F09-AB18-4854-A783-7D83F19C0B65}" presName="parentText" presStyleLbl="node1" presStyleIdx="3" presStyleCnt="5" custScaleX="27777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D49974-0782-46F1-B25C-FE6DBCE7842A}" type="pres">
      <dgm:prSet presAssocID="{96EEDBEA-4B6D-4941-9749-2B725E4AB6AD}" presName="sp" presStyleCnt="0"/>
      <dgm:spPr/>
    </dgm:pt>
    <dgm:pt modelId="{C9293422-34E9-4406-B800-00CB920EAB7E}" type="pres">
      <dgm:prSet presAssocID="{E2D541D2-581D-4E0A-BED0-5EFFA7E36A1E}" presName="linNode" presStyleCnt="0"/>
      <dgm:spPr/>
    </dgm:pt>
    <dgm:pt modelId="{470D50BE-3368-4F1E-8D7B-81D309F51FE0}" type="pres">
      <dgm:prSet presAssocID="{E2D541D2-581D-4E0A-BED0-5EFFA7E36A1E}" presName="parentText" presStyleLbl="node1" presStyleIdx="4" presStyleCnt="5" custScaleX="277778" custScaleY="114491" custLinFactNeighborY="22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438CAB-1171-4C55-B689-462C2B86877D}" srcId="{60695BC7-9691-4467-B0CD-CEAF669F5048}" destId="{E7696A36-4044-4298-9EC0-C993DF752613}" srcOrd="1" destOrd="0" parTransId="{54048E1D-6646-48EE-87BC-E7AE9B0D9667}" sibTransId="{63AEC8CE-A876-44F4-8121-4B2CB8116FC2}"/>
    <dgm:cxn modelId="{4099EF32-7B51-41DE-B4FA-42A61F5219B4}" type="presOf" srcId="{E2D541D2-581D-4E0A-BED0-5EFFA7E36A1E}" destId="{470D50BE-3368-4F1E-8D7B-81D309F51FE0}" srcOrd="0" destOrd="0" presId="urn:microsoft.com/office/officeart/2005/8/layout/vList5"/>
    <dgm:cxn modelId="{59A41D2D-A93F-4CF7-804F-D98A724044B2}" srcId="{60695BC7-9691-4467-B0CD-CEAF669F5048}" destId="{7AC73C0B-DEA8-4718-869C-A0F5C0BA43CD}" srcOrd="2" destOrd="0" parTransId="{6DC349B4-4A51-48F2-B7D8-55FDFFBBB99D}" sibTransId="{DEE32B0A-659E-4E3D-A6AD-934A2847CB29}"/>
    <dgm:cxn modelId="{A7C4BC55-CA8B-450F-A8A2-C3B8DCD84A40}" srcId="{60695BC7-9691-4467-B0CD-CEAF669F5048}" destId="{8E295E34-717F-4BA8-AF9A-8E3CE170E858}" srcOrd="0" destOrd="0" parTransId="{ED8A2757-DC4C-4E43-B8E0-CD5FAB38AC09}" sibTransId="{D697FC4A-DCF3-497A-8920-AA78E1625B03}"/>
    <dgm:cxn modelId="{2BD96F48-511C-4DAE-AF4E-26388759427A}" srcId="{60695BC7-9691-4467-B0CD-CEAF669F5048}" destId="{E2D541D2-581D-4E0A-BED0-5EFFA7E36A1E}" srcOrd="4" destOrd="0" parTransId="{F8738B27-0611-47BE-A31E-A3AE1BB8097C}" sibTransId="{3872EFCB-3819-46F2-98F3-3BFCD3A73421}"/>
    <dgm:cxn modelId="{E40AA0F3-F0CB-4527-9769-5B7D47AAA708}" type="presOf" srcId="{60695BC7-9691-4467-B0CD-CEAF669F5048}" destId="{E893567C-9A5D-4A61-B57C-2808A2054FB2}" srcOrd="0" destOrd="0" presId="urn:microsoft.com/office/officeart/2005/8/layout/vList5"/>
    <dgm:cxn modelId="{26EB1A89-385B-4D55-8104-A0B2E9747213}" type="presOf" srcId="{7AC73C0B-DEA8-4718-869C-A0F5C0BA43CD}" destId="{C57A5C5D-1A90-4566-B8FE-49EE7197F300}" srcOrd="0" destOrd="0" presId="urn:microsoft.com/office/officeart/2005/8/layout/vList5"/>
    <dgm:cxn modelId="{9091FDFC-4BC9-4E24-8DA7-223280CFA198}" type="presOf" srcId="{E7696A36-4044-4298-9EC0-C993DF752613}" destId="{0295AE76-3BC4-4A28-A171-E97921E638DB}" srcOrd="0" destOrd="0" presId="urn:microsoft.com/office/officeart/2005/8/layout/vList5"/>
    <dgm:cxn modelId="{A2355252-C188-4105-8152-8010C37C3BF8}" type="presOf" srcId="{8E295E34-717F-4BA8-AF9A-8E3CE170E858}" destId="{E8015A8F-01F9-4B0B-B372-A1B55A63148C}" srcOrd="0" destOrd="0" presId="urn:microsoft.com/office/officeart/2005/8/layout/vList5"/>
    <dgm:cxn modelId="{46A4210B-FA8D-4FAA-AB5A-CAEACEF0C511}" type="presOf" srcId="{A1162F09-AB18-4854-A783-7D83F19C0B65}" destId="{72ED8D8D-1AA6-41E2-9BC3-8E152CBC532F}" srcOrd="0" destOrd="0" presId="urn:microsoft.com/office/officeart/2005/8/layout/vList5"/>
    <dgm:cxn modelId="{A199F0D0-94C5-4D1E-94F2-A57C7921BC4E}" srcId="{60695BC7-9691-4467-B0CD-CEAF669F5048}" destId="{A1162F09-AB18-4854-A783-7D83F19C0B65}" srcOrd="3" destOrd="0" parTransId="{62EB6B36-E157-4E54-BEA8-3EA1219CDC38}" sibTransId="{96EEDBEA-4B6D-4941-9749-2B725E4AB6AD}"/>
    <dgm:cxn modelId="{1D75C3E1-E2D2-4194-AB4B-45B070522329}" type="presParOf" srcId="{E893567C-9A5D-4A61-B57C-2808A2054FB2}" destId="{2B7C42B7-B5A7-4AEA-ABD4-847933314526}" srcOrd="0" destOrd="0" presId="urn:microsoft.com/office/officeart/2005/8/layout/vList5"/>
    <dgm:cxn modelId="{F31C3F6E-608D-4BD3-86C0-3C1A5517F585}" type="presParOf" srcId="{2B7C42B7-B5A7-4AEA-ABD4-847933314526}" destId="{E8015A8F-01F9-4B0B-B372-A1B55A63148C}" srcOrd="0" destOrd="0" presId="urn:microsoft.com/office/officeart/2005/8/layout/vList5"/>
    <dgm:cxn modelId="{F24A3A6D-78FA-4755-9F17-BE836C15CD2B}" type="presParOf" srcId="{E893567C-9A5D-4A61-B57C-2808A2054FB2}" destId="{D0F99296-4A3E-4531-8613-AAA24C604FDD}" srcOrd="1" destOrd="0" presId="urn:microsoft.com/office/officeart/2005/8/layout/vList5"/>
    <dgm:cxn modelId="{E6640437-C556-4985-A30E-D545008856D6}" type="presParOf" srcId="{E893567C-9A5D-4A61-B57C-2808A2054FB2}" destId="{40B7CC62-08CF-4DEA-8347-A1C239E9BA49}" srcOrd="2" destOrd="0" presId="urn:microsoft.com/office/officeart/2005/8/layout/vList5"/>
    <dgm:cxn modelId="{1480209B-B2C1-40F0-8D2E-F113770BFFDD}" type="presParOf" srcId="{40B7CC62-08CF-4DEA-8347-A1C239E9BA49}" destId="{0295AE76-3BC4-4A28-A171-E97921E638DB}" srcOrd="0" destOrd="0" presId="urn:microsoft.com/office/officeart/2005/8/layout/vList5"/>
    <dgm:cxn modelId="{427A0454-7EB0-4FDA-A94A-549019134E49}" type="presParOf" srcId="{E893567C-9A5D-4A61-B57C-2808A2054FB2}" destId="{74273E0F-1312-4D35-A834-8A022D35054F}" srcOrd="3" destOrd="0" presId="urn:microsoft.com/office/officeart/2005/8/layout/vList5"/>
    <dgm:cxn modelId="{AAB1F58E-6C0B-4AF8-89CC-3DB50A7A6F18}" type="presParOf" srcId="{E893567C-9A5D-4A61-B57C-2808A2054FB2}" destId="{AACFFEA8-0326-4C0B-87F3-B23C8533E427}" srcOrd="4" destOrd="0" presId="urn:microsoft.com/office/officeart/2005/8/layout/vList5"/>
    <dgm:cxn modelId="{CD1A71CC-6282-462A-827C-E0381E1A3A26}" type="presParOf" srcId="{AACFFEA8-0326-4C0B-87F3-B23C8533E427}" destId="{C57A5C5D-1A90-4566-B8FE-49EE7197F300}" srcOrd="0" destOrd="0" presId="urn:microsoft.com/office/officeart/2005/8/layout/vList5"/>
    <dgm:cxn modelId="{2EB06EE9-8ECE-45EF-BFFE-CC5BEF01EA05}" type="presParOf" srcId="{E893567C-9A5D-4A61-B57C-2808A2054FB2}" destId="{39CA8CDE-2A1C-4D24-BE77-416A40113EE2}" srcOrd="5" destOrd="0" presId="urn:microsoft.com/office/officeart/2005/8/layout/vList5"/>
    <dgm:cxn modelId="{B8D11FA1-71FF-4FE7-8632-CB12A00AB587}" type="presParOf" srcId="{E893567C-9A5D-4A61-B57C-2808A2054FB2}" destId="{529550E1-C920-4D64-BD1E-66FC8DE997A7}" srcOrd="6" destOrd="0" presId="urn:microsoft.com/office/officeart/2005/8/layout/vList5"/>
    <dgm:cxn modelId="{320616AD-057A-468C-AA4A-F1D0F47329F8}" type="presParOf" srcId="{529550E1-C920-4D64-BD1E-66FC8DE997A7}" destId="{72ED8D8D-1AA6-41E2-9BC3-8E152CBC532F}" srcOrd="0" destOrd="0" presId="urn:microsoft.com/office/officeart/2005/8/layout/vList5"/>
    <dgm:cxn modelId="{8AC0FE1B-6013-4814-8A3D-A4B584F125A6}" type="presParOf" srcId="{E893567C-9A5D-4A61-B57C-2808A2054FB2}" destId="{3AD49974-0782-46F1-B25C-FE6DBCE7842A}" srcOrd="7" destOrd="0" presId="urn:microsoft.com/office/officeart/2005/8/layout/vList5"/>
    <dgm:cxn modelId="{7330EED2-B189-40EA-84BE-4A64AD631771}" type="presParOf" srcId="{E893567C-9A5D-4A61-B57C-2808A2054FB2}" destId="{C9293422-34E9-4406-B800-00CB920EAB7E}" srcOrd="8" destOrd="0" presId="urn:microsoft.com/office/officeart/2005/8/layout/vList5"/>
    <dgm:cxn modelId="{5C7A8B6B-CF51-4A22-9E01-95E21DBE100A}" type="presParOf" srcId="{C9293422-34E9-4406-B800-00CB920EAB7E}" destId="{470D50BE-3368-4F1E-8D7B-81D309F51FE0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0695BC7-9691-4467-B0CD-CEAF669F504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IN"/>
        </a:p>
      </dgm:t>
    </dgm:pt>
    <dgm:pt modelId="{8E295E34-717F-4BA8-AF9A-8E3CE170E858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sz="2000" b="1" dirty="0">
              <a:solidFill>
                <a:schemeClr val="bg1"/>
              </a:solidFill>
              <a:latin typeface="+mj-lt"/>
            </a:rPr>
            <a:t>- ODS Rules have been amended in 2014 to align with the accelerated phase-out of HCFCs and National Implementation Policies for phase-out of  HCFCs</a:t>
          </a:r>
          <a:endParaRPr lang="en-IN" sz="2000" b="1" dirty="0">
            <a:solidFill>
              <a:schemeClr val="bg1"/>
            </a:solidFill>
            <a:latin typeface="+mj-lt"/>
          </a:endParaRPr>
        </a:p>
      </dgm:t>
    </dgm:pt>
    <dgm:pt modelId="{ED8A2757-DC4C-4E43-B8E0-CD5FAB38AC09}" type="parTrans" cxnId="{A7C4BC55-CA8B-450F-A8A2-C3B8DCD84A40}">
      <dgm:prSet/>
      <dgm:spPr/>
      <dgm:t>
        <a:bodyPr/>
        <a:lstStyle/>
        <a:p>
          <a:endParaRPr lang="en-IN"/>
        </a:p>
      </dgm:t>
    </dgm:pt>
    <dgm:pt modelId="{D697FC4A-DCF3-497A-8920-AA78E1625B03}" type="sibTrans" cxnId="{A7C4BC55-CA8B-450F-A8A2-C3B8DCD84A40}">
      <dgm:prSet/>
      <dgm:spPr/>
      <dgm:t>
        <a:bodyPr/>
        <a:lstStyle/>
        <a:p>
          <a:endParaRPr lang="en-IN"/>
        </a:p>
      </dgm:t>
    </dgm:pt>
    <dgm:pt modelId="{E7696A36-4044-4298-9EC0-C993DF752613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0" indent="0" algn="l"/>
          <a:r>
            <a:rPr lang="en-US" sz="2000" b="1" dirty="0">
              <a:solidFill>
                <a:schemeClr val="bg1"/>
              </a:solidFill>
              <a:latin typeface="+mj-lt"/>
            </a:rPr>
            <a:t>-  Control of production and consumption of HCFCs from the date of publication of Amendment Rules 2014,  to 1st January, 2040 as per the accelerated phase-out schedule of HCFCs;</a:t>
          </a:r>
          <a:endParaRPr lang="en-IN" altLang="en-US" sz="2000" b="1" dirty="0">
            <a:solidFill>
              <a:schemeClr val="bg1"/>
            </a:solidFill>
            <a:latin typeface="+mj-lt"/>
          </a:endParaRPr>
        </a:p>
      </dgm:t>
    </dgm:pt>
    <dgm:pt modelId="{54048E1D-6646-48EE-87BC-E7AE9B0D9667}" type="parTrans" cxnId="{8A438CAB-1171-4C55-B689-462C2B86877D}">
      <dgm:prSet/>
      <dgm:spPr/>
      <dgm:t>
        <a:bodyPr/>
        <a:lstStyle/>
        <a:p>
          <a:endParaRPr lang="en-IN"/>
        </a:p>
      </dgm:t>
    </dgm:pt>
    <dgm:pt modelId="{63AEC8CE-A876-44F4-8121-4B2CB8116FC2}" type="sibTrans" cxnId="{8A438CAB-1171-4C55-B689-462C2B86877D}">
      <dgm:prSet/>
      <dgm:spPr/>
      <dgm:t>
        <a:bodyPr/>
        <a:lstStyle/>
        <a:p>
          <a:endParaRPr lang="en-IN"/>
        </a:p>
      </dgm:t>
    </dgm:pt>
    <dgm:pt modelId="{7AC73C0B-DEA8-4718-869C-A0F5C0BA43CD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0" indent="0" algn="l"/>
          <a:r>
            <a:rPr lang="en-US" sz="2000" b="1" dirty="0">
              <a:solidFill>
                <a:schemeClr val="bg1"/>
              </a:solidFill>
              <a:latin typeface="+mj-lt"/>
            </a:rPr>
            <a:t>-  Licensing system for import and export  of HCFCs;</a:t>
          </a:r>
          <a:endParaRPr lang="en-IN" sz="2000" b="1" dirty="0">
            <a:solidFill>
              <a:schemeClr val="bg1"/>
            </a:solidFill>
            <a:latin typeface="+mj-lt"/>
          </a:endParaRPr>
        </a:p>
      </dgm:t>
    </dgm:pt>
    <dgm:pt modelId="{DEE32B0A-659E-4E3D-A6AD-934A2847CB29}" type="sibTrans" cxnId="{59A41D2D-A93F-4CF7-804F-D98A724044B2}">
      <dgm:prSet/>
      <dgm:spPr/>
      <dgm:t>
        <a:bodyPr/>
        <a:lstStyle/>
        <a:p>
          <a:endParaRPr lang="en-IN"/>
        </a:p>
      </dgm:t>
    </dgm:pt>
    <dgm:pt modelId="{6DC349B4-4A51-48F2-B7D8-55FDFFBBB99D}" type="parTrans" cxnId="{59A41D2D-A93F-4CF7-804F-D98A724044B2}">
      <dgm:prSet/>
      <dgm:spPr/>
      <dgm:t>
        <a:bodyPr/>
        <a:lstStyle/>
        <a:p>
          <a:endParaRPr lang="en-IN"/>
        </a:p>
      </dgm:t>
    </dgm:pt>
    <dgm:pt modelId="{E2D541D2-581D-4E0A-BED0-5EFFA7E36A1E}">
      <dgm:prSet phldrT="[Text]" custT="1"/>
      <dgm:spPr>
        <a:solidFill>
          <a:srgbClr val="FFFF00">
            <a:alpha val="90000"/>
          </a:srgb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l"/>
          <a:r>
            <a:rPr lang="en-US" sz="2400" b="1" dirty="0">
              <a:solidFill>
                <a:schemeClr val="bg1"/>
              </a:solidFill>
              <a:latin typeface="+mj-lt"/>
            </a:rPr>
            <a:t>Prohibition of:</a:t>
          </a:r>
          <a:r>
            <a:rPr lang="en-US" sz="2400" b="1" dirty="0">
              <a:solidFill>
                <a:srgbClr val="FFFF00"/>
              </a:solidFill>
              <a:latin typeface="+mj-lt"/>
            </a:rPr>
            <a:t> </a:t>
          </a:r>
          <a:endParaRPr lang="en-IN" sz="2400" b="1" dirty="0">
            <a:solidFill>
              <a:srgbClr val="FFFF00"/>
            </a:solidFill>
            <a:latin typeface="+mj-lt"/>
          </a:endParaRPr>
        </a:p>
      </dgm:t>
    </dgm:pt>
    <dgm:pt modelId="{F8738B27-0611-47BE-A31E-A3AE1BB8097C}" type="parTrans" cxnId="{2BD96F48-511C-4DAE-AF4E-26388759427A}">
      <dgm:prSet/>
      <dgm:spPr/>
      <dgm:t>
        <a:bodyPr/>
        <a:lstStyle/>
        <a:p>
          <a:endParaRPr lang="en-IN"/>
        </a:p>
      </dgm:t>
    </dgm:pt>
    <dgm:pt modelId="{3872EFCB-3819-46F2-98F3-3BFCD3A73421}" type="sibTrans" cxnId="{2BD96F48-511C-4DAE-AF4E-26388759427A}">
      <dgm:prSet/>
      <dgm:spPr/>
      <dgm:t>
        <a:bodyPr/>
        <a:lstStyle/>
        <a:p>
          <a:endParaRPr lang="en-IN"/>
        </a:p>
      </dgm:t>
    </dgm:pt>
    <dgm:pt modelId="{A1162F09-AB18-4854-A783-7D83F19C0B65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0" indent="0" algn="l"/>
          <a:r>
            <a:rPr lang="en-US" sz="2000" b="1" dirty="0">
              <a:solidFill>
                <a:schemeClr val="bg1"/>
              </a:solidFill>
              <a:latin typeface="+mj-lt"/>
            </a:rPr>
            <a:t>-  Introduction of quota system for the domestic producers for production and supply to the domestic market of HCFC-22 for non-feedstock application;</a:t>
          </a:r>
          <a:endParaRPr lang="en-IN" sz="2000" b="1" dirty="0">
            <a:solidFill>
              <a:schemeClr val="bg1"/>
            </a:solidFill>
            <a:latin typeface="+mj-lt"/>
          </a:endParaRPr>
        </a:p>
      </dgm:t>
    </dgm:pt>
    <dgm:pt modelId="{62EB6B36-E157-4E54-BEA8-3EA1219CDC38}" type="parTrans" cxnId="{A199F0D0-94C5-4D1E-94F2-A57C7921BC4E}">
      <dgm:prSet/>
      <dgm:spPr/>
      <dgm:t>
        <a:bodyPr/>
        <a:lstStyle/>
        <a:p>
          <a:endParaRPr lang="en-IN"/>
        </a:p>
      </dgm:t>
    </dgm:pt>
    <dgm:pt modelId="{96EEDBEA-4B6D-4941-9749-2B725E4AB6AD}" type="sibTrans" cxnId="{A199F0D0-94C5-4D1E-94F2-A57C7921BC4E}">
      <dgm:prSet/>
      <dgm:spPr/>
      <dgm:t>
        <a:bodyPr/>
        <a:lstStyle/>
        <a:p>
          <a:endParaRPr lang="en-IN"/>
        </a:p>
      </dgm:t>
    </dgm:pt>
    <dgm:pt modelId="{E67986B3-6B9E-43AA-83D2-F3E90B4D492C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355600" indent="0" algn="l"/>
          <a:r>
            <a:rPr kumimoji="1" lang="en-US" sz="2000" b="1" dirty="0">
              <a:solidFill>
                <a:schemeClr val="bg1"/>
              </a:solidFill>
              <a:latin typeface="+mj-lt"/>
            </a:rPr>
            <a:t>- Import of pre-blended polyols containing HCFCs from January 2013;</a:t>
          </a:r>
          <a:endParaRPr lang="en-IN" sz="2000" b="1" dirty="0">
            <a:solidFill>
              <a:schemeClr val="bg1"/>
            </a:solidFill>
            <a:latin typeface="+mj-lt"/>
          </a:endParaRPr>
        </a:p>
      </dgm:t>
    </dgm:pt>
    <dgm:pt modelId="{10013657-C151-4258-953A-3AE500D478BB}" type="parTrans" cxnId="{46941634-A35D-40B5-B0F2-AC2E6F398D2A}">
      <dgm:prSet/>
      <dgm:spPr/>
      <dgm:t>
        <a:bodyPr/>
        <a:lstStyle/>
        <a:p>
          <a:endParaRPr lang="en-IN"/>
        </a:p>
      </dgm:t>
    </dgm:pt>
    <dgm:pt modelId="{84CB21B7-476E-4078-91ED-DFB1EA58D4E4}" type="sibTrans" cxnId="{46941634-A35D-40B5-B0F2-AC2E6F398D2A}">
      <dgm:prSet/>
      <dgm:spPr/>
      <dgm:t>
        <a:bodyPr/>
        <a:lstStyle/>
        <a:p>
          <a:endParaRPr lang="en-IN"/>
        </a:p>
      </dgm:t>
    </dgm:pt>
    <dgm:pt modelId="{2DE85285-237F-4A1F-B2FA-9CB6EEE4332C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355600" indent="0" algn="l"/>
          <a:r>
            <a:rPr kumimoji="1" lang="en-US" sz="2000" b="1" dirty="0">
              <a:solidFill>
                <a:schemeClr val="bg1"/>
              </a:solidFill>
              <a:latin typeface="+mj-lt"/>
            </a:rPr>
            <a:t>-  Import of blends containing ODSs including HCFCs.</a:t>
          </a:r>
          <a:endParaRPr kumimoji="1" lang="en-IN" sz="2000" b="1" dirty="0">
            <a:solidFill>
              <a:schemeClr val="bg1"/>
            </a:solidFill>
            <a:latin typeface="+mj-lt"/>
          </a:endParaRPr>
        </a:p>
      </dgm:t>
    </dgm:pt>
    <dgm:pt modelId="{96EF9988-5E3F-4788-89CF-A204D5C1F6A4}" type="parTrans" cxnId="{60B7144C-6767-4637-ABCD-C422D437FD3F}">
      <dgm:prSet/>
      <dgm:spPr/>
      <dgm:t>
        <a:bodyPr/>
        <a:lstStyle/>
        <a:p>
          <a:endParaRPr lang="en-IN"/>
        </a:p>
      </dgm:t>
    </dgm:pt>
    <dgm:pt modelId="{9676938C-C620-43BD-93DB-F471FED8183B}" type="sibTrans" cxnId="{60B7144C-6767-4637-ABCD-C422D437FD3F}">
      <dgm:prSet/>
      <dgm:spPr/>
      <dgm:t>
        <a:bodyPr/>
        <a:lstStyle/>
        <a:p>
          <a:endParaRPr lang="en-IN"/>
        </a:p>
      </dgm:t>
    </dgm:pt>
    <dgm:pt modelId="{E893567C-9A5D-4A61-B57C-2808A2054FB2}" type="pres">
      <dgm:prSet presAssocID="{60695BC7-9691-4467-B0CD-CEAF669F50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7C42B7-B5A7-4AEA-ABD4-847933314526}" type="pres">
      <dgm:prSet presAssocID="{8E295E34-717F-4BA8-AF9A-8E3CE170E858}" presName="linNode" presStyleCnt="0"/>
      <dgm:spPr/>
    </dgm:pt>
    <dgm:pt modelId="{E8015A8F-01F9-4B0B-B372-A1B55A63148C}" type="pres">
      <dgm:prSet presAssocID="{8E295E34-717F-4BA8-AF9A-8E3CE170E858}" presName="parentText" presStyleLbl="node1" presStyleIdx="0" presStyleCnt="7" custScaleX="277778" custScaleY="647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99296-4A3E-4531-8613-AAA24C604FDD}" type="pres">
      <dgm:prSet presAssocID="{D697FC4A-DCF3-497A-8920-AA78E1625B03}" presName="sp" presStyleCnt="0"/>
      <dgm:spPr/>
    </dgm:pt>
    <dgm:pt modelId="{40B7CC62-08CF-4DEA-8347-A1C239E9BA49}" type="pres">
      <dgm:prSet presAssocID="{E7696A36-4044-4298-9EC0-C993DF752613}" presName="linNode" presStyleCnt="0"/>
      <dgm:spPr/>
    </dgm:pt>
    <dgm:pt modelId="{0295AE76-3BC4-4A28-A171-E97921E638DB}" type="pres">
      <dgm:prSet presAssocID="{E7696A36-4044-4298-9EC0-C993DF752613}" presName="parentText" presStyleLbl="node1" presStyleIdx="1" presStyleCnt="7" custScaleX="277778" custScaleY="515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273E0F-1312-4D35-A834-8A022D35054F}" type="pres">
      <dgm:prSet presAssocID="{63AEC8CE-A876-44F4-8121-4B2CB8116FC2}" presName="sp" presStyleCnt="0"/>
      <dgm:spPr/>
    </dgm:pt>
    <dgm:pt modelId="{AACFFEA8-0326-4C0B-87F3-B23C8533E427}" type="pres">
      <dgm:prSet presAssocID="{7AC73C0B-DEA8-4718-869C-A0F5C0BA43CD}" presName="linNode" presStyleCnt="0"/>
      <dgm:spPr/>
    </dgm:pt>
    <dgm:pt modelId="{C57A5C5D-1A90-4566-B8FE-49EE7197F300}" type="pres">
      <dgm:prSet presAssocID="{7AC73C0B-DEA8-4718-869C-A0F5C0BA43CD}" presName="parentText" presStyleLbl="node1" presStyleIdx="2" presStyleCnt="7" custScaleX="277778" custScaleY="2951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CA8CDE-2A1C-4D24-BE77-416A40113EE2}" type="pres">
      <dgm:prSet presAssocID="{DEE32B0A-659E-4E3D-A6AD-934A2847CB29}" presName="sp" presStyleCnt="0"/>
      <dgm:spPr/>
    </dgm:pt>
    <dgm:pt modelId="{529550E1-C920-4D64-BD1E-66FC8DE997A7}" type="pres">
      <dgm:prSet presAssocID="{A1162F09-AB18-4854-A783-7D83F19C0B65}" presName="linNode" presStyleCnt="0"/>
      <dgm:spPr/>
    </dgm:pt>
    <dgm:pt modelId="{72ED8D8D-1AA6-41E2-9BC3-8E152CBC532F}" type="pres">
      <dgm:prSet presAssocID="{A1162F09-AB18-4854-A783-7D83F19C0B65}" presName="parentText" presStyleLbl="node1" presStyleIdx="3" presStyleCnt="7" custScaleX="277778" custScaleY="6315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D49974-0782-46F1-B25C-FE6DBCE7842A}" type="pres">
      <dgm:prSet presAssocID="{96EEDBEA-4B6D-4941-9749-2B725E4AB6AD}" presName="sp" presStyleCnt="0"/>
      <dgm:spPr/>
    </dgm:pt>
    <dgm:pt modelId="{C9293422-34E9-4406-B800-00CB920EAB7E}" type="pres">
      <dgm:prSet presAssocID="{E2D541D2-581D-4E0A-BED0-5EFFA7E36A1E}" presName="linNode" presStyleCnt="0"/>
      <dgm:spPr/>
    </dgm:pt>
    <dgm:pt modelId="{470D50BE-3368-4F1E-8D7B-81D309F51FE0}" type="pres">
      <dgm:prSet presAssocID="{E2D541D2-581D-4E0A-BED0-5EFFA7E36A1E}" presName="parentText" presStyleLbl="node1" presStyleIdx="4" presStyleCnt="7" custScaleX="277778" custScaleY="3145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1C930-45E2-4B0E-8FBF-8F1ED6159804}" type="pres">
      <dgm:prSet presAssocID="{3872EFCB-3819-46F2-98F3-3BFCD3A73421}" presName="sp" presStyleCnt="0"/>
      <dgm:spPr/>
    </dgm:pt>
    <dgm:pt modelId="{274A96F2-F855-4515-BADE-81ACDA0EC819}" type="pres">
      <dgm:prSet presAssocID="{E67986B3-6B9E-43AA-83D2-F3E90B4D492C}" presName="linNode" presStyleCnt="0"/>
      <dgm:spPr/>
    </dgm:pt>
    <dgm:pt modelId="{34A6DC2B-858F-4C4B-A62F-D46B6D8A42F5}" type="pres">
      <dgm:prSet presAssocID="{E67986B3-6B9E-43AA-83D2-F3E90B4D492C}" presName="parentText" presStyleLbl="node1" presStyleIdx="5" presStyleCnt="7" custScaleX="277778" custScaleY="32676" custLinFactNeighborX="23834" custLinFactNeighborY="1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331626-05B9-4E76-B179-E264CB43DA9B}" type="pres">
      <dgm:prSet presAssocID="{84CB21B7-476E-4078-91ED-DFB1EA58D4E4}" presName="sp" presStyleCnt="0"/>
      <dgm:spPr/>
    </dgm:pt>
    <dgm:pt modelId="{27599618-4B06-40B1-8FCC-DBD4FD546462}" type="pres">
      <dgm:prSet presAssocID="{2DE85285-237F-4A1F-B2FA-9CB6EEE4332C}" presName="linNode" presStyleCnt="0"/>
      <dgm:spPr/>
    </dgm:pt>
    <dgm:pt modelId="{26018338-A5E4-4485-A953-0B05102B570E}" type="pres">
      <dgm:prSet presAssocID="{2DE85285-237F-4A1F-B2FA-9CB6EEE4332C}" presName="parentText" presStyleLbl="node1" presStyleIdx="6" presStyleCnt="7" custScaleX="277778" custScaleY="34727" custLinFactNeighborX="23834" custLinFactNeighborY="1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3EC8CD2-37DD-4379-B9F7-4417E2A64A85}" type="presOf" srcId="{60695BC7-9691-4467-B0CD-CEAF669F5048}" destId="{E893567C-9A5D-4A61-B57C-2808A2054FB2}" srcOrd="0" destOrd="0" presId="urn:microsoft.com/office/officeart/2005/8/layout/vList5"/>
    <dgm:cxn modelId="{A7C4BC55-CA8B-450F-A8A2-C3B8DCD84A40}" srcId="{60695BC7-9691-4467-B0CD-CEAF669F5048}" destId="{8E295E34-717F-4BA8-AF9A-8E3CE170E858}" srcOrd="0" destOrd="0" parTransId="{ED8A2757-DC4C-4E43-B8E0-CD5FAB38AC09}" sibTransId="{D697FC4A-DCF3-497A-8920-AA78E1625B03}"/>
    <dgm:cxn modelId="{6C5D56DF-B330-4C42-98AF-B0BE5B3054D4}" type="presOf" srcId="{E2D541D2-581D-4E0A-BED0-5EFFA7E36A1E}" destId="{470D50BE-3368-4F1E-8D7B-81D309F51FE0}" srcOrd="0" destOrd="0" presId="urn:microsoft.com/office/officeart/2005/8/layout/vList5"/>
    <dgm:cxn modelId="{77A65382-67F2-4C86-A946-1A9D8B14ED20}" type="presOf" srcId="{E7696A36-4044-4298-9EC0-C993DF752613}" destId="{0295AE76-3BC4-4A28-A171-E97921E638DB}" srcOrd="0" destOrd="0" presId="urn:microsoft.com/office/officeart/2005/8/layout/vList5"/>
    <dgm:cxn modelId="{60B7144C-6767-4637-ABCD-C422D437FD3F}" srcId="{60695BC7-9691-4467-B0CD-CEAF669F5048}" destId="{2DE85285-237F-4A1F-B2FA-9CB6EEE4332C}" srcOrd="6" destOrd="0" parTransId="{96EF9988-5E3F-4788-89CF-A204D5C1F6A4}" sibTransId="{9676938C-C620-43BD-93DB-F471FED8183B}"/>
    <dgm:cxn modelId="{59A41D2D-A93F-4CF7-804F-D98A724044B2}" srcId="{60695BC7-9691-4467-B0CD-CEAF669F5048}" destId="{7AC73C0B-DEA8-4718-869C-A0F5C0BA43CD}" srcOrd="2" destOrd="0" parTransId="{6DC349B4-4A51-48F2-B7D8-55FDFFBBB99D}" sibTransId="{DEE32B0A-659E-4E3D-A6AD-934A2847CB29}"/>
    <dgm:cxn modelId="{0A08FDF8-F31B-45C1-80CB-62F119353E4E}" type="presOf" srcId="{7AC73C0B-DEA8-4718-869C-A0F5C0BA43CD}" destId="{C57A5C5D-1A90-4566-B8FE-49EE7197F300}" srcOrd="0" destOrd="0" presId="urn:microsoft.com/office/officeart/2005/8/layout/vList5"/>
    <dgm:cxn modelId="{A199F0D0-94C5-4D1E-94F2-A57C7921BC4E}" srcId="{60695BC7-9691-4467-B0CD-CEAF669F5048}" destId="{A1162F09-AB18-4854-A783-7D83F19C0B65}" srcOrd="3" destOrd="0" parTransId="{62EB6B36-E157-4E54-BEA8-3EA1219CDC38}" sibTransId="{96EEDBEA-4B6D-4941-9749-2B725E4AB6AD}"/>
    <dgm:cxn modelId="{8655B0BF-463C-4677-9171-C0A4C6C78589}" type="presOf" srcId="{2DE85285-237F-4A1F-B2FA-9CB6EEE4332C}" destId="{26018338-A5E4-4485-A953-0B05102B570E}" srcOrd="0" destOrd="0" presId="urn:microsoft.com/office/officeart/2005/8/layout/vList5"/>
    <dgm:cxn modelId="{58DDE7EC-EAA0-44FD-8B20-A446B6CCA5DF}" type="presOf" srcId="{A1162F09-AB18-4854-A783-7D83F19C0B65}" destId="{72ED8D8D-1AA6-41E2-9BC3-8E152CBC532F}" srcOrd="0" destOrd="0" presId="urn:microsoft.com/office/officeart/2005/8/layout/vList5"/>
    <dgm:cxn modelId="{46941634-A35D-40B5-B0F2-AC2E6F398D2A}" srcId="{60695BC7-9691-4467-B0CD-CEAF669F5048}" destId="{E67986B3-6B9E-43AA-83D2-F3E90B4D492C}" srcOrd="5" destOrd="0" parTransId="{10013657-C151-4258-953A-3AE500D478BB}" sibTransId="{84CB21B7-476E-4078-91ED-DFB1EA58D4E4}"/>
    <dgm:cxn modelId="{2BD96F48-511C-4DAE-AF4E-26388759427A}" srcId="{60695BC7-9691-4467-B0CD-CEAF669F5048}" destId="{E2D541D2-581D-4E0A-BED0-5EFFA7E36A1E}" srcOrd="4" destOrd="0" parTransId="{F8738B27-0611-47BE-A31E-A3AE1BB8097C}" sibTransId="{3872EFCB-3819-46F2-98F3-3BFCD3A73421}"/>
    <dgm:cxn modelId="{8A438CAB-1171-4C55-B689-462C2B86877D}" srcId="{60695BC7-9691-4467-B0CD-CEAF669F5048}" destId="{E7696A36-4044-4298-9EC0-C993DF752613}" srcOrd="1" destOrd="0" parTransId="{54048E1D-6646-48EE-87BC-E7AE9B0D9667}" sibTransId="{63AEC8CE-A876-44F4-8121-4B2CB8116FC2}"/>
    <dgm:cxn modelId="{61FFBA95-E51D-4C1A-9105-F50D30EDF839}" type="presOf" srcId="{8E295E34-717F-4BA8-AF9A-8E3CE170E858}" destId="{E8015A8F-01F9-4B0B-B372-A1B55A63148C}" srcOrd="0" destOrd="0" presId="urn:microsoft.com/office/officeart/2005/8/layout/vList5"/>
    <dgm:cxn modelId="{BCFFC29F-AB02-4AA8-86D2-F6AD44DACD0F}" type="presOf" srcId="{E67986B3-6B9E-43AA-83D2-F3E90B4D492C}" destId="{34A6DC2B-858F-4C4B-A62F-D46B6D8A42F5}" srcOrd="0" destOrd="0" presId="urn:microsoft.com/office/officeart/2005/8/layout/vList5"/>
    <dgm:cxn modelId="{0FEAA429-93AA-4F49-8504-B80388B2DC37}" type="presParOf" srcId="{E893567C-9A5D-4A61-B57C-2808A2054FB2}" destId="{2B7C42B7-B5A7-4AEA-ABD4-847933314526}" srcOrd="0" destOrd="0" presId="urn:microsoft.com/office/officeart/2005/8/layout/vList5"/>
    <dgm:cxn modelId="{182A9765-2A18-4D24-8C72-FCD9BE0D9443}" type="presParOf" srcId="{2B7C42B7-B5A7-4AEA-ABD4-847933314526}" destId="{E8015A8F-01F9-4B0B-B372-A1B55A63148C}" srcOrd="0" destOrd="0" presId="urn:microsoft.com/office/officeart/2005/8/layout/vList5"/>
    <dgm:cxn modelId="{86262469-D4BD-4ECD-A271-A89DF10E23C8}" type="presParOf" srcId="{E893567C-9A5D-4A61-B57C-2808A2054FB2}" destId="{D0F99296-4A3E-4531-8613-AAA24C604FDD}" srcOrd="1" destOrd="0" presId="urn:microsoft.com/office/officeart/2005/8/layout/vList5"/>
    <dgm:cxn modelId="{0EA0EF2C-C32D-42C4-881F-8EB7D4719077}" type="presParOf" srcId="{E893567C-9A5D-4A61-B57C-2808A2054FB2}" destId="{40B7CC62-08CF-4DEA-8347-A1C239E9BA49}" srcOrd="2" destOrd="0" presId="urn:microsoft.com/office/officeart/2005/8/layout/vList5"/>
    <dgm:cxn modelId="{029C1D2C-818D-441A-AB78-8BB48CBC0B67}" type="presParOf" srcId="{40B7CC62-08CF-4DEA-8347-A1C239E9BA49}" destId="{0295AE76-3BC4-4A28-A171-E97921E638DB}" srcOrd="0" destOrd="0" presId="urn:microsoft.com/office/officeart/2005/8/layout/vList5"/>
    <dgm:cxn modelId="{3DFA73DC-1727-4167-920C-F7615D7D6582}" type="presParOf" srcId="{E893567C-9A5D-4A61-B57C-2808A2054FB2}" destId="{74273E0F-1312-4D35-A834-8A022D35054F}" srcOrd="3" destOrd="0" presId="urn:microsoft.com/office/officeart/2005/8/layout/vList5"/>
    <dgm:cxn modelId="{2839255E-B9BD-494C-A26E-24D70E7737B9}" type="presParOf" srcId="{E893567C-9A5D-4A61-B57C-2808A2054FB2}" destId="{AACFFEA8-0326-4C0B-87F3-B23C8533E427}" srcOrd="4" destOrd="0" presId="urn:microsoft.com/office/officeart/2005/8/layout/vList5"/>
    <dgm:cxn modelId="{83452947-FDAF-4C1C-B0DE-23E02DA1A65F}" type="presParOf" srcId="{AACFFEA8-0326-4C0B-87F3-B23C8533E427}" destId="{C57A5C5D-1A90-4566-B8FE-49EE7197F300}" srcOrd="0" destOrd="0" presId="urn:microsoft.com/office/officeart/2005/8/layout/vList5"/>
    <dgm:cxn modelId="{CA110F7B-BE36-4745-B9E9-39A003A1F22F}" type="presParOf" srcId="{E893567C-9A5D-4A61-B57C-2808A2054FB2}" destId="{39CA8CDE-2A1C-4D24-BE77-416A40113EE2}" srcOrd="5" destOrd="0" presId="urn:microsoft.com/office/officeart/2005/8/layout/vList5"/>
    <dgm:cxn modelId="{EC29367C-A69C-4D5B-9B00-339780AEA7B3}" type="presParOf" srcId="{E893567C-9A5D-4A61-B57C-2808A2054FB2}" destId="{529550E1-C920-4D64-BD1E-66FC8DE997A7}" srcOrd="6" destOrd="0" presId="urn:microsoft.com/office/officeart/2005/8/layout/vList5"/>
    <dgm:cxn modelId="{034DB0DA-9B18-4AC3-9BC4-403B7CC0B05C}" type="presParOf" srcId="{529550E1-C920-4D64-BD1E-66FC8DE997A7}" destId="{72ED8D8D-1AA6-41E2-9BC3-8E152CBC532F}" srcOrd="0" destOrd="0" presId="urn:microsoft.com/office/officeart/2005/8/layout/vList5"/>
    <dgm:cxn modelId="{14596612-16C3-42AE-A0A0-60F083620AC6}" type="presParOf" srcId="{E893567C-9A5D-4A61-B57C-2808A2054FB2}" destId="{3AD49974-0782-46F1-B25C-FE6DBCE7842A}" srcOrd="7" destOrd="0" presId="urn:microsoft.com/office/officeart/2005/8/layout/vList5"/>
    <dgm:cxn modelId="{B7FED4B9-2D20-4461-9E15-2D8057EA9791}" type="presParOf" srcId="{E893567C-9A5D-4A61-B57C-2808A2054FB2}" destId="{C9293422-34E9-4406-B800-00CB920EAB7E}" srcOrd="8" destOrd="0" presId="urn:microsoft.com/office/officeart/2005/8/layout/vList5"/>
    <dgm:cxn modelId="{ADFBE14C-8E88-4B20-BD4B-F79C023B79A5}" type="presParOf" srcId="{C9293422-34E9-4406-B800-00CB920EAB7E}" destId="{470D50BE-3368-4F1E-8D7B-81D309F51FE0}" srcOrd="0" destOrd="0" presId="urn:microsoft.com/office/officeart/2005/8/layout/vList5"/>
    <dgm:cxn modelId="{BBC24703-094A-4AAF-AF1D-643417206409}" type="presParOf" srcId="{E893567C-9A5D-4A61-B57C-2808A2054FB2}" destId="{6C31C930-45E2-4B0E-8FBF-8F1ED6159804}" srcOrd="9" destOrd="0" presId="urn:microsoft.com/office/officeart/2005/8/layout/vList5"/>
    <dgm:cxn modelId="{33FBDE51-E029-4C2A-B9FD-DE1E19F63273}" type="presParOf" srcId="{E893567C-9A5D-4A61-B57C-2808A2054FB2}" destId="{274A96F2-F855-4515-BADE-81ACDA0EC819}" srcOrd="10" destOrd="0" presId="urn:microsoft.com/office/officeart/2005/8/layout/vList5"/>
    <dgm:cxn modelId="{2163F548-FD6C-4E65-A4A1-C452FE35ADF7}" type="presParOf" srcId="{274A96F2-F855-4515-BADE-81ACDA0EC819}" destId="{34A6DC2B-858F-4C4B-A62F-D46B6D8A42F5}" srcOrd="0" destOrd="0" presId="urn:microsoft.com/office/officeart/2005/8/layout/vList5"/>
    <dgm:cxn modelId="{92E7B128-9E7F-4B19-8792-F0C4DFE663D8}" type="presParOf" srcId="{E893567C-9A5D-4A61-B57C-2808A2054FB2}" destId="{58331626-05B9-4E76-B179-E264CB43DA9B}" srcOrd="11" destOrd="0" presId="urn:microsoft.com/office/officeart/2005/8/layout/vList5"/>
    <dgm:cxn modelId="{5867D3DB-1DB7-4564-A03E-0050E7B56693}" type="presParOf" srcId="{E893567C-9A5D-4A61-B57C-2808A2054FB2}" destId="{27599618-4B06-40B1-8FCC-DBD4FD546462}" srcOrd="12" destOrd="0" presId="urn:microsoft.com/office/officeart/2005/8/layout/vList5"/>
    <dgm:cxn modelId="{EB2E73CD-300C-493C-A0AA-CD6D77FD431F}" type="presParOf" srcId="{27599618-4B06-40B1-8FCC-DBD4FD546462}" destId="{26018338-A5E4-4485-A953-0B05102B570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695BC7-9691-4467-B0CD-CEAF669F504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</dgm:spPr>
      <dgm:t>
        <a:bodyPr/>
        <a:lstStyle/>
        <a:p>
          <a:endParaRPr lang="en-IN"/>
        </a:p>
      </dgm:t>
    </dgm:pt>
    <dgm:pt modelId="{7AC73C0B-DEA8-4718-869C-A0F5C0BA43CD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0" indent="0" algn="l"/>
          <a:r>
            <a:rPr lang="en-US" altLang="en-US" sz="2000" b="1" dirty="0">
              <a:solidFill>
                <a:schemeClr val="bg1"/>
              </a:solidFill>
              <a:latin typeface="+mj-lt"/>
            </a:rPr>
            <a:t>Prohibition Of the Following:</a:t>
          </a:r>
          <a:endParaRPr lang="en-IN" sz="2400" b="1" dirty="0">
            <a:solidFill>
              <a:schemeClr val="bg1"/>
            </a:solidFill>
            <a:latin typeface="+mj-lt"/>
          </a:endParaRPr>
        </a:p>
      </dgm:t>
    </dgm:pt>
    <dgm:pt modelId="{DEE32B0A-659E-4E3D-A6AD-934A2847CB29}" type="sibTrans" cxnId="{59A41D2D-A93F-4CF7-804F-D98A724044B2}">
      <dgm:prSet/>
      <dgm:spPr/>
      <dgm:t>
        <a:bodyPr/>
        <a:lstStyle/>
        <a:p>
          <a:endParaRPr lang="en-IN"/>
        </a:p>
      </dgm:t>
    </dgm:pt>
    <dgm:pt modelId="{6DC349B4-4A51-48F2-B7D8-55FDFFBBB99D}" type="parTrans" cxnId="{59A41D2D-A93F-4CF7-804F-D98A724044B2}">
      <dgm:prSet/>
      <dgm:spPr/>
      <dgm:t>
        <a:bodyPr/>
        <a:lstStyle/>
        <a:p>
          <a:endParaRPr lang="en-IN"/>
        </a:p>
      </dgm:t>
    </dgm:pt>
    <dgm:pt modelId="{E2D541D2-581D-4E0A-BED0-5EFFA7E36A1E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723900" indent="0" algn="l"/>
          <a:r>
            <a:rPr kumimoji="1" lang="en-US" altLang="en-US" sz="1800" b="1" dirty="0">
              <a:solidFill>
                <a:schemeClr val="bg1"/>
              </a:solidFill>
              <a:latin typeface="+mj-lt"/>
            </a:rPr>
            <a:t>-   Import of HCFC based Air-conditioners from  1</a:t>
          </a:r>
          <a:r>
            <a:rPr kumimoji="1" lang="en-US" altLang="en-US" sz="1800" b="1" baseline="30000" dirty="0">
              <a:solidFill>
                <a:schemeClr val="bg1"/>
              </a:solidFill>
              <a:latin typeface="+mj-lt"/>
            </a:rPr>
            <a:t>st</a:t>
          </a:r>
          <a:r>
            <a:rPr kumimoji="1" lang="en-US" altLang="en-US" sz="1800" b="1" dirty="0">
              <a:solidFill>
                <a:schemeClr val="bg1"/>
              </a:solidFill>
              <a:latin typeface="+mj-lt"/>
            </a:rPr>
            <a:t> July, 2015</a:t>
          </a:r>
          <a:endParaRPr lang="en-IN" sz="1800" b="1" dirty="0">
            <a:solidFill>
              <a:schemeClr val="bg1"/>
            </a:solidFill>
            <a:latin typeface="+mj-lt"/>
          </a:endParaRPr>
        </a:p>
      </dgm:t>
    </dgm:pt>
    <dgm:pt modelId="{F8738B27-0611-47BE-A31E-A3AE1BB8097C}" type="parTrans" cxnId="{2BD96F48-511C-4DAE-AF4E-26388759427A}">
      <dgm:prSet/>
      <dgm:spPr/>
      <dgm:t>
        <a:bodyPr/>
        <a:lstStyle/>
        <a:p>
          <a:endParaRPr lang="en-IN"/>
        </a:p>
      </dgm:t>
    </dgm:pt>
    <dgm:pt modelId="{3872EFCB-3819-46F2-98F3-3BFCD3A73421}" type="sibTrans" cxnId="{2BD96F48-511C-4DAE-AF4E-26388759427A}">
      <dgm:prSet/>
      <dgm:spPr/>
      <dgm:t>
        <a:bodyPr/>
        <a:lstStyle/>
        <a:p>
          <a:endParaRPr lang="en-IN"/>
        </a:p>
      </dgm:t>
    </dgm:pt>
    <dgm:pt modelId="{A1162F09-AB18-4854-A783-7D83F19C0B65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355600" indent="0" algn="l"/>
          <a:r>
            <a:rPr kumimoji="1" lang="en-US" altLang="en-US" sz="2000" b="1" dirty="0">
              <a:latin typeface="+mj-lt"/>
            </a:rPr>
            <a:t>     </a:t>
          </a:r>
          <a:r>
            <a:rPr kumimoji="1" lang="en-US" altLang="en-US" sz="2000" b="1" dirty="0">
              <a:solidFill>
                <a:schemeClr val="bg1"/>
              </a:solidFill>
              <a:latin typeface="+mj-lt"/>
            </a:rPr>
            <a:t>-</a:t>
          </a:r>
          <a:r>
            <a:rPr kumimoji="1" lang="en-US" altLang="en-US" sz="2000" b="1" dirty="0">
              <a:latin typeface="+mj-lt"/>
            </a:rPr>
            <a:t>  </a:t>
          </a:r>
          <a:r>
            <a:rPr kumimoji="1" lang="en-US" altLang="en-US" sz="1800" b="1" dirty="0">
              <a:solidFill>
                <a:schemeClr val="bg1"/>
              </a:solidFill>
              <a:latin typeface="+mj-lt"/>
            </a:rPr>
            <a:t>Creation of  new capacities to manufacture products with HCFCs from the date of publication of Amendment Rules, 2014;</a:t>
          </a:r>
          <a:endParaRPr lang="en-IN" sz="1800" b="1" dirty="0">
            <a:solidFill>
              <a:schemeClr val="bg1"/>
            </a:solidFill>
            <a:latin typeface="+mj-lt"/>
          </a:endParaRPr>
        </a:p>
      </dgm:t>
    </dgm:pt>
    <dgm:pt modelId="{62EB6B36-E157-4E54-BEA8-3EA1219CDC38}" type="parTrans" cxnId="{A199F0D0-94C5-4D1E-94F2-A57C7921BC4E}">
      <dgm:prSet/>
      <dgm:spPr/>
      <dgm:t>
        <a:bodyPr/>
        <a:lstStyle/>
        <a:p>
          <a:endParaRPr lang="en-IN"/>
        </a:p>
      </dgm:t>
    </dgm:pt>
    <dgm:pt modelId="{96EEDBEA-4B6D-4941-9749-2B725E4AB6AD}" type="sibTrans" cxnId="{A199F0D0-94C5-4D1E-94F2-A57C7921BC4E}">
      <dgm:prSet/>
      <dgm:spPr/>
      <dgm:t>
        <a:bodyPr/>
        <a:lstStyle/>
        <a:p>
          <a:endParaRPr lang="en-IN"/>
        </a:p>
      </dgm:t>
    </dgm:pt>
    <dgm:pt modelId="{E67986B3-6B9E-43AA-83D2-F3E90B4D492C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723900" indent="0" algn="l"/>
          <a:r>
            <a:rPr kumimoji="1" lang="en-US" altLang="en-US" sz="1800" b="1" dirty="0">
              <a:solidFill>
                <a:schemeClr val="bg1"/>
              </a:solidFill>
              <a:latin typeface="+mj-lt"/>
            </a:rPr>
            <a:t>-   Manufacturing of Foam products from 1</a:t>
          </a:r>
          <a:r>
            <a:rPr kumimoji="1" lang="en-US" altLang="en-US" sz="1800" b="1" baseline="30000" dirty="0">
              <a:solidFill>
                <a:schemeClr val="bg1"/>
              </a:solidFill>
              <a:latin typeface="+mj-lt"/>
            </a:rPr>
            <a:t>st</a:t>
          </a:r>
          <a:r>
            <a:rPr kumimoji="1" lang="en-US" altLang="en-US" sz="1800" b="1" dirty="0">
              <a:solidFill>
                <a:schemeClr val="bg1"/>
              </a:solidFill>
              <a:latin typeface="+mj-lt"/>
            </a:rPr>
            <a:t> January, 2020.</a:t>
          </a:r>
          <a:r>
            <a:rPr kumimoji="1" lang="en-US" altLang="en-US" sz="1800" b="1" dirty="0">
              <a:latin typeface="+mj-lt"/>
            </a:rPr>
            <a:t> </a:t>
          </a:r>
          <a:endParaRPr lang="en-IN" sz="1800" b="1" dirty="0">
            <a:solidFill>
              <a:srgbClr val="FFFF00"/>
            </a:solidFill>
            <a:latin typeface="+mj-lt"/>
          </a:endParaRPr>
        </a:p>
      </dgm:t>
    </dgm:pt>
    <dgm:pt modelId="{10013657-C151-4258-953A-3AE500D478BB}" type="parTrans" cxnId="{46941634-A35D-40B5-B0F2-AC2E6F398D2A}">
      <dgm:prSet/>
      <dgm:spPr/>
      <dgm:t>
        <a:bodyPr/>
        <a:lstStyle/>
        <a:p>
          <a:endParaRPr lang="en-IN"/>
        </a:p>
      </dgm:t>
    </dgm:pt>
    <dgm:pt modelId="{84CB21B7-476E-4078-91ED-DFB1EA58D4E4}" type="sibTrans" cxnId="{46941634-A35D-40B5-B0F2-AC2E6F398D2A}">
      <dgm:prSet/>
      <dgm:spPr/>
      <dgm:t>
        <a:bodyPr/>
        <a:lstStyle/>
        <a:p>
          <a:endParaRPr lang="en-IN"/>
        </a:p>
      </dgm:t>
    </dgm:pt>
    <dgm:pt modelId="{2DE85285-237F-4A1F-B2FA-9CB6EEE4332C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723900" indent="0" algn="l"/>
          <a:r>
            <a:rPr kumimoji="1" lang="en-US" altLang="en-US" sz="1800" b="1" dirty="0">
              <a:solidFill>
                <a:schemeClr val="bg1"/>
              </a:solidFill>
              <a:latin typeface="+mj-lt"/>
            </a:rPr>
            <a:t>-</a:t>
          </a:r>
          <a:r>
            <a:rPr kumimoji="1" lang="en-US" altLang="en-US" sz="1800" b="1" dirty="0">
              <a:latin typeface="+mj-lt"/>
            </a:rPr>
            <a:t>   </a:t>
          </a:r>
          <a:r>
            <a:rPr kumimoji="1" lang="en-US" altLang="en-US" sz="1800" b="1" dirty="0">
              <a:solidFill>
                <a:schemeClr val="bg1"/>
              </a:solidFill>
              <a:latin typeface="+mj-lt"/>
            </a:rPr>
            <a:t>Manufacturing of Air-conditioners and other RAC products/equipment  from 1st January, 2025.</a:t>
          </a:r>
          <a:endParaRPr kumimoji="1" lang="en-IN" altLang="en-US" sz="1800" b="1" dirty="0">
            <a:solidFill>
              <a:schemeClr val="bg1"/>
            </a:solidFill>
            <a:latin typeface="+mj-lt"/>
          </a:endParaRPr>
        </a:p>
      </dgm:t>
    </dgm:pt>
    <dgm:pt modelId="{96EF9988-5E3F-4788-89CF-A204D5C1F6A4}" type="parTrans" cxnId="{60B7144C-6767-4637-ABCD-C422D437FD3F}">
      <dgm:prSet/>
      <dgm:spPr/>
      <dgm:t>
        <a:bodyPr/>
        <a:lstStyle/>
        <a:p>
          <a:endParaRPr lang="en-IN"/>
        </a:p>
      </dgm:t>
    </dgm:pt>
    <dgm:pt modelId="{9676938C-C620-43BD-93DB-F471FED8183B}" type="sibTrans" cxnId="{60B7144C-6767-4637-ABCD-C422D437FD3F}">
      <dgm:prSet/>
      <dgm:spPr/>
      <dgm:t>
        <a:bodyPr/>
        <a:lstStyle/>
        <a:p>
          <a:endParaRPr lang="en-IN"/>
        </a:p>
      </dgm:t>
    </dgm:pt>
    <dgm:pt modelId="{8E295E34-717F-4BA8-AF9A-8E3CE170E858}">
      <dgm:prSet phldrT="[Text]" custT="1"/>
      <dgm:spPr>
        <a:solidFill>
          <a:schemeClr val="tx2">
            <a:lumMod val="60000"/>
            <a:lumOff val="40000"/>
            <a:alpha val="9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marL="0" indent="0" algn="just"/>
          <a:r>
            <a:rPr lang="en-US" altLang="en-US" sz="2000" b="1" dirty="0">
              <a:solidFill>
                <a:schemeClr val="bg1"/>
              </a:solidFill>
              <a:latin typeface="+mj-lt"/>
            </a:rPr>
            <a:t>Mandatory registration for all those handling ODSs including producers, manufacturers, </a:t>
          </a:r>
          <a:r>
            <a:rPr lang="en-US" altLang="en-US" sz="2400" b="1" dirty="0">
              <a:solidFill>
                <a:srgbClr val="FF0000"/>
              </a:solidFill>
              <a:latin typeface="+mj-lt"/>
            </a:rPr>
            <a:t>importers, exporters, traders,</a:t>
          </a:r>
          <a:r>
            <a:rPr lang="en-US" altLang="en-US" sz="2000" b="1" dirty="0">
              <a:solidFill>
                <a:schemeClr val="bg1"/>
              </a:solidFill>
              <a:latin typeface="+mj-lt"/>
            </a:rPr>
            <a:t> recovery/ recycling/reclamation centers. Servicing technicians are exempted from registration;</a:t>
          </a:r>
          <a:endParaRPr lang="en-IN" sz="2000" b="1" dirty="0">
            <a:solidFill>
              <a:schemeClr val="bg1"/>
            </a:solidFill>
            <a:latin typeface="+mj-lt"/>
          </a:endParaRPr>
        </a:p>
      </dgm:t>
    </dgm:pt>
    <dgm:pt modelId="{D697FC4A-DCF3-497A-8920-AA78E1625B03}" type="sibTrans" cxnId="{A7C4BC55-CA8B-450F-A8A2-C3B8DCD84A40}">
      <dgm:prSet/>
      <dgm:spPr/>
      <dgm:t>
        <a:bodyPr/>
        <a:lstStyle/>
        <a:p>
          <a:endParaRPr lang="en-IN"/>
        </a:p>
      </dgm:t>
    </dgm:pt>
    <dgm:pt modelId="{ED8A2757-DC4C-4E43-B8E0-CD5FAB38AC09}" type="parTrans" cxnId="{A7C4BC55-CA8B-450F-A8A2-C3B8DCD84A40}">
      <dgm:prSet/>
      <dgm:spPr/>
      <dgm:t>
        <a:bodyPr/>
        <a:lstStyle/>
        <a:p>
          <a:endParaRPr lang="en-IN"/>
        </a:p>
      </dgm:t>
    </dgm:pt>
    <dgm:pt modelId="{E893567C-9A5D-4A61-B57C-2808A2054FB2}" type="pres">
      <dgm:prSet presAssocID="{60695BC7-9691-4467-B0CD-CEAF669F50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7C42B7-B5A7-4AEA-ABD4-847933314526}" type="pres">
      <dgm:prSet presAssocID="{8E295E34-717F-4BA8-AF9A-8E3CE170E858}" presName="linNode" presStyleCnt="0"/>
      <dgm:spPr/>
    </dgm:pt>
    <dgm:pt modelId="{E8015A8F-01F9-4B0B-B372-A1B55A63148C}" type="pres">
      <dgm:prSet presAssocID="{8E295E34-717F-4BA8-AF9A-8E3CE170E858}" presName="parentText" presStyleLbl="node1" presStyleIdx="0" presStyleCnt="6" custScaleX="277778" custScaleY="6477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99296-4A3E-4531-8613-AAA24C604FDD}" type="pres">
      <dgm:prSet presAssocID="{D697FC4A-DCF3-497A-8920-AA78E1625B03}" presName="sp" presStyleCnt="0"/>
      <dgm:spPr/>
    </dgm:pt>
    <dgm:pt modelId="{AACFFEA8-0326-4C0B-87F3-B23C8533E427}" type="pres">
      <dgm:prSet presAssocID="{7AC73C0B-DEA8-4718-869C-A0F5C0BA43CD}" presName="linNode" presStyleCnt="0"/>
      <dgm:spPr/>
    </dgm:pt>
    <dgm:pt modelId="{C57A5C5D-1A90-4566-B8FE-49EE7197F300}" type="pres">
      <dgm:prSet presAssocID="{7AC73C0B-DEA8-4718-869C-A0F5C0BA43CD}" presName="parentText" presStyleLbl="node1" presStyleIdx="1" presStyleCnt="6" custScaleX="277778" custScaleY="1886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CA8CDE-2A1C-4D24-BE77-416A40113EE2}" type="pres">
      <dgm:prSet presAssocID="{DEE32B0A-659E-4E3D-A6AD-934A2847CB29}" presName="sp" presStyleCnt="0"/>
      <dgm:spPr/>
    </dgm:pt>
    <dgm:pt modelId="{529550E1-C920-4D64-BD1E-66FC8DE997A7}" type="pres">
      <dgm:prSet presAssocID="{A1162F09-AB18-4854-A783-7D83F19C0B65}" presName="linNode" presStyleCnt="0"/>
      <dgm:spPr/>
    </dgm:pt>
    <dgm:pt modelId="{72ED8D8D-1AA6-41E2-9BC3-8E152CBC532F}" type="pres">
      <dgm:prSet presAssocID="{A1162F09-AB18-4854-A783-7D83F19C0B65}" presName="parentText" presStyleLbl="node1" presStyleIdx="2" presStyleCnt="6" custScaleX="277778" custScaleY="3412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D49974-0782-46F1-B25C-FE6DBCE7842A}" type="pres">
      <dgm:prSet presAssocID="{96EEDBEA-4B6D-4941-9749-2B725E4AB6AD}" presName="sp" presStyleCnt="0"/>
      <dgm:spPr/>
    </dgm:pt>
    <dgm:pt modelId="{C9293422-34E9-4406-B800-00CB920EAB7E}" type="pres">
      <dgm:prSet presAssocID="{E2D541D2-581D-4E0A-BED0-5EFFA7E36A1E}" presName="linNode" presStyleCnt="0"/>
      <dgm:spPr/>
    </dgm:pt>
    <dgm:pt modelId="{470D50BE-3368-4F1E-8D7B-81D309F51FE0}" type="pres">
      <dgm:prSet presAssocID="{E2D541D2-581D-4E0A-BED0-5EFFA7E36A1E}" presName="parentText" presStyleLbl="node1" presStyleIdx="3" presStyleCnt="6" custScaleX="277778" custScaleY="1450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31C930-45E2-4B0E-8FBF-8F1ED6159804}" type="pres">
      <dgm:prSet presAssocID="{3872EFCB-3819-46F2-98F3-3BFCD3A73421}" presName="sp" presStyleCnt="0"/>
      <dgm:spPr/>
    </dgm:pt>
    <dgm:pt modelId="{274A96F2-F855-4515-BADE-81ACDA0EC819}" type="pres">
      <dgm:prSet presAssocID="{E67986B3-6B9E-43AA-83D2-F3E90B4D492C}" presName="linNode" presStyleCnt="0"/>
      <dgm:spPr/>
    </dgm:pt>
    <dgm:pt modelId="{34A6DC2B-858F-4C4B-A62F-D46B6D8A42F5}" type="pres">
      <dgm:prSet presAssocID="{E67986B3-6B9E-43AA-83D2-F3E90B4D492C}" presName="parentText" presStyleLbl="node1" presStyleIdx="4" presStyleCnt="6" custScaleX="277778" custScaleY="16626" custLinFactNeighborX="23834" custLinFactNeighborY="1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331626-05B9-4E76-B179-E264CB43DA9B}" type="pres">
      <dgm:prSet presAssocID="{84CB21B7-476E-4078-91ED-DFB1EA58D4E4}" presName="sp" presStyleCnt="0"/>
      <dgm:spPr/>
    </dgm:pt>
    <dgm:pt modelId="{27599618-4B06-40B1-8FCC-DBD4FD546462}" type="pres">
      <dgm:prSet presAssocID="{2DE85285-237F-4A1F-B2FA-9CB6EEE4332C}" presName="linNode" presStyleCnt="0"/>
      <dgm:spPr/>
    </dgm:pt>
    <dgm:pt modelId="{26018338-A5E4-4485-A953-0B05102B570E}" type="pres">
      <dgm:prSet presAssocID="{2DE85285-237F-4A1F-B2FA-9CB6EEE4332C}" presName="parentText" presStyleLbl="node1" presStyleIdx="5" presStyleCnt="6" custScaleX="277778" custScaleY="26893" custLinFactNeighborX="23834" custLinFactNeighborY="17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0B7144C-6767-4637-ABCD-C422D437FD3F}" srcId="{60695BC7-9691-4467-B0CD-CEAF669F5048}" destId="{2DE85285-237F-4A1F-B2FA-9CB6EEE4332C}" srcOrd="5" destOrd="0" parTransId="{96EF9988-5E3F-4788-89CF-A204D5C1F6A4}" sibTransId="{9676938C-C620-43BD-93DB-F471FED8183B}"/>
    <dgm:cxn modelId="{D97A7F2D-5E2E-444F-9A37-E57CB8911C70}" type="presOf" srcId="{E2D541D2-581D-4E0A-BED0-5EFFA7E36A1E}" destId="{470D50BE-3368-4F1E-8D7B-81D309F51FE0}" srcOrd="0" destOrd="0" presId="urn:microsoft.com/office/officeart/2005/8/layout/vList5"/>
    <dgm:cxn modelId="{32A3568E-8A86-4612-87D5-0E0A8202DE62}" type="presOf" srcId="{A1162F09-AB18-4854-A783-7D83F19C0B65}" destId="{72ED8D8D-1AA6-41E2-9BC3-8E152CBC532F}" srcOrd="0" destOrd="0" presId="urn:microsoft.com/office/officeart/2005/8/layout/vList5"/>
    <dgm:cxn modelId="{13E64AA4-86CE-4B17-881F-1B5A6651B976}" type="presOf" srcId="{7AC73C0B-DEA8-4718-869C-A0F5C0BA43CD}" destId="{C57A5C5D-1A90-4566-B8FE-49EE7197F300}" srcOrd="0" destOrd="0" presId="urn:microsoft.com/office/officeart/2005/8/layout/vList5"/>
    <dgm:cxn modelId="{9A691635-A665-462A-99E7-2FD3CE424AAD}" type="presOf" srcId="{2DE85285-237F-4A1F-B2FA-9CB6EEE4332C}" destId="{26018338-A5E4-4485-A953-0B05102B570E}" srcOrd="0" destOrd="0" presId="urn:microsoft.com/office/officeart/2005/8/layout/vList5"/>
    <dgm:cxn modelId="{6394C385-2174-492C-9E3B-E998AC00A8F3}" type="presOf" srcId="{E67986B3-6B9E-43AA-83D2-F3E90B4D492C}" destId="{34A6DC2B-858F-4C4B-A62F-D46B6D8A42F5}" srcOrd="0" destOrd="0" presId="urn:microsoft.com/office/officeart/2005/8/layout/vList5"/>
    <dgm:cxn modelId="{59A41D2D-A93F-4CF7-804F-D98A724044B2}" srcId="{60695BC7-9691-4467-B0CD-CEAF669F5048}" destId="{7AC73C0B-DEA8-4718-869C-A0F5C0BA43CD}" srcOrd="1" destOrd="0" parTransId="{6DC349B4-4A51-48F2-B7D8-55FDFFBBB99D}" sibTransId="{DEE32B0A-659E-4E3D-A6AD-934A2847CB29}"/>
    <dgm:cxn modelId="{A7C4BC55-CA8B-450F-A8A2-C3B8DCD84A40}" srcId="{60695BC7-9691-4467-B0CD-CEAF669F5048}" destId="{8E295E34-717F-4BA8-AF9A-8E3CE170E858}" srcOrd="0" destOrd="0" parTransId="{ED8A2757-DC4C-4E43-B8E0-CD5FAB38AC09}" sibTransId="{D697FC4A-DCF3-497A-8920-AA78E1625B03}"/>
    <dgm:cxn modelId="{03ADA647-37BF-428D-B7AA-185CD517B196}" type="presOf" srcId="{60695BC7-9691-4467-B0CD-CEAF669F5048}" destId="{E893567C-9A5D-4A61-B57C-2808A2054FB2}" srcOrd="0" destOrd="0" presId="urn:microsoft.com/office/officeart/2005/8/layout/vList5"/>
    <dgm:cxn modelId="{507254CC-8860-44F3-A7F5-747986FD23C3}" type="presOf" srcId="{8E295E34-717F-4BA8-AF9A-8E3CE170E858}" destId="{E8015A8F-01F9-4B0B-B372-A1B55A63148C}" srcOrd="0" destOrd="0" presId="urn:microsoft.com/office/officeart/2005/8/layout/vList5"/>
    <dgm:cxn modelId="{2BD96F48-511C-4DAE-AF4E-26388759427A}" srcId="{60695BC7-9691-4467-B0CD-CEAF669F5048}" destId="{E2D541D2-581D-4E0A-BED0-5EFFA7E36A1E}" srcOrd="3" destOrd="0" parTransId="{F8738B27-0611-47BE-A31E-A3AE1BB8097C}" sibTransId="{3872EFCB-3819-46F2-98F3-3BFCD3A73421}"/>
    <dgm:cxn modelId="{46941634-A35D-40B5-B0F2-AC2E6F398D2A}" srcId="{60695BC7-9691-4467-B0CD-CEAF669F5048}" destId="{E67986B3-6B9E-43AA-83D2-F3E90B4D492C}" srcOrd="4" destOrd="0" parTransId="{10013657-C151-4258-953A-3AE500D478BB}" sibTransId="{84CB21B7-476E-4078-91ED-DFB1EA58D4E4}"/>
    <dgm:cxn modelId="{A199F0D0-94C5-4D1E-94F2-A57C7921BC4E}" srcId="{60695BC7-9691-4467-B0CD-CEAF669F5048}" destId="{A1162F09-AB18-4854-A783-7D83F19C0B65}" srcOrd="2" destOrd="0" parTransId="{62EB6B36-E157-4E54-BEA8-3EA1219CDC38}" sibTransId="{96EEDBEA-4B6D-4941-9749-2B725E4AB6AD}"/>
    <dgm:cxn modelId="{B366AA5F-F5B1-42C8-B48F-C05D0D77BE65}" type="presParOf" srcId="{E893567C-9A5D-4A61-B57C-2808A2054FB2}" destId="{2B7C42B7-B5A7-4AEA-ABD4-847933314526}" srcOrd="0" destOrd="0" presId="urn:microsoft.com/office/officeart/2005/8/layout/vList5"/>
    <dgm:cxn modelId="{FC0A09A6-BBEF-4D31-B750-5558FC012930}" type="presParOf" srcId="{2B7C42B7-B5A7-4AEA-ABD4-847933314526}" destId="{E8015A8F-01F9-4B0B-B372-A1B55A63148C}" srcOrd="0" destOrd="0" presId="urn:microsoft.com/office/officeart/2005/8/layout/vList5"/>
    <dgm:cxn modelId="{8B2DF311-A117-4ED3-8FC7-E44254D849B7}" type="presParOf" srcId="{E893567C-9A5D-4A61-B57C-2808A2054FB2}" destId="{D0F99296-4A3E-4531-8613-AAA24C604FDD}" srcOrd="1" destOrd="0" presId="urn:microsoft.com/office/officeart/2005/8/layout/vList5"/>
    <dgm:cxn modelId="{BA06DA13-497D-4704-9D6A-BCD373BDAA32}" type="presParOf" srcId="{E893567C-9A5D-4A61-B57C-2808A2054FB2}" destId="{AACFFEA8-0326-4C0B-87F3-B23C8533E427}" srcOrd="2" destOrd="0" presId="urn:microsoft.com/office/officeart/2005/8/layout/vList5"/>
    <dgm:cxn modelId="{C6FB6E70-1026-4EAB-B144-F991381D8001}" type="presParOf" srcId="{AACFFEA8-0326-4C0B-87F3-B23C8533E427}" destId="{C57A5C5D-1A90-4566-B8FE-49EE7197F300}" srcOrd="0" destOrd="0" presId="urn:microsoft.com/office/officeart/2005/8/layout/vList5"/>
    <dgm:cxn modelId="{03C7FFC3-352A-4DBB-A46B-AF1D110EDEF0}" type="presParOf" srcId="{E893567C-9A5D-4A61-B57C-2808A2054FB2}" destId="{39CA8CDE-2A1C-4D24-BE77-416A40113EE2}" srcOrd="3" destOrd="0" presId="urn:microsoft.com/office/officeart/2005/8/layout/vList5"/>
    <dgm:cxn modelId="{58C18CB7-B1A9-432E-BC23-3F1B06AE7D0F}" type="presParOf" srcId="{E893567C-9A5D-4A61-B57C-2808A2054FB2}" destId="{529550E1-C920-4D64-BD1E-66FC8DE997A7}" srcOrd="4" destOrd="0" presId="urn:microsoft.com/office/officeart/2005/8/layout/vList5"/>
    <dgm:cxn modelId="{2CC89BF6-1903-45AC-B7D7-1E1BB15DFD46}" type="presParOf" srcId="{529550E1-C920-4D64-BD1E-66FC8DE997A7}" destId="{72ED8D8D-1AA6-41E2-9BC3-8E152CBC532F}" srcOrd="0" destOrd="0" presId="urn:microsoft.com/office/officeart/2005/8/layout/vList5"/>
    <dgm:cxn modelId="{6CC19AA5-DB10-4912-9A9F-986E15272844}" type="presParOf" srcId="{E893567C-9A5D-4A61-B57C-2808A2054FB2}" destId="{3AD49974-0782-46F1-B25C-FE6DBCE7842A}" srcOrd="5" destOrd="0" presId="urn:microsoft.com/office/officeart/2005/8/layout/vList5"/>
    <dgm:cxn modelId="{84605B51-80C6-477C-9007-653626800C30}" type="presParOf" srcId="{E893567C-9A5D-4A61-B57C-2808A2054FB2}" destId="{C9293422-34E9-4406-B800-00CB920EAB7E}" srcOrd="6" destOrd="0" presId="urn:microsoft.com/office/officeart/2005/8/layout/vList5"/>
    <dgm:cxn modelId="{05E7308C-BFC4-47AB-8BAB-04ADD41DE0C8}" type="presParOf" srcId="{C9293422-34E9-4406-B800-00CB920EAB7E}" destId="{470D50BE-3368-4F1E-8D7B-81D309F51FE0}" srcOrd="0" destOrd="0" presId="urn:microsoft.com/office/officeart/2005/8/layout/vList5"/>
    <dgm:cxn modelId="{8CFFCC1D-8721-4EAB-AE83-FA354391CDE4}" type="presParOf" srcId="{E893567C-9A5D-4A61-B57C-2808A2054FB2}" destId="{6C31C930-45E2-4B0E-8FBF-8F1ED6159804}" srcOrd="7" destOrd="0" presId="urn:microsoft.com/office/officeart/2005/8/layout/vList5"/>
    <dgm:cxn modelId="{D6F761C4-F9FC-4087-8881-D34ADFE22F54}" type="presParOf" srcId="{E893567C-9A5D-4A61-B57C-2808A2054FB2}" destId="{274A96F2-F855-4515-BADE-81ACDA0EC819}" srcOrd="8" destOrd="0" presId="urn:microsoft.com/office/officeart/2005/8/layout/vList5"/>
    <dgm:cxn modelId="{56EFE6E7-36C7-4177-8109-16E0DA3181EE}" type="presParOf" srcId="{274A96F2-F855-4515-BADE-81ACDA0EC819}" destId="{34A6DC2B-858F-4C4B-A62F-D46B6D8A42F5}" srcOrd="0" destOrd="0" presId="urn:microsoft.com/office/officeart/2005/8/layout/vList5"/>
    <dgm:cxn modelId="{8EED51AC-74D2-411B-A2D4-F084CAE78538}" type="presParOf" srcId="{E893567C-9A5D-4A61-B57C-2808A2054FB2}" destId="{58331626-05B9-4E76-B179-E264CB43DA9B}" srcOrd="9" destOrd="0" presId="urn:microsoft.com/office/officeart/2005/8/layout/vList5"/>
    <dgm:cxn modelId="{06CB0ED9-3DEB-4815-B32E-F46C0FC00B5C}" type="presParOf" srcId="{E893567C-9A5D-4A61-B57C-2808A2054FB2}" destId="{27599618-4B06-40B1-8FCC-DBD4FD546462}" srcOrd="10" destOrd="0" presId="urn:microsoft.com/office/officeart/2005/8/layout/vList5"/>
    <dgm:cxn modelId="{600963EA-59F0-436F-A9D1-08035786A450}" type="presParOf" srcId="{27599618-4B06-40B1-8FCC-DBD4FD546462}" destId="{26018338-A5E4-4485-A953-0B05102B570E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15A8F-01F9-4B0B-B372-A1B55A63148C}">
      <dsp:nvSpPr>
        <dsp:cNvPr id="0" name=""/>
        <dsp:cNvSpPr/>
      </dsp:nvSpPr>
      <dsp:spPr>
        <a:xfrm>
          <a:off x="4126" y="53"/>
          <a:ext cx="8449946" cy="2118679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b="1" kern="1200" dirty="0" err="1">
              <a:solidFill>
                <a:schemeClr val="bg1"/>
              </a:solidFill>
              <a:latin typeface="Arial" pitchFamily="34" charset="0"/>
              <a:cs typeface="Arial" pitchFamily="34" charset="0"/>
            </a:rPr>
            <a:t>MoEF&amp;CC</a:t>
          </a:r>
          <a:r>
            <a:rPr lang="en-US" altLang="en-US" sz="2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, GOI under the  Environment (Protection) Act, 1986 notified “Ozone Depleting Substances (Regulation and Control) Rules, 2000”   on 19th July 2000;  </a:t>
          </a:r>
          <a:r>
            <a:rPr lang="en-US" altLang="en-US" sz="28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.</a:t>
          </a:r>
          <a:endParaRPr lang="en-IN" sz="2800" b="1" kern="1200" dirty="0">
            <a:solidFill>
              <a:schemeClr val="bg1"/>
            </a:solidFill>
            <a:latin typeface="+mj-lt"/>
          </a:endParaRPr>
        </a:p>
      </dsp:txBody>
      <dsp:txXfrm>
        <a:off x="107551" y="103478"/>
        <a:ext cx="8243096" cy="1911829"/>
      </dsp:txXfrm>
    </dsp:sp>
    <dsp:sp modelId="{0295AE76-3BC4-4A28-A171-E97921E638DB}">
      <dsp:nvSpPr>
        <dsp:cNvPr id="0" name=""/>
        <dsp:cNvSpPr/>
      </dsp:nvSpPr>
      <dsp:spPr>
        <a:xfrm>
          <a:off x="0" y="2224720"/>
          <a:ext cx="8449946" cy="2118679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400" b="1" kern="1200" dirty="0">
              <a:solidFill>
                <a:schemeClr val="bg1"/>
              </a:solidFill>
              <a:latin typeface="Arial" pitchFamily="34" charset="0"/>
              <a:cs typeface="Arial" pitchFamily="34" charset="0"/>
            </a:rPr>
            <a:t>These Rules are in accordance with the Montreal Protocol ODS Phase-out Obligations and  National Strategy on ODS phase-out.</a:t>
          </a:r>
          <a:endParaRPr lang="en-IN" altLang="en-US" sz="2400" b="1" kern="1200" dirty="0">
            <a:solidFill>
              <a:schemeClr val="bg1"/>
            </a:solidFill>
            <a:latin typeface="Arial" pitchFamily="34" charset="0"/>
            <a:cs typeface="Arial" pitchFamily="34" charset="0"/>
          </a:endParaRPr>
        </a:p>
      </dsp:txBody>
      <dsp:txXfrm>
        <a:off x="103425" y="2328145"/>
        <a:ext cx="8243096" cy="19118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15A8F-01F9-4B0B-B372-A1B55A63148C}">
      <dsp:nvSpPr>
        <dsp:cNvPr id="0" name=""/>
        <dsp:cNvSpPr/>
      </dsp:nvSpPr>
      <dsp:spPr>
        <a:xfrm>
          <a:off x="4312" y="358"/>
          <a:ext cx="8830575" cy="654401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bg1"/>
              </a:solidFill>
              <a:latin typeface="+mj-lt"/>
            </a:rPr>
            <a:t>-</a:t>
          </a:r>
          <a:r>
            <a:rPr lang="en-US" sz="2400" b="1" kern="1200" dirty="0">
              <a:solidFill>
                <a:srgbClr val="FFFF00"/>
              </a:solidFill>
              <a:latin typeface="+mj-lt"/>
            </a:rPr>
            <a:t> </a:t>
          </a:r>
          <a:r>
            <a:rPr lang="en-US" sz="2400" b="1" kern="1200" dirty="0">
              <a:solidFill>
                <a:schemeClr val="bg1"/>
              </a:solidFill>
              <a:latin typeface="+mj-lt"/>
            </a:rPr>
            <a:t>Control of Production and consumption;</a:t>
          </a:r>
          <a:endParaRPr lang="en-IN" sz="2400" b="1" kern="1200" dirty="0">
            <a:solidFill>
              <a:schemeClr val="bg1"/>
            </a:solidFill>
            <a:latin typeface="+mj-lt"/>
          </a:endParaRPr>
        </a:p>
      </dsp:txBody>
      <dsp:txXfrm>
        <a:off x="36257" y="32303"/>
        <a:ext cx="8766685" cy="590511"/>
      </dsp:txXfrm>
    </dsp:sp>
    <dsp:sp modelId="{0295AE76-3BC4-4A28-A171-E97921E638DB}">
      <dsp:nvSpPr>
        <dsp:cNvPr id="0" name=""/>
        <dsp:cNvSpPr/>
      </dsp:nvSpPr>
      <dsp:spPr>
        <a:xfrm>
          <a:off x="4312" y="735246"/>
          <a:ext cx="8830575" cy="760772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bg1"/>
              </a:solidFill>
              <a:latin typeface="+mj-lt"/>
            </a:rPr>
            <a:t>-</a:t>
          </a:r>
          <a:r>
            <a:rPr lang="en-US" sz="2400" b="1" kern="1200" dirty="0">
              <a:solidFill>
                <a:srgbClr val="FFFF00"/>
              </a:solidFill>
              <a:latin typeface="+mj-lt"/>
            </a:rPr>
            <a:t> </a:t>
          </a:r>
          <a:r>
            <a:rPr lang="en-US" sz="2400" b="1" kern="1200" dirty="0">
              <a:solidFill>
                <a:schemeClr val="bg1"/>
              </a:solidFill>
              <a:latin typeface="+mj-lt"/>
            </a:rPr>
            <a:t>Ban on trade with non-Parties to the Montreal Protocol;</a:t>
          </a:r>
          <a:endParaRPr lang="en-IN" altLang="en-US" sz="2400" b="1" kern="1200" dirty="0">
            <a:solidFill>
              <a:schemeClr val="bg1"/>
            </a:solidFill>
            <a:latin typeface="+mj-lt"/>
          </a:endParaRPr>
        </a:p>
      </dsp:txBody>
      <dsp:txXfrm>
        <a:off x="41450" y="772384"/>
        <a:ext cx="8756299" cy="686496"/>
      </dsp:txXfrm>
    </dsp:sp>
    <dsp:sp modelId="{C57A5C5D-1A90-4566-B8FE-49EE7197F300}">
      <dsp:nvSpPr>
        <dsp:cNvPr id="0" name=""/>
        <dsp:cNvSpPr/>
      </dsp:nvSpPr>
      <dsp:spPr>
        <a:xfrm>
          <a:off x="4312" y="1576504"/>
          <a:ext cx="8830575" cy="1609725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2400" b="1" kern="1200" dirty="0">
              <a:solidFill>
                <a:schemeClr val="bg1"/>
              </a:solidFill>
              <a:latin typeface="+mj-lt"/>
            </a:rPr>
            <a:t>- Ban on creation of new capacity/expansion of ODS based industry/facilities from specified date;</a:t>
          </a:r>
        </a:p>
      </dsp:txBody>
      <dsp:txXfrm>
        <a:off x="82892" y="1655084"/>
        <a:ext cx="8673415" cy="1452565"/>
      </dsp:txXfrm>
    </dsp:sp>
    <dsp:sp modelId="{470D50BE-3368-4F1E-8D7B-81D309F51FE0}">
      <dsp:nvSpPr>
        <dsp:cNvPr id="0" name=""/>
        <dsp:cNvSpPr/>
      </dsp:nvSpPr>
      <dsp:spPr>
        <a:xfrm>
          <a:off x="4312" y="3266716"/>
          <a:ext cx="8830575" cy="1609725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bg1"/>
              </a:solidFill>
              <a:latin typeface="+mj-lt"/>
            </a:rPr>
            <a:t>- Freeze on Domestic Production Capacity of HCFC-22 since July, 2000;</a:t>
          </a:r>
          <a:endParaRPr lang="en-IN" sz="2400" b="1" kern="1200" dirty="0">
            <a:solidFill>
              <a:schemeClr val="bg1"/>
            </a:solidFill>
            <a:latin typeface="+mj-lt"/>
          </a:endParaRPr>
        </a:p>
      </dsp:txBody>
      <dsp:txXfrm>
        <a:off x="82892" y="3345296"/>
        <a:ext cx="8673415" cy="1452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15A8F-01F9-4B0B-B372-A1B55A63148C}">
      <dsp:nvSpPr>
        <dsp:cNvPr id="0" name=""/>
        <dsp:cNvSpPr/>
      </dsp:nvSpPr>
      <dsp:spPr>
        <a:xfrm>
          <a:off x="4312" y="1070"/>
          <a:ext cx="8830575" cy="912018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bg1"/>
              </a:solidFill>
              <a:latin typeface="+mj-lt"/>
            </a:rPr>
            <a:t>Mandatory Registration for the following:</a:t>
          </a:r>
          <a:endParaRPr lang="en-IN" sz="2400" b="1" kern="1200" dirty="0">
            <a:solidFill>
              <a:schemeClr val="bg1"/>
            </a:solidFill>
            <a:latin typeface="+mj-lt"/>
          </a:endParaRPr>
        </a:p>
      </dsp:txBody>
      <dsp:txXfrm>
        <a:off x="48833" y="45591"/>
        <a:ext cx="8741533" cy="822976"/>
      </dsp:txXfrm>
    </dsp:sp>
    <dsp:sp modelId="{0295AE76-3BC4-4A28-A171-E97921E638DB}">
      <dsp:nvSpPr>
        <dsp:cNvPr id="0" name=""/>
        <dsp:cNvSpPr/>
      </dsp:nvSpPr>
      <dsp:spPr>
        <a:xfrm>
          <a:off x="4312" y="958690"/>
          <a:ext cx="8830575" cy="912018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35560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Times New Roman" pitchFamily="18" charset="0"/>
            </a:rPr>
            <a:t>-  </a:t>
          </a:r>
          <a:r>
            <a:rPr kumimoji="1" lang="en-US" sz="2400" b="1" kern="1200" dirty="0">
              <a:solidFill>
                <a:schemeClr val="bg1"/>
              </a:solidFill>
              <a:effectLst/>
              <a:latin typeface="Arial" charset="0"/>
              <a:cs typeface="Times New Roman" pitchFamily="18" charset="0"/>
            </a:rPr>
            <a:t>Producers of ODSs, manufacturers of equipment/      products   using ODSs;</a:t>
          </a:r>
          <a:endParaRPr lang="en-IN" altLang="en-US" sz="2400" b="1" kern="1200" dirty="0">
            <a:solidFill>
              <a:schemeClr val="bg1"/>
            </a:solidFill>
            <a:effectLst/>
            <a:latin typeface="+mj-lt"/>
          </a:endParaRPr>
        </a:p>
      </dsp:txBody>
      <dsp:txXfrm>
        <a:off x="48833" y="1003211"/>
        <a:ext cx="8741533" cy="822976"/>
      </dsp:txXfrm>
    </dsp:sp>
    <dsp:sp modelId="{C57A5C5D-1A90-4566-B8FE-49EE7197F300}">
      <dsp:nvSpPr>
        <dsp:cNvPr id="0" name=""/>
        <dsp:cNvSpPr/>
      </dsp:nvSpPr>
      <dsp:spPr>
        <a:xfrm>
          <a:off x="4312" y="1916310"/>
          <a:ext cx="8830575" cy="912018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35560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Times New Roman" pitchFamily="18" charset="0"/>
            </a:rPr>
            <a:t>-  </a:t>
          </a:r>
          <a:r>
            <a:rPr kumimoji="1" lang="en-US" sz="2400" b="1" kern="1200" dirty="0">
              <a:solidFill>
                <a:schemeClr val="bg1"/>
              </a:solidFill>
              <a:effectLst/>
              <a:latin typeface="Arial" charset="0"/>
              <a:cs typeface="Times New Roman" pitchFamily="18" charset="0"/>
            </a:rPr>
            <a:t>Importer and Exporter of ODS Compressors</a:t>
          </a:r>
          <a:endParaRPr lang="en-IN" sz="2400" b="1" kern="1200" dirty="0">
            <a:solidFill>
              <a:schemeClr val="bg1"/>
            </a:solidFill>
            <a:effectLst/>
            <a:latin typeface="+mj-lt"/>
          </a:endParaRPr>
        </a:p>
      </dsp:txBody>
      <dsp:txXfrm>
        <a:off x="48833" y="1960831"/>
        <a:ext cx="8741533" cy="822976"/>
      </dsp:txXfrm>
    </dsp:sp>
    <dsp:sp modelId="{72ED8D8D-1AA6-41E2-9BC3-8E152CBC532F}">
      <dsp:nvSpPr>
        <dsp:cNvPr id="0" name=""/>
        <dsp:cNvSpPr/>
      </dsp:nvSpPr>
      <dsp:spPr>
        <a:xfrm>
          <a:off x="4312" y="2873929"/>
          <a:ext cx="8830575" cy="912018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35560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Times New Roman" pitchFamily="18" charset="0"/>
            </a:rPr>
            <a:t>-  </a:t>
          </a:r>
          <a:r>
            <a:rPr kumimoji="1" lang="en-US" sz="2400" b="1" kern="1200" dirty="0">
              <a:solidFill>
                <a:schemeClr val="bg1"/>
              </a:solidFill>
              <a:effectLst/>
              <a:latin typeface="Arial" charset="0"/>
              <a:cs typeface="Times New Roman" pitchFamily="18" charset="0"/>
            </a:rPr>
            <a:t>Recycling, recovery, reclamation  and destruction of ODSs;</a:t>
          </a:r>
          <a:endParaRPr lang="en-IN" sz="2400" b="1" kern="1200" dirty="0">
            <a:solidFill>
              <a:schemeClr val="bg1"/>
            </a:solidFill>
            <a:effectLst/>
            <a:latin typeface="+mj-lt"/>
          </a:endParaRPr>
        </a:p>
      </dsp:txBody>
      <dsp:txXfrm>
        <a:off x="48833" y="2918450"/>
        <a:ext cx="8741533" cy="822976"/>
      </dsp:txXfrm>
    </dsp:sp>
    <dsp:sp modelId="{470D50BE-3368-4F1E-8D7B-81D309F51FE0}">
      <dsp:nvSpPr>
        <dsp:cNvPr id="0" name=""/>
        <dsp:cNvSpPr/>
      </dsp:nvSpPr>
      <dsp:spPr>
        <a:xfrm>
          <a:off x="4312" y="3832620"/>
          <a:ext cx="8830575" cy="1044179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bg1"/>
              </a:solidFill>
              <a:latin typeface="+mj-lt"/>
            </a:rPr>
            <a:t>Import and Export of ODS are subject to License issued by the Directorate General of Foreign Trade (DGFT) with the consent from </a:t>
          </a:r>
          <a:r>
            <a:rPr lang="en-US" sz="2400" b="1" kern="1200" dirty="0" err="1">
              <a:solidFill>
                <a:schemeClr val="bg1"/>
              </a:solidFill>
              <a:latin typeface="+mj-lt"/>
            </a:rPr>
            <a:t>MoEF&amp;CC</a:t>
          </a:r>
          <a:r>
            <a:rPr lang="en-US" sz="2400" b="1" kern="1200" dirty="0">
              <a:solidFill>
                <a:schemeClr val="bg1"/>
              </a:solidFill>
              <a:latin typeface="+mj-lt"/>
            </a:rPr>
            <a:t> .</a:t>
          </a:r>
          <a:endParaRPr lang="en-IN" sz="2400" b="1" kern="1200" dirty="0">
            <a:solidFill>
              <a:schemeClr val="bg1"/>
            </a:solidFill>
            <a:latin typeface="+mj-lt"/>
          </a:endParaRPr>
        </a:p>
      </dsp:txBody>
      <dsp:txXfrm>
        <a:off x="55285" y="3883593"/>
        <a:ext cx="8728629" cy="9422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15A8F-01F9-4B0B-B372-A1B55A63148C}">
      <dsp:nvSpPr>
        <dsp:cNvPr id="0" name=""/>
        <dsp:cNvSpPr/>
      </dsp:nvSpPr>
      <dsp:spPr>
        <a:xfrm>
          <a:off x="4312" y="700"/>
          <a:ext cx="8830575" cy="1010764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- ODS Rules have been amended in 2014 to align with the accelerated phase-out of HCFCs and National Implementation Policies for phase-out of  HCFCs</a:t>
          </a:r>
          <a:endParaRPr lang="en-IN" sz="2000" b="1" kern="1200" dirty="0">
            <a:solidFill>
              <a:schemeClr val="bg1"/>
            </a:solidFill>
            <a:latin typeface="+mj-lt"/>
          </a:endParaRPr>
        </a:p>
      </dsp:txBody>
      <dsp:txXfrm>
        <a:off x="53653" y="50041"/>
        <a:ext cx="8731893" cy="912082"/>
      </dsp:txXfrm>
    </dsp:sp>
    <dsp:sp modelId="{0295AE76-3BC4-4A28-A171-E97921E638DB}">
      <dsp:nvSpPr>
        <dsp:cNvPr id="0" name=""/>
        <dsp:cNvSpPr/>
      </dsp:nvSpPr>
      <dsp:spPr>
        <a:xfrm>
          <a:off x="4312" y="1089488"/>
          <a:ext cx="8830575" cy="804610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-  Control of production and consumption of HCFCs from the date of publication of Amendment Rules 2014,  to 1st January, 2040 as per the accelerated phase-out schedule of HCFCs;</a:t>
          </a:r>
          <a:endParaRPr lang="en-IN" altLang="en-US" sz="2000" b="1" kern="1200" dirty="0">
            <a:solidFill>
              <a:schemeClr val="bg1"/>
            </a:solidFill>
            <a:latin typeface="+mj-lt"/>
          </a:endParaRPr>
        </a:p>
      </dsp:txBody>
      <dsp:txXfrm>
        <a:off x="43590" y="1128766"/>
        <a:ext cx="8752019" cy="726054"/>
      </dsp:txXfrm>
    </dsp:sp>
    <dsp:sp modelId="{C57A5C5D-1A90-4566-B8FE-49EE7197F300}">
      <dsp:nvSpPr>
        <dsp:cNvPr id="0" name=""/>
        <dsp:cNvSpPr/>
      </dsp:nvSpPr>
      <dsp:spPr>
        <a:xfrm>
          <a:off x="4312" y="1972123"/>
          <a:ext cx="8830575" cy="460573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-  Licensing system for import and export  of HCFCs;</a:t>
          </a:r>
          <a:endParaRPr lang="en-IN" sz="2000" b="1" kern="1200" dirty="0">
            <a:solidFill>
              <a:schemeClr val="bg1"/>
            </a:solidFill>
            <a:latin typeface="+mj-lt"/>
          </a:endParaRPr>
        </a:p>
      </dsp:txBody>
      <dsp:txXfrm>
        <a:off x="26795" y="1994606"/>
        <a:ext cx="8785609" cy="415607"/>
      </dsp:txXfrm>
    </dsp:sp>
    <dsp:sp modelId="{72ED8D8D-1AA6-41E2-9BC3-8E152CBC532F}">
      <dsp:nvSpPr>
        <dsp:cNvPr id="0" name=""/>
        <dsp:cNvSpPr/>
      </dsp:nvSpPr>
      <dsp:spPr>
        <a:xfrm>
          <a:off x="4312" y="2510720"/>
          <a:ext cx="8830575" cy="985578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bg1"/>
              </a:solidFill>
              <a:latin typeface="+mj-lt"/>
            </a:rPr>
            <a:t>-  Introduction of quota system for the domestic producers for production and supply to the domestic market of HCFC-22 for non-feedstock application;</a:t>
          </a:r>
          <a:endParaRPr lang="en-IN" sz="2000" b="1" kern="1200" dirty="0">
            <a:solidFill>
              <a:schemeClr val="bg1"/>
            </a:solidFill>
            <a:latin typeface="+mj-lt"/>
          </a:endParaRPr>
        </a:p>
      </dsp:txBody>
      <dsp:txXfrm>
        <a:off x="52424" y="2558832"/>
        <a:ext cx="8734351" cy="889354"/>
      </dsp:txXfrm>
    </dsp:sp>
    <dsp:sp modelId="{470D50BE-3368-4F1E-8D7B-81D309F51FE0}">
      <dsp:nvSpPr>
        <dsp:cNvPr id="0" name=""/>
        <dsp:cNvSpPr/>
      </dsp:nvSpPr>
      <dsp:spPr>
        <a:xfrm>
          <a:off x="4312" y="3574322"/>
          <a:ext cx="8830575" cy="490799"/>
        </a:xfrm>
        <a:prstGeom prst="roundRect">
          <a:avLst/>
        </a:prstGeom>
        <a:solidFill>
          <a:srgbClr val="FFFF00">
            <a:alpha val="90000"/>
          </a:srgb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>
              <a:solidFill>
                <a:schemeClr val="bg1"/>
              </a:solidFill>
              <a:latin typeface="+mj-lt"/>
            </a:rPr>
            <a:t>Prohibition of:</a:t>
          </a:r>
          <a:r>
            <a:rPr lang="en-US" sz="2400" b="1" kern="1200" dirty="0">
              <a:solidFill>
                <a:srgbClr val="FFFF00"/>
              </a:solidFill>
              <a:latin typeface="+mj-lt"/>
            </a:rPr>
            <a:t> </a:t>
          </a:r>
          <a:endParaRPr lang="en-IN" sz="2400" b="1" kern="1200" dirty="0">
            <a:solidFill>
              <a:srgbClr val="FFFF00"/>
            </a:solidFill>
            <a:latin typeface="+mj-lt"/>
          </a:endParaRPr>
        </a:p>
      </dsp:txBody>
      <dsp:txXfrm>
        <a:off x="28271" y="3598281"/>
        <a:ext cx="8782657" cy="442881"/>
      </dsp:txXfrm>
    </dsp:sp>
    <dsp:sp modelId="{34A6DC2B-858F-4C4B-A62F-D46B6D8A42F5}">
      <dsp:nvSpPr>
        <dsp:cNvPr id="0" name=""/>
        <dsp:cNvSpPr/>
      </dsp:nvSpPr>
      <dsp:spPr>
        <a:xfrm>
          <a:off x="8624" y="4145829"/>
          <a:ext cx="8830575" cy="509899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35560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000" b="1" kern="1200" dirty="0">
              <a:solidFill>
                <a:schemeClr val="bg1"/>
              </a:solidFill>
              <a:latin typeface="+mj-lt"/>
            </a:rPr>
            <a:t>- Import of pre-blended polyols containing HCFCs from January 2013;</a:t>
          </a:r>
          <a:endParaRPr lang="en-IN" sz="2000" b="1" kern="1200" dirty="0">
            <a:solidFill>
              <a:schemeClr val="bg1"/>
            </a:solidFill>
            <a:latin typeface="+mj-lt"/>
          </a:endParaRPr>
        </a:p>
      </dsp:txBody>
      <dsp:txXfrm>
        <a:off x="33515" y="4170720"/>
        <a:ext cx="8780793" cy="460117"/>
      </dsp:txXfrm>
    </dsp:sp>
    <dsp:sp modelId="{26018338-A5E4-4485-A953-0B05102B570E}">
      <dsp:nvSpPr>
        <dsp:cNvPr id="0" name=""/>
        <dsp:cNvSpPr/>
      </dsp:nvSpPr>
      <dsp:spPr>
        <a:xfrm>
          <a:off x="8624" y="4731769"/>
          <a:ext cx="8830575" cy="541905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35560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sz="2000" b="1" kern="1200" dirty="0">
              <a:solidFill>
                <a:schemeClr val="bg1"/>
              </a:solidFill>
              <a:latin typeface="+mj-lt"/>
            </a:rPr>
            <a:t>-  Import of blends containing ODSs including HCFCs.</a:t>
          </a:r>
          <a:endParaRPr kumimoji="1" lang="en-IN" sz="2000" b="1" kern="1200" dirty="0">
            <a:solidFill>
              <a:schemeClr val="bg1"/>
            </a:solidFill>
            <a:latin typeface="+mj-lt"/>
          </a:endParaRPr>
        </a:p>
      </dsp:txBody>
      <dsp:txXfrm>
        <a:off x="35078" y="4758223"/>
        <a:ext cx="8777667" cy="48899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15A8F-01F9-4B0B-B372-A1B55A63148C}">
      <dsp:nvSpPr>
        <dsp:cNvPr id="0" name=""/>
        <dsp:cNvSpPr/>
      </dsp:nvSpPr>
      <dsp:spPr>
        <a:xfrm>
          <a:off x="4312" y="2419"/>
          <a:ext cx="8830575" cy="1620828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000" b="1" kern="1200" dirty="0">
              <a:solidFill>
                <a:schemeClr val="bg1"/>
              </a:solidFill>
              <a:latin typeface="+mj-lt"/>
            </a:rPr>
            <a:t>Mandatory registration for all those handling ODSs including producers, manufacturers, </a:t>
          </a:r>
          <a:r>
            <a:rPr lang="en-US" altLang="en-US" sz="2400" b="1" kern="1200" dirty="0">
              <a:solidFill>
                <a:srgbClr val="FF0000"/>
              </a:solidFill>
              <a:latin typeface="+mj-lt"/>
            </a:rPr>
            <a:t>importers, exporters, traders,</a:t>
          </a:r>
          <a:r>
            <a:rPr lang="en-US" altLang="en-US" sz="2000" b="1" kern="1200" dirty="0">
              <a:solidFill>
                <a:schemeClr val="bg1"/>
              </a:solidFill>
              <a:latin typeface="+mj-lt"/>
            </a:rPr>
            <a:t> recovery/ recycling/reclamation centers. Servicing technicians are exempted from registration;</a:t>
          </a:r>
          <a:endParaRPr lang="en-IN" sz="2000" b="1" kern="1200" dirty="0">
            <a:solidFill>
              <a:schemeClr val="bg1"/>
            </a:solidFill>
            <a:latin typeface="+mj-lt"/>
          </a:endParaRPr>
        </a:p>
      </dsp:txBody>
      <dsp:txXfrm>
        <a:off x="83434" y="81541"/>
        <a:ext cx="8672331" cy="1462584"/>
      </dsp:txXfrm>
    </dsp:sp>
    <dsp:sp modelId="{C57A5C5D-1A90-4566-B8FE-49EE7197F300}">
      <dsp:nvSpPr>
        <dsp:cNvPr id="0" name=""/>
        <dsp:cNvSpPr/>
      </dsp:nvSpPr>
      <dsp:spPr>
        <a:xfrm>
          <a:off x="4312" y="1748364"/>
          <a:ext cx="8830575" cy="472138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2000" b="1" kern="1200" dirty="0">
              <a:solidFill>
                <a:schemeClr val="bg1"/>
              </a:solidFill>
              <a:latin typeface="+mj-lt"/>
            </a:rPr>
            <a:t>Prohibition Of the Following:</a:t>
          </a:r>
          <a:endParaRPr lang="en-IN" sz="2400" b="1" kern="1200" dirty="0">
            <a:solidFill>
              <a:schemeClr val="bg1"/>
            </a:solidFill>
            <a:latin typeface="+mj-lt"/>
          </a:endParaRPr>
        </a:p>
      </dsp:txBody>
      <dsp:txXfrm>
        <a:off x="27360" y="1771412"/>
        <a:ext cx="8784479" cy="426042"/>
      </dsp:txXfrm>
    </dsp:sp>
    <dsp:sp modelId="{72ED8D8D-1AA6-41E2-9BC3-8E152CBC532F}">
      <dsp:nvSpPr>
        <dsp:cNvPr id="0" name=""/>
        <dsp:cNvSpPr/>
      </dsp:nvSpPr>
      <dsp:spPr>
        <a:xfrm>
          <a:off x="4312" y="2345618"/>
          <a:ext cx="8830575" cy="853892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35560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en-US" sz="2000" b="1" kern="1200" dirty="0">
              <a:latin typeface="+mj-lt"/>
            </a:rPr>
            <a:t>     </a:t>
          </a:r>
          <a:r>
            <a:rPr kumimoji="1" lang="en-US" altLang="en-US" sz="2000" b="1" kern="1200" dirty="0">
              <a:solidFill>
                <a:schemeClr val="bg1"/>
              </a:solidFill>
              <a:latin typeface="+mj-lt"/>
            </a:rPr>
            <a:t>-</a:t>
          </a:r>
          <a:r>
            <a:rPr kumimoji="1" lang="en-US" altLang="en-US" sz="2000" b="1" kern="1200" dirty="0">
              <a:latin typeface="+mj-lt"/>
            </a:rPr>
            <a:t>  </a:t>
          </a:r>
          <a:r>
            <a:rPr kumimoji="1" lang="en-US" altLang="en-US" sz="1800" b="1" kern="1200" dirty="0">
              <a:solidFill>
                <a:schemeClr val="bg1"/>
              </a:solidFill>
              <a:latin typeface="+mj-lt"/>
            </a:rPr>
            <a:t>Creation of  new capacities to manufacture products with HCFCs from the date of publication of Amendment Rules, 2014;</a:t>
          </a:r>
          <a:endParaRPr lang="en-IN" sz="1800" b="1" kern="1200" dirty="0">
            <a:solidFill>
              <a:schemeClr val="bg1"/>
            </a:solidFill>
            <a:latin typeface="+mj-lt"/>
          </a:endParaRPr>
        </a:p>
      </dsp:txBody>
      <dsp:txXfrm>
        <a:off x="45996" y="2387302"/>
        <a:ext cx="8747207" cy="770524"/>
      </dsp:txXfrm>
    </dsp:sp>
    <dsp:sp modelId="{470D50BE-3368-4F1E-8D7B-81D309F51FE0}">
      <dsp:nvSpPr>
        <dsp:cNvPr id="0" name=""/>
        <dsp:cNvSpPr/>
      </dsp:nvSpPr>
      <dsp:spPr>
        <a:xfrm>
          <a:off x="4312" y="3324626"/>
          <a:ext cx="8830575" cy="362936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7239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en-US" sz="1800" b="1" kern="1200" dirty="0">
              <a:solidFill>
                <a:schemeClr val="bg1"/>
              </a:solidFill>
              <a:latin typeface="+mj-lt"/>
            </a:rPr>
            <a:t>-   Import of HCFC based Air-conditioners from  1</a:t>
          </a:r>
          <a:r>
            <a:rPr kumimoji="1" lang="en-US" altLang="en-US" sz="1800" b="1" kern="1200" baseline="30000" dirty="0">
              <a:solidFill>
                <a:schemeClr val="bg1"/>
              </a:solidFill>
              <a:latin typeface="+mj-lt"/>
            </a:rPr>
            <a:t>st</a:t>
          </a:r>
          <a:r>
            <a:rPr kumimoji="1" lang="en-US" altLang="en-US" sz="1800" b="1" kern="1200" dirty="0">
              <a:solidFill>
                <a:schemeClr val="bg1"/>
              </a:solidFill>
              <a:latin typeface="+mj-lt"/>
            </a:rPr>
            <a:t> July, 2015</a:t>
          </a:r>
          <a:endParaRPr lang="en-IN" sz="1800" b="1" kern="1200" dirty="0">
            <a:solidFill>
              <a:schemeClr val="bg1"/>
            </a:solidFill>
            <a:latin typeface="+mj-lt"/>
          </a:endParaRPr>
        </a:p>
      </dsp:txBody>
      <dsp:txXfrm>
        <a:off x="22029" y="3342343"/>
        <a:ext cx="8795141" cy="327502"/>
      </dsp:txXfrm>
    </dsp:sp>
    <dsp:sp modelId="{34A6DC2B-858F-4C4B-A62F-D46B6D8A42F5}">
      <dsp:nvSpPr>
        <dsp:cNvPr id="0" name=""/>
        <dsp:cNvSpPr/>
      </dsp:nvSpPr>
      <dsp:spPr>
        <a:xfrm>
          <a:off x="8624" y="3816983"/>
          <a:ext cx="8830575" cy="416036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7239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en-US" sz="1800" b="1" kern="1200" dirty="0">
              <a:solidFill>
                <a:schemeClr val="bg1"/>
              </a:solidFill>
              <a:latin typeface="+mj-lt"/>
            </a:rPr>
            <a:t>-   Manufacturing of Foam products from 1</a:t>
          </a:r>
          <a:r>
            <a:rPr kumimoji="1" lang="en-US" altLang="en-US" sz="1800" b="1" kern="1200" baseline="30000" dirty="0">
              <a:solidFill>
                <a:schemeClr val="bg1"/>
              </a:solidFill>
              <a:latin typeface="+mj-lt"/>
            </a:rPr>
            <a:t>st</a:t>
          </a:r>
          <a:r>
            <a:rPr kumimoji="1" lang="en-US" altLang="en-US" sz="1800" b="1" kern="1200" dirty="0">
              <a:solidFill>
                <a:schemeClr val="bg1"/>
              </a:solidFill>
              <a:latin typeface="+mj-lt"/>
            </a:rPr>
            <a:t> January, 2020.</a:t>
          </a:r>
          <a:r>
            <a:rPr kumimoji="1" lang="en-US" altLang="en-US" sz="1800" b="1" kern="1200" dirty="0">
              <a:latin typeface="+mj-lt"/>
            </a:rPr>
            <a:t> </a:t>
          </a:r>
          <a:endParaRPr lang="en-IN" sz="1800" b="1" kern="1200" dirty="0">
            <a:solidFill>
              <a:srgbClr val="FFFF00"/>
            </a:solidFill>
            <a:latin typeface="+mj-lt"/>
          </a:endParaRPr>
        </a:p>
      </dsp:txBody>
      <dsp:txXfrm>
        <a:off x="28933" y="3837292"/>
        <a:ext cx="8789957" cy="375418"/>
      </dsp:txXfrm>
    </dsp:sp>
    <dsp:sp modelId="{26018338-A5E4-4485-A953-0B05102B570E}">
      <dsp:nvSpPr>
        <dsp:cNvPr id="0" name=""/>
        <dsp:cNvSpPr/>
      </dsp:nvSpPr>
      <dsp:spPr>
        <a:xfrm>
          <a:off x="8624" y="4356250"/>
          <a:ext cx="8830575" cy="672949"/>
        </a:xfrm>
        <a:prstGeom prst="roundRect">
          <a:avLst/>
        </a:prstGeom>
        <a:solidFill>
          <a:schemeClr val="tx2">
            <a:lumMod val="60000"/>
            <a:lumOff val="40000"/>
            <a:alpha val="9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72390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en-US" sz="1800" b="1" kern="1200" dirty="0">
              <a:solidFill>
                <a:schemeClr val="bg1"/>
              </a:solidFill>
              <a:latin typeface="+mj-lt"/>
            </a:rPr>
            <a:t>-</a:t>
          </a:r>
          <a:r>
            <a:rPr kumimoji="1" lang="en-US" altLang="en-US" sz="1800" b="1" kern="1200" dirty="0">
              <a:latin typeface="+mj-lt"/>
            </a:rPr>
            <a:t>   </a:t>
          </a:r>
          <a:r>
            <a:rPr kumimoji="1" lang="en-US" altLang="en-US" sz="1800" b="1" kern="1200" dirty="0">
              <a:solidFill>
                <a:schemeClr val="bg1"/>
              </a:solidFill>
              <a:latin typeface="+mj-lt"/>
            </a:rPr>
            <a:t>Manufacturing of Air-conditioners and other RAC products/equipment  from 1st January, 2025.</a:t>
          </a:r>
          <a:endParaRPr kumimoji="1" lang="en-IN" altLang="en-US" sz="1800" b="1" kern="1200" dirty="0">
            <a:solidFill>
              <a:schemeClr val="bg1"/>
            </a:solidFill>
            <a:latin typeface="+mj-lt"/>
          </a:endParaRPr>
        </a:p>
      </dsp:txBody>
      <dsp:txXfrm>
        <a:off x="41475" y="4389101"/>
        <a:ext cx="8764873" cy="6072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t" anchorCtr="0" compatLnSpc="1">
            <a:prstTxWarp prst="textNoShape">
              <a:avLst/>
            </a:prstTxWarp>
          </a:bodyPr>
          <a:lstStyle>
            <a:lvl1pPr defTabSz="885825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729" y="1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t" anchorCtr="0" compatLnSpc="1">
            <a:prstTxWarp prst="textNoShape">
              <a:avLst/>
            </a:prstTxWarp>
          </a:bodyPr>
          <a:lstStyle>
            <a:lvl1pPr algn="r" defTabSz="885825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2832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b" anchorCtr="0" compatLnSpc="1">
            <a:prstTxWarp prst="textNoShape">
              <a:avLst/>
            </a:prstTxWarp>
          </a:bodyPr>
          <a:lstStyle>
            <a:lvl1pPr defTabSz="885825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729" y="9432832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b" anchorCtr="0" compatLnSpc="1">
            <a:prstTxWarp prst="textNoShape">
              <a:avLst/>
            </a:prstTxWarp>
          </a:bodyPr>
          <a:lstStyle>
            <a:lvl1pPr algn="r" defTabSz="885825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DC83A28C-9C94-4892-9FE2-29DEBEAA5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271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t" anchorCtr="0" compatLnSpc="1">
            <a:prstTxWarp prst="textNoShape">
              <a:avLst/>
            </a:prstTxWarp>
          </a:bodyPr>
          <a:lstStyle>
            <a:lvl1pPr defTabSz="885825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729" y="1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t" anchorCtr="0" compatLnSpc="1">
            <a:prstTxWarp prst="textNoShape">
              <a:avLst/>
            </a:prstTxWarp>
          </a:bodyPr>
          <a:lstStyle>
            <a:lvl1pPr algn="r" defTabSz="885825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7287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487" y="4714721"/>
            <a:ext cx="4982702" cy="446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32832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b" anchorCtr="0" compatLnSpc="1">
            <a:prstTxWarp prst="textNoShape">
              <a:avLst/>
            </a:prstTxWarp>
          </a:bodyPr>
          <a:lstStyle>
            <a:lvl1pPr defTabSz="885825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729" y="9432832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574" tIns="44288" rIns="88574" bIns="44288" numCol="1" anchor="b" anchorCtr="0" compatLnSpc="1">
            <a:prstTxWarp prst="textNoShape">
              <a:avLst/>
            </a:prstTxWarp>
          </a:bodyPr>
          <a:lstStyle>
            <a:lvl1pPr algn="r" defTabSz="885825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6F7CD904-A394-4E24-9A1F-6535A0831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3475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2C1691-74A0-4876-B556-FEF3489342B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A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E9E7A6-D080-4E21-BAA0-DDB1DFC7EA05}" type="slidenum">
              <a:rPr lang="en-US" altLang="en-US"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AU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951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6628BE-8C8F-4C5A-AF4B-1165C5659990}" type="slidenum">
              <a:rPr lang="en-US" altLang="en-US"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cs typeface="Arial" panose="020B0604020202020204" pitchFamily="34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AU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145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39F2C39-41E1-4151-BAFB-84359A909049}" type="slidenum">
              <a:rPr lang="en-US" altLang="en-US" sz="11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13</a:t>
            </a:fld>
            <a:endParaRPr lang="en-US" altLang="en-US" sz="1100">
              <a:cs typeface="Arial" panose="020B0604020202020204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AU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3181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5C75709-C096-48F6-AB32-8CA87626C441}" type="slidenum"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770313" y="10167938"/>
            <a:ext cx="2889250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76" tIns="44289" rIns="88576" bIns="44289" anchor="b"/>
          <a:lstStyle>
            <a:lvl1pPr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842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842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842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842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842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3FA7135-788E-4CEB-8AAF-11D9D9704A5B}" type="slidenum">
              <a:rPr lang="en-US" altLang="en-US" sz="1100"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en-US" altLang="en-US" sz="1100">
              <a:cs typeface="Arial" panose="020B0604020202020204" pitchFamily="34" charset="0"/>
            </a:endParaRP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60400" y="804863"/>
            <a:ext cx="5343525" cy="4008437"/>
          </a:xfrm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7414" y="5083175"/>
            <a:ext cx="4884737" cy="4813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576" tIns="44289" rIns="88576" bIns="44289"/>
          <a:lstStyle/>
          <a:p>
            <a:pPr eaLnBrk="1" hangingPunct="1"/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74767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9387347-D86F-48E8-A242-FA0249ABE5FF}" type="slidenum">
              <a:rPr lang="zh-CN" altLang="en-US" sz="1200" u="none" smtClean="0">
                <a:ea typeface="宋体" charset="-122"/>
              </a:rPr>
              <a:pPr eaLnBrk="1" hangingPunct="1"/>
              <a:t>15</a:t>
            </a:fld>
            <a:endParaRPr lang="en-US" altLang="zh-CN" sz="1200" u="none">
              <a:ea typeface="宋体" charset="-122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924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30275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9387347-D86F-48E8-A242-FA0249ABE5FF}" type="slidenum">
              <a:rPr lang="zh-CN" altLang="en-US" sz="1200" u="none" smtClean="0">
                <a:ea typeface="宋体" charset="-122"/>
              </a:rPr>
              <a:pPr eaLnBrk="1" hangingPunct="1"/>
              <a:t>16</a:t>
            </a:fld>
            <a:endParaRPr lang="en-US" altLang="zh-CN" sz="1200" u="none">
              <a:ea typeface="宋体" charset="-122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8009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2A3F900-6C41-4E5E-9594-04E12B50809C}" type="slidenum">
              <a:rPr lang="en-US" altLang="en-US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2792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B1B325-3B95-49E9-8B95-221F465F9B44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5843" name="Rectangle 7"/>
          <p:cNvSpPr txBox="1">
            <a:spLocks noGrp="1" noChangeArrowheads="1"/>
          </p:cNvSpPr>
          <p:nvPr/>
        </p:nvSpPr>
        <p:spPr bwMode="auto">
          <a:xfrm>
            <a:off x="3848729" y="9432832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557" tIns="44279" rIns="88557" bIns="44279" anchor="b"/>
          <a:lstStyle/>
          <a:p>
            <a:pPr algn="r" defTabSz="885825"/>
            <a:fld id="{908E2841-C0B5-44E1-BAFC-6FA938EB942B}" type="slidenum">
              <a:rPr lang="en-US" sz="1100">
                <a:latin typeface="Times New Roman" pitchFamily="18" charset="0"/>
              </a:rPr>
              <a:pPr algn="r" defTabSz="885825"/>
              <a:t>21</a:t>
            </a:fld>
            <a:endParaRPr lang="en-US" sz="1100">
              <a:latin typeface="Times New Roman" pitchFamily="18" charset="0"/>
            </a:endParaRPr>
          </a:p>
        </p:txBody>
      </p:sp>
      <p:sp>
        <p:nvSpPr>
          <p:cNvPr id="358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4538"/>
            <a:ext cx="4967287" cy="3725862"/>
          </a:xfrm>
          <a:ln/>
        </p:spPr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88557" tIns="44279" rIns="88557" bIns="44279"/>
          <a:lstStyle/>
          <a:p>
            <a:pPr eaLnBrk="1" hangingPunct="1"/>
            <a:endParaRPr lang="en-A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1AC8DB-D74F-40B5-900D-3701B6D502D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1507" name="Rectangle 7"/>
          <p:cNvSpPr txBox="1">
            <a:spLocks noGrp="1" noChangeArrowheads="1"/>
          </p:cNvSpPr>
          <p:nvPr/>
        </p:nvSpPr>
        <p:spPr bwMode="auto">
          <a:xfrm>
            <a:off x="3848729" y="9432832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557" tIns="44279" rIns="88557" bIns="44279" anchor="b"/>
          <a:lstStyle/>
          <a:p>
            <a:pPr algn="r" defTabSz="885825"/>
            <a:fld id="{AFCBABAA-D2FE-4923-9F33-F0F349E4241C}" type="slidenum">
              <a:rPr lang="en-US" sz="1100">
                <a:latin typeface="Times New Roman" pitchFamily="18" charset="0"/>
              </a:rPr>
              <a:pPr algn="r" defTabSz="885825"/>
              <a:t>2</a:t>
            </a:fld>
            <a:endParaRPr lang="en-US" sz="1100">
              <a:latin typeface="Times New Roman" pitchFamily="18" charset="0"/>
            </a:endParaRPr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47" y="4716416"/>
            <a:ext cx="4985783" cy="4465326"/>
          </a:xfrm>
          <a:noFill/>
          <a:ln/>
        </p:spPr>
        <p:txBody>
          <a:bodyPr lIns="88557" tIns="44279" rIns="88557" bIns="44279"/>
          <a:lstStyle/>
          <a:p>
            <a:pPr eaLnBrk="1" hangingPunct="1"/>
            <a:endParaRPr lang="en-A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1EC8F2-B49B-483E-8E3C-026DC1C5FAC3}" type="slidenum">
              <a:rPr lang="en-US"/>
              <a:pPr/>
              <a:t>3</a:t>
            </a:fld>
            <a:endParaRPr lang="en-US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C4E12F-C98B-473C-825C-CAD8D8338C2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848729" y="9432832"/>
            <a:ext cx="2948946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557" tIns="44279" rIns="88557" bIns="44279" anchor="b"/>
          <a:lstStyle/>
          <a:p>
            <a:pPr algn="r" defTabSz="885825"/>
            <a:fld id="{629763B6-20A9-4273-850F-3355C63D654A}" type="slidenum">
              <a:rPr lang="en-US" sz="1100">
                <a:latin typeface="Times New Roman" pitchFamily="18" charset="0"/>
              </a:rPr>
              <a:pPr algn="r" defTabSz="885825"/>
              <a:t>4</a:t>
            </a:fld>
            <a:endParaRPr lang="en-US" sz="1100">
              <a:latin typeface="Times New Roman" pitchFamily="18" charset="0"/>
            </a:endParaRPr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5700" cy="3724275"/>
          </a:xfrm>
          <a:ln/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47" y="4716416"/>
            <a:ext cx="4985783" cy="4465326"/>
          </a:xfrm>
          <a:noFill/>
          <a:ln/>
        </p:spPr>
        <p:txBody>
          <a:bodyPr lIns="88557" tIns="44279" rIns="88557" bIns="44279"/>
          <a:lstStyle/>
          <a:p>
            <a:pPr eaLnBrk="1" hangingPunct="1"/>
            <a:endParaRPr lang="en-A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D21468-677A-49B9-A0C0-55FDC710736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50272" y="9432832"/>
            <a:ext cx="2947405" cy="49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9342" tIns="44672" rIns="89342" bIns="44672" anchor="b"/>
          <a:lstStyle/>
          <a:p>
            <a:pPr algn="r" defTabSz="893763"/>
            <a:fld id="{0BDF436E-005C-4BBB-A7B0-8E6F215CECA2}" type="slidenum">
              <a:rPr lang="en-US" sz="1100">
                <a:latin typeface="Times New Roman" pitchFamily="18" charset="0"/>
              </a:rPr>
              <a:pPr algn="r" defTabSz="893763"/>
              <a:t>5</a:t>
            </a:fld>
            <a:endParaRPr lang="en-US" sz="1100">
              <a:latin typeface="Times New Roman" pitchFamily="18" charset="0"/>
            </a:endParaRP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4275"/>
          </a:xfrm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5947" y="4716416"/>
            <a:ext cx="4985783" cy="4467023"/>
          </a:xfrm>
          <a:noFill/>
          <a:ln/>
        </p:spPr>
        <p:txBody>
          <a:bodyPr lIns="89342" tIns="44672" rIns="89342" bIns="44672"/>
          <a:lstStyle/>
          <a:p>
            <a:pPr eaLnBrk="1" hangingPunct="1"/>
            <a:endParaRPr lang="en-A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50BA72-4789-4C4A-9ED7-F96D0A7B5408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81088" y="696913"/>
            <a:ext cx="4635500" cy="3478212"/>
          </a:xfrm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463" y="4408489"/>
            <a:ext cx="4984750" cy="417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AU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91326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3CF0057-B6C1-478E-800F-0DEAB45A518E}" type="slidenum">
              <a:rPr lang="en-US" altLang="en-US" sz="11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 sz="1100">
              <a:cs typeface="Arial" panose="020B0604020202020204" pitchFamily="34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39775"/>
            <a:ext cx="4927600" cy="3695700"/>
          </a:xfrm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81539"/>
            <a:ext cx="4940300" cy="4433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AU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95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F5C3BE8-626B-4D2C-B0D5-40DEC52F3FCB}" type="slidenum">
              <a:rPr lang="en-US" altLang="en-US" sz="11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 sz="1100">
              <a:cs typeface="Arial" panose="020B0604020202020204" pitchFamily="34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39775"/>
            <a:ext cx="4927600" cy="36957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525" y="4681539"/>
            <a:ext cx="4940300" cy="4433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AU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959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88582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8858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5B288B4-8435-433F-B55D-9731E2DB7A87}" type="slidenum">
              <a:rPr lang="en-US" altLang="en-US" sz="110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 sz="1100">
              <a:cs typeface="Arial" panose="020B0604020202020204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IN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102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india"/>
          <p:cNvPicPr>
            <a:picLocks noChangeAspect="1" noChangeArrowheads="1" noCrop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550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15014-59F2-4EF9-BB5C-0006D39CEC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AA2B3-D11B-495C-8FED-071729AAB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B95DC-FB0B-48DF-9F44-70DC61634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endParaRPr lang="en-IN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E8789-7B18-4B46-8EB9-179C28710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C7C32-A677-45D3-A3A0-28C854225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81CA7-5A96-44BB-AA8A-57E2D36BE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156FB-BA38-41E1-8C85-2599D5201D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65AF1-A3F8-432F-9586-229A80A04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B52C6-2E52-4269-917F-E6FFFAC9D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440A8-9AAD-4B52-95D9-3B4926BE6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2C94C-C48A-43DF-9106-E759A5A4D1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D6747-02F4-4899-8D2F-5636850D2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3F7E3-A412-46CE-9B2A-5F2F2A6CF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8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04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4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4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9B815A39-E84B-49EF-A179-951653F19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5" name="Picture 8" descr="india"/>
          <p:cNvPicPr>
            <a:picLocks noChangeAspect="1" noChangeArrowheads="1" noCrop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76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</p:sldLayoutIdLst>
  <p:transition spd="slow">
    <p:random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gif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228600"/>
            <a:ext cx="83058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rgbClr val="FFFF00"/>
                </a:solidFill>
              </a:rPr>
              <a:t>HCFC PHASE OUT IN </a:t>
            </a:r>
            <a:br>
              <a:rPr lang="en-US" sz="3200" b="1" dirty="0" smtClean="0">
                <a:solidFill>
                  <a:srgbClr val="FFFF00"/>
                </a:solidFill>
              </a:rPr>
            </a:br>
            <a:r>
              <a:rPr lang="en-US" sz="3200" b="1" dirty="0" smtClean="0">
                <a:solidFill>
                  <a:srgbClr val="FFFF00"/>
                </a:solidFill>
              </a:rPr>
              <a:t>FOAM MANUFACTURING SECTOR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1029" name="Text Box 1031"/>
          <p:cNvSpPr txBox="1">
            <a:spLocks noChangeArrowheads="1"/>
          </p:cNvSpPr>
          <p:nvPr/>
        </p:nvSpPr>
        <p:spPr bwMode="auto">
          <a:xfrm>
            <a:off x="685800" y="5546725"/>
            <a:ext cx="76200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OZONE CELL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MINISTRY OF ENVIRONMENT, FOREST &amp; CLIMATE CHANGE</a:t>
            </a:r>
          </a:p>
          <a:p>
            <a:pPr algn="ctr">
              <a:spcBef>
                <a:spcPts val="600"/>
              </a:spcBef>
            </a:pP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GOVERNMENT OF INDIA</a:t>
            </a:r>
            <a:r>
              <a:rPr lang="en-US" sz="2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</a:p>
        </p:txBody>
      </p:sp>
      <p:graphicFrame>
        <p:nvGraphicFramePr>
          <p:cNvPr id="1026" name="Object 1033">
            <a:hlinkClick r:id="" action="ppaction://ole?verb=0"/>
          </p:cNvPr>
          <p:cNvGraphicFramePr>
            <a:graphicFrameLocks/>
          </p:cNvGraphicFramePr>
          <p:nvPr/>
        </p:nvGraphicFramePr>
        <p:xfrm>
          <a:off x="4114800" y="4191000"/>
          <a:ext cx="990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Bitmap Image" r:id="rId4" imgW="685714" imgH="876190" progId="PBrush">
                  <p:embed/>
                </p:oleObj>
              </mc:Choice>
              <mc:Fallback>
                <p:oleObj name="Bitmap Image" r:id="rId4" imgW="685714" imgH="876190" progId="PBrush">
                  <p:embed/>
                  <p:pic>
                    <p:nvPicPr>
                      <p:cNvPr id="0" name="Picture 27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91000"/>
                        <a:ext cx="9906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1" name="Picture 1034" descr="india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731" name="Rectangle 1035"/>
          <p:cNvSpPr>
            <a:spLocks noChangeArrowheads="1"/>
          </p:cNvSpPr>
          <p:nvPr/>
        </p:nvSpPr>
        <p:spPr bwMode="auto">
          <a:xfrm>
            <a:off x="419100" y="1676400"/>
            <a:ext cx="8305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n-AU" sz="2000" b="1" u="sng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pic>
        <p:nvPicPr>
          <p:cNvPr id="1033" name="Picture 1037" descr="logo of ozone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0" y="1905000"/>
            <a:ext cx="7848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457200" y="2362200"/>
            <a:ext cx="3008313" cy="401638"/>
          </a:xfrm>
        </p:spPr>
        <p:txBody>
          <a:bodyPr lIns="0" rIns="0" bIns="0" anchor="b"/>
          <a:lstStyle/>
          <a:p>
            <a:pPr algn="l" eaLnBrk="1" hangingPunct="1">
              <a:defRPr/>
            </a:pPr>
            <a:r>
              <a:rPr lang="en-US" sz="2300" b="1" dirty="0">
                <a:solidFill>
                  <a:schemeClr val="tx1"/>
                </a:solidFill>
              </a:rPr>
              <a:t>TIMELINE</a:t>
            </a:r>
          </a:p>
        </p:txBody>
      </p:sp>
      <p:sp>
        <p:nvSpPr>
          <p:cNvPr id="4099" name="Text Placeholder 3"/>
          <p:cNvSpPr>
            <a:spLocks noGrp="1"/>
          </p:cNvSpPr>
          <p:nvPr>
            <p:ph type="body" idx="4294967295"/>
          </p:nvPr>
        </p:nvSpPr>
        <p:spPr>
          <a:xfrm>
            <a:off x="152400" y="2895600"/>
            <a:ext cx="4724400" cy="2057400"/>
          </a:xfrm>
        </p:spPr>
        <p:txBody>
          <a:bodyPr lIns="18288" rIns="18288"/>
          <a:lstStyle/>
          <a:p>
            <a:pPr marL="357188" lvl="2" indent="-357188" algn="just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pPr>
            <a:r>
              <a:rPr kumimoji="1" lang="en-US" sz="2000" b="1" kern="1200" dirty="0">
                <a:ea typeface="+mn-ea"/>
                <a:cs typeface="+mn-cs"/>
              </a:rPr>
              <a:t>Baseline : average of 2009 and 2010 production and consumption </a:t>
            </a:r>
          </a:p>
          <a:p>
            <a:pPr marL="357188" lvl="2" indent="-357188" algn="just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pPr>
            <a:r>
              <a:rPr kumimoji="1" lang="en-US" sz="2000" b="1" kern="1200" dirty="0">
                <a:ea typeface="+mn-ea"/>
                <a:cs typeface="+mn-cs"/>
              </a:rPr>
              <a:t>Freeze : 2013</a:t>
            </a:r>
          </a:p>
          <a:p>
            <a:pPr marL="357188" lvl="2" indent="-357188" algn="just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pPr>
            <a:r>
              <a:rPr kumimoji="1" lang="en-US" sz="2000" b="1" kern="1200" dirty="0">
                <a:ea typeface="+mn-ea"/>
                <a:cs typeface="+mn-cs"/>
              </a:rPr>
              <a:t>10% reduction of baseline in 2015</a:t>
            </a:r>
          </a:p>
          <a:p>
            <a:pPr marL="357188" lvl="2" indent="-357188" algn="just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pPr>
            <a:r>
              <a:rPr kumimoji="1" lang="en-US" sz="2000" b="1" kern="1200" dirty="0">
                <a:ea typeface="+mn-ea"/>
                <a:cs typeface="+mn-cs"/>
              </a:rPr>
              <a:t>35% reduction of baseline in 2020</a:t>
            </a:r>
          </a:p>
          <a:p>
            <a:pPr marL="357188" lvl="2" indent="-357188" algn="just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000" b="1" dirty="0"/>
              <a:t>67.5% reduction of baseline in 2025</a:t>
            </a:r>
          </a:p>
          <a:p>
            <a:pPr marL="357188" lvl="2" indent="-357188" algn="just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2000" b="1" dirty="0"/>
              <a:t>100% phase-out in 2030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66800" y="0"/>
            <a:ext cx="7772400" cy="1219200"/>
          </a:xfrm>
          <a:prstGeom prst="rect">
            <a:avLst/>
          </a:prstGeom>
        </p:spPr>
        <p:txBody>
          <a:bodyPr anchor="b"/>
          <a:lstStyle/>
          <a:p>
            <a:pPr algn="ctr"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ACCELERATED PHASE-OUT OF 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HCFCs – ARTICLE 5 PARTIES</a:t>
            </a:r>
          </a:p>
        </p:txBody>
      </p:sp>
      <p:sp>
        <p:nvSpPr>
          <p:cNvPr id="4102" name="Title 1"/>
          <p:cNvSpPr txBox="1">
            <a:spLocks/>
          </p:cNvSpPr>
          <p:nvPr/>
        </p:nvSpPr>
        <p:spPr bwMode="auto">
          <a:xfrm>
            <a:off x="152400" y="5105400"/>
            <a:ext cx="54864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lnSpc>
                <a:spcPct val="80000"/>
              </a:lnSpc>
            </a:pPr>
            <a:r>
              <a:rPr lang="en-US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Allowing for servicing an annual average of 2.5% during the period 2030-2040</a:t>
            </a:r>
          </a:p>
        </p:txBody>
      </p:sp>
      <p:pic>
        <p:nvPicPr>
          <p:cNvPr id="4103" name="Picture 1" descr="india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2C94C-C48A-43DF-9106-E759A5A4D1C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pic>
        <p:nvPicPr>
          <p:cNvPr id="9" name="Picture 8"/>
          <p:cNvPicPr/>
          <p:nvPr/>
        </p:nvPicPr>
        <p:blipFill>
          <a:blip r:embed="rId3" cstate="print"/>
          <a:srcRect l="25626" t="38403" r="21342" b="12755"/>
          <a:stretch>
            <a:fillRect/>
          </a:stretch>
        </p:blipFill>
        <p:spPr bwMode="auto">
          <a:xfrm>
            <a:off x="4953000" y="2438400"/>
            <a:ext cx="4028827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0"/>
          <p:cNvSpPr/>
          <p:nvPr/>
        </p:nvSpPr>
        <p:spPr>
          <a:xfrm>
            <a:off x="228600" y="1524000"/>
            <a:ext cx="8763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buClr>
                <a:schemeClr val="tx1"/>
              </a:buClr>
              <a:buSzTx/>
            </a:pPr>
            <a:r>
              <a:rPr kumimoji="1"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Accelerated phase-out of HCFCs vide decision XIX/6 of 19</a:t>
            </a:r>
            <a:r>
              <a:rPr kumimoji="1" lang="en-US" sz="20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th</a:t>
            </a:r>
            <a:r>
              <a:rPr kumimoji="1"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MOP held during September, 2007.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AE40D8B-7E33-49A3-9E1C-AD200C5D899E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364546" name="Rectangle 2"/>
          <p:cNvSpPr>
            <a:spLocks noChangeArrowheads="1"/>
          </p:cNvSpPr>
          <p:nvPr/>
        </p:nvSpPr>
        <p:spPr bwMode="auto">
          <a:xfrm>
            <a:off x="792149" y="85045"/>
            <a:ext cx="8351851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lvl="3" algn="ctr">
              <a:defRPr/>
            </a:pPr>
            <a:r>
              <a:rPr kumimoji="1"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SALIENT FEATURES OF  </a:t>
            </a:r>
            <a:r>
              <a:rPr kumimoji="1" lang="en-US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HCFC PHASEOUT (</a:t>
            </a:r>
            <a:r>
              <a:rPr kumimoji="1"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REGULATION AND CONTROL) </a:t>
            </a:r>
            <a:r>
              <a:rPr kumimoji="1" lang="en-US" sz="3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RULES </a:t>
            </a:r>
            <a:endParaRPr kumimoji="1" lang="en-US" sz="3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9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3524369"/>
              </p:ext>
            </p:extLst>
          </p:nvPr>
        </p:nvGraphicFramePr>
        <p:xfrm>
          <a:off x="154672" y="1447800"/>
          <a:ext cx="8839200" cy="5273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50905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81750"/>
            <a:ext cx="21336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06BD70B-5551-48A0-8B56-B540E3AC0BFC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dirty="0">
              <a:latin typeface="Arial" panose="020B0604020202020204" pitchFamily="34" charset="0"/>
            </a:endParaRPr>
          </a:p>
        </p:txBody>
      </p:sp>
      <p:sp>
        <p:nvSpPr>
          <p:cNvPr id="364546" name="Rectangle 2"/>
          <p:cNvSpPr>
            <a:spLocks noChangeArrowheads="1"/>
          </p:cNvSpPr>
          <p:nvPr/>
        </p:nvSpPr>
        <p:spPr bwMode="auto">
          <a:xfrm>
            <a:off x="152400" y="289560"/>
            <a:ext cx="9067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lvl="3" algn="ctr">
              <a:defRPr/>
            </a:pPr>
            <a:r>
              <a:rPr kumimoji="1"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SALIENT FEATURES OF THE ODS (REGULATION AND CONTROL) AMENDMENT  RULES, 2014 </a:t>
            </a: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(Cont.)</a:t>
            </a:r>
            <a:endParaRPr kumimoji="1" 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168320" y="1539240"/>
          <a:ext cx="88392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75151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2267DF3-E467-436B-982E-FF8D5D4937A3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364546" name="Rectangle 2"/>
          <p:cNvSpPr>
            <a:spLocks noChangeArrowheads="1"/>
          </p:cNvSpPr>
          <p:nvPr/>
        </p:nvSpPr>
        <p:spPr bwMode="auto">
          <a:xfrm>
            <a:off x="786823" y="0"/>
            <a:ext cx="835717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defRPr/>
            </a:pPr>
            <a:r>
              <a:rPr kumimoji="1"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IMPLEMENTATION OF HCFC PHASE-OUT MANAGEMENT PLAN (HPMP) STAGE-I</a:t>
            </a:r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228600" y="1066800"/>
            <a:ext cx="8686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2" algn="just" eaLnBrk="0" hangingPunct="0">
              <a:lnSpc>
                <a:spcPct val="80000"/>
              </a:lnSpc>
              <a:buClr>
                <a:schemeClr val="tx1"/>
              </a:buClr>
              <a:defRPr/>
            </a:pPr>
            <a:endParaRPr kumimoji="1" lang="en-US" sz="2200" b="1" dirty="0"/>
          </a:p>
          <a:p>
            <a:pPr marL="342900" lvl="2" indent="-342900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HPMP Stage-I was approved by the 66th Ex-Com held in April, 2012 to  meet 2013 and 2015 phase-out targets of HCFCs as per the accelerated phase-out Schedule  of the Montreal Protocol;</a:t>
            </a:r>
          </a:p>
          <a:p>
            <a:pPr marL="342900" lvl="2" indent="-342900" algn="just" eaLnBrk="0" hangingPunct="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endParaRPr kumimoji="1" lang="en-US" sz="2200" b="1" dirty="0"/>
          </a:p>
          <a:p>
            <a:pPr marL="342900" lvl="2" indent="-342900" algn="just" eaLnBrk="0" hangingPunct="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342900" lvl="2" indent="-342900" algn="just" eaLnBrk="0" hangingPunct="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The 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Stage-I is aimed to phase-out 310.53 ODP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tonnes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(2823 MT) of HCFC-141b in foam manufacturing sector and 31.24 ODP </a:t>
            </a:r>
            <a:r>
              <a:rPr lang="en-US" b="1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tonnes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 (568 MT) of HCFC-22 in RAC Servicing sector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;</a:t>
            </a:r>
          </a:p>
          <a:p>
            <a:pPr marL="0" lvl="2" algn="just" eaLnBrk="0" hangingPunct="0">
              <a:lnSpc>
                <a:spcPct val="80000"/>
              </a:lnSpc>
              <a:buClr>
                <a:schemeClr val="tx1"/>
              </a:buClr>
              <a:defRPr/>
            </a:pPr>
            <a:endParaRPr lang="en-US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342900" lvl="2" indent="-342900" algn="just" eaLnBrk="0" hangingPunct="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The HPMP Stage-I provided assistance to the Systems Houses for developing formulations with low-GWP non-HCFC and non-HFC blowing agents;</a:t>
            </a: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342900" lvl="2" indent="-342900" algn="just" eaLnBrk="0" hangingPunct="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endParaRPr kumimoji="1" lang="en-US" sz="2200" b="1" dirty="0"/>
          </a:p>
          <a:p>
            <a:pPr marL="342900" lvl="2" indent="-342900" algn="just" eaLnBrk="0" hangingPunct="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endParaRPr kumimoji="1" lang="en-US" sz="2200" b="1" dirty="0"/>
          </a:p>
          <a:p>
            <a:pPr marL="342900" lvl="2" indent="-342900" algn="just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HPMP Stage-I has been successfully </a:t>
            </a:r>
            <a:r>
              <a:rPr lang="en-US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implemented and achieved requisite targets.</a:t>
            </a:r>
            <a:endParaRPr lang="en-US" b="1" dirty="0"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marL="534988" lvl="2" indent="-534988" algn="just" eaLnBrk="0" hangingPunct="0">
              <a:lnSpc>
                <a:spcPct val="80000"/>
              </a:lnSpc>
              <a:buClr>
                <a:schemeClr val="tx1"/>
              </a:buClr>
              <a:defRPr/>
            </a:pPr>
            <a:endParaRPr kumimoji="1"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29428075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57661FF7-E74A-4113-87EF-1E330E205C4A}" type="slidenum">
              <a:rPr lang="en-US" altLang="en-US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133350"/>
            <a:ext cx="7848600" cy="8572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HPMP STAGE-II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096930"/>
            <a:ext cx="8610600" cy="560867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None/>
              <a:defRPr/>
            </a:pPr>
            <a:r>
              <a:rPr lang="en-US" sz="2800" b="1" dirty="0" smtClean="0">
                <a:solidFill>
                  <a:srgbClr val="FFFF00"/>
                </a:solidFill>
                <a:latin typeface="+mj-lt"/>
              </a:rPr>
              <a:t>HPMP </a:t>
            </a:r>
            <a:r>
              <a:rPr lang="en-US" sz="2800" b="1" dirty="0">
                <a:solidFill>
                  <a:srgbClr val="FFFF00"/>
                </a:solidFill>
                <a:latin typeface="+mj-lt"/>
              </a:rPr>
              <a:t>Stage-II Objectives:</a:t>
            </a:r>
            <a:endParaRPr lang="en-IN" sz="2400" b="1" dirty="0">
              <a:solidFill>
                <a:srgbClr val="FFC000"/>
              </a:solidFill>
              <a:latin typeface="+mj-lt"/>
            </a:endParaRPr>
          </a:p>
          <a:p>
            <a:pPr marL="400050" lvl="1" indent="0" algn="just" eaLnBrk="1" hangingPunct="1">
              <a:buFontTx/>
              <a:buNone/>
              <a:defRPr/>
            </a:pPr>
            <a:r>
              <a:rPr lang="en-US" sz="2400" b="1" dirty="0" smtClean="0">
                <a:latin typeface="+mj-lt"/>
              </a:rPr>
              <a:t>Phase-out </a:t>
            </a:r>
            <a:r>
              <a:rPr lang="en-US" sz="2400" b="1" dirty="0">
                <a:latin typeface="+mj-lt"/>
              </a:rPr>
              <a:t>of HCFCs for achieving compliance with the 2020 and beyond (2023) Phase-out targets of the Montreal Protocol.</a:t>
            </a: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endParaRPr lang="en-US" sz="1800" b="1" dirty="0" smtClean="0">
              <a:solidFill>
                <a:srgbClr val="FFFF00"/>
              </a:solidFill>
              <a:latin typeface="+mj-lt"/>
            </a:endParaRPr>
          </a:p>
          <a:p>
            <a:pPr marL="0" indent="0" algn="just"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+mj-lt"/>
              </a:rPr>
              <a:t>Phase-out </a:t>
            </a:r>
            <a:r>
              <a:rPr lang="en-US" sz="2400" b="1" dirty="0">
                <a:solidFill>
                  <a:srgbClr val="FFFF00"/>
                </a:solidFill>
                <a:latin typeface="+mj-lt"/>
              </a:rPr>
              <a:t>in the following Sectors/Sub-Sectors: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800" b="1" dirty="0">
              <a:solidFill>
                <a:srgbClr val="FFFF00"/>
              </a:solidFill>
              <a:latin typeface="+mj-lt"/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400" b="1" dirty="0">
                <a:latin typeface="+mj-lt"/>
              </a:rPr>
              <a:t>Foam Manufacturing Sector: Complete Phase-out of HCFC-141b by 2020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endParaRPr lang="en-US" sz="1800" b="1" dirty="0">
              <a:latin typeface="+mj-lt"/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400" b="1" dirty="0">
                <a:latin typeface="+mj-lt"/>
              </a:rPr>
              <a:t>Room Air-Conditioning Sector: Conversion of 10 lines by 2023;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endParaRPr lang="en-US" sz="1800" b="1" dirty="0" smtClean="0">
              <a:latin typeface="+mj-lt"/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400" b="1" dirty="0" smtClean="0">
                <a:latin typeface="+mj-lt"/>
              </a:rPr>
              <a:t>Servicing Sector</a:t>
            </a:r>
            <a:endParaRPr lang="en-IN" sz="2400" dirty="0"/>
          </a:p>
        </p:txBody>
      </p:sp>
      <p:sp>
        <p:nvSpPr>
          <p:cNvPr id="122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A901FF3-A9A5-4641-A74A-30CEF71144E0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09980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733782" y="4266409"/>
            <a:ext cx="2667719" cy="385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5" tIns="45708" rIns="91415" bIns="45708">
            <a:spAutoFit/>
          </a:bodyPr>
          <a:lstStyle>
            <a:lvl1pPr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sz="1837" u="none">
              <a:cs typeface="Arial" charset="0"/>
            </a:endParaRPr>
          </a:p>
        </p:txBody>
      </p:sp>
      <p:cxnSp>
        <p:nvCxnSpPr>
          <p:cNvPr id="4099" name="AutoShape 4"/>
          <p:cNvCxnSpPr>
            <a:cxnSpLocks noChangeShapeType="1"/>
          </p:cNvCxnSpPr>
          <p:nvPr/>
        </p:nvCxnSpPr>
        <p:spPr bwMode="auto">
          <a:xfrm>
            <a:off x="6919820" y="5724179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115273" y="1287698"/>
            <a:ext cx="8762820" cy="4911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68" tIns="43634" rIns="87268" bIns="43634"/>
          <a:lstStyle/>
          <a:p>
            <a:pPr marL="390355" indent="-390355">
              <a:lnSpc>
                <a:spcPct val="90000"/>
              </a:lnSpc>
              <a:buSzPct val="120000"/>
              <a:buFontTx/>
              <a:buChar char="•"/>
            </a:pPr>
            <a:endParaRPr lang="en-GB" sz="1224"/>
          </a:p>
          <a:p>
            <a:pPr marL="390355" indent="-390355">
              <a:lnSpc>
                <a:spcPct val="90000"/>
              </a:lnSpc>
              <a:buSzPct val="120000"/>
            </a:pPr>
            <a:endParaRPr lang="en-GB" sz="2857"/>
          </a:p>
          <a:p>
            <a:pPr marL="390355" indent="-390355">
              <a:lnSpc>
                <a:spcPct val="90000"/>
              </a:lnSpc>
              <a:buSzPct val="120000"/>
            </a:pPr>
            <a:endParaRPr lang="en-GB" sz="2857"/>
          </a:p>
          <a:p>
            <a:pPr marL="390355" indent="-390355">
              <a:lnSpc>
                <a:spcPct val="90000"/>
              </a:lnSpc>
              <a:buSzPct val="120000"/>
            </a:pPr>
            <a:endParaRPr lang="en-GB" sz="2857"/>
          </a:p>
          <a:p>
            <a:pPr marL="390355" indent="-390355">
              <a:lnSpc>
                <a:spcPct val="90000"/>
              </a:lnSpc>
              <a:buSzPct val="120000"/>
            </a:pPr>
            <a:endParaRPr lang="en-GB" sz="2857"/>
          </a:p>
          <a:p>
            <a:pPr marL="390355" indent="-390355">
              <a:buSzPct val="120000"/>
              <a:buFontTx/>
              <a:buAutoNum type="arabicPeriod"/>
            </a:pPr>
            <a:endParaRPr lang="en-US" sz="2041"/>
          </a:p>
          <a:p>
            <a:pPr marL="390355" indent="-390355">
              <a:buSzPct val="120000"/>
            </a:pPr>
            <a:endParaRPr lang="en-US" sz="2041"/>
          </a:p>
        </p:txBody>
      </p:sp>
      <p:sp>
        <p:nvSpPr>
          <p:cNvPr id="5125" name="TextBox 32"/>
          <p:cNvSpPr txBox="1">
            <a:spLocks noChangeArrowheads="1"/>
          </p:cNvSpPr>
          <p:nvPr/>
        </p:nvSpPr>
        <p:spPr bwMode="auto">
          <a:xfrm>
            <a:off x="398727" y="228600"/>
            <a:ext cx="8327109" cy="5820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IMPLEMENTING AGENCIES</a:t>
            </a:r>
          </a:p>
          <a:p>
            <a:pPr algn="ctr">
              <a:defRPr/>
            </a:pP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(INDIA HPMP STAGE-II)</a:t>
            </a:r>
          </a:p>
          <a:p>
            <a:pPr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7821" lvl="1" indent="-466481">
              <a:buFont typeface="Wingdings" charset="2"/>
              <a:buChar char="§"/>
              <a:defRPr/>
            </a:pP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UNDP</a:t>
            </a:r>
          </a:p>
          <a:p>
            <a:pPr marL="241340" lvl="1" algn="just">
              <a:tabLst>
                <a:tab pos="694863" algn="l"/>
              </a:tabLst>
              <a:defRPr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i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 Agency, </a:t>
            </a:r>
            <a:r>
              <a:rPr lang="en-US" b="1" i="1" dirty="0" smtClean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Implementing </a:t>
            </a:r>
            <a:r>
              <a:rPr lang="en-US" b="1" i="1" dirty="0" smtClean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Agency: </a:t>
            </a:r>
            <a:r>
              <a:rPr lang="en-US" b="1" i="1" dirty="0" smtClean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Responsible for implantation of HPMP </a:t>
            </a:r>
            <a:r>
              <a:rPr lang="en-US" b="1" i="1" dirty="0" smtClean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Stage-II- </a:t>
            </a:r>
            <a:r>
              <a:rPr lang="en-US" b="1" i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Polyurethane Foams </a:t>
            </a:r>
            <a:r>
              <a:rPr lang="en-US" b="1" i="1" dirty="0" smtClean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Sector</a:t>
            </a:r>
            <a:endParaRPr lang="en-US" b="1" i="1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41340" lvl="1" algn="just">
              <a:tabLst>
                <a:tab pos="694863" algn="l"/>
              </a:tabLst>
              <a:defRPr/>
            </a:pPr>
            <a:endParaRPr lang="en-US" b="1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7821" lvl="1" indent="-466481" algn="just">
              <a:buFont typeface="Wingdings" charset="2"/>
              <a:buChar char="§"/>
              <a:defRPr/>
            </a:pP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UNEP</a:t>
            </a:r>
          </a:p>
          <a:p>
            <a:pPr marL="694863" lvl="1" indent="-453523" algn="just">
              <a:tabLst>
                <a:tab pos="694863" algn="l"/>
              </a:tabLst>
              <a:defRPr/>
            </a:pPr>
            <a:r>
              <a:rPr lang="en-US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i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Enabling activities, Awareness, Communication and Policy/Enforcement Training</a:t>
            </a:r>
          </a:p>
          <a:p>
            <a:pPr marL="241340" lvl="1" algn="just">
              <a:defRPr/>
            </a:pPr>
            <a:endParaRPr lang="en-US" b="1" dirty="0">
              <a:solidFill>
                <a:schemeClr val="tx1">
                  <a:lumMod val="9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07821" lvl="1" indent="-466481" algn="just">
              <a:buFont typeface="Wingdings" charset="2"/>
              <a:buChar char="§"/>
              <a:defRPr/>
            </a:pPr>
            <a:r>
              <a:rPr lang="en-US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GIZ</a:t>
            </a:r>
          </a:p>
          <a:p>
            <a:pPr marL="241340" lvl="1" algn="just">
              <a:tabLst>
                <a:tab pos="694863" algn="l"/>
              </a:tabLst>
              <a:defRPr/>
            </a:pPr>
            <a:r>
              <a:rPr lang="en-US" b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b="1" i="1" dirty="0">
                <a:solidFill>
                  <a:schemeClr val="tx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Servicing Sector (shared with UNEP)</a:t>
            </a:r>
          </a:p>
          <a:p>
            <a:pPr marL="241340" lvl="1">
              <a:defRPr/>
            </a:pPr>
            <a:endParaRPr lang="en-US" sz="1224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58563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3733782" y="4266409"/>
            <a:ext cx="2667719" cy="385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5" tIns="45708" rIns="91415" bIns="45708">
            <a:spAutoFit/>
          </a:bodyPr>
          <a:lstStyle>
            <a:lvl1pPr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895350" eaLnBrk="0" hangingPunct="0"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895350" eaLnBrk="0" fontAlgn="base" hangingPunct="0">
              <a:spcBef>
                <a:spcPct val="0"/>
              </a:spcBef>
              <a:spcAft>
                <a:spcPct val="0"/>
              </a:spcAft>
              <a:defRPr sz="1600" u="sng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GB" sz="1837" u="none">
              <a:cs typeface="Arial" charset="0"/>
            </a:endParaRPr>
          </a:p>
        </p:txBody>
      </p:sp>
      <p:cxnSp>
        <p:nvCxnSpPr>
          <p:cNvPr id="4099" name="AutoShape 4"/>
          <p:cNvCxnSpPr>
            <a:cxnSpLocks noChangeShapeType="1"/>
          </p:cNvCxnSpPr>
          <p:nvPr/>
        </p:nvCxnSpPr>
        <p:spPr bwMode="auto">
          <a:xfrm>
            <a:off x="6919820" y="5724179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115273" y="1287698"/>
            <a:ext cx="8762820" cy="4911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68" tIns="43634" rIns="87268" bIns="43634"/>
          <a:lstStyle/>
          <a:p>
            <a:pPr marL="390355" indent="-390355">
              <a:lnSpc>
                <a:spcPct val="90000"/>
              </a:lnSpc>
              <a:buSzPct val="120000"/>
              <a:buFontTx/>
              <a:buChar char="•"/>
            </a:pPr>
            <a:endParaRPr lang="en-GB" sz="1224"/>
          </a:p>
          <a:p>
            <a:pPr marL="390355" indent="-390355">
              <a:lnSpc>
                <a:spcPct val="90000"/>
              </a:lnSpc>
              <a:buSzPct val="120000"/>
            </a:pPr>
            <a:endParaRPr lang="en-GB" sz="2857"/>
          </a:p>
          <a:p>
            <a:pPr marL="390355" indent="-390355">
              <a:lnSpc>
                <a:spcPct val="90000"/>
              </a:lnSpc>
              <a:buSzPct val="120000"/>
            </a:pPr>
            <a:endParaRPr lang="en-GB" sz="2857"/>
          </a:p>
          <a:p>
            <a:pPr marL="390355" indent="-390355">
              <a:lnSpc>
                <a:spcPct val="90000"/>
              </a:lnSpc>
              <a:buSzPct val="120000"/>
            </a:pPr>
            <a:endParaRPr lang="en-GB" sz="2857"/>
          </a:p>
          <a:p>
            <a:pPr marL="390355" indent="-390355">
              <a:lnSpc>
                <a:spcPct val="90000"/>
              </a:lnSpc>
              <a:buSzPct val="120000"/>
            </a:pPr>
            <a:endParaRPr lang="en-GB" sz="2857"/>
          </a:p>
          <a:p>
            <a:pPr marL="390355" indent="-390355">
              <a:buSzPct val="120000"/>
              <a:buFontTx/>
              <a:buAutoNum type="arabicPeriod"/>
            </a:pPr>
            <a:endParaRPr lang="en-US" sz="2041"/>
          </a:p>
          <a:p>
            <a:pPr marL="390355" indent="-390355">
              <a:buSzPct val="120000"/>
            </a:pPr>
            <a:endParaRPr lang="en-US" sz="2041"/>
          </a:p>
        </p:txBody>
      </p:sp>
      <p:sp>
        <p:nvSpPr>
          <p:cNvPr id="5125" name="TextBox 32"/>
          <p:cNvSpPr txBox="1">
            <a:spLocks noChangeArrowheads="1"/>
          </p:cNvSpPr>
          <p:nvPr/>
        </p:nvSpPr>
        <p:spPr bwMode="auto">
          <a:xfrm>
            <a:off x="858331" y="228601"/>
            <a:ext cx="820946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SECTOR LEVEL PHASE OUT TARGETS</a:t>
            </a:r>
          </a:p>
          <a:p>
            <a:pPr algn="ctr">
              <a:defRPr/>
            </a:pPr>
            <a:r>
              <a:rPr lang="en-US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Times New Roman" pitchFamily="18" charset="0"/>
              </a:rPr>
              <a:t> HPMP STAGE-II</a:t>
            </a:r>
            <a:endParaRPr lang="en-US" sz="1224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091577"/>
              </p:ext>
            </p:extLst>
          </p:nvPr>
        </p:nvGraphicFramePr>
        <p:xfrm>
          <a:off x="228600" y="1828800"/>
          <a:ext cx="8458200" cy="4145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553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352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676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Sector</a:t>
                      </a:r>
                      <a:endParaRPr lang="en-IN" sz="24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Metric Tonne</a:t>
                      </a:r>
                      <a:endParaRPr lang="en-IN" sz="24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ODP Tonne</a:t>
                      </a:r>
                      <a:endParaRPr lang="en-IN" sz="24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Foam Manufacturing</a:t>
                      </a:r>
                      <a:endParaRPr lang="en-IN" sz="24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5800</a:t>
                      </a:r>
                      <a:endParaRPr lang="en-IN" sz="2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638.00</a:t>
                      </a:r>
                      <a:endParaRPr lang="en-IN" sz="2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 err="1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Airconditioning</a:t>
                      </a:r>
                      <a:r>
                        <a:rPr lang="en-IN" sz="24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Manufacturing</a:t>
                      </a:r>
                      <a:endParaRPr lang="en-IN" sz="24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1140</a:t>
                      </a:r>
                      <a:endParaRPr lang="en-IN" sz="2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62.73</a:t>
                      </a:r>
                      <a:endParaRPr lang="en-IN" sz="2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RAC Servicing </a:t>
                      </a:r>
                      <a:endParaRPr lang="en-IN" sz="2400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1250</a:t>
                      </a:r>
                      <a:endParaRPr lang="en-IN" sz="2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68.76</a:t>
                      </a:r>
                      <a:endParaRPr lang="en-IN" sz="2400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07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FFC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</a:t>
                      </a:r>
                      <a:endParaRPr lang="en-IN" sz="2400" b="1" dirty="0">
                        <a:solidFill>
                          <a:srgbClr val="FFC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8190</a:t>
                      </a:r>
                      <a:endParaRPr lang="en-IN" sz="2400" b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N" sz="24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769.49</a:t>
                      </a:r>
                      <a:endParaRPr lang="en-IN" sz="2400" b="1" dirty="0"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77692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9144000" cy="1219200"/>
          </a:xfrm>
        </p:spPr>
        <p:txBody>
          <a:bodyPr/>
          <a:lstStyle/>
          <a:p>
            <a:pPr>
              <a:defRPr/>
            </a:pPr>
            <a:r>
              <a:rPr lang="en-US" altLang="en-US" sz="32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IMPACT OF HPMP STAGE-I &amp;</a:t>
            </a:r>
            <a:br>
              <a:rPr lang="en-US" altLang="en-US" sz="32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en-US" altLang="en-US" sz="32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HPMP STAGE-II 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7767E66-A03A-445B-87E3-55B19896A57A}" type="slidenum">
              <a:rPr lang="en-US" altLang="en-US" sz="1400"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 dirty="0">
              <a:cs typeface="Arial" panose="020B0604020202020204" pitchFamily="34" charset="0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4341" name="Rectangle 4"/>
          <p:cNvSpPr>
            <a:spLocks noChangeArrowheads="1"/>
          </p:cNvSpPr>
          <p:nvPr/>
        </p:nvSpPr>
        <p:spPr bwMode="auto">
          <a:xfrm>
            <a:off x="0" y="3175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5791200" y="1143000"/>
            <a:ext cx="3200400" cy="5281446"/>
          </a:xfrm>
          <a:prstGeom prst="rect">
            <a:avLst/>
          </a:prstGeom>
          <a:noFill/>
          <a:ln>
            <a:noFill/>
          </a:ln>
          <a:extLst/>
        </p:spPr>
        <p:txBody>
          <a:bodyPr lIns="45720" tIns="9144" rIns="45720" bIns="9144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342900" indent="-342900" algn="just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  <a:defRPr/>
            </a:pPr>
            <a:r>
              <a:rPr lang="en-US" altLang="en-US" sz="1800" b="1" dirty="0">
                <a:latin typeface="Arial" pitchFamily="34" charset="0"/>
              </a:rPr>
              <a:t>Phase-out of HCFC consumption by 60% of the baseline in 2023;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US" altLang="en-US" sz="1800" b="1" dirty="0">
                <a:latin typeface="Arial" pitchFamily="34" charset="0"/>
              </a:rPr>
              <a:t>   </a:t>
            </a:r>
          </a:p>
          <a:p>
            <a:pPr marL="342900" indent="-342900" algn="just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  <a:defRPr/>
            </a:pPr>
            <a:r>
              <a:rPr lang="en-US" altLang="en-US" sz="1800" b="1" dirty="0">
                <a:latin typeface="Arial" pitchFamily="34" charset="0"/>
              </a:rPr>
              <a:t>Complete phase-out of consumption of HCFC-141b by 2020;    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800" b="1" dirty="0">
                <a:latin typeface="Arial" pitchFamily="34" charset="0"/>
              </a:rPr>
              <a:t>      </a:t>
            </a:r>
          </a:p>
          <a:p>
            <a:pPr marL="285750" indent="-285750" algn="just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  <a:defRPr/>
            </a:pPr>
            <a:r>
              <a:rPr lang="en-US" altLang="en-US" sz="1800" b="1" dirty="0">
                <a:latin typeface="Arial" pitchFamily="34" charset="0"/>
              </a:rPr>
              <a:t>Conversion of 10 RAC manufacturing lines from HCFC-22 to HFC-32 </a:t>
            </a:r>
          </a:p>
          <a:p>
            <a:pPr marL="285750" indent="-285750" algn="just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  <a:defRPr/>
            </a:pPr>
            <a:endParaRPr lang="en-US" altLang="en-US" sz="1800" b="1" dirty="0">
              <a:latin typeface="Arial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  <a:defRPr/>
            </a:pPr>
            <a:r>
              <a:rPr lang="en-US" altLang="en-US" sz="1800" b="1" dirty="0">
                <a:latin typeface="Arial" pitchFamily="34" charset="0"/>
              </a:rPr>
              <a:t>Training of more than 17,000 RAC technicians on Good Servicing Practices;</a:t>
            </a:r>
          </a:p>
          <a:p>
            <a:pPr marL="285750" indent="-285750" algn="just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  <a:defRPr/>
            </a:pPr>
            <a:r>
              <a:rPr lang="en-US" altLang="en-US" sz="1800" b="1" dirty="0">
                <a:latin typeface="Arial" pitchFamily="34" charset="0"/>
              </a:rPr>
              <a:t>Creating awareness and Training of Enforcement Officers.   </a:t>
            </a:r>
          </a:p>
        </p:txBody>
      </p:sp>
      <p:pic>
        <p:nvPicPr>
          <p:cNvPr id="14343" name="Chart 20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1752600"/>
            <a:ext cx="5548312" cy="434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5104731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Who are eligible for MLF Funding in Changeover from HCFC to non- HCFC Technologies?  </a:t>
            </a:r>
            <a:r>
              <a:rPr lang="en-US" sz="2800" dirty="0">
                <a:effectLst/>
              </a:rPr>
              <a:t/>
            </a:r>
            <a:br>
              <a:rPr lang="en-US" sz="2800" dirty="0">
                <a:effectLst/>
              </a:rPr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sz="2800" b="1" i="1" dirty="0" smtClean="0">
                <a:effectLst/>
              </a:rPr>
              <a:t>Manufacturing </a:t>
            </a:r>
            <a:r>
              <a:rPr lang="en-US" sz="2800" b="1" i="1" dirty="0">
                <a:effectLst/>
              </a:rPr>
              <a:t>facility established on OR before 21</a:t>
            </a:r>
            <a:r>
              <a:rPr lang="en-US" sz="2800" b="1" i="1" baseline="30000" dirty="0">
                <a:effectLst/>
              </a:rPr>
              <a:t>st</a:t>
            </a:r>
            <a:r>
              <a:rPr lang="en-US" sz="2800" b="1" i="1" dirty="0">
                <a:effectLst/>
              </a:rPr>
              <a:t> September, 2007.</a:t>
            </a:r>
            <a:endParaRPr lang="en-US" sz="2800" dirty="0">
              <a:effectLst/>
            </a:endParaRPr>
          </a:p>
          <a:p>
            <a:pPr algn="just"/>
            <a:endParaRPr lang="en-US" sz="2800" dirty="0">
              <a:effectLst/>
            </a:endParaRPr>
          </a:p>
          <a:p>
            <a:pPr lvl="0" algn="just"/>
            <a:r>
              <a:rPr lang="en-US" sz="2800" b="1" i="1" dirty="0">
                <a:effectLst/>
              </a:rPr>
              <a:t>Manufacturing foam product (s) using HCFC on OR before 21</a:t>
            </a:r>
            <a:r>
              <a:rPr lang="en-US" sz="2800" b="1" i="1" baseline="30000" dirty="0">
                <a:effectLst/>
              </a:rPr>
              <a:t>st</a:t>
            </a:r>
            <a:r>
              <a:rPr lang="en-US" sz="2800" b="1" i="1" dirty="0">
                <a:effectLst/>
              </a:rPr>
              <a:t> September, </a:t>
            </a:r>
            <a:r>
              <a:rPr lang="en-US" sz="2800" b="1" i="1" dirty="0" smtClean="0">
                <a:effectLst/>
              </a:rPr>
              <a:t>2007</a:t>
            </a:r>
            <a:endParaRPr lang="en-US" sz="2000" dirty="0">
              <a:effectLst/>
            </a:endParaRP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81CA7-5A96-44BB-AA8A-57E2D36BE4C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13238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8153400" cy="1066800"/>
          </a:xfrm>
        </p:spPr>
        <p:txBody>
          <a:bodyPr/>
          <a:lstStyle/>
          <a:p>
            <a:r>
              <a:rPr lang="en-US" altLang="en-US" sz="32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Documents </a:t>
            </a:r>
            <a:r>
              <a:rPr lang="en-US" altLang="en-US" sz="32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required </a:t>
            </a:r>
            <a:r>
              <a:rPr lang="en-US" altLang="en-US" sz="32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for participation </a:t>
            </a:r>
            <a:br>
              <a:rPr lang="en-US" altLang="en-US" sz="32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en-US" altLang="en-US" sz="32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in HPMP Stage-II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511"/>
            <a:ext cx="8229600" cy="5043390"/>
          </a:xfrm>
        </p:spPr>
        <p:txBody>
          <a:bodyPr/>
          <a:lstStyle/>
          <a:p>
            <a:pPr lvl="0" algn="just"/>
            <a:r>
              <a:rPr lang="en-US" sz="2000" b="1" i="1" dirty="0" smtClean="0">
                <a:effectLst/>
              </a:rPr>
              <a:t>Proof of enterprise in operation :</a:t>
            </a:r>
          </a:p>
          <a:p>
            <a:pPr lvl="1" algn="just"/>
            <a:r>
              <a:rPr lang="en-US" sz="1800" b="1" i="1" dirty="0" smtClean="0">
                <a:effectLst/>
              </a:rPr>
              <a:t>In case of companies – Registration certificate. </a:t>
            </a:r>
          </a:p>
          <a:p>
            <a:pPr lvl="1" algn="just"/>
            <a:r>
              <a:rPr lang="en-US" sz="1800" b="1" i="1" dirty="0" smtClean="0">
                <a:effectLst/>
              </a:rPr>
              <a:t>In case of partnership firm – Partnership deed. </a:t>
            </a:r>
          </a:p>
          <a:p>
            <a:pPr lvl="1" algn="just"/>
            <a:r>
              <a:rPr lang="en-US" sz="1800" b="1" i="1" dirty="0" smtClean="0">
                <a:effectLst/>
              </a:rPr>
              <a:t>In case of proprietary concerns – Registration with concerned authority (District Industries Centre, Sales Tax/GST registration). </a:t>
            </a:r>
          </a:p>
          <a:p>
            <a:pPr lvl="0" algn="just"/>
            <a:endParaRPr lang="en-US" sz="800" b="1" i="1" dirty="0" smtClean="0">
              <a:effectLst/>
            </a:endParaRPr>
          </a:p>
          <a:p>
            <a:pPr lvl="0" algn="just"/>
            <a:r>
              <a:rPr lang="en-US" sz="2000" b="1" i="1" dirty="0" smtClean="0">
                <a:effectLst/>
              </a:rPr>
              <a:t>Proof </a:t>
            </a:r>
            <a:r>
              <a:rPr lang="en-US" sz="2000" b="1" i="1" dirty="0">
                <a:effectLst/>
              </a:rPr>
              <a:t>of </a:t>
            </a:r>
            <a:r>
              <a:rPr lang="en-US" sz="2000" b="1" i="1" dirty="0" smtClean="0">
                <a:effectLst/>
              </a:rPr>
              <a:t>use </a:t>
            </a:r>
            <a:r>
              <a:rPr lang="en-US" sz="2000" b="1" i="1" dirty="0">
                <a:effectLst/>
              </a:rPr>
              <a:t>of </a:t>
            </a:r>
            <a:r>
              <a:rPr lang="en-US" sz="2000" b="1" i="1" dirty="0" smtClean="0">
                <a:effectLst/>
              </a:rPr>
              <a:t>HCFC-141b </a:t>
            </a:r>
            <a:r>
              <a:rPr lang="en-US" sz="2000" b="1" i="1" dirty="0">
                <a:effectLst/>
              </a:rPr>
              <a:t>and OR pre-blended polyols containing HCFC141b </a:t>
            </a:r>
            <a:r>
              <a:rPr lang="en-US" sz="2000" b="1" i="1" dirty="0" smtClean="0">
                <a:effectLst/>
              </a:rPr>
              <a:t>for manufacturing </a:t>
            </a:r>
            <a:r>
              <a:rPr lang="en-US" sz="2000" b="1" i="1" dirty="0">
                <a:effectLst/>
              </a:rPr>
              <a:t>of foam </a:t>
            </a:r>
            <a:r>
              <a:rPr lang="en-US" sz="2000" b="1" i="1" dirty="0" smtClean="0">
                <a:effectLst/>
              </a:rPr>
              <a:t>product(s</a:t>
            </a:r>
            <a:r>
              <a:rPr lang="en-US" sz="2000" b="1" i="1" dirty="0">
                <a:effectLst/>
              </a:rPr>
              <a:t>) </a:t>
            </a:r>
            <a:r>
              <a:rPr lang="en-US" sz="2000" b="1" i="1" dirty="0" smtClean="0">
                <a:effectLst/>
              </a:rPr>
              <a:t>on </a:t>
            </a:r>
            <a:r>
              <a:rPr lang="en-US" sz="2000" b="1" i="1" dirty="0">
                <a:effectLst/>
              </a:rPr>
              <a:t>OR  prior to 21</a:t>
            </a:r>
            <a:r>
              <a:rPr lang="en-US" sz="2000" b="1" i="1" baseline="30000" dirty="0">
                <a:effectLst/>
              </a:rPr>
              <a:t>st</a:t>
            </a:r>
            <a:r>
              <a:rPr lang="en-US" sz="2000" b="1" i="1" dirty="0">
                <a:effectLst/>
              </a:rPr>
              <a:t> September, 2007;</a:t>
            </a:r>
            <a:endParaRPr lang="en-US" sz="2000" dirty="0">
              <a:effectLst/>
            </a:endParaRPr>
          </a:p>
          <a:p>
            <a:pPr lvl="1" algn="just"/>
            <a:r>
              <a:rPr lang="en-US" sz="1800" b="1" i="1" dirty="0" smtClean="0">
                <a:effectLst/>
              </a:rPr>
              <a:t>Polyol bill (containing HCFC-141b</a:t>
            </a:r>
            <a:r>
              <a:rPr lang="en-US" sz="1800" b="1" i="1" dirty="0" smtClean="0">
                <a:effectLst/>
              </a:rPr>
              <a:t>) prior to 21</a:t>
            </a:r>
            <a:r>
              <a:rPr lang="en-US" sz="1800" b="1" i="1" baseline="30000" dirty="0" smtClean="0">
                <a:effectLst/>
              </a:rPr>
              <a:t>st</a:t>
            </a:r>
            <a:r>
              <a:rPr lang="en-US" sz="1800" b="1" i="1" dirty="0" smtClean="0">
                <a:effectLst/>
              </a:rPr>
              <a:t> Sept, 2007</a:t>
            </a:r>
            <a:endParaRPr lang="en-US" sz="1800" b="1" i="1" dirty="0" smtClean="0">
              <a:effectLst/>
            </a:endParaRPr>
          </a:p>
          <a:p>
            <a:pPr lvl="1" algn="just"/>
            <a:r>
              <a:rPr lang="en-US" sz="1800" b="1" dirty="0" smtClean="0">
                <a:effectLst/>
              </a:rPr>
              <a:t>Bill of foam dispensing machine on or before 21</a:t>
            </a:r>
            <a:r>
              <a:rPr lang="en-US" sz="1800" b="1" baseline="30000" dirty="0" smtClean="0">
                <a:effectLst/>
              </a:rPr>
              <a:t>st</a:t>
            </a:r>
            <a:r>
              <a:rPr lang="en-US" sz="1800" b="1" dirty="0" smtClean="0">
                <a:effectLst/>
              </a:rPr>
              <a:t> September, 2007</a:t>
            </a:r>
          </a:p>
          <a:p>
            <a:pPr lvl="1" algn="just"/>
            <a:r>
              <a:rPr lang="en-US" sz="1800" b="1" dirty="0" smtClean="0">
                <a:effectLst/>
              </a:rPr>
              <a:t>In case bill is not available fixed asset schedule forming part of balance sheet along with ledger copy. </a:t>
            </a:r>
            <a:endParaRPr lang="en-US" sz="1800" b="1" dirty="0">
              <a:effectLst/>
            </a:endParaRPr>
          </a:p>
          <a:p>
            <a:pPr lvl="0" algn="just"/>
            <a:endParaRPr lang="en-US" sz="800" b="1" i="1" dirty="0" smtClean="0">
              <a:effectLst/>
            </a:endParaRPr>
          </a:p>
          <a:p>
            <a:pPr lvl="0" algn="just"/>
            <a:r>
              <a:rPr lang="en-US" sz="2000" b="1" i="1" dirty="0" smtClean="0">
                <a:effectLst/>
              </a:rPr>
              <a:t>Documentary evidence in case of change of manufacturing facility after 21</a:t>
            </a:r>
            <a:r>
              <a:rPr lang="en-US" sz="2000" b="1" i="1" baseline="30000" dirty="0" smtClean="0">
                <a:effectLst/>
              </a:rPr>
              <a:t>st</a:t>
            </a:r>
            <a:r>
              <a:rPr lang="en-US" sz="2000" b="1" i="1" dirty="0" smtClean="0">
                <a:effectLst/>
              </a:rPr>
              <a:t> September, 2007 :</a:t>
            </a:r>
          </a:p>
          <a:p>
            <a:pPr lvl="1" algn="just"/>
            <a:r>
              <a:rPr lang="en-US" sz="1800" b="1" i="1" dirty="0" smtClean="0">
                <a:effectLst/>
              </a:rPr>
              <a:t>Letter from the concerned local authority</a:t>
            </a:r>
          </a:p>
          <a:p>
            <a:pPr lvl="1" algn="just"/>
            <a:r>
              <a:rPr lang="en-US" sz="1800" b="1" i="1" dirty="0" smtClean="0">
                <a:effectLst/>
              </a:rPr>
              <a:t>Sales </a:t>
            </a:r>
            <a:r>
              <a:rPr lang="en-US" sz="1800" b="1" i="1" dirty="0" smtClean="0">
                <a:effectLst/>
              </a:rPr>
              <a:t>tax registration </a:t>
            </a:r>
            <a:r>
              <a:rPr lang="en-US" sz="1800" b="1" i="1" dirty="0" smtClean="0">
                <a:effectLst/>
              </a:rPr>
              <a:t>for the manufacturing facility.</a:t>
            </a:r>
          </a:p>
          <a:p>
            <a:pPr lvl="1">
              <a:buNone/>
            </a:pPr>
            <a:endParaRPr lang="en-US" sz="1600" b="1" i="1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81CA7-5A96-44BB-AA8A-57E2D36BE4C3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28457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3794195E-2DD5-436F-A506-FFC163EF4108}" type="slidenum"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r" eaLnBrk="1" hangingPunct="1">
                <a:defRPr/>
              </a:pPr>
              <a:t>2</a:t>
            </a:fld>
            <a:endParaRPr lang="en-US" sz="1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49538" name="Rectangle 2"/>
          <p:cNvSpPr>
            <a:spLocks noChangeArrowheads="1"/>
          </p:cNvSpPr>
          <p:nvPr/>
        </p:nvSpPr>
        <p:spPr bwMode="auto">
          <a:xfrm>
            <a:off x="1447800" y="0"/>
            <a:ext cx="7162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endParaRPr kumimoji="1" lang="en-US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304800" y="1219200"/>
            <a:ext cx="84582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Vienna Convention for the Protection of the Ozone Layer was signed in </a:t>
            </a:r>
            <a:r>
              <a:rPr kumimoji="1"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March 1985.</a:t>
            </a:r>
            <a:r>
              <a:rPr kumimoji="1" lang="en-US" b="1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kumimoji="1" lang="en-US" b="1" dirty="0">
              <a:solidFill>
                <a:srgbClr val="66FF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Montreal Protocol on Substances that Deplete the Ozone Layer was signed on </a:t>
            </a:r>
            <a:r>
              <a:rPr kumimoji="1"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16 September, 1987.</a:t>
            </a:r>
            <a:r>
              <a:rPr kumimoji="1"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</a:t>
            </a:r>
            <a:endParaRPr kumimoji="1"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endParaRPr kumimoji="1"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342900" indent="-342900" algn="just">
              <a:spcBef>
                <a:spcPct val="2000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kumimoji="1"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</a:t>
            </a:r>
            <a:r>
              <a:rPr kumimoji="1"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Montreal Protocol is the most successful multi-environment </a:t>
            </a:r>
            <a:r>
              <a:rPr kumimoji="1"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agreement </a:t>
            </a:r>
            <a:endParaRPr kumimoji="1"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Montreal Protocol has achieved universal ratification.  197 United Nations countries have ratified the Montreal Protocol</a:t>
            </a:r>
            <a:r>
              <a:rPr kumimoji="1"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.</a:t>
            </a:r>
          </a:p>
          <a:p>
            <a:pPr marL="800100" lvl="1" indent="-342900" algn="just">
              <a:spcBef>
                <a:spcPct val="20000"/>
              </a:spcBef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kumimoji="1"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Protocol has already phased out 98 % ODP equivalent ODS, the Ozone Layer is on path of recovery . </a:t>
            </a:r>
            <a:endParaRPr kumimoji="1"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4101" name="Picture 4" descr="india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6454" name="Rectangle 6"/>
          <p:cNvSpPr>
            <a:spLocks noChangeArrowheads="1"/>
          </p:cNvSpPr>
          <p:nvPr/>
        </p:nvSpPr>
        <p:spPr bwMode="auto">
          <a:xfrm>
            <a:off x="914400" y="304800"/>
            <a:ext cx="8077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kumimoji="1"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VIENNA CONVENTION AND MONTREAL PROTOCOL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2C94C-C48A-43DF-9106-E759A5A4D1C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610600" cy="1066800"/>
          </a:xfrm>
        </p:spPr>
        <p:txBody>
          <a:bodyPr/>
          <a:lstStyle/>
          <a:p>
            <a:r>
              <a:rPr lang="en-US" altLang="en-US" sz="3200" b="1" kern="12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Other Documents </a:t>
            </a:r>
            <a:r>
              <a:rPr lang="en-US" altLang="en-US" sz="3200" b="1" kern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required </a:t>
            </a:r>
            <a:r>
              <a:rPr lang="en-US" altLang="en-US" sz="32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for participation </a:t>
            </a:r>
            <a:br>
              <a:rPr lang="en-US" altLang="en-US" sz="32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en-US" altLang="en-US" sz="3200" b="1" kern="1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in HPMP Stage-II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114800"/>
          </a:xfrm>
        </p:spPr>
        <p:txBody>
          <a:bodyPr/>
          <a:lstStyle/>
          <a:p>
            <a:pPr lvl="0"/>
            <a:r>
              <a:rPr lang="en-US" sz="2000" b="1" i="1" dirty="0" smtClean="0">
                <a:effectLst/>
              </a:rPr>
              <a:t>Registration </a:t>
            </a:r>
            <a:r>
              <a:rPr lang="en-US" sz="2000" b="1" i="1" dirty="0">
                <a:effectLst/>
              </a:rPr>
              <a:t>certificate under Ozone Depleting Substances (Regulation and Control) Rules, 2000 and its amendments; </a:t>
            </a:r>
            <a:endParaRPr lang="en-US" sz="2000" dirty="0">
              <a:effectLst/>
            </a:endParaRPr>
          </a:p>
          <a:p>
            <a:pPr lvl="1"/>
            <a:endParaRPr lang="en-US" sz="1600" dirty="0" smtClean="0">
              <a:effectLst/>
            </a:endParaRPr>
          </a:p>
          <a:p>
            <a:pPr lvl="1"/>
            <a:r>
              <a:rPr lang="en-US" sz="1800" dirty="0" smtClean="0">
                <a:effectLst/>
              </a:rPr>
              <a:t>For capital investment of less than 1 </a:t>
            </a:r>
            <a:r>
              <a:rPr lang="en-US" sz="1800" dirty="0" err="1" smtClean="0">
                <a:effectLst/>
              </a:rPr>
              <a:t>crore</a:t>
            </a:r>
            <a:r>
              <a:rPr lang="en-US" sz="1800" dirty="0" smtClean="0">
                <a:effectLst/>
              </a:rPr>
              <a:t> – MSME </a:t>
            </a:r>
          </a:p>
          <a:p>
            <a:pPr lvl="1">
              <a:buNone/>
            </a:pPr>
            <a:endParaRPr lang="en-US" sz="1800" dirty="0" smtClean="0">
              <a:effectLst/>
            </a:endParaRPr>
          </a:p>
          <a:p>
            <a:pPr lvl="1"/>
            <a:r>
              <a:rPr lang="en-US" sz="1800" dirty="0" smtClean="0">
                <a:effectLst/>
              </a:rPr>
              <a:t>For capital investment of more than 1 </a:t>
            </a:r>
            <a:r>
              <a:rPr lang="en-US" sz="1800" dirty="0" err="1" smtClean="0">
                <a:effectLst/>
              </a:rPr>
              <a:t>crore</a:t>
            </a:r>
            <a:r>
              <a:rPr lang="en-US" sz="1800" dirty="0" smtClean="0">
                <a:effectLst/>
              </a:rPr>
              <a:t> – Ozone Cell</a:t>
            </a:r>
            <a:endParaRPr lang="en-US" sz="1600" dirty="0">
              <a:effectLst/>
            </a:endParaRPr>
          </a:p>
          <a:p>
            <a:pPr lvl="0">
              <a:buNone/>
            </a:pPr>
            <a:r>
              <a:rPr lang="en-US" sz="2000" b="1" i="1" dirty="0">
                <a:effectLst/>
              </a:rPr>
              <a:t> </a:t>
            </a:r>
            <a:endParaRPr lang="en-US" sz="2000" b="1" i="1" dirty="0" smtClean="0">
              <a:effectLst/>
            </a:endParaRPr>
          </a:p>
          <a:p>
            <a:pPr lvl="0"/>
            <a:r>
              <a:rPr lang="en-US" sz="2000" b="1" i="1" dirty="0" smtClean="0">
                <a:effectLst/>
              </a:rPr>
              <a:t>Consumption </a:t>
            </a:r>
            <a:r>
              <a:rPr lang="en-US" sz="2000" b="1" i="1" dirty="0">
                <a:effectLst/>
              </a:rPr>
              <a:t>data for preceding three years for quantification of consumption of HCFCs (along with </a:t>
            </a:r>
            <a:r>
              <a:rPr lang="en-US" sz="2000" b="1" i="1" dirty="0" err="1" smtClean="0">
                <a:effectLst/>
              </a:rPr>
              <a:t>polyol</a:t>
            </a:r>
            <a:r>
              <a:rPr lang="en-US" sz="2000" b="1" i="1" dirty="0" smtClean="0">
                <a:effectLst/>
              </a:rPr>
              <a:t> bills containing HCFC-141b).</a:t>
            </a:r>
          </a:p>
          <a:p>
            <a:pPr lvl="0"/>
            <a:endParaRPr lang="en-US" sz="2000" b="1" i="1" dirty="0" smtClean="0">
              <a:effectLst/>
            </a:endParaRPr>
          </a:p>
          <a:p>
            <a:pPr lvl="0"/>
            <a:r>
              <a:rPr lang="en-US" sz="2000" b="1" i="1" dirty="0" smtClean="0">
                <a:effectLst/>
              </a:rPr>
              <a:t>Certificate from all suppliers of pre-blended </a:t>
            </a:r>
            <a:r>
              <a:rPr lang="en-US" sz="2000" b="1" i="1" dirty="0" err="1" smtClean="0">
                <a:effectLst/>
              </a:rPr>
              <a:t>polyol</a:t>
            </a:r>
            <a:r>
              <a:rPr lang="en-US" sz="2000" b="1" i="1" dirty="0" smtClean="0">
                <a:effectLst/>
              </a:rPr>
              <a:t> indicating percentage of HCFC-141b in pre-blended </a:t>
            </a:r>
            <a:r>
              <a:rPr lang="en-US" sz="2000" b="1" i="1" dirty="0" err="1" smtClean="0">
                <a:effectLst/>
              </a:rPr>
              <a:t>polyol</a:t>
            </a:r>
            <a:r>
              <a:rPr lang="en-US" sz="2000" b="1" i="1" dirty="0" smtClean="0">
                <a:effectLst/>
              </a:rPr>
              <a:t>. </a:t>
            </a:r>
            <a:endParaRPr lang="en-US" sz="2000" dirty="0">
              <a:effectLst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681CA7-5A96-44BB-AA8A-57E2D36BE4C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28457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E2331F64-9717-44D3-B4BF-B07F211A50A6}" type="slidenum"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r" eaLnBrk="1" hangingPunct="1">
                <a:defRPr/>
              </a:pPr>
              <a:t>21</a:t>
            </a:fld>
            <a:endParaRPr lang="en-US" sz="1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1986" name="WordArt 2"/>
          <p:cNvSpPr>
            <a:spLocks noChangeArrowheads="1" noChangeShapeType="1" noTextEdit="1"/>
          </p:cNvSpPr>
          <p:nvPr/>
        </p:nvSpPr>
        <p:spPr bwMode="auto">
          <a:xfrm>
            <a:off x="1752600" y="4495800"/>
            <a:ext cx="5943600" cy="12954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>
              <a:defRPr/>
            </a:pPr>
            <a:r>
              <a:rPr lang="en-US" sz="3600" u="sng" kern="10" spc="-36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THANK  YOU</a:t>
            </a:r>
          </a:p>
        </p:txBody>
      </p:sp>
      <p:pic>
        <p:nvPicPr>
          <p:cNvPr id="18436" name="Picture 3" descr="india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" cy="952500"/>
          </a:xfrm>
          <a:noFill/>
        </p:spPr>
      </p:pic>
      <p:pic>
        <p:nvPicPr>
          <p:cNvPr id="18437" name="Picture 6" descr="namaska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19400" y="838200"/>
            <a:ext cx="3505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2C94C-C48A-43DF-9106-E759A5A4D1C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293D6168-36D5-4759-A042-857540752548}" type="slidenum"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r" eaLnBrk="1" hangingPunct="1">
                <a:defRPr/>
              </a:pPr>
              <a:t>3</a:t>
            </a:fld>
            <a:endParaRPr lang="en-US" sz="1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306730" y="3962400"/>
            <a:ext cx="4191000" cy="46166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Times New Roman" pitchFamily="18" charset="0"/>
              </a:rPr>
              <a:t>Multilateral Fund Secretariat</a:t>
            </a: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3306730" y="2971800"/>
            <a:ext cx="4495800" cy="7112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Executive Committee</a:t>
            </a:r>
          </a:p>
          <a:p>
            <a:pPr algn="ctr"/>
            <a:r>
              <a:rPr lang="en-US" sz="1600" b="1">
                <a:solidFill>
                  <a:schemeClr val="bg1"/>
                </a:solidFill>
                <a:latin typeface="Times New Roman" pitchFamily="18" charset="0"/>
              </a:rPr>
              <a:t>Role : Approval of funds &amp; operational decisions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487330" y="5908675"/>
            <a:ext cx="1601788" cy="406400"/>
          </a:xfrm>
          <a:prstGeom prst="rect">
            <a:avLst/>
          </a:prstGeom>
          <a:gradFill rotWithShape="0">
            <a:gsLst>
              <a:gs pos="0">
                <a:srgbClr val="2F7676"/>
              </a:gs>
              <a:gs pos="50000">
                <a:srgbClr val="66FFFF"/>
              </a:gs>
              <a:gs pos="100000">
                <a:srgbClr val="2F767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World Bank</a:t>
            </a:r>
          </a:p>
        </p:txBody>
      </p:sp>
      <p:sp>
        <p:nvSpPr>
          <p:cNvPr id="3078" name="Text Box 9"/>
          <p:cNvSpPr txBox="1">
            <a:spLocks noChangeArrowheads="1"/>
          </p:cNvSpPr>
          <p:nvPr/>
        </p:nvSpPr>
        <p:spPr bwMode="auto">
          <a:xfrm>
            <a:off x="2236755" y="5908675"/>
            <a:ext cx="1601788" cy="406400"/>
          </a:xfrm>
          <a:prstGeom prst="rect">
            <a:avLst/>
          </a:prstGeom>
          <a:gradFill rotWithShape="0">
            <a:gsLst>
              <a:gs pos="0">
                <a:srgbClr val="2F7676"/>
              </a:gs>
              <a:gs pos="50000">
                <a:srgbClr val="66FFFF"/>
              </a:gs>
              <a:gs pos="100000">
                <a:srgbClr val="2F767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UNEP</a:t>
            </a:r>
          </a:p>
        </p:txBody>
      </p:sp>
      <p:sp>
        <p:nvSpPr>
          <p:cNvPr id="3079" name="Text Box 10"/>
          <p:cNvSpPr txBox="1">
            <a:spLocks noChangeArrowheads="1"/>
          </p:cNvSpPr>
          <p:nvPr/>
        </p:nvSpPr>
        <p:spPr bwMode="auto">
          <a:xfrm>
            <a:off x="3987768" y="5908675"/>
            <a:ext cx="1601787" cy="406400"/>
          </a:xfrm>
          <a:prstGeom prst="rect">
            <a:avLst/>
          </a:prstGeom>
          <a:gradFill rotWithShape="0">
            <a:gsLst>
              <a:gs pos="0">
                <a:srgbClr val="2F7676"/>
              </a:gs>
              <a:gs pos="50000">
                <a:srgbClr val="66FFFF"/>
              </a:gs>
              <a:gs pos="100000">
                <a:srgbClr val="2F767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UNDP</a:t>
            </a:r>
          </a:p>
        </p:txBody>
      </p:sp>
      <p:sp>
        <p:nvSpPr>
          <p:cNvPr id="3080" name="Text Box 11"/>
          <p:cNvSpPr txBox="1">
            <a:spLocks noChangeArrowheads="1"/>
          </p:cNvSpPr>
          <p:nvPr/>
        </p:nvSpPr>
        <p:spPr bwMode="auto">
          <a:xfrm>
            <a:off x="5738780" y="5908675"/>
            <a:ext cx="1454150" cy="406400"/>
          </a:xfrm>
          <a:prstGeom prst="rect">
            <a:avLst/>
          </a:prstGeom>
          <a:gradFill rotWithShape="0">
            <a:gsLst>
              <a:gs pos="0">
                <a:srgbClr val="2F7676"/>
              </a:gs>
              <a:gs pos="50000">
                <a:srgbClr val="66FFFF"/>
              </a:gs>
              <a:gs pos="100000">
                <a:srgbClr val="2F767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UNIDO</a:t>
            </a:r>
          </a:p>
        </p:txBody>
      </p:sp>
      <p:sp>
        <p:nvSpPr>
          <p:cNvPr id="3081" name="Text Box 12"/>
          <p:cNvSpPr txBox="1">
            <a:spLocks noChangeArrowheads="1"/>
          </p:cNvSpPr>
          <p:nvPr/>
        </p:nvSpPr>
        <p:spPr bwMode="auto">
          <a:xfrm>
            <a:off x="3535330" y="4800600"/>
            <a:ext cx="2971800" cy="400050"/>
          </a:xfrm>
          <a:prstGeom prst="rect">
            <a:avLst/>
          </a:prstGeom>
          <a:solidFill>
            <a:srgbClr val="E4DDE7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Implementing Agencies</a:t>
            </a:r>
          </a:p>
        </p:txBody>
      </p:sp>
      <p:sp>
        <p:nvSpPr>
          <p:cNvPr id="3082" name="Line 13"/>
          <p:cNvSpPr>
            <a:spLocks noChangeShapeType="1"/>
          </p:cNvSpPr>
          <p:nvPr/>
        </p:nvSpPr>
        <p:spPr bwMode="auto">
          <a:xfrm flipH="1">
            <a:off x="1614455" y="5181600"/>
            <a:ext cx="3140075" cy="717550"/>
          </a:xfrm>
          <a:prstGeom prst="line">
            <a:avLst/>
          </a:prstGeom>
          <a:noFill/>
          <a:ln w="28575">
            <a:solidFill>
              <a:srgbClr val="FFFF99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083" name="Line 14"/>
          <p:cNvSpPr>
            <a:spLocks noChangeShapeType="1"/>
          </p:cNvSpPr>
          <p:nvPr/>
        </p:nvSpPr>
        <p:spPr bwMode="auto">
          <a:xfrm flipH="1">
            <a:off x="3006693" y="5181600"/>
            <a:ext cx="1747837" cy="752475"/>
          </a:xfrm>
          <a:prstGeom prst="line">
            <a:avLst/>
          </a:prstGeom>
          <a:noFill/>
          <a:ln w="28575">
            <a:solidFill>
              <a:srgbClr val="FFFF99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084" name="Line 15"/>
          <p:cNvSpPr>
            <a:spLocks noChangeShapeType="1"/>
          </p:cNvSpPr>
          <p:nvPr/>
        </p:nvSpPr>
        <p:spPr bwMode="auto">
          <a:xfrm>
            <a:off x="4754530" y="5181600"/>
            <a:ext cx="38100" cy="693738"/>
          </a:xfrm>
          <a:prstGeom prst="line">
            <a:avLst/>
          </a:prstGeom>
          <a:noFill/>
          <a:ln w="28575">
            <a:solidFill>
              <a:srgbClr val="FFFF99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085" name="Line 16"/>
          <p:cNvSpPr>
            <a:spLocks noChangeShapeType="1"/>
          </p:cNvSpPr>
          <p:nvPr/>
        </p:nvSpPr>
        <p:spPr bwMode="auto">
          <a:xfrm>
            <a:off x="4678330" y="5181600"/>
            <a:ext cx="1782763" cy="693738"/>
          </a:xfrm>
          <a:prstGeom prst="line">
            <a:avLst/>
          </a:prstGeom>
          <a:noFill/>
          <a:ln w="28575">
            <a:solidFill>
              <a:srgbClr val="FFFF99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086" name="Text Box 17"/>
          <p:cNvSpPr txBox="1">
            <a:spLocks noChangeArrowheads="1"/>
          </p:cNvSpPr>
          <p:nvPr/>
        </p:nvSpPr>
        <p:spPr bwMode="auto">
          <a:xfrm>
            <a:off x="3001930" y="1066800"/>
            <a:ext cx="3657600" cy="7413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itchFamily="18" charset="0"/>
              </a:rPr>
              <a:t>Meeting of the Parties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latin typeface="Times New Roman" pitchFamily="18" charset="0"/>
              </a:rPr>
              <a:t>Role : Decision making &amp; guidance</a:t>
            </a:r>
          </a:p>
        </p:txBody>
      </p:sp>
      <p:sp>
        <p:nvSpPr>
          <p:cNvPr id="3087" name="Text Box 21"/>
          <p:cNvSpPr txBox="1">
            <a:spLocks noChangeArrowheads="1"/>
          </p:cNvSpPr>
          <p:nvPr/>
        </p:nvSpPr>
        <p:spPr bwMode="auto">
          <a:xfrm>
            <a:off x="7269130" y="5924550"/>
            <a:ext cx="1754188" cy="406400"/>
          </a:xfrm>
          <a:prstGeom prst="rect">
            <a:avLst/>
          </a:prstGeom>
          <a:gradFill rotWithShape="0">
            <a:gsLst>
              <a:gs pos="0">
                <a:srgbClr val="2F7676"/>
              </a:gs>
              <a:gs pos="50000">
                <a:srgbClr val="66FFFF"/>
              </a:gs>
              <a:gs pos="100000">
                <a:srgbClr val="2F767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BILATERAL</a:t>
            </a:r>
          </a:p>
        </p:txBody>
      </p:sp>
      <p:sp>
        <p:nvSpPr>
          <p:cNvPr id="3088" name="Line 22"/>
          <p:cNvSpPr>
            <a:spLocks noChangeShapeType="1"/>
          </p:cNvSpPr>
          <p:nvPr/>
        </p:nvSpPr>
        <p:spPr bwMode="auto">
          <a:xfrm>
            <a:off x="4754530" y="5181600"/>
            <a:ext cx="3276600" cy="742950"/>
          </a:xfrm>
          <a:prstGeom prst="line">
            <a:avLst/>
          </a:prstGeom>
          <a:noFill/>
          <a:ln w="28575">
            <a:solidFill>
              <a:srgbClr val="FFFF99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685073" name="Rectangle 26"/>
          <p:cNvSpPr>
            <a:spLocks noChangeArrowheads="1"/>
          </p:cNvSpPr>
          <p:nvPr/>
        </p:nvSpPr>
        <p:spPr bwMode="auto">
          <a:xfrm>
            <a:off x="9144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Times New Roman" pitchFamily="18" charset="0"/>
              </a:rPr>
              <a:t>MONTREAL PROTOCOL FRAME WOR</a:t>
            </a:r>
            <a:r>
              <a:rPr lang="en-US" sz="3200" b="1" dirty="0">
                <a:solidFill>
                  <a:srgbClr val="FFFF00"/>
                </a:solidFill>
                <a:latin typeface="Arial" pitchFamily="34" charset="0"/>
                <a:cs typeface="Times New Roman" pitchFamily="18" charset="0"/>
              </a:rPr>
              <a:t>K</a:t>
            </a:r>
          </a:p>
        </p:txBody>
      </p:sp>
      <p:sp>
        <p:nvSpPr>
          <p:cNvPr id="3090" name="Line 28"/>
          <p:cNvSpPr>
            <a:spLocks noChangeShapeType="1"/>
          </p:cNvSpPr>
          <p:nvPr/>
        </p:nvSpPr>
        <p:spPr bwMode="auto">
          <a:xfrm rot="10800000" flipH="1">
            <a:off x="5364130" y="2362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091" name="Line 29"/>
          <p:cNvSpPr>
            <a:spLocks noChangeShapeType="1"/>
          </p:cNvSpPr>
          <p:nvPr/>
        </p:nvSpPr>
        <p:spPr bwMode="auto">
          <a:xfrm rot="10800000">
            <a:off x="5364130" y="182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092" name="Text Box 30"/>
          <p:cNvSpPr txBox="1">
            <a:spLocks noChangeArrowheads="1"/>
          </p:cNvSpPr>
          <p:nvPr/>
        </p:nvSpPr>
        <p:spPr bwMode="auto">
          <a:xfrm>
            <a:off x="5973730" y="2057400"/>
            <a:ext cx="2535238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Times New Roman" pitchFamily="18" charset="0"/>
              </a:rPr>
              <a:t>Ozone Secretariat</a:t>
            </a:r>
          </a:p>
        </p:txBody>
      </p:sp>
      <p:sp>
        <p:nvSpPr>
          <p:cNvPr id="3093" name="Text Box 31"/>
          <p:cNvSpPr txBox="1">
            <a:spLocks noChangeArrowheads="1"/>
          </p:cNvSpPr>
          <p:nvPr/>
        </p:nvSpPr>
        <p:spPr bwMode="auto">
          <a:xfrm>
            <a:off x="563530" y="2133600"/>
            <a:ext cx="2301875" cy="466725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chemeClr val="bg1"/>
                </a:solidFill>
                <a:latin typeface="Times New Roman" pitchFamily="18" charset="0"/>
              </a:rPr>
              <a:t>Advisory Panels</a:t>
            </a:r>
          </a:p>
        </p:txBody>
      </p:sp>
      <p:sp>
        <p:nvSpPr>
          <p:cNvPr id="3094" name="Line 32"/>
          <p:cNvSpPr>
            <a:spLocks noChangeShapeType="1"/>
          </p:cNvSpPr>
          <p:nvPr/>
        </p:nvSpPr>
        <p:spPr bwMode="auto">
          <a:xfrm flipH="1">
            <a:off x="2773330" y="2362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095" name="Line 33"/>
          <p:cNvSpPr>
            <a:spLocks noChangeShapeType="1"/>
          </p:cNvSpPr>
          <p:nvPr/>
        </p:nvSpPr>
        <p:spPr bwMode="auto">
          <a:xfrm rot="10800000">
            <a:off x="4221130" y="1828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096" name="Text Box 34"/>
          <p:cNvSpPr txBox="1">
            <a:spLocks noChangeArrowheads="1"/>
          </p:cNvSpPr>
          <p:nvPr/>
        </p:nvSpPr>
        <p:spPr bwMode="auto">
          <a:xfrm>
            <a:off x="106330" y="2971800"/>
            <a:ext cx="990600" cy="406400"/>
          </a:xfrm>
          <a:prstGeom prst="rect">
            <a:avLst/>
          </a:prstGeom>
          <a:gradFill rotWithShape="0">
            <a:gsLst>
              <a:gs pos="0">
                <a:srgbClr val="2F7676"/>
              </a:gs>
              <a:gs pos="50000">
                <a:srgbClr val="66FFFF"/>
              </a:gs>
              <a:gs pos="100000">
                <a:srgbClr val="2F767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TEAP</a:t>
            </a:r>
          </a:p>
        </p:txBody>
      </p:sp>
      <p:sp>
        <p:nvSpPr>
          <p:cNvPr id="3097" name="Text Box 35"/>
          <p:cNvSpPr txBox="1">
            <a:spLocks noChangeArrowheads="1"/>
          </p:cNvSpPr>
          <p:nvPr/>
        </p:nvSpPr>
        <p:spPr bwMode="auto">
          <a:xfrm>
            <a:off x="1173130" y="2971800"/>
            <a:ext cx="841375" cy="406400"/>
          </a:xfrm>
          <a:prstGeom prst="rect">
            <a:avLst/>
          </a:prstGeom>
          <a:gradFill rotWithShape="0">
            <a:gsLst>
              <a:gs pos="0">
                <a:srgbClr val="2F7676"/>
              </a:gs>
              <a:gs pos="50000">
                <a:srgbClr val="66FFFF"/>
              </a:gs>
              <a:gs pos="100000">
                <a:srgbClr val="2F767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SAP</a:t>
            </a:r>
          </a:p>
        </p:txBody>
      </p:sp>
      <p:sp>
        <p:nvSpPr>
          <p:cNvPr id="3098" name="Text Box 36"/>
          <p:cNvSpPr txBox="1">
            <a:spLocks noChangeArrowheads="1"/>
          </p:cNvSpPr>
          <p:nvPr/>
        </p:nvSpPr>
        <p:spPr bwMode="auto">
          <a:xfrm>
            <a:off x="2087530" y="2971800"/>
            <a:ext cx="995363" cy="406400"/>
          </a:xfrm>
          <a:prstGeom prst="rect">
            <a:avLst/>
          </a:prstGeom>
          <a:gradFill rotWithShape="0">
            <a:gsLst>
              <a:gs pos="0">
                <a:srgbClr val="2F7676"/>
              </a:gs>
              <a:gs pos="50000">
                <a:srgbClr val="66FFFF"/>
              </a:gs>
              <a:gs pos="100000">
                <a:srgbClr val="2F7676"/>
              </a:gs>
            </a:gsLst>
            <a:lin ang="5400000" scaled="1"/>
          </a:gradFill>
          <a:ln w="9525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EEAP</a:t>
            </a:r>
          </a:p>
        </p:txBody>
      </p:sp>
      <p:sp>
        <p:nvSpPr>
          <p:cNvPr id="3099" name="Line 37"/>
          <p:cNvSpPr>
            <a:spLocks noChangeShapeType="1"/>
          </p:cNvSpPr>
          <p:nvPr/>
        </p:nvSpPr>
        <p:spPr bwMode="auto">
          <a:xfrm rot="10800000">
            <a:off x="944530" y="2590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100" name="Line 38"/>
          <p:cNvSpPr>
            <a:spLocks noChangeShapeType="1"/>
          </p:cNvSpPr>
          <p:nvPr/>
        </p:nvSpPr>
        <p:spPr bwMode="auto">
          <a:xfrm rot="10800000">
            <a:off x="1630330" y="2590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101" name="Line 39"/>
          <p:cNvSpPr>
            <a:spLocks noChangeShapeType="1"/>
          </p:cNvSpPr>
          <p:nvPr/>
        </p:nvSpPr>
        <p:spPr bwMode="auto">
          <a:xfrm rot="10800000">
            <a:off x="2544730" y="2590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102" name="Line 40"/>
          <p:cNvSpPr>
            <a:spLocks noChangeShapeType="1"/>
          </p:cNvSpPr>
          <p:nvPr/>
        </p:nvSpPr>
        <p:spPr bwMode="auto">
          <a:xfrm rot="10800000">
            <a:off x="4830730" y="1828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103" name="Line 41"/>
          <p:cNvSpPr>
            <a:spLocks noChangeShapeType="1"/>
          </p:cNvSpPr>
          <p:nvPr/>
        </p:nvSpPr>
        <p:spPr bwMode="auto">
          <a:xfrm rot="10800000">
            <a:off x="4830730" y="3657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104" name="Line 43"/>
          <p:cNvSpPr>
            <a:spLocks noChangeShapeType="1"/>
          </p:cNvSpPr>
          <p:nvPr/>
        </p:nvSpPr>
        <p:spPr bwMode="auto">
          <a:xfrm rot="10800000">
            <a:off x="4830730" y="4419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IN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2C94C-C48A-43DF-9106-E759A5A4D1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CBD79374-83F1-43E2-9AB1-1CBEAAA53A82}" type="slidenum">
              <a:rPr lang="en-US"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r" eaLnBrk="1" hangingPunct="1">
                <a:defRPr/>
              </a:pPr>
              <a:t>4</a:t>
            </a:fld>
            <a:endParaRPr lang="en-US" sz="1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65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228600"/>
            <a:ext cx="76962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INDIA’S COMMITMENT TO THE MONTREAL PROTOCOL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28600" y="1295400"/>
            <a:ext cx="8610600" cy="5029200"/>
          </a:xfrm>
          <a:noFill/>
        </p:spPr>
        <p:txBody>
          <a:bodyPr/>
          <a:lstStyle/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</a:t>
            </a:r>
            <a:r>
              <a:rPr kumimoji="1"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March 1991: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India became a Party to the Vienna  Convention</a:t>
            </a:r>
            <a:endParaRPr kumimoji="1" lang="en-U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None/>
            </a:pPr>
            <a:endParaRPr kumimoji="1" lang="en-US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</a:t>
            </a:r>
            <a:r>
              <a:rPr kumimoji="1"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June 1992: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India became a Party to the Montreal Protocol. </a:t>
            </a: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endParaRPr kumimoji="1" lang="en-US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kumimoji="1"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September 1992 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India ratified the London Amendment (1990).</a:t>
            </a: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endParaRPr kumimoji="1" lang="en-US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1993: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India’s Country </a:t>
            </a:r>
            <a:r>
              <a:rPr kumimoji="1"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prepared for implementation of the Montreal Protocol.</a:t>
            </a: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endParaRPr kumimoji="1" lang="en-US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kumimoji="1" lang="en-US" sz="2000" b="1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March 2003 : 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India ratified the Copenhagen Amendment (1992), Montreal Amendment (1997) and Beijing Amendment (1999). </a:t>
            </a:r>
            <a:endParaRPr kumimoji="1" lang="en-US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endParaRPr kumimoji="1" lang="en-US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January 2006: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India’s Country </a:t>
            </a:r>
            <a:r>
              <a:rPr kumimoji="1"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Programme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updated.</a:t>
            </a:r>
          </a:p>
          <a:p>
            <a:pPr algn="just" eaLnBrk="1" hangingPunct="1">
              <a:buClr>
                <a:schemeClr val="tx1"/>
              </a:buClr>
              <a:buSzTx/>
              <a:buNone/>
            </a:pPr>
            <a:endParaRPr kumimoji="1" lang="en-US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2007 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Accelerated Phase-out of HCFCs</a:t>
            </a:r>
          </a:p>
          <a:p>
            <a:pPr algn="just" eaLnBrk="1" hangingPunct="1">
              <a:buClr>
                <a:schemeClr val="tx1"/>
              </a:buClr>
              <a:buSzTx/>
              <a:buNone/>
            </a:pPr>
            <a:endParaRPr kumimoji="1" lang="en-US" sz="1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 eaLnBrk="1" hangingPunct="1">
              <a:buClr>
                <a:schemeClr val="tx1"/>
              </a:buClr>
              <a:buSzTx/>
              <a:buFont typeface="Wingdings" pitchFamily="2" charset="2"/>
              <a:buChar char="§"/>
            </a:pPr>
            <a:r>
              <a:rPr kumimoji="1" lang="en-US" sz="2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October 2016</a:t>
            </a:r>
            <a:r>
              <a:rPr kumimoji="1"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Phase–down of HFCs</a:t>
            </a:r>
            <a:endParaRPr kumimoji="1"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173" name="Picture 4" descr="india"/>
          <p:cNvPicPr>
            <a:picLocks noGrp="1" noChangeAspect="1" noChangeArrowheads="1" noCrop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4400" cy="952500"/>
          </a:xfr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>
              <a:defRPr/>
            </a:pPr>
            <a:fld id="{99D2C94C-C48A-43DF-9106-E759A5A4D1C9}" type="slidenum">
              <a:rPr lang="en-US" smtClean="0"/>
              <a:pPr algn="ctr"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ChangeArrowheads="1"/>
          </p:cNvSpPr>
          <p:nvPr/>
        </p:nvSpPr>
        <p:spPr bwMode="auto">
          <a:xfrm>
            <a:off x="685800" y="152400"/>
            <a:ext cx="8458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1"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INSTITUTIONAL FRAMEWORK IN INDIA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81000" y="914401"/>
            <a:ext cx="8458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kumimoji="1"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Ozone Cell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is established under the Ministry of Environment, Forest &amp; Climate Change (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MoEF&amp;CC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) for undertaking activities relating to implementation of Vienna Convention and Montreal Protocol.</a:t>
            </a:r>
          </a:p>
          <a:p>
            <a:pPr algn="just" eaLnBrk="1" hangingPunct="1">
              <a:spcBef>
                <a:spcPct val="50000"/>
              </a:spcBef>
            </a:pPr>
            <a:r>
              <a:rPr kumimoji="1"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Empowered Steering Committee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(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ESC) 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consitituted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 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in the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MoEF&amp;CC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 with the approval of Cabinet with Secretary (EF&amp;CC) as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Chairperson, it is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the apex body to take policy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decisions.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Times New Roman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kumimoji="1" lang="en-U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The Two Standing Committees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set up to provide assistance on specific implementation issues to ESC are:-</a:t>
            </a:r>
          </a:p>
          <a:p>
            <a:pPr marL="914400" lvl="1" indent="-457200" algn="just" eaLnBrk="1" hangingPunct="1">
              <a:spcBef>
                <a:spcPct val="50000"/>
              </a:spcBef>
              <a:buFontTx/>
              <a:buAutoNum type="arabicPeriod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Technology and Finance Standing Committee. </a:t>
            </a:r>
          </a:p>
          <a:p>
            <a:pPr marL="914400" lvl="1" indent="-457200" algn="just" eaLnBrk="1" hangingPunct="1">
              <a:spcBef>
                <a:spcPct val="50000"/>
              </a:spcBef>
              <a:buFontTx/>
              <a:buAutoNum type="arabicPeriod"/>
            </a:pP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Standing Committee on Monitoring.</a:t>
            </a:r>
          </a:p>
        </p:txBody>
      </p:sp>
      <p:pic>
        <p:nvPicPr>
          <p:cNvPr id="9220" name="Picture 4" descr="india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D2C94C-C48A-43DF-9106-E759A5A4D1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FA4024D-8D1E-4BCF-BE52-B4446BF8A5B0}" type="slidenum">
              <a:rPr lang="en-US" altLang="en-US" sz="1400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>
              <a:latin typeface="Arial" panose="020B0604020202020204" pitchFamily="34" charset="0"/>
            </a:endParaRPr>
          </a:p>
        </p:txBody>
      </p:sp>
      <p:sp>
        <p:nvSpPr>
          <p:cNvPr id="449538" name="Rectangle 2"/>
          <p:cNvSpPr>
            <a:spLocks noChangeArrowheads="1"/>
          </p:cNvSpPr>
          <p:nvPr/>
        </p:nvSpPr>
        <p:spPr bwMode="auto">
          <a:xfrm>
            <a:off x="381000" y="152400"/>
            <a:ext cx="8763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charset="0"/>
              </a:rPr>
              <a:t>REGULATORY FRAMEWORK IN INDIA: OZONE DEPLETING SUBSTANCES (REGULATION AND CONTROL) RULES,2000</a:t>
            </a:r>
            <a:endParaRPr kumimoji="1"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533400" y="1905000"/>
            <a:ext cx="85344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800100" lvl="1" indent="-342900" algn="just" eaLnBrk="1" hangingPunct="1">
              <a:buFont typeface="Wingdings" panose="05000000000000000000" pitchFamily="2" charset="2"/>
              <a:buChar char="q"/>
              <a:defRPr/>
            </a:pPr>
            <a:endParaRPr lang="en-US" altLang="en-US" b="1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 eaLnBrk="1" hangingPunct="1">
              <a:defRPr/>
            </a:pPr>
            <a:endParaRPr lang="en-US" altLang="en-US" b="1" dirty="0">
              <a:latin typeface="+mj-lt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 eaLnBrk="1" hangingPunct="1">
              <a:buFont typeface="Wingdings" panose="05000000000000000000" pitchFamily="2" charset="2"/>
              <a:buChar char="§"/>
              <a:defRPr/>
            </a:pPr>
            <a:endParaRPr lang="en-US" altLang="en-US" dirty="0">
              <a:latin typeface="+mj-lt"/>
              <a:cs typeface="Arial" panose="020B0604020202020204" pitchFamily="34" charset="0"/>
            </a:endParaRPr>
          </a:p>
        </p:txBody>
      </p:sp>
      <p:graphicFrame>
        <p:nvGraphicFramePr>
          <p:cNvPr id="7" name="Content Placeholder 7"/>
          <p:cNvGraphicFramePr>
            <a:graphicFrameLocks/>
          </p:cNvGraphicFramePr>
          <p:nvPr/>
        </p:nvGraphicFramePr>
        <p:xfrm>
          <a:off x="381000" y="1828800"/>
          <a:ext cx="84582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37710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228600" y="-76200"/>
            <a:ext cx="891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SALIENT FEATURES OF ODS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(REGULATION AND CONTROL) RULES 2000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kumimoji="1" lang="en-US" alt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Times New Roman" panose="02020603050405020304" pitchFamily="18" charset="0"/>
              </a:rPr>
              <a:t>AND ITS AMENDMENTS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-2133600" y="2057400"/>
            <a:ext cx="3657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buClr>
                <a:schemeClr val="tx1"/>
              </a:buClr>
              <a:defRPr/>
            </a:pPr>
            <a:endParaRPr kumimoji="1"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Times New Roman" pitchFamily="18" charset="0"/>
            </a:endParaRPr>
          </a:p>
        </p:txBody>
      </p:sp>
      <p:sp>
        <p:nvSpPr>
          <p:cNvPr id="1638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FE06462-C4C8-47B0-B9F3-B25A6C7871D9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 7"/>
          <p:cNvGraphicFramePr>
            <a:graphicFrameLocks/>
          </p:cNvGraphicFramePr>
          <p:nvPr/>
        </p:nvGraphicFramePr>
        <p:xfrm>
          <a:off x="152400" y="1600200"/>
          <a:ext cx="8839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843322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ChangeArrowheads="1"/>
          </p:cNvSpPr>
          <p:nvPr/>
        </p:nvSpPr>
        <p:spPr bwMode="auto">
          <a:xfrm>
            <a:off x="457200" y="0"/>
            <a:ext cx="8686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0" hangingPunct="0">
              <a:defRPr/>
            </a:pPr>
            <a:r>
              <a:rPr kumimoji="1"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SALIENT FEATURES OF ODS  </a:t>
            </a:r>
          </a:p>
          <a:p>
            <a:pPr algn="ctr" eaLnBrk="0" hangingPunct="0">
              <a:defRPr/>
            </a:pPr>
            <a:r>
              <a:rPr kumimoji="1"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(REGULATION AND CONTROL) RULES 2000 </a:t>
            </a:r>
          </a:p>
          <a:p>
            <a:pPr algn="ctr" eaLnBrk="0" hangingPunct="0">
              <a:defRPr/>
            </a:pPr>
            <a:r>
              <a:rPr kumimoji="1" lang="en-US" sz="3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AND ITS AMENDMENTS </a:t>
            </a:r>
            <a:r>
              <a:rPr kumimoji="1" lang="en-US" sz="1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Times New Roman" pitchFamily="18" charset="0"/>
              </a:rPr>
              <a:t>(Cont.)</a:t>
            </a:r>
          </a:p>
        </p:txBody>
      </p:sp>
      <p:sp>
        <p:nvSpPr>
          <p:cNvPr id="1741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2F8EAB0-3936-4760-8736-D0059C476908}" type="slidenum">
              <a:rPr lang="en-US" altLang="en-US" sz="1400">
                <a:latin typeface="Arial" panose="020B0604020202020204" pitchFamily="34" charset="0"/>
                <a:cs typeface="Arial" panose="020B0604020202020204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152400" y="1676400"/>
          <a:ext cx="88392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3063384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86800" cy="1219200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INDIA’S ACHIEVEMENTS IN PHASE-OUT OF CFCS, CTC AND HALONS</a:t>
            </a:r>
            <a:endParaRPr lang="en-AU" alt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254125"/>
            <a:ext cx="4495800" cy="545147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altLang="ja-JP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India ratified the Montreal Protocol  in June,1992;</a:t>
            </a: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altLang="ja-JP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Implemented 373 Multilateral Fund (MLF) funded projects since 1993 and achieved the following:</a:t>
            </a:r>
          </a:p>
          <a:p>
            <a:pPr marL="0" indent="0"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Total phase-out of production and consumption of CFCs, CTC and halons from 1</a:t>
            </a:r>
            <a:r>
              <a:rPr lang="en-US" sz="22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st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January, 2010,  </a:t>
            </a:r>
          </a:p>
          <a:p>
            <a:pPr marL="0" indent="0"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None/>
              <a:defRPr/>
            </a:pP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q"/>
              <a:defRPr/>
            </a:pP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HCFCs are being successfully phased-out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under the  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HPMP Stage-I and 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on going HPMP </a:t>
            </a:r>
            <a:r>
              <a:rPr lang="en-US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Stage-II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</a:p>
        </p:txBody>
      </p:sp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1"/>
              </a:buClr>
              <a:buSzPct val="90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B881CB9-3E01-4564-8B3B-99C9C06B9B7E}" type="slidenum">
              <a:rPr lang="en-US" altLang="en-US" sz="14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44" t="5038" r="11163" b="4057"/>
          <a:stretch>
            <a:fillRect/>
          </a:stretch>
        </p:blipFill>
        <p:spPr bwMode="auto">
          <a:xfrm>
            <a:off x="4608513" y="1319213"/>
            <a:ext cx="4459287" cy="401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724400" y="5435600"/>
            <a:ext cx="3962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IN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Phase-out of production and consumption of  CFCs, CTC and halons</a:t>
            </a:r>
            <a:endParaRPr lang="en-IN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974779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6004</TotalTime>
  <Words>1508</Words>
  <Application>Microsoft Office PowerPoint</Application>
  <PresentationFormat>On-screen Show (4:3)</PresentationFormat>
  <Paragraphs>248</Paragraphs>
  <Slides>21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Textured</vt:lpstr>
      <vt:lpstr>Bitmap Image</vt:lpstr>
      <vt:lpstr>HCFC PHASE OUT IN  FOAM MANUFACTURING SECTOR</vt:lpstr>
      <vt:lpstr>PowerPoint Presentation</vt:lpstr>
      <vt:lpstr>PowerPoint Presentation</vt:lpstr>
      <vt:lpstr>INDIA’S COMMITMENT TO THE MONTREAL PROTOCOL</vt:lpstr>
      <vt:lpstr>PowerPoint Presentation</vt:lpstr>
      <vt:lpstr>PowerPoint Presentation</vt:lpstr>
      <vt:lpstr>PowerPoint Presentation</vt:lpstr>
      <vt:lpstr>PowerPoint Presentation</vt:lpstr>
      <vt:lpstr>INDIA’S ACHIEVEMENTS IN PHASE-OUT OF CFCS, CTC AND HALONS</vt:lpstr>
      <vt:lpstr>TIMELINE</vt:lpstr>
      <vt:lpstr>PowerPoint Presentation</vt:lpstr>
      <vt:lpstr>PowerPoint Presentation</vt:lpstr>
      <vt:lpstr>PowerPoint Presentation</vt:lpstr>
      <vt:lpstr>HPMP STAGE-II</vt:lpstr>
      <vt:lpstr>PowerPoint Presentation</vt:lpstr>
      <vt:lpstr>PowerPoint Presentation</vt:lpstr>
      <vt:lpstr>IMPACT OF HPMP STAGE-I &amp;  HPMP STAGE-II </vt:lpstr>
      <vt:lpstr>Who are eligible for MLF Funding in Changeover from HCFC to non- HCFC Technologies?   </vt:lpstr>
      <vt:lpstr>Documents required for participation  in HPMP Stage-II</vt:lpstr>
      <vt:lpstr>Other Documents required for participation  in HPMP Stage-II</vt:lpstr>
      <vt:lpstr>PowerPoint Presentation</vt:lpstr>
    </vt:vector>
  </TitlesOfParts>
  <Company>Ozone-Cell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OF THE</dc:title>
  <dc:creator>Sonia</dc:creator>
  <cp:lastModifiedBy>R S Agarwal</cp:lastModifiedBy>
  <cp:revision>1103</cp:revision>
  <cp:lastPrinted>2017-08-16T05:41:51Z</cp:lastPrinted>
  <dcterms:created xsi:type="dcterms:W3CDTF">2001-01-03T06:59:16Z</dcterms:created>
  <dcterms:modified xsi:type="dcterms:W3CDTF">2019-02-08T03:46:26Z</dcterms:modified>
</cp:coreProperties>
</file>