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74" r:id="rId1"/>
  </p:sldMasterIdLst>
  <p:notesMasterIdLst>
    <p:notesMasterId r:id="rId40"/>
  </p:notesMasterIdLst>
  <p:handoutMasterIdLst>
    <p:handoutMasterId r:id="rId41"/>
  </p:handoutMasterIdLst>
  <p:sldIdLst>
    <p:sldId id="256" r:id="rId2"/>
    <p:sldId id="463" r:id="rId3"/>
    <p:sldId id="536" r:id="rId4"/>
    <p:sldId id="494" r:id="rId5"/>
    <p:sldId id="496" r:id="rId6"/>
    <p:sldId id="497" r:id="rId7"/>
    <p:sldId id="498" r:id="rId8"/>
    <p:sldId id="537" r:id="rId9"/>
    <p:sldId id="539" r:id="rId10"/>
    <p:sldId id="540" r:id="rId11"/>
    <p:sldId id="542" r:id="rId12"/>
    <p:sldId id="543" r:id="rId13"/>
    <p:sldId id="544" r:id="rId14"/>
    <p:sldId id="545" r:id="rId15"/>
    <p:sldId id="573" r:id="rId16"/>
    <p:sldId id="547" r:id="rId17"/>
    <p:sldId id="548" r:id="rId18"/>
    <p:sldId id="551" r:id="rId19"/>
    <p:sldId id="549" r:id="rId20"/>
    <p:sldId id="553" r:id="rId21"/>
    <p:sldId id="552" r:id="rId22"/>
    <p:sldId id="550" r:id="rId23"/>
    <p:sldId id="557" r:id="rId24"/>
    <p:sldId id="559" r:id="rId25"/>
    <p:sldId id="575" r:id="rId26"/>
    <p:sldId id="560" r:id="rId27"/>
    <p:sldId id="562" r:id="rId28"/>
    <p:sldId id="564" r:id="rId29"/>
    <p:sldId id="563" r:id="rId30"/>
    <p:sldId id="565" r:id="rId31"/>
    <p:sldId id="566" r:id="rId32"/>
    <p:sldId id="567" r:id="rId33"/>
    <p:sldId id="568" r:id="rId34"/>
    <p:sldId id="569" r:id="rId35"/>
    <p:sldId id="570" r:id="rId36"/>
    <p:sldId id="571" r:id="rId37"/>
    <p:sldId id="578" r:id="rId38"/>
    <p:sldId id="495" r:id="rId39"/>
  </p:sldIdLst>
  <p:sldSz cx="9144000" cy="6858000" type="letter"/>
  <p:notesSz cx="6934200" cy="9220200"/>
  <p:embeddedFontLst>
    <p:embeddedFont>
      <p:font typeface="Verdana" panose="020B0604030504040204" pitchFamily="34" charset="0"/>
      <p:regular r:id="rId42"/>
      <p:bold r:id="rId43"/>
      <p:italic r:id="rId44"/>
      <p:boldItalic r:id="rId45"/>
    </p:embeddedFont>
    <p:embeddedFont>
      <p:font typeface="Techno" panose="020B0604020202020204" charset="0"/>
      <p:regular r:id="rId46"/>
    </p:embeddedFont>
  </p:embeddedFont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03">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7CFC8"/>
    <a:srgbClr val="5EB4AA"/>
    <a:srgbClr val="78C0B7"/>
    <a:srgbClr val="95A3D1"/>
    <a:srgbClr val="6775FF"/>
    <a:srgbClr val="007DC3"/>
    <a:srgbClr val="FF8D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57" autoAdjust="0"/>
    <p:restoredTop sz="93683" autoAdjust="0"/>
  </p:normalViewPr>
  <p:slideViewPr>
    <p:cSldViewPr snapToObjects="1">
      <p:cViewPr>
        <p:scale>
          <a:sx n="66" d="100"/>
          <a:sy n="66" d="100"/>
        </p:scale>
        <p:origin x="-1373" y="86"/>
      </p:cViewPr>
      <p:guideLst>
        <p:guide orient="horz" pos="2160"/>
        <p:guide pos="2856"/>
      </p:guideLst>
    </p:cSldViewPr>
  </p:slideViewPr>
  <p:outlineViewPr>
    <p:cViewPr>
      <p:scale>
        <a:sx n="33" d="100"/>
        <a:sy n="33" d="100"/>
      </p:scale>
      <p:origin x="0" y="65789"/>
    </p:cViewPr>
  </p:outlineViewPr>
  <p:notesTextViewPr>
    <p:cViewPr>
      <p:scale>
        <a:sx n="100" d="100"/>
        <a:sy n="100" d="100"/>
      </p:scale>
      <p:origin x="0" y="0"/>
    </p:cViewPr>
  </p:notesTextViewPr>
  <p:sorterViewPr>
    <p:cViewPr>
      <p:scale>
        <a:sx n="100" d="100"/>
        <a:sy n="100" d="100"/>
      </p:scale>
      <p:origin x="0" y="7680"/>
    </p:cViewPr>
  </p:sorterViewPr>
  <p:notesViewPr>
    <p:cSldViewPr snapToObjects="1">
      <p:cViewPr varScale="1">
        <p:scale>
          <a:sx n="68" d="100"/>
          <a:sy n="68" d="100"/>
        </p:scale>
        <p:origin x="-2990" y="5146"/>
      </p:cViewPr>
      <p:guideLst>
        <p:guide orient="horz" pos="2903"/>
        <p:guide pos="2184"/>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7" y="4"/>
            <a:ext cx="3003216"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defTabSz="921120" eaLnBrk="1" hangingPunct="1">
              <a:defRPr sz="1200"/>
            </a:lvl1pPr>
          </a:lstStyle>
          <a:p>
            <a:endParaRPr lang="en-US" altLang="en-US" dirty="0"/>
          </a:p>
        </p:txBody>
      </p:sp>
      <p:sp>
        <p:nvSpPr>
          <p:cNvPr id="23555" name="Rectangle 3"/>
          <p:cNvSpPr>
            <a:spLocks noGrp="1" noChangeArrowheads="1"/>
          </p:cNvSpPr>
          <p:nvPr>
            <p:ph type="dt" sz="quarter" idx="1"/>
          </p:nvPr>
        </p:nvSpPr>
        <p:spPr bwMode="auto">
          <a:xfrm>
            <a:off x="3930992" y="4"/>
            <a:ext cx="3003213"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algn="r" defTabSz="921120" eaLnBrk="1" hangingPunct="1">
              <a:defRPr sz="1200">
                <a:latin typeface="Techno" pitchFamily="2"/>
              </a:defRPr>
            </a:lvl1pPr>
          </a:lstStyle>
          <a:p>
            <a:endParaRPr lang="en-US" altLang="en-US" dirty="0"/>
          </a:p>
        </p:txBody>
      </p:sp>
      <p:sp>
        <p:nvSpPr>
          <p:cNvPr id="23556" name="Rectangle 4"/>
          <p:cNvSpPr>
            <a:spLocks noGrp="1" noChangeArrowheads="1"/>
          </p:cNvSpPr>
          <p:nvPr>
            <p:ph type="ftr" sz="quarter" idx="2"/>
          </p:nvPr>
        </p:nvSpPr>
        <p:spPr bwMode="auto">
          <a:xfrm>
            <a:off x="7" y="8759191"/>
            <a:ext cx="3003216"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defTabSz="921120" eaLnBrk="1" hangingPunct="1">
              <a:defRPr sz="1200">
                <a:latin typeface="Techno" pitchFamily="2"/>
              </a:defRPr>
            </a:lvl1pPr>
          </a:lstStyle>
          <a:p>
            <a:endParaRPr lang="en-US" altLang="en-US" dirty="0"/>
          </a:p>
        </p:txBody>
      </p:sp>
      <p:sp>
        <p:nvSpPr>
          <p:cNvPr id="23557" name="Rectangle 5"/>
          <p:cNvSpPr>
            <a:spLocks noGrp="1" noChangeArrowheads="1"/>
          </p:cNvSpPr>
          <p:nvPr>
            <p:ph type="sldNum" sz="quarter" idx="3"/>
          </p:nvPr>
        </p:nvSpPr>
        <p:spPr bwMode="auto">
          <a:xfrm>
            <a:off x="3930992" y="8759191"/>
            <a:ext cx="3003213"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algn="r" defTabSz="921120" eaLnBrk="1" hangingPunct="1">
              <a:defRPr sz="1200">
                <a:latin typeface="Techno" pitchFamily="2"/>
              </a:defRPr>
            </a:lvl1pPr>
          </a:lstStyle>
          <a:p>
            <a:fld id="{BF6B8DF2-BC7B-4881-9D91-3D80240EA2F7}" type="slidenum">
              <a:rPr lang="en-US" altLang="en-US"/>
              <a:pPr/>
              <a:t>‹#›</a:t>
            </a:fld>
            <a:endParaRPr lang="en-US" altLang="en-US" dirty="0"/>
          </a:p>
        </p:txBody>
      </p:sp>
    </p:spTree>
    <p:extLst>
      <p:ext uri="{BB962C8B-B14F-4D97-AF65-F5344CB8AC3E}">
        <p14:creationId xmlns:p14="http://schemas.microsoft.com/office/powerpoint/2010/main" val="2782138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7" y="4"/>
            <a:ext cx="3003216"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defTabSz="921120" eaLnBrk="1" hangingPunct="1">
              <a:defRPr sz="1200">
                <a:latin typeface="Times New Roman" pitchFamily="18" charset="0"/>
              </a:defRPr>
            </a:lvl1pPr>
          </a:lstStyle>
          <a:p>
            <a:endParaRPr lang="en-US" altLang="en-US" dirty="0"/>
          </a:p>
        </p:txBody>
      </p:sp>
      <p:sp>
        <p:nvSpPr>
          <p:cNvPr id="5123" name="Rectangle 3"/>
          <p:cNvSpPr>
            <a:spLocks noGrp="1" noChangeArrowheads="1"/>
          </p:cNvSpPr>
          <p:nvPr>
            <p:ph type="dt" idx="1"/>
          </p:nvPr>
        </p:nvSpPr>
        <p:spPr bwMode="auto">
          <a:xfrm>
            <a:off x="3930992" y="4"/>
            <a:ext cx="3003213"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algn="r" defTabSz="921120" eaLnBrk="1" hangingPunct="1">
              <a:defRPr sz="1200">
                <a:latin typeface="Times New Roman" pitchFamily="18" charset="0"/>
              </a:defRPr>
            </a:lvl1pPr>
          </a:lstStyle>
          <a:p>
            <a:endParaRPr lang="en-US" altLang="en-US" dirty="0"/>
          </a:p>
        </p:txBody>
      </p:sp>
      <p:sp>
        <p:nvSpPr>
          <p:cNvPr id="5124" name="Rectangle 4"/>
          <p:cNvSpPr>
            <a:spLocks noGrp="1" noRot="1" noChangeAspect="1" noChangeArrowheads="1" noTextEdit="1"/>
          </p:cNvSpPr>
          <p:nvPr>
            <p:ph type="sldImg" idx="2"/>
          </p:nvPr>
        </p:nvSpPr>
        <p:spPr bwMode="auto">
          <a:xfrm>
            <a:off x="1163638" y="692150"/>
            <a:ext cx="4610100" cy="3457575"/>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24563" y="4379601"/>
            <a:ext cx="5085080" cy="4149089"/>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6" name="Rectangle 6"/>
          <p:cNvSpPr>
            <a:spLocks noGrp="1" noChangeArrowheads="1"/>
          </p:cNvSpPr>
          <p:nvPr>
            <p:ph type="ftr" sz="quarter" idx="4"/>
          </p:nvPr>
        </p:nvSpPr>
        <p:spPr bwMode="auto">
          <a:xfrm>
            <a:off x="7" y="8759191"/>
            <a:ext cx="3003216"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defTabSz="921120" eaLnBrk="1" hangingPunct="1">
              <a:defRPr sz="1200">
                <a:latin typeface="Times New Roman" pitchFamily="18" charset="0"/>
              </a:defRPr>
            </a:lvl1pPr>
          </a:lstStyle>
          <a:p>
            <a:endParaRPr lang="en-US" altLang="en-US" dirty="0"/>
          </a:p>
        </p:txBody>
      </p:sp>
      <p:sp>
        <p:nvSpPr>
          <p:cNvPr id="5127" name="Rectangle 7"/>
          <p:cNvSpPr>
            <a:spLocks noGrp="1" noChangeArrowheads="1"/>
          </p:cNvSpPr>
          <p:nvPr>
            <p:ph type="sldNum" sz="quarter" idx="5"/>
          </p:nvPr>
        </p:nvSpPr>
        <p:spPr bwMode="auto">
          <a:xfrm>
            <a:off x="3930992" y="8759191"/>
            <a:ext cx="3003213"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algn="r" defTabSz="921120" eaLnBrk="1" hangingPunct="1">
              <a:defRPr sz="1200">
                <a:latin typeface="Times New Roman" pitchFamily="18" charset="0"/>
              </a:defRPr>
            </a:lvl1pPr>
          </a:lstStyle>
          <a:p>
            <a:fld id="{7A12D0CF-2BAA-4F31-9C9F-9E8337257A49}" type="slidenum">
              <a:rPr lang="en-US" altLang="en-US"/>
              <a:pPr/>
              <a:t>‹#›</a:t>
            </a:fld>
            <a:endParaRPr lang="en-US" altLang="en-US" dirty="0"/>
          </a:p>
        </p:txBody>
      </p:sp>
    </p:spTree>
    <p:extLst>
      <p:ext uri="{BB962C8B-B14F-4D97-AF65-F5344CB8AC3E}">
        <p14:creationId xmlns:p14="http://schemas.microsoft.com/office/powerpoint/2010/main" val="10872965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a:t>
            </a:fld>
            <a:endParaRPr lang="en-US" altLang="en-US" dirty="0"/>
          </a:p>
        </p:txBody>
      </p:sp>
    </p:spTree>
    <p:extLst>
      <p:ext uri="{BB962C8B-B14F-4D97-AF65-F5344CB8AC3E}">
        <p14:creationId xmlns:p14="http://schemas.microsoft.com/office/powerpoint/2010/main" val="801907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10</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11</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12</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13</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14</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15</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16</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17</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18</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19</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20</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21</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22</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23</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24</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25</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26</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27</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28</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29</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a:t>
            </a:fld>
            <a:endParaRPr lang="en-US" altLang="en-US" dirty="0"/>
          </a:p>
        </p:txBody>
      </p:sp>
    </p:spTree>
    <p:extLst>
      <p:ext uri="{BB962C8B-B14F-4D97-AF65-F5344CB8AC3E}">
        <p14:creationId xmlns:p14="http://schemas.microsoft.com/office/powerpoint/2010/main" val="5757959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30</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31</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32</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33</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34</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35</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36</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37</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38</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91845" marR="360045">
              <a:spcBef>
                <a:spcPts val="1600"/>
              </a:spcBef>
              <a:spcAft>
                <a:spcPts val="1200"/>
              </a:spcAft>
              <a:tabLst>
                <a:tab pos="791845" algn="l"/>
                <a:tab pos="1151890" algn="l"/>
                <a:tab pos="1511935" algn="l"/>
                <a:tab pos="1871980" algn="l"/>
                <a:tab pos="2232025" algn="l"/>
                <a:tab pos="457200" algn="l"/>
              </a:tabLst>
            </a:pPr>
            <a:endParaRPr lang="en-US" sz="1200" dirty="0">
              <a:effectLst/>
              <a:latin typeface="Times New Roman"/>
              <a:ea typeface="Times New Roman"/>
            </a:endParaRPr>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4</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5</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6</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7</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8</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9</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9D2812DE-ADB7-4AB2-A530-BE60F98E3328}"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FFEBB2E9-4AF3-403F-9F1B-DE15391D7D63}" type="slidenum">
              <a:rPr lang="en-US" altLang="en-US"/>
              <a:pPr/>
              <a:t>‹#›</a:t>
            </a:fld>
            <a:endParaRPr lang="en-US" altLang="en-US" dirty="0"/>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1863" y="1412875"/>
            <a:ext cx="1584325" cy="404336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258888" y="1412875"/>
            <a:ext cx="4600575" cy="4043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77240D5A-93D1-46FE-BE86-4248B2CB111A}"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E5788501-3724-43B6-B830-D1C012191609}" type="slidenum">
              <a:rPr lang="en-US" altLang="en-US"/>
              <a:pPr/>
              <a:t>‹#›</a:t>
            </a:fld>
            <a:endParaRPr lang="en-US" altLang="en-US" dirty="0"/>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CA" dirty="0"/>
          </a:p>
        </p:txBody>
      </p:sp>
      <p:sp>
        <p:nvSpPr>
          <p:cNvPr id="3" name="Content Placeholder 2"/>
          <p:cNvSpPr>
            <a:spLocks noGrp="1"/>
          </p:cNvSpPr>
          <p:nvPr>
            <p:ph idx="1"/>
          </p:nvPr>
        </p:nvSpPr>
        <p:spPr/>
        <p:txBody>
          <a:bodyPr/>
          <a:lstStyle>
            <a:lvl1pPr marL="266700" indent="-266700">
              <a:buClrTx/>
              <a:buFont typeface="Arial" panose="020B0604020202020204" pitchFamily="34" charset="0"/>
              <a:buChar char="●"/>
              <a:defRPr>
                <a:solidFill>
                  <a:srgbClr val="000000"/>
                </a:solidFill>
              </a:defRPr>
            </a:lvl1pPr>
            <a:lvl2pPr marL="628650" indent="-180975">
              <a:buClrTx/>
              <a:buFont typeface="Arial" panose="020B0604020202020204" pitchFamily="34" charset="0"/>
              <a:buChar char="●"/>
              <a:defRPr baseline="0">
                <a:solidFill>
                  <a:srgbClr val="000000"/>
                </a:solidFill>
              </a:defRPr>
            </a:lvl2pPr>
            <a:lvl3pPr marL="895350" indent="-84138">
              <a:buClrTx/>
              <a:buFont typeface="Arial" panose="020B0604020202020204" pitchFamily="34" charset="0"/>
              <a:buChar char="●"/>
              <a:defRPr baseline="0">
                <a:solidFill>
                  <a:srgbClr val="000000"/>
                </a:solidFill>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lvl1pPr>
              <a:defRPr/>
            </a:lvl1p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7EA245DC-AC2A-4786-B9FE-028DADB6141E}" type="slidenum">
              <a:rPr lang="en-US" altLang="en-US"/>
              <a:pPr/>
              <a:t>‹#›</a:t>
            </a:fld>
            <a:endParaRPr lang="en-US" altLang="en-US" dirty="0"/>
          </a:p>
        </p:txBody>
      </p:sp>
    </p:spTree>
  </p:cSld>
  <p:clrMapOvr>
    <a:masterClrMapping/>
  </p:clrMapOvr>
  <p:transition spd="slow">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8398DD1-CE30-4C8A-AE3A-71CCEA6703DF}"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63D11DD2-04F0-45D8-BF8E-E79819E3A914}" type="slidenum">
              <a:rPr lang="en-US" altLang="en-US"/>
              <a:pPr/>
              <a:t>‹#›</a:t>
            </a:fld>
            <a:endParaRPr lang="en-US" altLang="en-US" dirty="0"/>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2588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4973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fld id="{D96E159F-EEB5-4A78-ABB3-A96BA16B95D7}"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403FA473-8524-447F-88F9-C572C106C272}" type="slidenum">
              <a:rPr lang="en-US" altLang="en-US"/>
              <a:pPr/>
              <a:t>‹#›</a:t>
            </a:fld>
            <a:endParaRPr lang="en-US" altLang="en-US" dirty="0"/>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fld id="{007B37F3-CB1D-49B7-9446-93413A75EEC0}" type="datetime1">
              <a:rPr lang="en-US" altLang="en-US" smtClean="0"/>
              <a:pPr/>
              <a:t>5/19/2017</a:t>
            </a:fld>
            <a:endParaRPr lang="en-US" altLang="en-US" dirty="0"/>
          </a:p>
        </p:txBody>
      </p:sp>
      <p:sp>
        <p:nvSpPr>
          <p:cNvPr id="8" name="Slide Number Placeholder 7"/>
          <p:cNvSpPr>
            <a:spLocks noGrp="1"/>
          </p:cNvSpPr>
          <p:nvPr>
            <p:ph type="sldNum" sz="quarter" idx="11"/>
          </p:nvPr>
        </p:nvSpPr>
        <p:spPr/>
        <p:txBody>
          <a:bodyPr/>
          <a:lstStyle>
            <a:lvl1pPr>
              <a:defRPr/>
            </a:lvl1pPr>
          </a:lstStyle>
          <a:p>
            <a:fld id="{2F3BD8C8-87F7-46B7-9C56-D1789CA06D33}" type="slidenum">
              <a:rPr lang="en-US" altLang="en-US"/>
              <a:pPr/>
              <a:t>‹#›</a:t>
            </a:fld>
            <a:endParaRPr lang="en-US" altLang="en-US" dirty="0"/>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fld id="{6AC97CB8-BE04-4AC6-8971-04317B6B9087}" type="datetime1">
              <a:rPr lang="en-US" altLang="en-US" smtClean="0"/>
              <a:pPr/>
              <a:t>5/19/2017</a:t>
            </a:fld>
            <a:endParaRPr lang="en-US" altLang="en-US" dirty="0"/>
          </a:p>
        </p:txBody>
      </p:sp>
      <p:sp>
        <p:nvSpPr>
          <p:cNvPr id="4" name="Slide Number Placeholder 3"/>
          <p:cNvSpPr>
            <a:spLocks noGrp="1"/>
          </p:cNvSpPr>
          <p:nvPr>
            <p:ph type="sldNum" sz="quarter" idx="11"/>
          </p:nvPr>
        </p:nvSpPr>
        <p:spPr/>
        <p:txBody>
          <a:bodyPr/>
          <a:lstStyle>
            <a:lvl1pPr>
              <a:defRPr/>
            </a:lvl1pPr>
          </a:lstStyle>
          <a:p>
            <a:fld id="{8B8B59D1-15BE-44C3-91A0-DB0C4713BFB7}" type="slidenum">
              <a:rPr lang="en-US" altLang="en-US"/>
              <a:pPr/>
              <a:t>‹#›</a:t>
            </a:fld>
            <a:endParaRPr lang="en-US" altLang="en-US" dirty="0"/>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A32DB2C-D7A6-42AC-87A4-7FDA242F5E15}" type="datetime1">
              <a:rPr lang="en-US" altLang="en-US" smtClean="0"/>
              <a:pPr/>
              <a:t>5/19/2017</a:t>
            </a:fld>
            <a:endParaRPr lang="en-US" altLang="en-US" dirty="0"/>
          </a:p>
        </p:txBody>
      </p:sp>
      <p:sp>
        <p:nvSpPr>
          <p:cNvPr id="3" name="Slide Number Placeholder 2"/>
          <p:cNvSpPr>
            <a:spLocks noGrp="1"/>
          </p:cNvSpPr>
          <p:nvPr>
            <p:ph type="sldNum" sz="quarter" idx="11"/>
          </p:nvPr>
        </p:nvSpPr>
        <p:spPr/>
        <p:txBody>
          <a:bodyPr/>
          <a:lstStyle>
            <a:lvl1pPr>
              <a:defRPr/>
            </a:lvl1pPr>
          </a:lstStyle>
          <a:p>
            <a:fld id="{BBBB4C1F-5402-4275-97AB-50CB71793EB4}" type="slidenum">
              <a:rPr lang="en-US" altLang="en-US"/>
              <a:pPr/>
              <a:t>‹#›</a:t>
            </a:fld>
            <a:endParaRPr lang="en-US" altLang="en-US" dirty="0"/>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D44CDDE-C80D-4769-AD33-7DB0FE870D45}"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B2D4B4FD-3B39-449A-B2B0-AF162B50E21A}" type="slidenum">
              <a:rPr lang="en-US" altLang="en-US"/>
              <a:pPr/>
              <a:t>‹#›</a:t>
            </a:fld>
            <a:endParaRPr lang="en-US" altLang="en-US" dirty="0"/>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8CD197E-977B-4A5A-A224-CC31B78A476A}"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F48D1BE0-B2AD-41C7-A9D2-24D4B24E312E}" type="slidenum">
              <a:rPr lang="en-US" altLang="en-US"/>
              <a:pPr/>
              <a:t>‹#›</a:t>
            </a:fld>
            <a:endParaRPr lang="en-US" alt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002" name="Rectangle 2"/>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defTabSz="912813" eaLnBrk="1" hangingPunct="1">
              <a:defRPr sz="1200">
                <a:solidFill>
                  <a:srgbClr val="000000"/>
                </a:solidFill>
              </a:defRPr>
            </a:lvl1pPr>
          </a:lstStyle>
          <a:p>
            <a:fld id="{81C3EF04-16C1-4F7C-8204-AAC9096DA13E}" type="datetime1">
              <a:rPr lang="en-US" altLang="en-US" smtClean="0"/>
              <a:pPr/>
              <a:t>5/19/2017</a:t>
            </a:fld>
            <a:endParaRPr lang="en-US" altLang="en-US" dirty="0"/>
          </a:p>
        </p:txBody>
      </p:sp>
      <p:sp>
        <p:nvSpPr>
          <p:cNvPr id="512003" name="Rectangle 3"/>
          <p:cNvSpPr>
            <a:spLocks noGrp="1" noChangeArrowheads="1"/>
          </p:cNvSpPr>
          <p:nvPr>
            <p:ph type="sldNum" sz="quarter" idx="4"/>
          </p:nvPr>
        </p:nvSpPr>
        <p:spPr bwMode="auto">
          <a:xfrm>
            <a:off x="8382000" y="6400800"/>
            <a:ext cx="762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algn="r" defTabSz="912813" eaLnBrk="1" hangingPunct="1">
              <a:defRPr sz="1200">
                <a:solidFill>
                  <a:srgbClr val="000000"/>
                </a:solidFill>
              </a:defRPr>
            </a:lvl1pPr>
          </a:lstStyle>
          <a:p>
            <a:fld id="{12DC407E-D3F9-435A-855A-76B2F061264A}" type="slidenum">
              <a:rPr lang="en-US" altLang="en-US" smtClean="0"/>
              <a:pPr/>
              <a:t>‹#›</a:t>
            </a:fld>
            <a:endParaRPr lang="en-US" altLang="en-US" dirty="0"/>
          </a:p>
        </p:txBody>
      </p:sp>
      <p:sp>
        <p:nvSpPr>
          <p:cNvPr id="512004" name="Rectangle 4"/>
          <p:cNvSpPr>
            <a:spLocks noGrp="1" noChangeArrowheads="1"/>
          </p:cNvSpPr>
          <p:nvPr>
            <p:ph type="title"/>
          </p:nvPr>
        </p:nvSpPr>
        <p:spPr bwMode="auto">
          <a:xfrm>
            <a:off x="761162" y="1135075"/>
            <a:ext cx="8059309" cy="319088"/>
          </a:xfrm>
          <a:prstGeom prst="rect">
            <a:avLst/>
          </a:prstGeom>
          <a:noFill/>
          <a:ln w="9525">
            <a:noFill/>
            <a:miter lim="800000"/>
            <a:headEnd/>
            <a:tailEnd/>
          </a:ln>
          <a:effectLst/>
        </p:spPr>
        <p:txBody>
          <a:bodyPr vert="horz" wrap="square" lIns="82314" tIns="41157" rIns="82314" bIns="41157" numCol="1" anchor="ctr" anchorCtr="0" compatLnSpc="1">
            <a:prstTxWarp prst="textNoShape">
              <a:avLst/>
            </a:prstTxWarp>
          </a:bodyPr>
          <a:lstStyle/>
          <a:p>
            <a:pPr lvl="0"/>
            <a:r>
              <a:rPr lang="en-US" dirty="0" smtClean="0"/>
              <a:t>Click to edit slide title style</a:t>
            </a:r>
          </a:p>
        </p:txBody>
      </p:sp>
      <p:sp>
        <p:nvSpPr>
          <p:cNvPr id="512005" name="Rectangle 5"/>
          <p:cNvSpPr>
            <a:spLocks noGrp="1" noChangeArrowheads="1"/>
          </p:cNvSpPr>
          <p:nvPr>
            <p:ph type="body" idx="1"/>
          </p:nvPr>
        </p:nvSpPr>
        <p:spPr bwMode="auto">
          <a:xfrm>
            <a:off x="827584" y="1628800"/>
            <a:ext cx="7920880" cy="4464496"/>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p>
            <a:pPr lvl="0"/>
            <a:r>
              <a:rPr lang="en-US" dirty="0" smtClean="0"/>
              <a:t>First level</a:t>
            </a:r>
          </a:p>
          <a:p>
            <a:pPr lvl="1"/>
            <a:r>
              <a:rPr lang="en-US" dirty="0" smtClean="0"/>
              <a:t>Second level</a:t>
            </a:r>
          </a:p>
          <a:p>
            <a:pPr lvl="2"/>
            <a:r>
              <a:rPr lang="en-US" dirty="0" smtClean="0"/>
              <a:t>Third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spd="slow">
    <p:fade thruBlk="1"/>
  </p:transition>
  <p:hf hdr="0" ftr="0"/>
  <p:txStyles>
    <p:titleStyle>
      <a:lvl1pPr algn="l" defTabSz="912813" rtl="0" fontAlgn="base">
        <a:spcBef>
          <a:spcPct val="0"/>
        </a:spcBef>
        <a:spcAft>
          <a:spcPct val="0"/>
        </a:spcAft>
        <a:defRPr sz="2400" b="1">
          <a:solidFill>
            <a:srgbClr val="000000"/>
          </a:solidFill>
          <a:latin typeface="+mj-lt"/>
          <a:ea typeface="+mj-ea"/>
          <a:cs typeface="+mj-cs"/>
        </a:defRPr>
      </a:lvl1pPr>
      <a:lvl2pPr algn="l" defTabSz="912813" rtl="0" fontAlgn="base">
        <a:spcBef>
          <a:spcPct val="0"/>
        </a:spcBef>
        <a:spcAft>
          <a:spcPct val="0"/>
        </a:spcAft>
        <a:defRPr sz="2400" b="1">
          <a:solidFill>
            <a:srgbClr val="000000"/>
          </a:solidFill>
          <a:latin typeface="Verdana" pitchFamily="34" charset="0"/>
        </a:defRPr>
      </a:lvl2pPr>
      <a:lvl3pPr algn="l" defTabSz="912813" rtl="0" fontAlgn="base">
        <a:spcBef>
          <a:spcPct val="0"/>
        </a:spcBef>
        <a:spcAft>
          <a:spcPct val="0"/>
        </a:spcAft>
        <a:defRPr sz="2400" b="1">
          <a:solidFill>
            <a:srgbClr val="000000"/>
          </a:solidFill>
          <a:latin typeface="Verdana" pitchFamily="34" charset="0"/>
        </a:defRPr>
      </a:lvl3pPr>
      <a:lvl4pPr algn="l" defTabSz="912813" rtl="0" fontAlgn="base">
        <a:spcBef>
          <a:spcPct val="0"/>
        </a:spcBef>
        <a:spcAft>
          <a:spcPct val="0"/>
        </a:spcAft>
        <a:defRPr sz="2400" b="1">
          <a:solidFill>
            <a:srgbClr val="000000"/>
          </a:solidFill>
          <a:latin typeface="Verdana" pitchFamily="34" charset="0"/>
        </a:defRPr>
      </a:lvl4pPr>
      <a:lvl5pPr algn="l" defTabSz="912813" rtl="0" fontAlgn="base">
        <a:spcBef>
          <a:spcPct val="0"/>
        </a:spcBef>
        <a:spcAft>
          <a:spcPct val="0"/>
        </a:spcAft>
        <a:defRPr sz="2400" b="1">
          <a:solidFill>
            <a:srgbClr val="000000"/>
          </a:solidFill>
          <a:latin typeface="Verdana" pitchFamily="34" charset="0"/>
        </a:defRPr>
      </a:lvl5pPr>
      <a:lvl6pPr marL="457200" algn="l" defTabSz="912813" rtl="0" fontAlgn="base">
        <a:spcBef>
          <a:spcPct val="0"/>
        </a:spcBef>
        <a:spcAft>
          <a:spcPct val="0"/>
        </a:spcAft>
        <a:defRPr sz="2400" b="1">
          <a:solidFill>
            <a:srgbClr val="000000"/>
          </a:solidFill>
          <a:latin typeface="Verdana" pitchFamily="34" charset="0"/>
        </a:defRPr>
      </a:lvl6pPr>
      <a:lvl7pPr marL="914400" algn="l" defTabSz="912813" rtl="0" fontAlgn="base">
        <a:spcBef>
          <a:spcPct val="0"/>
        </a:spcBef>
        <a:spcAft>
          <a:spcPct val="0"/>
        </a:spcAft>
        <a:defRPr sz="2400" b="1">
          <a:solidFill>
            <a:srgbClr val="000000"/>
          </a:solidFill>
          <a:latin typeface="Verdana" pitchFamily="34" charset="0"/>
        </a:defRPr>
      </a:lvl7pPr>
      <a:lvl8pPr marL="1371600" algn="l" defTabSz="912813" rtl="0" fontAlgn="base">
        <a:spcBef>
          <a:spcPct val="0"/>
        </a:spcBef>
        <a:spcAft>
          <a:spcPct val="0"/>
        </a:spcAft>
        <a:defRPr sz="2400" b="1">
          <a:solidFill>
            <a:srgbClr val="000000"/>
          </a:solidFill>
          <a:latin typeface="Verdana" pitchFamily="34" charset="0"/>
        </a:defRPr>
      </a:lvl8pPr>
      <a:lvl9pPr marL="1828800" algn="l" defTabSz="912813" rtl="0" fontAlgn="base">
        <a:spcBef>
          <a:spcPct val="0"/>
        </a:spcBef>
        <a:spcAft>
          <a:spcPct val="0"/>
        </a:spcAft>
        <a:defRPr sz="2400" b="1">
          <a:solidFill>
            <a:srgbClr val="000000"/>
          </a:solidFill>
          <a:latin typeface="Verdana" pitchFamily="34" charset="0"/>
        </a:defRPr>
      </a:lvl9pPr>
    </p:titleStyle>
    <p:bodyStyle>
      <a:lvl1pPr marL="266700" indent="-266700" algn="l" defTabSz="912813" rtl="0" fontAlgn="base">
        <a:lnSpc>
          <a:spcPct val="70000"/>
        </a:lnSpc>
        <a:spcBef>
          <a:spcPct val="50000"/>
        </a:spcBef>
        <a:spcAft>
          <a:spcPct val="0"/>
        </a:spcAft>
        <a:buClr>
          <a:srgbClr val="FF8D03"/>
        </a:buClr>
        <a:buBlip>
          <a:blip r:embed="rId14"/>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15"/>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16"/>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2"/>
          <p:cNvSpPr>
            <a:spLocks noGrp="1" noChangeArrowheads="1"/>
          </p:cNvSpPr>
          <p:nvPr>
            <p:ph type="ctrTitle" idx="4294967295"/>
          </p:nvPr>
        </p:nvSpPr>
        <p:spPr bwMode="auto">
          <a:xfrm>
            <a:off x="1" y="2898690"/>
            <a:ext cx="9074550" cy="1442351"/>
          </a:xfrm>
          <a:prstGeom prst="rect">
            <a:avLst/>
          </a:prstGeom>
          <a:noFill/>
          <a:ln>
            <a:miter lim="800000"/>
            <a:headEnd/>
            <a:tailEnd/>
          </a:ln>
        </p:spPr>
        <p:txBody>
          <a:bodyPr/>
          <a:lstStyle/>
          <a:p>
            <a:pPr algn="ctr"/>
            <a:r>
              <a:rPr lang="en-US" sz="2600" dirty="0" smtClean="0"/>
              <a:t>Information relevant to the development of the cost guidelines for the phase-down of HFCs in Article 5 countries:</a:t>
            </a:r>
            <a:r>
              <a:rPr lang="en-US" sz="2600" dirty="0"/>
              <a:t> </a:t>
            </a:r>
            <a:r>
              <a:rPr lang="en-US" sz="2600" dirty="0" smtClean="0"/>
              <a:t>Draft criteria for funding</a:t>
            </a:r>
            <a:endParaRPr lang="ru-RU" sz="2600" dirty="0">
              <a:solidFill>
                <a:schemeClr val="tx1"/>
              </a:solidFill>
            </a:endParaRPr>
          </a:p>
        </p:txBody>
      </p:sp>
      <p:sp>
        <p:nvSpPr>
          <p:cNvPr id="2" name="TextBox 1"/>
          <p:cNvSpPr txBox="1"/>
          <p:nvPr/>
        </p:nvSpPr>
        <p:spPr>
          <a:xfrm>
            <a:off x="769709" y="5140629"/>
            <a:ext cx="7632848" cy="707886"/>
          </a:xfrm>
          <a:prstGeom prst="rect">
            <a:avLst/>
          </a:prstGeom>
          <a:noFill/>
        </p:spPr>
        <p:txBody>
          <a:bodyPr wrap="square" rtlCol="0">
            <a:spAutoFit/>
          </a:bodyPr>
          <a:lstStyle/>
          <a:p>
            <a:pPr algn="ctr"/>
            <a:r>
              <a:rPr lang="en-CA" sz="2000" b="1" dirty="0"/>
              <a:t>South Asia </a:t>
            </a:r>
            <a:r>
              <a:rPr lang="en-CA" sz="2000" b="1" dirty="0" smtClean="0"/>
              <a:t>Ozone </a:t>
            </a:r>
            <a:r>
              <a:rPr lang="en-CA" sz="2000" b="1" dirty="0"/>
              <a:t>Officers </a:t>
            </a:r>
            <a:r>
              <a:rPr lang="en-CA" sz="2000" b="1" dirty="0" smtClean="0"/>
              <a:t>Network Meeting</a:t>
            </a:r>
            <a:endParaRPr lang="en-CA" sz="2000" b="1" dirty="0"/>
          </a:p>
          <a:p>
            <a:pPr algn="ctr"/>
            <a:r>
              <a:rPr lang="en-CA" sz="2000" b="1" dirty="0" smtClean="0"/>
              <a:t>Agra, India, 23 - 26 </a:t>
            </a:r>
            <a:r>
              <a:rPr lang="en-CA" sz="2000" b="1" dirty="0"/>
              <a:t>May 2017</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638" y="1611092"/>
            <a:ext cx="8280920" cy="4749868"/>
          </a:xfrm>
        </p:spPr>
        <p:txBody>
          <a:bodyPr/>
          <a:lstStyle/>
          <a:p>
            <a:pPr marL="457200" indent="-457200" eaLnBrk="1" hangingPunct="1">
              <a:lnSpc>
                <a:spcPct val="100000"/>
              </a:lnSpc>
              <a:spcBef>
                <a:spcPts val="0"/>
              </a:spcBef>
              <a:spcAft>
                <a:spcPts val="600"/>
              </a:spcAft>
            </a:pPr>
            <a:r>
              <a:rPr lang="en-CA" sz="2100" dirty="0" smtClean="0"/>
              <a:t>The </a:t>
            </a:r>
            <a:r>
              <a:rPr lang="en-CA" sz="2100" dirty="0"/>
              <a:t>agenda of the </a:t>
            </a:r>
            <a:r>
              <a:rPr lang="en-CA" sz="2100" dirty="0" smtClean="0"/>
              <a:t>39</a:t>
            </a:r>
            <a:r>
              <a:rPr lang="en-CA" sz="2100" baseline="30000" dirty="0" smtClean="0"/>
              <a:t>th</a:t>
            </a:r>
            <a:r>
              <a:rPr lang="en-CA" sz="2100" dirty="0" smtClean="0"/>
              <a:t> meeting of </a:t>
            </a:r>
            <a:r>
              <a:rPr lang="en-CA" sz="2100" dirty="0"/>
              <a:t>the </a:t>
            </a:r>
            <a:r>
              <a:rPr lang="en-CA" sz="2100" dirty="0" smtClean="0"/>
              <a:t>OEWG </a:t>
            </a:r>
            <a:r>
              <a:rPr lang="en-CA" sz="2100" dirty="0"/>
              <a:t>includes an item on the update on the </a:t>
            </a:r>
            <a:r>
              <a:rPr lang="en-CA" sz="2100" dirty="0" smtClean="0"/>
              <a:t>ExCom progress </a:t>
            </a:r>
            <a:r>
              <a:rPr lang="en-CA" sz="2100" dirty="0"/>
              <a:t>in relation to decision </a:t>
            </a:r>
            <a:r>
              <a:rPr lang="en-CA" sz="2100" dirty="0" smtClean="0"/>
              <a:t>XXVIII/2 (could </a:t>
            </a:r>
            <a:r>
              <a:rPr lang="en-CA" sz="2100" dirty="0"/>
              <a:t>be made through a note prepared by the Secretariat on behalf of the </a:t>
            </a:r>
            <a:r>
              <a:rPr lang="en-CA" sz="2100" dirty="0" smtClean="0"/>
              <a:t>ExCom or </a:t>
            </a:r>
            <a:r>
              <a:rPr lang="en-CA" sz="2100" dirty="0"/>
              <a:t>by any other </a:t>
            </a:r>
            <a:r>
              <a:rPr lang="en-CA" sz="2100" dirty="0" smtClean="0"/>
              <a:t>manner </a:t>
            </a:r>
            <a:r>
              <a:rPr lang="en-CA" sz="2100" i="1" dirty="0" smtClean="0"/>
              <a:t>(paragraph 22 of document 78/5)</a:t>
            </a:r>
            <a:endParaRPr lang="en-CA" sz="2100" i="1" dirty="0"/>
          </a:p>
          <a:p>
            <a:pPr marL="457200" indent="-457200" eaLnBrk="1" hangingPunct="1">
              <a:lnSpc>
                <a:spcPct val="100000"/>
              </a:lnSpc>
              <a:spcBef>
                <a:spcPts val="0"/>
              </a:spcBef>
              <a:spcAft>
                <a:spcPts val="600"/>
              </a:spcAft>
            </a:pPr>
            <a:r>
              <a:rPr lang="en-CA" sz="2100" dirty="0" smtClean="0"/>
              <a:t>The </a:t>
            </a:r>
            <a:r>
              <a:rPr lang="en-CA" sz="2100" dirty="0"/>
              <a:t>Secretariat seeks guidance from the </a:t>
            </a:r>
            <a:r>
              <a:rPr lang="en-CA" sz="2100" dirty="0" smtClean="0"/>
              <a:t>ExCom on </a:t>
            </a:r>
            <a:r>
              <a:rPr lang="en-CA" sz="2100" dirty="0"/>
              <a:t>how it wishes to update the Parties on its progress in relation to decision </a:t>
            </a:r>
            <a:r>
              <a:rPr lang="en-CA" sz="2100" dirty="0" smtClean="0"/>
              <a:t>XXVIII/2 and </a:t>
            </a:r>
            <a:r>
              <a:rPr lang="en-CA" sz="2100" dirty="0"/>
              <a:t>on changes to the format of the report to </a:t>
            </a:r>
            <a:r>
              <a:rPr lang="en-CA" sz="2100" dirty="0" smtClean="0"/>
              <a:t>the Parties, </a:t>
            </a:r>
            <a:r>
              <a:rPr lang="en-CA" sz="2100" dirty="0"/>
              <a:t>following paragraph 11 of decision XXVIII/2. </a:t>
            </a:r>
            <a:r>
              <a:rPr lang="en-CA" sz="2100" dirty="0" smtClean="0"/>
              <a:t/>
            </a:r>
            <a:br>
              <a:rPr lang="en-CA" sz="2100" dirty="0" smtClean="0"/>
            </a:br>
            <a:r>
              <a:rPr lang="en-CA" sz="2100" i="1" dirty="0"/>
              <a:t>(</a:t>
            </a:r>
            <a:r>
              <a:rPr lang="en-CA" sz="2100" i="1" dirty="0" smtClean="0"/>
              <a:t>paragraph 23 of document 78/5)</a:t>
            </a:r>
          </a:p>
          <a:p>
            <a:pPr marL="457200" lvl="1" indent="-457200">
              <a:lnSpc>
                <a:spcPct val="100000"/>
              </a:lnSpc>
              <a:spcBef>
                <a:spcPts val="0"/>
              </a:spcBef>
            </a:pPr>
            <a:r>
              <a:rPr lang="en-US" sz="2100" i="1" u="sng" dirty="0"/>
              <a:t>Paragraph 12</a:t>
            </a:r>
            <a:r>
              <a:rPr lang="en-US" sz="2100" i="1" dirty="0"/>
              <a:t>: “To request the Executive Committee to revise the rules of procedure of the Executive Committee with a view to building in more flexibility for Parties operating under paragraph 1 of Article 5</a:t>
            </a:r>
            <a:r>
              <a:rPr lang="en-US" sz="2100" i="1" dirty="0" smtClean="0"/>
              <a:t>” </a:t>
            </a:r>
            <a:r>
              <a:rPr lang="en-US" sz="2100" dirty="0" smtClean="0"/>
              <a:t>(</a:t>
            </a:r>
            <a:r>
              <a:rPr lang="en-CA" sz="2100" i="1" dirty="0" smtClean="0"/>
              <a:t>Annex </a:t>
            </a:r>
            <a:r>
              <a:rPr lang="en-CA" sz="2100" i="1" dirty="0"/>
              <a:t>III of document 78/5</a:t>
            </a:r>
            <a:r>
              <a:rPr lang="en-CA" sz="2100" i="1" dirty="0" smtClean="0"/>
              <a:t>)</a:t>
            </a:r>
            <a:endParaRPr lang="en-CA" sz="2200" i="1" dirty="0"/>
          </a:p>
          <a:p>
            <a:pPr marL="0" indent="0">
              <a:buNone/>
            </a:pPr>
            <a:endParaRPr lang="en-CA"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10</a:t>
            </a:fld>
            <a:endParaRPr lang="en-US" altLang="en-US" dirty="0"/>
          </a:p>
        </p:txBody>
      </p:sp>
      <p:sp>
        <p:nvSpPr>
          <p:cNvPr id="7" name="Title 6"/>
          <p:cNvSpPr>
            <a:spLocks noGrp="1"/>
          </p:cNvSpPr>
          <p:nvPr>
            <p:ph type="title"/>
          </p:nvPr>
        </p:nvSpPr>
        <p:spPr>
          <a:xfrm>
            <a:off x="467544" y="1009485"/>
            <a:ext cx="8566158" cy="576075"/>
          </a:xfrm>
        </p:spPr>
        <p:txBody>
          <a:bodyPr/>
          <a:lstStyle/>
          <a:p>
            <a:r>
              <a:rPr lang="en-CA" sz="2200" dirty="0">
                <a:solidFill>
                  <a:schemeClr val="tx1"/>
                </a:solidFill>
                <a:latin typeface="Verdana" panose="020B0604030504040204" pitchFamily="34" charset="0"/>
                <a:ea typeface="Verdana" panose="020B0604030504040204" pitchFamily="34" charset="0"/>
                <a:cs typeface="Verdana" panose="020B0604030504040204" pitchFamily="34" charset="0"/>
              </a:rPr>
              <a:t>Overarching principles and timelines </a:t>
            </a:r>
            <a:r>
              <a:rPr lang="en-CA" sz="2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(5)</a:t>
            </a:r>
            <a:endParaRPr lang="en-US" sz="2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40976757"/>
      </p:ext>
    </p:extLst>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260" y="1826495"/>
            <a:ext cx="7920880" cy="3753185"/>
          </a:xfrm>
        </p:spPr>
        <p:txBody>
          <a:bodyPr/>
          <a:lstStyle/>
          <a:p>
            <a:pPr marL="0" lvl="1" indent="0">
              <a:lnSpc>
                <a:spcPct val="100000"/>
              </a:lnSpc>
              <a:spcBef>
                <a:spcPts val="0"/>
              </a:spcBef>
              <a:spcAft>
                <a:spcPts val="1200"/>
              </a:spcAft>
              <a:buNone/>
            </a:pPr>
            <a:r>
              <a:rPr lang="en-US" sz="2200" i="1" u="sng" dirty="0" smtClean="0"/>
              <a:t>Paragraph 13</a:t>
            </a:r>
            <a:r>
              <a:rPr lang="en-US" sz="2200" i="1" dirty="0" smtClean="0"/>
              <a:t>: “Parties operating under paragraph 1 of Article 5 will have flexibility to prioritize HFCs, define sectors, select technologies and alternatives and elaborate and implement their strategies to meet agreed HFC obligations, based on their specific needs and national circumstances, following a country-driven approach”. </a:t>
            </a:r>
          </a:p>
          <a:p>
            <a:pPr marL="0" lvl="1" indent="0">
              <a:lnSpc>
                <a:spcPct val="100000"/>
              </a:lnSpc>
              <a:spcBef>
                <a:spcPts val="0"/>
              </a:spcBef>
              <a:spcAft>
                <a:spcPts val="1200"/>
              </a:spcAft>
              <a:buNone/>
            </a:pPr>
            <a:r>
              <a:rPr lang="en-US" sz="2200" i="1" u="sng" dirty="0" smtClean="0"/>
              <a:t>Paragraph 14</a:t>
            </a:r>
            <a:r>
              <a:rPr lang="en-US" sz="2200" i="1" dirty="0" smtClean="0"/>
              <a:t>: </a:t>
            </a:r>
            <a:r>
              <a:rPr lang="en-US" sz="2200" i="1" dirty="0"/>
              <a:t>“To request the Executive Committee of the Multilateral Fund to incorporate the principle referred to in the paragraph above into relevant funding guidelines for the phase down of HFCs and in its decision-making process”.</a:t>
            </a:r>
          </a:p>
          <a:p>
            <a:pPr marL="0" lvl="1" indent="0">
              <a:lnSpc>
                <a:spcPct val="100000"/>
              </a:lnSpc>
              <a:spcBef>
                <a:spcPts val="0"/>
              </a:spcBef>
              <a:spcAft>
                <a:spcPts val="1200"/>
              </a:spcAft>
              <a:buNone/>
            </a:pPr>
            <a:endParaRPr lang="en-US" sz="1800" i="1" dirty="0" smtClean="0"/>
          </a:p>
          <a:p>
            <a:pPr marL="0" lvl="1" indent="0">
              <a:lnSpc>
                <a:spcPct val="100000"/>
              </a:lnSpc>
              <a:spcBef>
                <a:spcPts val="0"/>
              </a:spcBef>
              <a:spcAft>
                <a:spcPts val="1200"/>
              </a:spcAft>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11</a:t>
            </a:fld>
            <a:endParaRPr lang="en-US" altLang="en-US" dirty="0"/>
          </a:p>
        </p:txBody>
      </p:sp>
      <p:sp>
        <p:nvSpPr>
          <p:cNvPr id="6" name="Title 5"/>
          <p:cNvSpPr>
            <a:spLocks noGrp="1"/>
          </p:cNvSpPr>
          <p:nvPr>
            <p:ph type="title"/>
          </p:nvPr>
        </p:nvSpPr>
        <p:spPr>
          <a:xfrm>
            <a:off x="501070" y="1135074"/>
            <a:ext cx="8247394" cy="527295"/>
          </a:xfrm>
        </p:spPr>
        <p:txBody>
          <a:bodyPr/>
          <a:lstStyle/>
          <a:p>
            <a:r>
              <a:rPr lang="en-CA" dirty="0">
                <a:solidFill>
                  <a:schemeClr val="tx1"/>
                </a:solidFill>
                <a:ea typeface="Verdana" panose="020B0604030504040204" pitchFamily="34" charset="0"/>
                <a:cs typeface="Verdana" panose="020B0604030504040204" pitchFamily="34" charset="0"/>
              </a:rPr>
              <a:t>Flexibility in implementation (1)</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28908542"/>
      </p:ext>
    </p:extLst>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510" y="1677625"/>
            <a:ext cx="8422142" cy="4700025"/>
          </a:xfrm>
        </p:spPr>
        <p:txBody>
          <a:bodyPr/>
          <a:lstStyle/>
          <a:p>
            <a:pPr marL="0" indent="0">
              <a:lnSpc>
                <a:spcPct val="100000"/>
              </a:lnSpc>
              <a:spcBef>
                <a:spcPts val="0"/>
              </a:spcBef>
              <a:spcAft>
                <a:spcPts val="600"/>
              </a:spcAft>
              <a:buNone/>
            </a:pPr>
            <a:r>
              <a:rPr lang="en-CA" sz="2000" b="1" dirty="0"/>
              <a:t>Previous </a:t>
            </a:r>
            <a:r>
              <a:rPr lang="en-CA" sz="2000" b="1" dirty="0" smtClean="0"/>
              <a:t>decisions and practices </a:t>
            </a:r>
            <a:endParaRPr lang="en-CA" sz="2000" b="1" dirty="0"/>
          </a:p>
          <a:p>
            <a:pPr marL="0" indent="0">
              <a:lnSpc>
                <a:spcPct val="100000"/>
              </a:lnSpc>
              <a:spcBef>
                <a:spcPts val="0"/>
              </a:spcBef>
              <a:spcAft>
                <a:spcPts val="600"/>
              </a:spcAft>
              <a:buNone/>
            </a:pPr>
            <a:r>
              <a:rPr lang="en-CA" sz="2000" dirty="0" smtClean="0"/>
              <a:t>General </a:t>
            </a:r>
            <a:r>
              <a:rPr lang="en-CA" sz="2000" dirty="0"/>
              <a:t>principles of incremental costs </a:t>
            </a:r>
            <a:r>
              <a:rPr lang="en-CA" sz="2000" dirty="0" smtClean="0"/>
              <a:t>(paragraph 28 of document 78/5)</a:t>
            </a:r>
          </a:p>
          <a:p>
            <a:pPr marL="463550" indent="-463550">
              <a:lnSpc>
                <a:spcPct val="100000"/>
              </a:lnSpc>
              <a:spcBef>
                <a:spcPts val="0"/>
              </a:spcBef>
              <a:spcAft>
                <a:spcPts val="300"/>
              </a:spcAft>
            </a:pPr>
            <a:r>
              <a:rPr lang="en-CA" sz="2000" dirty="0" smtClean="0"/>
              <a:t>The </a:t>
            </a:r>
            <a:r>
              <a:rPr lang="en-CA" sz="2000" dirty="0"/>
              <a:t>most cost-effective and efficient option should be chosen, taking </a:t>
            </a:r>
            <a:r>
              <a:rPr lang="en-CA" sz="2000" dirty="0" smtClean="0"/>
              <a:t>into account </a:t>
            </a:r>
            <a:r>
              <a:rPr lang="en-CA" sz="2000" dirty="0"/>
              <a:t>the national industrial strategy of the recipient </a:t>
            </a:r>
            <a:r>
              <a:rPr lang="en-CA" sz="2000" dirty="0" smtClean="0"/>
              <a:t>Party</a:t>
            </a:r>
            <a:endParaRPr lang="en-CA" sz="2000" dirty="0"/>
          </a:p>
          <a:p>
            <a:pPr marL="463550" indent="-463550">
              <a:lnSpc>
                <a:spcPct val="100000"/>
              </a:lnSpc>
              <a:spcBef>
                <a:spcPts val="0"/>
              </a:spcBef>
              <a:spcAft>
                <a:spcPts val="300"/>
              </a:spcAft>
            </a:pPr>
            <a:r>
              <a:rPr lang="en-CA" sz="2000" dirty="0" smtClean="0"/>
              <a:t>Consideration </a:t>
            </a:r>
            <a:r>
              <a:rPr lang="en-CA" sz="2000" dirty="0"/>
              <a:t>of project proposals for funding should involve the </a:t>
            </a:r>
            <a:r>
              <a:rPr lang="en-CA" sz="2000" dirty="0" smtClean="0"/>
              <a:t>careful </a:t>
            </a:r>
            <a:r>
              <a:rPr lang="en-CA" sz="2000" dirty="0"/>
              <a:t>scrutiny of cost items listed in an effort to ensure that there is </a:t>
            </a:r>
            <a:r>
              <a:rPr lang="en-CA" sz="2000" dirty="0" smtClean="0"/>
              <a:t>no double-counting</a:t>
            </a:r>
            <a:endParaRPr lang="en-CA" sz="2000" dirty="0"/>
          </a:p>
          <a:p>
            <a:pPr marL="463550" indent="-463550">
              <a:lnSpc>
                <a:spcPct val="100000"/>
              </a:lnSpc>
              <a:spcBef>
                <a:spcPts val="0"/>
              </a:spcBef>
              <a:spcAft>
                <a:spcPts val="300"/>
              </a:spcAft>
            </a:pPr>
            <a:r>
              <a:rPr lang="en-CA" sz="2000" dirty="0" smtClean="0"/>
              <a:t>Savings </a:t>
            </a:r>
            <a:r>
              <a:rPr lang="en-CA" sz="2000" dirty="0"/>
              <a:t>or benefits that will be gained at both the strategic and project </a:t>
            </a:r>
            <a:r>
              <a:rPr lang="en-CA" sz="2000" dirty="0" smtClean="0"/>
              <a:t>levels </a:t>
            </a:r>
            <a:r>
              <a:rPr lang="en-CA" sz="2000" dirty="0"/>
              <a:t>during the transition process should be taken into account on a </a:t>
            </a:r>
            <a:r>
              <a:rPr lang="en-CA" sz="2000" dirty="0" smtClean="0"/>
              <a:t>case-by-case basis</a:t>
            </a:r>
            <a:endParaRPr lang="en-CA" sz="2000" dirty="0"/>
          </a:p>
          <a:p>
            <a:pPr marL="463550" indent="-463550">
              <a:lnSpc>
                <a:spcPct val="100000"/>
              </a:lnSpc>
              <a:spcBef>
                <a:spcPts val="0"/>
              </a:spcBef>
            </a:pPr>
            <a:r>
              <a:rPr lang="en-CA" sz="2000" dirty="0" smtClean="0"/>
              <a:t>Funding </a:t>
            </a:r>
            <a:r>
              <a:rPr lang="en-CA" sz="2000" dirty="0"/>
              <a:t>of incremental costs is intended as an incentive for early </a:t>
            </a:r>
            <a:r>
              <a:rPr lang="en-CA" sz="2000" dirty="0" smtClean="0"/>
              <a:t>adoption </a:t>
            </a:r>
            <a:r>
              <a:rPr lang="en-CA" sz="2000" dirty="0"/>
              <a:t>of ozone protecting </a:t>
            </a:r>
            <a:r>
              <a:rPr lang="en-CA" sz="2000" dirty="0" smtClean="0"/>
              <a:t>technologies. Time </a:t>
            </a:r>
            <a:r>
              <a:rPr lang="en-CA" sz="2000" dirty="0"/>
              <a:t>scales for payment of </a:t>
            </a:r>
            <a:r>
              <a:rPr lang="en-CA" sz="2000" dirty="0" smtClean="0"/>
              <a:t>incremental </a:t>
            </a:r>
            <a:r>
              <a:rPr lang="en-CA" sz="2000" dirty="0"/>
              <a:t>costs was </a:t>
            </a:r>
            <a:r>
              <a:rPr lang="en-CA" sz="2000" dirty="0" smtClean="0"/>
              <a:t>agreed</a:t>
            </a:r>
            <a:endParaRPr lang="en-CA" sz="2000" dirty="0"/>
          </a:p>
          <a:p>
            <a:pPr marL="0" indent="0">
              <a:buNone/>
            </a:pPr>
            <a:endParaRPr lang="en-CA"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12</a:t>
            </a:fld>
            <a:endParaRPr lang="en-US" altLang="en-US" dirty="0"/>
          </a:p>
        </p:txBody>
      </p:sp>
      <p:sp>
        <p:nvSpPr>
          <p:cNvPr id="7" name="Title 6"/>
          <p:cNvSpPr>
            <a:spLocks noGrp="1"/>
          </p:cNvSpPr>
          <p:nvPr>
            <p:ph type="title"/>
          </p:nvPr>
        </p:nvSpPr>
        <p:spPr>
          <a:xfrm>
            <a:off x="467544" y="971080"/>
            <a:ext cx="8566158" cy="729695"/>
          </a:xfrm>
        </p:spPr>
        <p:txBody>
          <a:bodyPr/>
          <a:lstStyle/>
          <a:p>
            <a:r>
              <a:rPr lang="en-CA" sz="2200" dirty="0">
                <a:solidFill>
                  <a:schemeClr val="tx1"/>
                </a:solidFill>
                <a:latin typeface="Verdana" panose="020B0604030504040204" pitchFamily="34" charset="0"/>
                <a:ea typeface="Verdana" panose="020B0604030504040204" pitchFamily="34" charset="0"/>
                <a:cs typeface="Verdana" panose="020B0604030504040204" pitchFamily="34" charset="0"/>
              </a:rPr>
              <a:t>Flexibility in implementation (2)</a:t>
            </a:r>
            <a:endParaRPr lang="en-US" sz="2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82497996"/>
      </p:ext>
    </p:extLst>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2665" y="1612390"/>
            <a:ext cx="8372290" cy="4877435"/>
          </a:xfrm>
        </p:spPr>
        <p:txBody>
          <a:bodyPr/>
          <a:lstStyle/>
          <a:p>
            <a:pPr marL="463550" indent="-463550">
              <a:lnSpc>
                <a:spcPct val="100000"/>
              </a:lnSpc>
              <a:spcBef>
                <a:spcPts val="0"/>
              </a:spcBef>
            </a:pPr>
            <a:r>
              <a:rPr lang="en-US" sz="2000" dirty="0" smtClean="0"/>
              <a:t>Decision </a:t>
            </a:r>
            <a:r>
              <a:rPr lang="en-US" sz="2000" dirty="0"/>
              <a:t>XIX/6 requested </a:t>
            </a:r>
            <a:r>
              <a:rPr lang="en-US" sz="2000" dirty="0" smtClean="0"/>
              <a:t>the ExCom </a:t>
            </a:r>
            <a:r>
              <a:rPr lang="en-US" sz="2000" dirty="0"/>
              <a:t>to give priority to cost-effective projects and programmes </a:t>
            </a:r>
            <a:r>
              <a:rPr lang="en-US" sz="2000" dirty="0" smtClean="0"/>
              <a:t>which focus </a:t>
            </a:r>
            <a:r>
              <a:rPr lang="en-US" sz="2000" dirty="0"/>
              <a:t>on, </a:t>
            </a:r>
            <a:r>
              <a:rPr lang="en-US" sz="2000" i="1" dirty="0"/>
              <a:t>inter alia</a:t>
            </a:r>
            <a:r>
              <a:rPr lang="en-US" sz="2000" dirty="0"/>
              <a:t> phasing out first those HCFCs with </a:t>
            </a:r>
            <a:r>
              <a:rPr lang="en-US" sz="2000" dirty="0" smtClean="0"/>
              <a:t>higher ODP</a:t>
            </a:r>
            <a:r>
              <a:rPr lang="en-US" sz="2000" dirty="0"/>
              <a:t>, taking into account national </a:t>
            </a:r>
            <a:r>
              <a:rPr lang="en-US" sz="2000" dirty="0" smtClean="0"/>
              <a:t>circumstances </a:t>
            </a:r>
            <a:r>
              <a:rPr lang="en-US" sz="2000" i="1" dirty="0"/>
              <a:t>(</a:t>
            </a:r>
            <a:r>
              <a:rPr lang="en-US" sz="2000" i="1" dirty="0" smtClean="0"/>
              <a:t>paragraph 29(a</a:t>
            </a:r>
            <a:r>
              <a:rPr lang="en-US" sz="2000" i="1" dirty="0"/>
              <a:t>) </a:t>
            </a:r>
            <a:r>
              <a:rPr lang="en-US" sz="2000" i="1" dirty="0" smtClean="0"/>
              <a:t>of document 78/5)</a:t>
            </a:r>
            <a:endParaRPr lang="en-US" sz="2000" i="1" dirty="0"/>
          </a:p>
          <a:p>
            <a:pPr marL="463550" indent="-463550">
              <a:lnSpc>
                <a:spcPct val="100000"/>
              </a:lnSpc>
              <a:spcBef>
                <a:spcPts val="0"/>
              </a:spcBef>
            </a:pPr>
            <a:r>
              <a:rPr lang="en-US" sz="2000" dirty="0" smtClean="0"/>
              <a:t>Substitutes </a:t>
            </a:r>
            <a:r>
              <a:rPr lang="en-US" sz="2000" dirty="0"/>
              <a:t>and alternatives that minimize other impacts on the environment, including on the climate, taking into account </a:t>
            </a:r>
            <a:r>
              <a:rPr lang="en-US" sz="2000" dirty="0" smtClean="0"/>
              <a:t>GWP, </a:t>
            </a:r>
            <a:r>
              <a:rPr lang="en-US" sz="2000" dirty="0"/>
              <a:t>energy use and other relevant factors; and </a:t>
            </a:r>
            <a:r>
              <a:rPr lang="en-US" sz="2000" dirty="0" smtClean="0"/>
              <a:t>SMEs  </a:t>
            </a:r>
            <a:r>
              <a:rPr lang="en-US" sz="2000" i="1" dirty="0"/>
              <a:t>(paragraph 29(a) </a:t>
            </a:r>
            <a:r>
              <a:rPr lang="en-US" sz="2000" i="1" dirty="0" smtClean="0"/>
              <a:t>of document 78/5)</a:t>
            </a:r>
            <a:endParaRPr lang="en-US" sz="2000" i="1" dirty="0"/>
          </a:p>
          <a:p>
            <a:pPr marL="463550" indent="-463550">
              <a:lnSpc>
                <a:spcPct val="100000"/>
              </a:lnSpc>
              <a:spcBef>
                <a:spcPts val="0"/>
              </a:spcBef>
            </a:pPr>
            <a:r>
              <a:rPr lang="en-US" sz="2000" dirty="0" smtClean="0"/>
              <a:t>Decision </a:t>
            </a:r>
            <a:r>
              <a:rPr lang="en-US" sz="2000" dirty="0"/>
              <a:t>59/11 requested </a:t>
            </a:r>
            <a:r>
              <a:rPr lang="en-US" sz="2000" dirty="0" smtClean="0"/>
              <a:t>agencies </a:t>
            </a:r>
            <a:r>
              <a:rPr lang="en-US" sz="2000" dirty="0"/>
              <a:t>to submit as a priority HCFC-141b phase-out </a:t>
            </a:r>
            <a:r>
              <a:rPr lang="en-US" sz="2000" dirty="0" smtClean="0"/>
              <a:t>projects </a:t>
            </a:r>
          </a:p>
          <a:p>
            <a:pPr marL="463550" indent="-463550">
              <a:lnSpc>
                <a:spcPct val="100000"/>
              </a:lnSpc>
              <a:spcBef>
                <a:spcPts val="0"/>
              </a:spcBef>
            </a:pPr>
            <a:r>
              <a:rPr lang="en-US" sz="2000" dirty="0" smtClean="0"/>
              <a:t>Decision </a:t>
            </a:r>
            <a:r>
              <a:rPr lang="en-US" sz="2000" dirty="0"/>
              <a:t>60/44 (stage I of HPMPs) established that </a:t>
            </a:r>
            <a:r>
              <a:rPr lang="en-US" sz="2000" dirty="0" smtClean="0"/>
              <a:t>non-LVC  </a:t>
            </a:r>
            <a:r>
              <a:rPr lang="en-US" sz="2000" dirty="0"/>
              <a:t>countries should first address consumption in the manufacturing </a:t>
            </a:r>
            <a:r>
              <a:rPr lang="en-US" sz="2000" dirty="0" smtClean="0"/>
              <a:t>sector, </a:t>
            </a:r>
            <a:r>
              <a:rPr lang="en-US" sz="2000" dirty="0"/>
              <a:t>achieve 2013 and 2015 targets, and that funding for servicing would be provided if such countries clearly demonstrated that they required assistance in this sector to comply with these </a:t>
            </a:r>
            <a:r>
              <a:rPr lang="en-US" sz="2000" dirty="0" smtClean="0"/>
              <a:t>targets </a:t>
            </a:r>
            <a:r>
              <a:rPr lang="en-US" sz="2000" i="1" dirty="0"/>
              <a:t>(paragraph 29(b) </a:t>
            </a:r>
            <a:r>
              <a:rPr lang="en-US" sz="2000" i="1" dirty="0" smtClean="0"/>
              <a:t>of document 78/5)</a:t>
            </a:r>
            <a:endParaRPr lang="en-US" sz="2000" dirty="0" smtClean="0"/>
          </a:p>
          <a:p>
            <a:pPr marL="463550" indent="-463550">
              <a:spcBef>
                <a:spcPts val="0"/>
              </a:spcBef>
              <a:buNone/>
            </a:pPr>
            <a:endParaRPr lang="en-CA" sz="2000"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13</a:t>
            </a:fld>
            <a:endParaRPr lang="en-US" altLang="en-US" dirty="0"/>
          </a:p>
        </p:txBody>
      </p:sp>
      <p:sp>
        <p:nvSpPr>
          <p:cNvPr id="7" name="Title 6"/>
          <p:cNvSpPr>
            <a:spLocks noGrp="1"/>
          </p:cNvSpPr>
          <p:nvPr>
            <p:ph type="title"/>
          </p:nvPr>
        </p:nvSpPr>
        <p:spPr>
          <a:xfrm>
            <a:off x="463145" y="1068364"/>
            <a:ext cx="8566158" cy="576064"/>
          </a:xfrm>
        </p:spPr>
        <p:txBody>
          <a:bodyPr/>
          <a:lstStyle/>
          <a:p>
            <a:r>
              <a:rPr lang="en-CA" dirty="0">
                <a:solidFill>
                  <a:schemeClr val="tx1"/>
                </a:solidFill>
                <a:ea typeface="Verdana" panose="020B0604030504040204" pitchFamily="34" charset="0"/>
                <a:cs typeface="Verdana" panose="020B0604030504040204" pitchFamily="34" charset="0"/>
              </a:rPr>
              <a:t>Flexibility in implementation (3)</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89647602"/>
      </p:ext>
    </p:extLst>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070" y="1570945"/>
            <a:ext cx="8280920" cy="4469595"/>
          </a:xfrm>
        </p:spPr>
        <p:txBody>
          <a:bodyPr/>
          <a:lstStyle/>
          <a:p>
            <a:pPr marL="457200" indent="-457200" rtl="0" eaLnBrk="0" fontAlgn="base" hangingPunct="0">
              <a:lnSpc>
                <a:spcPct val="100000"/>
              </a:lnSpc>
              <a:spcBef>
                <a:spcPts val="0"/>
              </a:spcBef>
              <a:spcAft>
                <a:spcPts val="600"/>
              </a:spcAft>
            </a:pPr>
            <a:r>
              <a:rPr lang="en-US" dirty="0" smtClean="0"/>
              <a:t>Decision </a:t>
            </a:r>
            <a:r>
              <a:rPr lang="en-US" dirty="0"/>
              <a:t>62/12 requested additional justification for the submission of projects in sectors not considered as a </a:t>
            </a:r>
            <a:r>
              <a:rPr lang="en-US" dirty="0" smtClean="0"/>
              <a:t>priority</a:t>
            </a:r>
          </a:p>
          <a:p>
            <a:pPr marL="457200" indent="-457200" eaLnBrk="0" hangingPunct="0">
              <a:lnSpc>
                <a:spcPct val="100000"/>
              </a:lnSpc>
              <a:spcBef>
                <a:spcPts val="0"/>
              </a:spcBef>
              <a:spcAft>
                <a:spcPts val="600"/>
              </a:spcAft>
            </a:pPr>
            <a:r>
              <a:rPr lang="en-US" dirty="0" smtClean="0"/>
              <a:t>Decision </a:t>
            </a:r>
            <a:r>
              <a:rPr lang="en-US" dirty="0"/>
              <a:t>72/18 reminded </a:t>
            </a:r>
            <a:r>
              <a:rPr lang="en-US" dirty="0" smtClean="0"/>
              <a:t>agencies </a:t>
            </a:r>
            <a:r>
              <a:rPr lang="en-US" dirty="0"/>
              <a:t>and Article 5 countries to prioritize the phase-out of HCFC-141b and compliance with the 2020 target when requesting and using project preparation funds for projects in non-LVC </a:t>
            </a:r>
            <a:r>
              <a:rPr lang="en-US" dirty="0" smtClean="0"/>
              <a:t>countries </a:t>
            </a:r>
            <a:r>
              <a:rPr lang="en-US" i="1" dirty="0" smtClean="0">
                <a:solidFill>
                  <a:srgbClr val="000000"/>
                </a:solidFill>
                <a:effectLst/>
              </a:rPr>
              <a:t>(</a:t>
            </a:r>
            <a:r>
              <a:rPr lang="en-US" i="1" dirty="0"/>
              <a:t>paragraph </a:t>
            </a:r>
            <a:r>
              <a:rPr lang="en-US" i="1" dirty="0" smtClean="0">
                <a:solidFill>
                  <a:srgbClr val="000000"/>
                </a:solidFill>
                <a:effectLst/>
              </a:rPr>
              <a:t>29(b) of document 78/5)</a:t>
            </a:r>
            <a:endParaRPr lang="en-US" dirty="0" smtClean="0">
              <a:effectLst/>
            </a:endParaRPr>
          </a:p>
          <a:p>
            <a:pPr marL="457200" indent="-457200" eaLnBrk="0" hangingPunct="0">
              <a:lnSpc>
                <a:spcPct val="100000"/>
              </a:lnSpc>
              <a:spcBef>
                <a:spcPts val="0"/>
              </a:spcBef>
              <a:spcAft>
                <a:spcPts val="600"/>
              </a:spcAft>
            </a:pPr>
            <a:r>
              <a:rPr lang="en-US" dirty="0" smtClean="0"/>
              <a:t>Decision </a:t>
            </a:r>
            <a:r>
              <a:rPr lang="en-US" dirty="0"/>
              <a:t>74/50 (stage II of HPMPs) established that </a:t>
            </a:r>
            <a:r>
              <a:rPr lang="en-US" dirty="0" smtClean="0"/>
              <a:t>non-LVC countries </a:t>
            </a:r>
            <a:r>
              <a:rPr lang="en-US" dirty="0"/>
              <a:t>should prioritize consumption in the manufacturing sector for meeting reduction </a:t>
            </a:r>
            <a:r>
              <a:rPr lang="en-US" dirty="0" smtClean="0"/>
              <a:t>targets </a:t>
            </a:r>
            <a:r>
              <a:rPr lang="en-US" i="1" dirty="0" smtClean="0">
                <a:solidFill>
                  <a:srgbClr val="000000"/>
                </a:solidFill>
                <a:effectLst/>
              </a:rPr>
              <a:t>(</a:t>
            </a:r>
            <a:r>
              <a:rPr lang="en-US" i="1" dirty="0"/>
              <a:t>paragraph </a:t>
            </a:r>
            <a:r>
              <a:rPr lang="en-US" i="1" dirty="0" smtClean="0">
                <a:solidFill>
                  <a:srgbClr val="000000"/>
                </a:solidFill>
                <a:effectLst/>
              </a:rPr>
              <a:t>29(b) of document 78/5)</a:t>
            </a:r>
          </a:p>
          <a:p>
            <a:pPr marL="457200" indent="-457200" eaLnBrk="0" hangingPunct="0">
              <a:lnSpc>
                <a:spcPct val="100000"/>
              </a:lnSpc>
              <a:spcBef>
                <a:spcPts val="0"/>
              </a:spcBef>
              <a:spcAft>
                <a:spcPts val="600"/>
              </a:spcAft>
            </a:pPr>
            <a:r>
              <a:rPr lang="en-CA" dirty="0" smtClean="0"/>
              <a:t>Flexibility </a:t>
            </a:r>
            <a:r>
              <a:rPr lang="en-CA" dirty="0"/>
              <a:t>has been applied when </a:t>
            </a:r>
            <a:r>
              <a:rPr lang="en-CA" dirty="0" smtClean="0"/>
              <a:t>required, e.g., include </a:t>
            </a:r>
            <a:r>
              <a:rPr lang="en-CA" dirty="0"/>
              <a:t>sectors that were not considered priority (e.g., refrigeration servicing sector</a:t>
            </a:r>
            <a:r>
              <a:rPr lang="en-CA" dirty="0" smtClean="0"/>
              <a:t>); continue </a:t>
            </a:r>
            <a:r>
              <a:rPr lang="en-CA" dirty="0"/>
              <a:t>using HCFCs in certain </a:t>
            </a:r>
            <a:r>
              <a:rPr lang="en-CA" dirty="0" smtClean="0"/>
              <a:t>applications; submit </a:t>
            </a:r>
            <a:r>
              <a:rPr lang="en-CA" dirty="0"/>
              <a:t>stand-alone projects when a suitable technology was identified.  As a result, </a:t>
            </a:r>
            <a:r>
              <a:rPr lang="en-CA" dirty="0" smtClean="0"/>
              <a:t>refrigeration </a:t>
            </a:r>
            <a:r>
              <a:rPr lang="en-CA" dirty="0"/>
              <a:t>servicing sector </a:t>
            </a:r>
            <a:r>
              <a:rPr lang="en-CA" dirty="0" smtClean="0"/>
              <a:t>has </a:t>
            </a:r>
            <a:r>
              <a:rPr lang="en-CA" dirty="0"/>
              <a:t>been approved in </a:t>
            </a:r>
            <a:r>
              <a:rPr lang="en-CA" dirty="0" smtClean="0"/>
              <a:t>all </a:t>
            </a:r>
            <a:r>
              <a:rPr lang="en-CA" dirty="0"/>
              <a:t>countries that have requested funding for this sector </a:t>
            </a:r>
            <a:r>
              <a:rPr lang="en-US" i="1" dirty="0"/>
              <a:t>(paragraph </a:t>
            </a:r>
            <a:r>
              <a:rPr lang="en-US" i="1" dirty="0" smtClean="0"/>
              <a:t>29(c</a:t>
            </a:r>
            <a:r>
              <a:rPr lang="en-US" i="1" dirty="0"/>
              <a:t>) of </a:t>
            </a:r>
            <a:r>
              <a:rPr lang="en-US" i="1" dirty="0" smtClean="0"/>
              <a:t>document </a:t>
            </a:r>
            <a:r>
              <a:rPr lang="en-US" i="1" dirty="0"/>
              <a:t>78/5</a:t>
            </a:r>
            <a:r>
              <a:rPr lang="en-US" i="1" dirty="0" smtClean="0"/>
              <a:t>)</a:t>
            </a:r>
            <a:endParaRPr lang="en-US"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14</a:t>
            </a:fld>
            <a:endParaRPr lang="en-US" altLang="en-US" dirty="0"/>
          </a:p>
        </p:txBody>
      </p:sp>
      <p:sp>
        <p:nvSpPr>
          <p:cNvPr id="7" name="Title 6"/>
          <p:cNvSpPr>
            <a:spLocks noGrp="1"/>
          </p:cNvSpPr>
          <p:nvPr>
            <p:ph type="title"/>
          </p:nvPr>
        </p:nvSpPr>
        <p:spPr>
          <a:xfrm>
            <a:off x="479119" y="990015"/>
            <a:ext cx="8566158" cy="643314"/>
          </a:xfrm>
        </p:spPr>
        <p:txBody>
          <a:bodyPr/>
          <a:lstStyle/>
          <a:p>
            <a:r>
              <a:rPr lang="en-CA" dirty="0">
                <a:solidFill>
                  <a:schemeClr val="tx1"/>
                </a:solidFill>
                <a:ea typeface="Verdana" panose="020B0604030504040204" pitchFamily="34" charset="0"/>
                <a:cs typeface="Verdana" panose="020B0604030504040204" pitchFamily="34" charset="0"/>
              </a:rPr>
              <a:t>Flexibility in implementation (4)</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522719"/>
      </p:ext>
    </p:extLst>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085" y="1691204"/>
            <a:ext cx="8280920" cy="4469301"/>
          </a:xfrm>
        </p:spPr>
        <p:txBody>
          <a:bodyPr/>
          <a:lstStyle/>
          <a:p>
            <a:pPr marL="457200" indent="-457200" eaLnBrk="0" hangingPunct="0">
              <a:lnSpc>
                <a:spcPct val="100000"/>
              </a:lnSpc>
              <a:spcBef>
                <a:spcPts val="0"/>
              </a:spcBef>
              <a:spcAft>
                <a:spcPts val="1200"/>
              </a:spcAft>
            </a:pPr>
            <a:r>
              <a:rPr lang="en-CA" sz="2000" dirty="0" smtClean="0"/>
              <a:t>There </a:t>
            </a:r>
            <a:r>
              <a:rPr lang="en-CA" sz="2000" dirty="0"/>
              <a:t>have </a:t>
            </a:r>
            <a:r>
              <a:rPr lang="en-CA" sz="2000" dirty="0" smtClean="0"/>
              <a:t>been </a:t>
            </a:r>
            <a:r>
              <a:rPr lang="en-CA" sz="2000" dirty="0"/>
              <a:t>instances in which three or more sectors in a country have received the same priority resulting in a proposal to phase out more consumption of HCFCs than would be required to comply with the next reduction </a:t>
            </a:r>
            <a:r>
              <a:rPr lang="en-CA" sz="2000" dirty="0" smtClean="0"/>
              <a:t>target. </a:t>
            </a:r>
            <a:r>
              <a:rPr lang="en-CA" sz="2000" dirty="0"/>
              <a:t>Each of these cases has been discussed </a:t>
            </a:r>
            <a:r>
              <a:rPr lang="en-CA" sz="2000" dirty="0" smtClean="0"/>
              <a:t>in </a:t>
            </a:r>
            <a:r>
              <a:rPr lang="en-CA" sz="2000" dirty="0"/>
              <a:t>light of the </a:t>
            </a:r>
            <a:r>
              <a:rPr lang="en-CA" sz="2000" dirty="0" smtClean="0"/>
              <a:t>circumstances </a:t>
            </a:r>
            <a:r>
              <a:rPr lang="en-CA" sz="2000" dirty="0"/>
              <a:t>of the country, resulting in the approval of the strategy as submitted in many </a:t>
            </a:r>
            <a:r>
              <a:rPr lang="en-CA" sz="2000" dirty="0" smtClean="0"/>
              <a:t>cases. In </a:t>
            </a:r>
            <a:r>
              <a:rPr lang="en-CA" sz="2000" dirty="0"/>
              <a:t>other </a:t>
            </a:r>
            <a:r>
              <a:rPr lang="en-CA" sz="2000" dirty="0" smtClean="0"/>
              <a:t>cases, </a:t>
            </a:r>
            <a:r>
              <a:rPr lang="en-CA" sz="2000" dirty="0"/>
              <a:t>additional HCFC reduction commitments, longer implementation periods and/or prioritization of some sectors over </a:t>
            </a:r>
            <a:r>
              <a:rPr lang="en-CA" sz="2000" dirty="0" smtClean="0"/>
              <a:t>others </a:t>
            </a:r>
            <a:r>
              <a:rPr lang="en-US" sz="2000" i="1" dirty="0"/>
              <a:t>(</a:t>
            </a:r>
            <a:r>
              <a:rPr lang="en-US" sz="2000" i="1" dirty="0" smtClean="0"/>
              <a:t>paragraph 29(d</a:t>
            </a:r>
            <a:r>
              <a:rPr lang="en-US" sz="2000" i="1" dirty="0"/>
              <a:t>) of </a:t>
            </a:r>
            <a:r>
              <a:rPr lang="en-US" sz="2000" i="1" dirty="0" smtClean="0"/>
              <a:t>document 78/5)</a:t>
            </a:r>
          </a:p>
          <a:p>
            <a:pPr marL="4762" lvl="1" indent="0">
              <a:lnSpc>
                <a:spcPct val="100000"/>
              </a:lnSpc>
              <a:spcAft>
                <a:spcPts val="1200"/>
              </a:spcAft>
              <a:buNone/>
            </a:pPr>
            <a:r>
              <a:rPr lang="en-CA" sz="2000" b="1" dirty="0"/>
              <a:t>Outcome of discussions at the 78</a:t>
            </a:r>
            <a:r>
              <a:rPr lang="en-CA" sz="2000" b="1" baseline="30000" dirty="0"/>
              <a:t>th</a:t>
            </a:r>
            <a:r>
              <a:rPr lang="en-CA" sz="2000" b="1" dirty="0"/>
              <a:t> meeting</a:t>
            </a:r>
          </a:p>
          <a:p>
            <a:pPr marL="457200" lvl="1" indent="-457200">
              <a:lnSpc>
                <a:spcPct val="100000"/>
              </a:lnSpc>
              <a:spcBef>
                <a:spcPts val="0"/>
              </a:spcBef>
              <a:spcAft>
                <a:spcPts val="1200"/>
              </a:spcAft>
            </a:pPr>
            <a:r>
              <a:rPr lang="en-US" sz="2000" dirty="0"/>
              <a:t>The </a:t>
            </a:r>
            <a:r>
              <a:rPr lang="en-US" sz="2000" dirty="0" smtClean="0"/>
              <a:t>ExCom decided </a:t>
            </a:r>
            <a:r>
              <a:rPr lang="en-US" sz="2000" dirty="0"/>
              <a:t>to include paragraph 13 of decision XXVIII/2 in </a:t>
            </a:r>
            <a:r>
              <a:rPr lang="en-GB" sz="2000" dirty="0"/>
              <a:t>in the relevant section of the draft template of the cost guidelines for the phase-down of HFCs </a:t>
            </a:r>
            <a:r>
              <a:rPr lang="en-US" sz="2000" dirty="0" smtClean="0"/>
              <a:t>(</a:t>
            </a:r>
            <a:r>
              <a:rPr lang="en-US" sz="2000" dirty="0"/>
              <a:t>decision </a:t>
            </a:r>
            <a:r>
              <a:rPr lang="en-US" sz="2000" dirty="0" smtClean="0"/>
              <a:t>78/3(b))</a:t>
            </a: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15</a:t>
            </a:fld>
            <a:endParaRPr lang="en-US" altLang="en-US" dirty="0"/>
          </a:p>
        </p:txBody>
      </p:sp>
      <p:sp>
        <p:nvSpPr>
          <p:cNvPr id="7" name="Title 6"/>
          <p:cNvSpPr>
            <a:spLocks noGrp="1"/>
          </p:cNvSpPr>
          <p:nvPr>
            <p:ph type="title"/>
          </p:nvPr>
        </p:nvSpPr>
        <p:spPr>
          <a:xfrm>
            <a:off x="479119" y="1013165"/>
            <a:ext cx="8566158" cy="643314"/>
          </a:xfrm>
        </p:spPr>
        <p:txBody>
          <a:bodyPr/>
          <a:lstStyle/>
          <a:p>
            <a:r>
              <a:rPr lang="en-CA" dirty="0">
                <a:solidFill>
                  <a:schemeClr val="tx1"/>
                </a:solidFill>
                <a:ea typeface="Verdana" panose="020B0604030504040204" pitchFamily="34" charset="0"/>
                <a:cs typeface="Verdana" panose="020B0604030504040204" pitchFamily="34" charset="0"/>
              </a:rPr>
              <a:t>Flexibility in implementation </a:t>
            </a:r>
            <a:r>
              <a:rPr lang="en-CA" dirty="0" smtClean="0">
                <a:solidFill>
                  <a:schemeClr val="tx1"/>
                </a:solidFill>
                <a:ea typeface="Verdana" panose="020B0604030504040204" pitchFamily="34" charset="0"/>
                <a:cs typeface="Verdana" panose="020B0604030504040204" pitchFamily="34" charset="0"/>
              </a:rPr>
              <a:t>(5)</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8940617"/>
      </p:ext>
    </p:extLst>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92800"/>
            <a:ext cx="7920880" cy="4560535"/>
          </a:xfrm>
        </p:spPr>
        <p:txBody>
          <a:bodyPr/>
          <a:lstStyle/>
          <a:p>
            <a:pPr marL="0" lvl="1" indent="0">
              <a:lnSpc>
                <a:spcPct val="100000"/>
              </a:lnSpc>
              <a:spcBef>
                <a:spcPts val="0"/>
              </a:spcBef>
              <a:spcAft>
                <a:spcPts val="1200"/>
              </a:spcAft>
              <a:buNone/>
            </a:pPr>
            <a:r>
              <a:rPr lang="en-US" sz="2200" i="1" u="sng" dirty="0" smtClean="0"/>
              <a:t>Paragraph 17</a:t>
            </a:r>
            <a:r>
              <a:rPr lang="en-US" sz="2200" i="1" dirty="0" smtClean="0"/>
              <a:t>: </a:t>
            </a:r>
            <a:r>
              <a:rPr lang="en-US" sz="2200" i="1" dirty="0"/>
              <a:t>“That the cut-off date for eligible capacity is 1 January 2020 for those Parties with baseline years from 2020 to 2022 and 1 January 2024 for those Parties with baseline years from 2024 to 2026</a:t>
            </a:r>
            <a:r>
              <a:rPr lang="en-US" sz="2200" i="1" dirty="0" smtClean="0"/>
              <a:t>”</a:t>
            </a:r>
          </a:p>
          <a:p>
            <a:pPr marL="0" lvl="1" indent="0">
              <a:lnSpc>
                <a:spcPct val="100000"/>
              </a:lnSpc>
              <a:spcBef>
                <a:spcPts val="0"/>
              </a:spcBef>
              <a:spcAft>
                <a:spcPts val="1200"/>
              </a:spcAft>
              <a:buNone/>
            </a:pPr>
            <a:r>
              <a:rPr lang="en-CA" sz="2200" b="1" dirty="0" smtClean="0"/>
              <a:t>Outcome </a:t>
            </a:r>
            <a:r>
              <a:rPr lang="en-CA" sz="2200" b="1" dirty="0"/>
              <a:t>of discussions at the 78</a:t>
            </a:r>
            <a:r>
              <a:rPr lang="en-CA" sz="2200" b="1" baseline="30000" dirty="0"/>
              <a:t>th</a:t>
            </a:r>
            <a:r>
              <a:rPr lang="en-CA" sz="2200" b="1" dirty="0"/>
              <a:t> meeting</a:t>
            </a:r>
          </a:p>
          <a:p>
            <a:pPr marL="457200" lvl="1" indent="-460375">
              <a:lnSpc>
                <a:spcPct val="100000"/>
              </a:lnSpc>
              <a:spcBef>
                <a:spcPts val="0"/>
              </a:spcBef>
            </a:pPr>
            <a:r>
              <a:rPr lang="en-US" sz="2200" dirty="0" smtClean="0"/>
              <a:t>The Executive Committee decided to include paragraph </a:t>
            </a:r>
            <a:r>
              <a:rPr lang="en-US" sz="2200" dirty="0"/>
              <a:t>17 of decision XXVIII/2 </a:t>
            </a:r>
            <a:r>
              <a:rPr lang="en-US" sz="2200" dirty="0" smtClean="0"/>
              <a:t>in </a:t>
            </a:r>
            <a:r>
              <a:rPr lang="en-GB" sz="2200" dirty="0" smtClean="0"/>
              <a:t>in </a:t>
            </a:r>
            <a:r>
              <a:rPr lang="en-GB" sz="2200" dirty="0"/>
              <a:t>the relevant section of the draft template of the cost guidelines for the phase-down of HFCs contained in Annex I to </a:t>
            </a:r>
            <a:r>
              <a:rPr lang="en-GB" sz="2200" dirty="0" smtClean="0"/>
              <a:t>document 78/11 </a:t>
            </a:r>
            <a:r>
              <a:rPr lang="en-US" sz="2200" dirty="0"/>
              <a:t>(decision </a:t>
            </a:r>
            <a:r>
              <a:rPr lang="en-US" sz="2200" dirty="0" smtClean="0"/>
              <a:t>78/3(c))</a:t>
            </a:r>
            <a:endParaRPr lang="en-US" sz="22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16</a:t>
            </a:fld>
            <a:endParaRPr lang="en-US" altLang="en-US" dirty="0"/>
          </a:p>
        </p:txBody>
      </p:sp>
      <p:sp>
        <p:nvSpPr>
          <p:cNvPr id="6" name="Title 5"/>
          <p:cNvSpPr>
            <a:spLocks noGrp="1"/>
          </p:cNvSpPr>
          <p:nvPr>
            <p:ph type="title"/>
          </p:nvPr>
        </p:nvSpPr>
        <p:spPr>
          <a:xfrm>
            <a:off x="501070" y="1135074"/>
            <a:ext cx="8247394" cy="527295"/>
          </a:xfrm>
        </p:spPr>
        <p:txBody>
          <a:bodyPr/>
          <a:lstStyle/>
          <a:p>
            <a:r>
              <a:rPr lang="en-US" dirty="0">
                <a:solidFill>
                  <a:schemeClr val="tx1"/>
                </a:solidFill>
                <a:ea typeface="Verdana" panose="020B0604030504040204" pitchFamily="34" charset="0"/>
                <a:cs typeface="Verdana" panose="020B0604030504040204" pitchFamily="34" charset="0"/>
              </a:rPr>
              <a:t>Cut-off date for eligible capacity </a:t>
            </a:r>
          </a:p>
        </p:txBody>
      </p:sp>
    </p:spTree>
    <p:extLst>
      <p:ext uri="{BB962C8B-B14F-4D97-AF65-F5344CB8AC3E}">
        <p14:creationId xmlns:p14="http://schemas.microsoft.com/office/powerpoint/2010/main" val="2927380417"/>
      </p:ext>
    </p:extLst>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474" y="1547155"/>
            <a:ext cx="8208989" cy="5107866"/>
          </a:xfrm>
        </p:spPr>
        <p:txBody>
          <a:bodyPr/>
          <a:lstStyle/>
          <a:p>
            <a:pPr marL="0" lvl="1" indent="0">
              <a:lnSpc>
                <a:spcPct val="100000"/>
              </a:lnSpc>
              <a:spcBef>
                <a:spcPts val="0"/>
              </a:spcBef>
              <a:spcAft>
                <a:spcPts val="600"/>
              </a:spcAft>
              <a:buNone/>
            </a:pPr>
            <a:r>
              <a:rPr lang="en-US" sz="1800" i="1" u="sng" dirty="0" smtClean="0"/>
              <a:t>Paragraph 18</a:t>
            </a:r>
            <a:r>
              <a:rPr lang="en-US" sz="1800" i="1" dirty="0" smtClean="0"/>
              <a:t>: To request the Executive Committee to incorporate the following principles relating to second and third conversions into funding guidelines:</a:t>
            </a:r>
            <a:endParaRPr lang="en-US" sz="1800" i="1" dirty="0"/>
          </a:p>
          <a:p>
            <a:pPr marL="457200" lvl="1" indent="-460375">
              <a:lnSpc>
                <a:spcPct val="100000"/>
              </a:lnSpc>
              <a:spcBef>
                <a:spcPts val="0"/>
              </a:spcBef>
              <a:spcAft>
                <a:spcPts val="300"/>
              </a:spcAft>
              <a:buFont typeface="+mj-lt"/>
              <a:buAutoNum type="alphaLcParenR"/>
            </a:pPr>
            <a:r>
              <a:rPr lang="en-US" sz="1800" i="1" dirty="0" smtClean="0"/>
              <a:t>First </a:t>
            </a:r>
            <a:r>
              <a:rPr lang="en-US" sz="1800" i="1" dirty="0"/>
              <a:t>conversions, in the context of a phase-down of HFCs, are defined as conversions to low-GWP or zero-GWP alternatives of enterprises that have never received any direct or indirect support, in part or in full, from the Multilateral Fund, including enterprises that converted to HFCs with their own </a:t>
            </a:r>
            <a:r>
              <a:rPr lang="en-US" sz="1800" i="1" dirty="0" smtClean="0"/>
              <a:t>resources</a:t>
            </a:r>
          </a:p>
          <a:p>
            <a:pPr marL="457200" lvl="1" indent="-460375">
              <a:lnSpc>
                <a:spcPct val="100000"/>
              </a:lnSpc>
              <a:spcBef>
                <a:spcPts val="0"/>
              </a:spcBef>
              <a:spcAft>
                <a:spcPts val="300"/>
              </a:spcAft>
              <a:buFont typeface="+mj-lt"/>
              <a:buAutoNum type="alphaLcParenR"/>
            </a:pPr>
            <a:r>
              <a:rPr lang="en-US" sz="1800" i="1" dirty="0" smtClean="0"/>
              <a:t>Enterprises that have already converted to HFCs in phasing out CFCs and/or HCFCs will be eligible to receive funding from the Multilateral Fund to meet agreed incremental costs in the same manner as enterprises eligible for first conversions</a:t>
            </a:r>
          </a:p>
          <a:p>
            <a:pPr marL="457200" lvl="1" indent="-460375">
              <a:lnSpc>
                <a:spcPct val="100000"/>
              </a:lnSpc>
              <a:spcBef>
                <a:spcPts val="0"/>
              </a:spcBef>
              <a:spcAft>
                <a:spcPts val="300"/>
              </a:spcAft>
              <a:buFont typeface="+mj-lt"/>
              <a:buAutoNum type="alphaLcParenR"/>
            </a:pPr>
            <a:r>
              <a:rPr lang="en-US" sz="1800" i="1" dirty="0" smtClean="0"/>
              <a:t>Enterprises </a:t>
            </a:r>
            <a:r>
              <a:rPr lang="en-US" sz="1800" i="1" dirty="0"/>
              <a:t>that convert from HCFCs to high-GWP HFCs, after the date of adoption of the Amendment, under HCFC phase-out management plans already approved by the Executive Committee will be eligible to receive funding from the Multilateral Fund for a subsequent conversion to low-GWP or zero-GWP alternatives to meet agreed incremental costs in the same manner as enterprises eligible for first </a:t>
            </a:r>
            <a:r>
              <a:rPr lang="en-US" sz="1800" i="1" dirty="0" smtClean="0"/>
              <a:t>conversions </a:t>
            </a:r>
            <a:endParaRPr lang="en-US" sz="1800" i="1" dirty="0"/>
          </a:p>
          <a:p>
            <a:pPr marL="4762" lvl="1" indent="0">
              <a:lnSpc>
                <a:spcPct val="100000"/>
              </a:lnSpc>
              <a:buNone/>
            </a:pPr>
            <a:endParaRPr lang="en-US" sz="1800" i="1" dirty="0" smtClean="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17</a:t>
            </a:fld>
            <a:endParaRPr lang="en-US" altLang="en-US" dirty="0"/>
          </a:p>
        </p:txBody>
      </p:sp>
      <p:sp>
        <p:nvSpPr>
          <p:cNvPr id="6" name="Title 5"/>
          <p:cNvSpPr>
            <a:spLocks noGrp="1"/>
          </p:cNvSpPr>
          <p:nvPr>
            <p:ph type="title"/>
          </p:nvPr>
        </p:nvSpPr>
        <p:spPr>
          <a:xfrm>
            <a:off x="501070" y="1047890"/>
            <a:ext cx="8247394" cy="527295"/>
          </a:xfrm>
        </p:spPr>
        <p:txBody>
          <a:bodyPr/>
          <a:lstStyle/>
          <a:p>
            <a:r>
              <a:rPr lang="en-CA" dirty="0">
                <a:solidFill>
                  <a:schemeClr val="tx1"/>
                </a:solidFill>
                <a:ea typeface="Verdana" panose="020B0604030504040204" pitchFamily="34" charset="0"/>
                <a:cs typeface="Verdana" panose="020B0604030504040204" pitchFamily="34" charset="0"/>
              </a:rPr>
              <a:t>Second and third conversions  (1)</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05053883"/>
      </p:ext>
    </p:extLst>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0535" y="1619214"/>
            <a:ext cx="8073990" cy="4954245"/>
          </a:xfrm>
        </p:spPr>
        <p:txBody>
          <a:bodyPr/>
          <a:lstStyle/>
          <a:p>
            <a:pPr marL="457200" lvl="1" indent="-457200">
              <a:lnSpc>
                <a:spcPct val="100000"/>
              </a:lnSpc>
              <a:spcBef>
                <a:spcPts val="0"/>
              </a:spcBef>
              <a:spcAft>
                <a:spcPts val="600"/>
              </a:spcAft>
              <a:buFont typeface="+mj-lt"/>
              <a:buAutoNum type="alphaLcParenR" startAt="4"/>
            </a:pPr>
            <a:r>
              <a:rPr lang="en-US" sz="1800" i="1" dirty="0" smtClean="0"/>
              <a:t>Enterprises </a:t>
            </a:r>
            <a:r>
              <a:rPr lang="en-US" sz="1800" i="1" dirty="0"/>
              <a:t>that convert from HCFCs to high-GWP HFCs with their own resources before 2025 under the Amendment will be eligible to receive funding from the Multilateral Fund to meet agreed incremental costs in the same manner as enterprises eligible for first conversions; and</a:t>
            </a:r>
          </a:p>
          <a:p>
            <a:pPr marL="457200" lvl="1" indent="-457200">
              <a:lnSpc>
                <a:spcPct val="100000"/>
              </a:lnSpc>
              <a:spcBef>
                <a:spcPts val="0"/>
              </a:spcBef>
              <a:spcAft>
                <a:spcPts val="1200"/>
              </a:spcAft>
              <a:buFont typeface="+mj-lt"/>
              <a:buAutoNum type="alphaLcParenR" startAt="4"/>
            </a:pPr>
            <a:r>
              <a:rPr lang="en-US" sz="1800" i="1" dirty="0" smtClean="0"/>
              <a:t>Enterprises </a:t>
            </a:r>
            <a:r>
              <a:rPr lang="en-US" sz="1800" i="1" dirty="0"/>
              <a:t>that convert from HFCs to lower-GWP HFCs with Multilateral Fund support when no other alternatives are available will be eligible to receive funding from the Multilateral Fund for a subsequent conversion to low-GWP or zero-GWP alternatives if necessary to meet the final HFC phase-down step</a:t>
            </a:r>
            <a:r>
              <a:rPr lang="en-US" sz="1800" i="1" dirty="0" smtClean="0"/>
              <a:t>”.</a:t>
            </a:r>
          </a:p>
          <a:p>
            <a:pPr marL="0" lvl="1" indent="0">
              <a:lnSpc>
                <a:spcPct val="100000"/>
              </a:lnSpc>
              <a:spcBef>
                <a:spcPts val="0"/>
              </a:spcBef>
              <a:spcAft>
                <a:spcPts val="1200"/>
              </a:spcAft>
              <a:buNone/>
            </a:pPr>
            <a:r>
              <a:rPr lang="en-CA" sz="1800" b="1" dirty="0" smtClean="0"/>
              <a:t>Outcome </a:t>
            </a:r>
            <a:r>
              <a:rPr lang="en-CA" sz="1800" b="1" dirty="0"/>
              <a:t>of discussions at the 78</a:t>
            </a:r>
            <a:r>
              <a:rPr lang="en-CA" sz="1800" b="1" baseline="30000" dirty="0"/>
              <a:t>th</a:t>
            </a:r>
            <a:r>
              <a:rPr lang="en-CA" sz="1800" b="1" dirty="0"/>
              <a:t> meeting</a:t>
            </a:r>
          </a:p>
          <a:p>
            <a:pPr marL="457200" indent="-457200">
              <a:lnSpc>
                <a:spcPct val="100000"/>
              </a:lnSpc>
              <a:spcBef>
                <a:spcPts val="0"/>
              </a:spcBef>
              <a:spcAft>
                <a:spcPts val="0"/>
              </a:spcAft>
            </a:pPr>
            <a:r>
              <a:rPr lang="en-CA" dirty="0" smtClean="0"/>
              <a:t>The ExCom decided to </a:t>
            </a:r>
            <a:r>
              <a:rPr lang="en-US" dirty="0" smtClean="0"/>
              <a:t>include paragraph 18 of decision XXVIII/2 in the relevant section of the draft template of the cost guidelines for the phase-down of HFCs (decision 78/3(d))</a:t>
            </a: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18</a:t>
            </a:fld>
            <a:endParaRPr lang="en-US" altLang="en-US" dirty="0"/>
          </a:p>
        </p:txBody>
      </p:sp>
      <p:sp>
        <p:nvSpPr>
          <p:cNvPr id="6" name="Title 5"/>
          <p:cNvSpPr>
            <a:spLocks noGrp="1"/>
          </p:cNvSpPr>
          <p:nvPr>
            <p:ph type="title"/>
          </p:nvPr>
        </p:nvSpPr>
        <p:spPr>
          <a:xfrm>
            <a:off x="501070" y="1100349"/>
            <a:ext cx="8247394" cy="527295"/>
          </a:xfrm>
        </p:spPr>
        <p:txBody>
          <a:bodyPr/>
          <a:lstStyle/>
          <a:p>
            <a:r>
              <a:rPr lang="en-CA" dirty="0">
                <a:solidFill>
                  <a:schemeClr val="tx1"/>
                </a:solidFill>
                <a:ea typeface="Verdana" panose="020B0604030504040204" pitchFamily="34" charset="0"/>
                <a:cs typeface="Verdana" panose="020B0604030504040204" pitchFamily="34" charset="0"/>
              </a:rPr>
              <a:t>Second and third conversions (2)</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69687313"/>
      </p:ext>
    </p:extLst>
  </p:cSld>
  <p:clrMapOvr>
    <a:masterClrMapping/>
  </p:clrMapOvr>
  <p:transition spd="slow">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3749" y="1892800"/>
            <a:ext cx="8518015" cy="4685410"/>
          </a:xfrm>
        </p:spPr>
        <p:txBody>
          <a:bodyPr/>
          <a:lstStyle/>
          <a:p>
            <a:pPr marL="0" lvl="1" indent="0">
              <a:lnSpc>
                <a:spcPct val="100000"/>
              </a:lnSpc>
              <a:spcBef>
                <a:spcPts val="0"/>
              </a:spcBef>
              <a:spcAft>
                <a:spcPts val="600"/>
              </a:spcAft>
              <a:buNone/>
            </a:pPr>
            <a:r>
              <a:rPr lang="en-US" sz="1700" i="1" u="sng" dirty="0" smtClean="0"/>
              <a:t>Paragraph 19</a:t>
            </a:r>
            <a:r>
              <a:rPr lang="en-US" sz="1700" i="1" dirty="0" smtClean="0"/>
              <a:t>: </a:t>
            </a:r>
            <a:r>
              <a:rPr lang="en-US" sz="1700" i="1" dirty="0"/>
              <a:t>“To request the Executive Committee to incorporate the following principle related to sustained aggregate reductions into Multilateral Fund policies: remaining eligible consumption for funding in tonnage will be determined on the basis of the starting point of national aggregate consumption less the amount funded by previously approved projects in future multi year agreement templates for HFC phase-down plans, consistent with Executive Committee decision 35/57</a:t>
            </a:r>
            <a:r>
              <a:rPr lang="en-US" sz="1700" i="1" dirty="0" smtClean="0"/>
              <a:t>”</a:t>
            </a:r>
          </a:p>
          <a:p>
            <a:pPr marL="0" indent="0">
              <a:lnSpc>
                <a:spcPct val="100000"/>
              </a:lnSpc>
              <a:spcBef>
                <a:spcPts val="0"/>
              </a:spcBef>
              <a:spcAft>
                <a:spcPts val="600"/>
              </a:spcAft>
              <a:buNone/>
            </a:pPr>
            <a:r>
              <a:rPr lang="en-CA" sz="1700" b="1" dirty="0"/>
              <a:t>Previous decisions and </a:t>
            </a:r>
            <a:r>
              <a:rPr lang="en-CA" sz="1700" b="1" dirty="0" smtClean="0"/>
              <a:t>practices </a:t>
            </a:r>
            <a:endParaRPr lang="en-CA" sz="1700" b="1" dirty="0"/>
          </a:p>
          <a:p>
            <a:pPr marL="457200" indent="-457200">
              <a:lnSpc>
                <a:spcPct val="100000"/>
              </a:lnSpc>
              <a:spcBef>
                <a:spcPts val="0"/>
              </a:spcBef>
              <a:spcAft>
                <a:spcPts val="200"/>
              </a:spcAft>
            </a:pPr>
            <a:r>
              <a:rPr lang="en-CA" sz="1700" dirty="0"/>
              <a:t>At the 35</a:t>
            </a:r>
            <a:r>
              <a:rPr lang="en-CA" sz="1700" baseline="30000" dirty="0"/>
              <a:t>th</a:t>
            </a:r>
            <a:r>
              <a:rPr lang="en-CA" sz="1700" dirty="0"/>
              <a:t> </a:t>
            </a:r>
            <a:r>
              <a:rPr lang="en-CA" sz="1700" dirty="0" smtClean="0"/>
              <a:t>meeting, </a:t>
            </a:r>
            <a:r>
              <a:rPr lang="en-CA" sz="1700" dirty="0"/>
              <a:t>the </a:t>
            </a:r>
            <a:r>
              <a:rPr lang="en-CA" sz="1700" dirty="0" smtClean="0"/>
              <a:t>ExCom </a:t>
            </a:r>
            <a:r>
              <a:rPr lang="en-CA" sz="1700" dirty="0"/>
              <a:t>agreed </a:t>
            </a:r>
            <a:r>
              <a:rPr lang="en-CA" sz="1700" i="1" dirty="0"/>
              <a:t>inter alia </a:t>
            </a:r>
            <a:r>
              <a:rPr lang="en-CA" sz="1700" dirty="0"/>
              <a:t>that further funding must be predicated on a commitment by the country to achieve sustainable permanent aggregate reductions in consumption and production, as relevant </a:t>
            </a:r>
            <a:r>
              <a:rPr lang="en-US" sz="1700" i="1" dirty="0"/>
              <a:t>(</a:t>
            </a:r>
            <a:r>
              <a:rPr lang="en-US" sz="1700" i="1" dirty="0" smtClean="0"/>
              <a:t>paragraph </a:t>
            </a:r>
            <a:r>
              <a:rPr lang="en-US" sz="1700" i="1" dirty="0"/>
              <a:t>33 of document 78/5</a:t>
            </a:r>
            <a:r>
              <a:rPr lang="en-US" sz="1700" i="1" dirty="0" smtClean="0"/>
              <a:t>)</a:t>
            </a:r>
          </a:p>
          <a:p>
            <a:pPr marL="457200" indent="-457200">
              <a:lnSpc>
                <a:spcPct val="100000"/>
              </a:lnSpc>
              <a:spcBef>
                <a:spcPts val="0"/>
              </a:spcBef>
              <a:spcAft>
                <a:spcPts val="200"/>
              </a:spcAft>
            </a:pPr>
            <a:r>
              <a:rPr lang="en-CA" sz="1700" dirty="0" smtClean="0"/>
              <a:t>The ExCom </a:t>
            </a:r>
            <a:r>
              <a:rPr lang="en-CA" sz="1700" dirty="0"/>
              <a:t>believed that all Article 5 countries should be treated equally. </a:t>
            </a:r>
            <a:r>
              <a:rPr lang="en-CA" sz="1700" dirty="0" smtClean="0"/>
              <a:t>Each country </a:t>
            </a:r>
            <a:r>
              <a:rPr lang="en-CA" sz="1700" dirty="0"/>
              <a:t>should select one of two options for determining the starting point for implementation of its national aggregate consumption: </a:t>
            </a:r>
            <a:r>
              <a:rPr lang="en-CA" sz="1700" dirty="0" smtClean="0"/>
              <a:t>MP baseline less </a:t>
            </a:r>
            <a:r>
              <a:rPr lang="en-CA" sz="1700" dirty="0"/>
              <a:t>projects approved but not yet implemented when the baseline was </a:t>
            </a:r>
            <a:r>
              <a:rPr lang="en-CA" sz="1700" dirty="0" smtClean="0"/>
              <a:t>established, </a:t>
            </a:r>
            <a:r>
              <a:rPr lang="en-CA" sz="1700" dirty="0"/>
              <a:t>and projects approved since (option 1); or, latest reported data (1999 or 2000) </a:t>
            </a:r>
            <a:r>
              <a:rPr lang="en-CA" sz="1700" dirty="0" smtClean="0"/>
              <a:t>less </a:t>
            </a:r>
            <a:r>
              <a:rPr lang="en-CA" sz="1700" dirty="0"/>
              <a:t>projects approved but not yet implemented (option 2) </a:t>
            </a:r>
            <a:r>
              <a:rPr lang="en-US" sz="1700" i="1" dirty="0"/>
              <a:t>(para. 34 of document 78/5)</a:t>
            </a:r>
          </a:p>
          <a:p>
            <a:pPr>
              <a:lnSpc>
                <a:spcPct val="85000"/>
              </a:lnSpc>
            </a:pPr>
            <a:endParaRPr lang="en-US" dirty="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19</a:t>
            </a:fld>
            <a:endParaRPr lang="en-US" altLang="en-US" dirty="0"/>
          </a:p>
        </p:txBody>
      </p:sp>
      <p:sp>
        <p:nvSpPr>
          <p:cNvPr id="6" name="Title 5"/>
          <p:cNvSpPr>
            <a:spLocks noGrp="1"/>
          </p:cNvSpPr>
          <p:nvPr>
            <p:ph type="title"/>
          </p:nvPr>
        </p:nvSpPr>
        <p:spPr>
          <a:xfrm>
            <a:off x="370600" y="1100349"/>
            <a:ext cx="8138690" cy="757726"/>
          </a:xfrm>
        </p:spPr>
        <p:txBody>
          <a:bodyPr/>
          <a:lstStyle/>
          <a:p>
            <a:r>
              <a:rPr lang="en-US" dirty="0">
                <a:solidFill>
                  <a:schemeClr val="tx1"/>
                </a:solidFill>
                <a:ea typeface="Verdana" panose="020B0604030504040204" pitchFamily="34" charset="0"/>
                <a:cs typeface="Verdana" panose="020B0604030504040204" pitchFamily="34" charset="0"/>
              </a:rPr>
              <a:t>Sustained aggregate reduction in HFC production </a:t>
            </a:r>
            <a:r>
              <a:rPr lang="en-US" dirty="0" smtClean="0">
                <a:solidFill>
                  <a:schemeClr val="tx1"/>
                </a:solidFill>
                <a:ea typeface="Verdana" panose="020B0604030504040204" pitchFamily="34" charset="0"/>
                <a:cs typeface="Verdana" panose="020B0604030504040204" pitchFamily="34" charset="0"/>
              </a:rPr>
              <a:t>and </a:t>
            </a:r>
            <a:r>
              <a:rPr lang="en-US" dirty="0">
                <a:solidFill>
                  <a:schemeClr val="tx1"/>
                </a:solidFill>
                <a:ea typeface="Verdana" panose="020B0604030504040204" pitchFamily="34" charset="0"/>
                <a:cs typeface="Verdana" panose="020B0604030504040204" pitchFamily="34" charset="0"/>
              </a:rPr>
              <a:t>consumption (1) </a:t>
            </a:r>
          </a:p>
        </p:txBody>
      </p:sp>
    </p:spTree>
    <p:extLst>
      <p:ext uri="{BB962C8B-B14F-4D97-AF65-F5344CB8AC3E}">
        <p14:creationId xmlns:p14="http://schemas.microsoft.com/office/powerpoint/2010/main" val="249726829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4239" y="1717499"/>
            <a:ext cx="8487505" cy="4464496"/>
          </a:xfrm>
        </p:spPr>
        <p:txBody>
          <a:bodyPr/>
          <a:lstStyle/>
          <a:p>
            <a:pPr marL="0" lvl="1" indent="0">
              <a:lnSpc>
                <a:spcPct val="100000"/>
              </a:lnSpc>
              <a:spcBef>
                <a:spcPts val="0"/>
              </a:spcBef>
              <a:spcAft>
                <a:spcPts val="600"/>
              </a:spcAft>
              <a:buNone/>
            </a:pPr>
            <a:r>
              <a:rPr lang="en-CA" sz="2000" b="1" dirty="0" smtClean="0"/>
              <a:t>Each element of decision XXVIII/2 includes:</a:t>
            </a:r>
          </a:p>
          <a:p>
            <a:pPr marL="450850" lvl="1" indent="-450850">
              <a:lnSpc>
                <a:spcPct val="100000"/>
              </a:lnSpc>
              <a:spcBef>
                <a:spcPts val="0"/>
              </a:spcBef>
              <a:spcAft>
                <a:spcPts val="600"/>
              </a:spcAft>
            </a:pPr>
            <a:r>
              <a:rPr lang="en-CA" sz="2000" dirty="0" smtClean="0"/>
              <a:t>The relevant text of the decision</a:t>
            </a:r>
            <a:endParaRPr lang="en-CA" sz="2000" i="1" dirty="0" smtClean="0"/>
          </a:p>
          <a:p>
            <a:pPr marL="450850" lvl="1" indent="-450850">
              <a:lnSpc>
                <a:spcPct val="100000"/>
              </a:lnSpc>
              <a:spcBef>
                <a:spcPts val="0"/>
              </a:spcBef>
              <a:spcAft>
                <a:spcPts val="600"/>
              </a:spcAft>
            </a:pPr>
            <a:r>
              <a:rPr lang="en-CA" sz="2000" dirty="0" smtClean="0"/>
              <a:t>Comments from Executive Committee members</a:t>
            </a:r>
          </a:p>
          <a:p>
            <a:pPr marL="450850" lvl="1" indent="-450850">
              <a:lnSpc>
                <a:spcPct val="100000"/>
              </a:lnSpc>
              <a:spcBef>
                <a:spcPts val="0"/>
              </a:spcBef>
              <a:spcAft>
                <a:spcPts val="600"/>
              </a:spcAft>
            </a:pPr>
            <a:r>
              <a:rPr lang="en-CA" sz="2000" dirty="0" smtClean="0"/>
              <a:t>Information on decisions, guidelines and/or processes of the Parties or the Executive Committee</a:t>
            </a:r>
          </a:p>
          <a:p>
            <a:pPr marL="0" lvl="1" indent="0">
              <a:lnSpc>
                <a:spcPct val="100000"/>
              </a:lnSpc>
              <a:spcBef>
                <a:spcPts val="0"/>
              </a:spcBef>
              <a:spcAft>
                <a:spcPts val="600"/>
              </a:spcAft>
              <a:buNone/>
            </a:pPr>
            <a:r>
              <a:rPr lang="en-US" sz="2000" b="1" dirty="0" smtClean="0"/>
              <a:t>Annexes</a:t>
            </a:r>
            <a:r>
              <a:rPr lang="en-US" sz="2000" dirty="0" smtClean="0"/>
              <a:t>:</a:t>
            </a:r>
          </a:p>
          <a:p>
            <a:pPr marL="0" lvl="1" indent="0">
              <a:lnSpc>
                <a:spcPct val="100000"/>
              </a:lnSpc>
              <a:spcBef>
                <a:spcPts val="0"/>
              </a:spcBef>
              <a:spcAft>
                <a:spcPts val="600"/>
              </a:spcAft>
              <a:buNone/>
              <a:tabLst>
                <a:tab pos="231775" algn="l"/>
              </a:tabLst>
            </a:pPr>
            <a:r>
              <a:rPr lang="en-US" sz="2000" dirty="0" smtClean="0"/>
              <a:t>I:	 Template </a:t>
            </a:r>
            <a:r>
              <a:rPr lang="en-US" sz="2000" dirty="0"/>
              <a:t>for </a:t>
            </a:r>
            <a:r>
              <a:rPr lang="en-US" sz="2000" dirty="0" smtClean="0"/>
              <a:t>draft </a:t>
            </a:r>
            <a:r>
              <a:rPr lang="en-US" sz="2000" dirty="0"/>
              <a:t>cost guidelines for the phase-down </a:t>
            </a:r>
            <a:r>
              <a:rPr lang="en-US" sz="2000" dirty="0" smtClean="0"/>
              <a:t>of HFCs</a:t>
            </a:r>
            <a:endParaRPr lang="en-US" sz="2000" dirty="0"/>
          </a:p>
          <a:p>
            <a:pPr marL="0" lvl="1" indent="0">
              <a:lnSpc>
                <a:spcPct val="100000"/>
              </a:lnSpc>
              <a:spcBef>
                <a:spcPts val="0"/>
              </a:spcBef>
              <a:spcAft>
                <a:spcPts val="600"/>
              </a:spcAft>
              <a:buNone/>
              <a:tabLst>
                <a:tab pos="231775" algn="l"/>
              </a:tabLst>
            </a:pPr>
            <a:r>
              <a:rPr lang="en-US" sz="2000" dirty="0" smtClean="0"/>
              <a:t>II</a:t>
            </a:r>
            <a:r>
              <a:rPr lang="en-US" sz="2000" dirty="0"/>
              <a:t>: </a:t>
            </a:r>
            <a:r>
              <a:rPr lang="en-US" sz="2000" dirty="0" smtClean="0"/>
              <a:t> Decisions </a:t>
            </a:r>
            <a:r>
              <a:rPr lang="en-US" sz="2000" dirty="0"/>
              <a:t>of the Executive Committee relevant </a:t>
            </a:r>
            <a:r>
              <a:rPr lang="en-US" sz="2000" dirty="0" smtClean="0"/>
              <a:t>to </a:t>
            </a:r>
            <a:r>
              <a:rPr lang="en-US" sz="2000" dirty="0"/>
              <a:t>decision XXVIII/2 </a:t>
            </a:r>
          </a:p>
          <a:p>
            <a:pPr marL="0" lvl="1" indent="0">
              <a:lnSpc>
                <a:spcPct val="100000"/>
              </a:lnSpc>
              <a:spcBef>
                <a:spcPts val="0"/>
              </a:spcBef>
              <a:spcAft>
                <a:spcPts val="600"/>
              </a:spcAft>
              <a:buNone/>
              <a:tabLst>
                <a:tab pos="231775" algn="l"/>
              </a:tabLst>
            </a:pPr>
            <a:r>
              <a:rPr lang="en-US" sz="2000" dirty="0" smtClean="0"/>
              <a:t>III: </a:t>
            </a:r>
            <a:r>
              <a:rPr lang="en-US" sz="2000" dirty="0"/>
              <a:t>Rules of procedure of the Executive Committee</a:t>
            </a:r>
          </a:p>
          <a:p>
            <a:pPr marL="0" lvl="1" indent="0">
              <a:lnSpc>
                <a:spcPct val="100000"/>
              </a:lnSpc>
              <a:spcBef>
                <a:spcPts val="0"/>
              </a:spcBef>
              <a:spcAft>
                <a:spcPts val="600"/>
              </a:spcAft>
              <a:buNone/>
              <a:tabLst>
                <a:tab pos="231775" algn="l"/>
              </a:tabLst>
            </a:pPr>
            <a:r>
              <a:rPr lang="en-US" sz="2000" dirty="0" smtClean="0"/>
              <a:t>IV: Information </a:t>
            </a:r>
            <a:r>
              <a:rPr lang="en-US" sz="2000" dirty="0"/>
              <a:t>relating to the refrigeration servicing sector</a:t>
            </a:r>
          </a:p>
          <a:p>
            <a:pPr marL="0" lvl="1" indent="0">
              <a:lnSpc>
                <a:spcPct val="100000"/>
              </a:lnSpc>
              <a:spcBef>
                <a:spcPts val="0"/>
              </a:spcBef>
              <a:spcAft>
                <a:spcPts val="600"/>
              </a:spcAft>
              <a:buNone/>
              <a:tabLst>
                <a:tab pos="231775" algn="l"/>
              </a:tabLst>
            </a:pPr>
            <a:r>
              <a:rPr lang="en-US" sz="2000" dirty="0" smtClean="0"/>
              <a:t>V</a:t>
            </a:r>
            <a:r>
              <a:rPr lang="en-US" sz="2000" dirty="0"/>
              <a:t>: Information relating to </a:t>
            </a:r>
            <a:r>
              <a:rPr lang="en-US" sz="2000" dirty="0" smtClean="0"/>
              <a:t>energy efficiency</a:t>
            </a:r>
          </a:p>
          <a:p>
            <a:pPr marL="0" lvl="1" indent="0">
              <a:lnSpc>
                <a:spcPct val="100000"/>
              </a:lnSpc>
              <a:spcBef>
                <a:spcPts val="0"/>
              </a:spcBef>
              <a:spcAft>
                <a:spcPts val="600"/>
              </a:spcAft>
              <a:buNone/>
              <a:tabLst>
                <a:tab pos="231775" algn="l"/>
              </a:tabLst>
            </a:pPr>
            <a:r>
              <a:rPr lang="en-CA" sz="2000" dirty="0"/>
              <a:t>No observations or recommendations </a:t>
            </a:r>
            <a:r>
              <a:rPr lang="en-CA" sz="2000" dirty="0" smtClean="0"/>
              <a:t>are </a:t>
            </a:r>
            <a:r>
              <a:rPr lang="en-CA" sz="2000" dirty="0"/>
              <a:t>included (decision 77/59(b))</a:t>
            </a:r>
          </a:p>
          <a:p>
            <a:pPr marL="0" lvl="1" indent="0">
              <a:lnSpc>
                <a:spcPct val="100000"/>
              </a:lnSpc>
              <a:spcBef>
                <a:spcPts val="0"/>
              </a:spcBef>
              <a:spcAft>
                <a:spcPts val="600"/>
              </a:spcAft>
              <a:buNone/>
              <a:tabLst>
                <a:tab pos="231775" algn="l"/>
              </a:tabLst>
            </a:pPr>
            <a:endParaRPr lang="en-CA" sz="2000" dirty="0"/>
          </a:p>
          <a:p>
            <a:pPr marL="0" lvl="1" indent="0">
              <a:lnSpc>
                <a:spcPct val="100000"/>
              </a:lnSpc>
              <a:spcBef>
                <a:spcPts val="0"/>
              </a:spcBef>
              <a:spcAft>
                <a:spcPts val="600"/>
              </a:spcAft>
              <a:buNone/>
            </a:pPr>
            <a:r>
              <a:rPr lang="en-CA" sz="2000" dirty="0" smtClean="0"/>
              <a:t> </a:t>
            </a:r>
            <a:endParaRPr lang="en-US" sz="2000" dirty="0" smtClean="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a:t>
            </a:fld>
            <a:endParaRPr lang="en-US" altLang="en-US" dirty="0"/>
          </a:p>
        </p:txBody>
      </p:sp>
      <p:sp>
        <p:nvSpPr>
          <p:cNvPr id="2" name="Title 1"/>
          <p:cNvSpPr>
            <a:spLocks noGrp="1"/>
          </p:cNvSpPr>
          <p:nvPr>
            <p:ph type="title"/>
          </p:nvPr>
        </p:nvSpPr>
        <p:spPr>
          <a:xfrm>
            <a:off x="462665" y="1143635"/>
            <a:ext cx="8069619" cy="499264"/>
          </a:xfrm>
        </p:spPr>
        <p:txBody>
          <a:bodyPr/>
          <a:lstStyle/>
          <a:p>
            <a:r>
              <a:rPr lang="en-US" dirty="0" smtClean="0">
                <a:ea typeface="Verdana" panose="020B0604030504040204" pitchFamily="34" charset="0"/>
                <a:cs typeface="Verdana" panose="020B0604030504040204" pitchFamily="34" charset="0"/>
              </a:rPr>
              <a:t>Structure</a:t>
            </a:r>
            <a:r>
              <a:rPr lang="en-US" baseline="0" dirty="0" smtClean="0">
                <a:ea typeface="Verdana" panose="020B0604030504040204" pitchFamily="34" charset="0"/>
                <a:cs typeface="Verdana" panose="020B0604030504040204" pitchFamily="34" charset="0"/>
              </a:rPr>
              <a:t> of document 78/5</a:t>
            </a:r>
            <a:endParaRPr lang="en-US"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47168617"/>
      </p:ext>
    </p:extLst>
  </p:cSld>
  <p:clrMapOvr>
    <a:masterClrMapping/>
  </p:clrMapOvr>
  <p:transition spd="slow">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784" y="1792839"/>
            <a:ext cx="8458575" cy="4708561"/>
          </a:xfrm>
        </p:spPr>
        <p:txBody>
          <a:bodyPr/>
          <a:lstStyle/>
          <a:p>
            <a:pPr marL="457200" indent="-457200">
              <a:lnSpc>
                <a:spcPct val="100000"/>
              </a:lnSpc>
              <a:spcBef>
                <a:spcPts val="0"/>
              </a:spcBef>
              <a:spcAft>
                <a:spcPts val="600"/>
              </a:spcAft>
            </a:pPr>
            <a:r>
              <a:rPr lang="en-CA" dirty="0" smtClean="0"/>
              <a:t>The ExCom acknowledged </a:t>
            </a:r>
            <a:r>
              <a:rPr lang="en-CA" dirty="0"/>
              <a:t>that some future years’ reported consumption could go above or below the levels that resulted from the agreed calculation, but if consumption numbers went above </a:t>
            </a:r>
            <a:r>
              <a:rPr lang="en-CA" dirty="0" smtClean="0"/>
              <a:t>the resulting </a:t>
            </a:r>
            <a:r>
              <a:rPr lang="en-CA" dirty="0"/>
              <a:t>levels, such increases in consumption would not be eligible for </a:t>
            </a:r>
            <a:r>
              <a:rPr lang="en-CA" dirty="0" smtClean="0"/>
              <a:t>funding</a:t>
            </a:r>
            <a:r>
              <a:rPr lang="en-CA" dirty="0"/>
              <a:t> </a:t>
            </a:r>
            <a:r>
              <a:rPr lang="en-US" i="1" dirty="0" smtClean="0"/>
              <a:t>(</a:t>
            </a:r>
            <a:r>
              <a:rPr lang="en-US" i="1" dirty="0"/>
              <a:t>para. </a:t>
            </a:r>
            <a:r>
              <a:rPr lang="en-US" i="1" dirty="0" smtClean="0"/>
              <a:t>35 of document 78/5)</a:t>
            </a:r>
          </a:p>
          <a:p>
            <a:pPr marL="457200" indent="-457200">
              <a:lnSpc>
                <a:spcPct val="100000"/>
              </a:lnSpc>
              <a:spcBef>
                <a:spcPts val="0"/>
              </a:spcBef>
              <a:spcAft>
                <a:spcPts val="1200"/>
              </a:spcAft>
            </a:pPr>
            <a:r>
              <a:rPr lang="en-CA" dirty="0"/>
              <a:t>For the phase-out of HCFCs, Article 5 Parties could choose between two options to establish their starting </a:t>
            </a:r>
            <a:r>
              <a:rPr lang="en-CA" dirty="0" smtClean="0"/>
              <a:t>point: </a:t>
            </a:r>
            <a:r>
              <a:rPr lang="en-CA" dirty="0"/>
              <a:t>the most recent reported HCFC consumption under Article 7 at the time of the submission of the HPMP and/or the investment project, or the country’s forecast baseline HCFC consumption. If the latter was chosen, the starting point would be adjusted once the HCFC baseline was </a:t>
            </a:r>
            <a:r>
              <a:rPr lang="en-CA" dirty="0" smtClean="0"/>
              <a:t>known </a:t>
            </a:r>
            <a:r>
              <a:rPr lang="en-US" i="1" dirty="0" smtClean="0"/>
              <a:t>(paragraph </a:t>
            </a:r>
            <a:r>
              <a:rPr lang="en-US" i="1" dirty="0"/>
              <a:t>37 of document 78/5)</a:t>
            </a:r>
          </a:p>
          <a:p>
            <a:pPr marL="457200" lvl="1" indent="-457200">
              <a:lnSpc>
                <a:spcPct val="100000"/>
              </a:lnSpc>
              <a:spcBef>
                <a:spcPts val="0"/>
              </a:spcBef>
              <a:spcAft>
                <a:spcPts val="600"/>
              </a:spcAft>
              <a:buNone/>
            </a:pPr>
            <a:r>
              <a:rPr lang="en-CA" sz="1800" b="1" dirty="0"/>
              <a:t>Outcome of discussions at the 78</a:t>
            </a:r>
            <a:r>
              <a:rPr lang="en-CA" sz="1800" b="1" baseline="30000" dirty="0"/>
              <a:t>th</a:t>
            </a:r>
            <a:r>
              <a:rPr lang="en-CA" sz="1800" b="1" dirty="0"/>
              <a:t> meeting </a:t>
            </a:r>
          </a:p>
          <a:p>
            <a:pPr marL="457200" lvl="1" indent="-457200">
              <a:lnSpc>
                <a:spcPct val="100000"/>
              </a:lnSpc>
              <a:spcBef>
                <a:spcPts val="0"/>
              </a:spcBef>
            </a:pPr>
            <a:r>
              <a:rPr lang="en-US" sz="1800" dirty="0"/>
              <a:t>The </a:t>
            </a:r>
            <a:r>
              <a:rPr lang="en-US" sz="1800" dirty="0" smtClean="0"/>
              <a:t>ExCom decided </a:t>
            </a:r>
            <a:r>
              <a:rPr lang="en-US" sz="1800" dirty="0"/>
              <a:t>to continue discussions on: the methodology for determining the starting point (including whether it would be expressed in CO</a:t>
            </a:r>
            <a:r>
              <a:rPr lang="en-US" sz="1800" baseline="-25000" dirty="0"/>
              <a:t>2</a:t>
            </a:r>
            <a:r>
              <a:rPr lang="en-US" sz="1800" dirty="0"/>
              <a:t> equivalents, metric tonnes, or both) and the inclusion of paragraph 19 of decision XXVIII/2 in the relevant section of the draft template of the cost guidelines for the phase-down of HFCs (decision 78/3(e</a:t>
            </a:r>
            <a:r>
              <a:rPr lang="en-US" sz="1800" dirty="0" smtClean="0"/>
              <a:t>))</a:t>
            </a:r>
            <a:endParaRPr lang="en-US"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20</a:t>
            </a:fld>
            <a:endParaRPr lang="en-US" altLang="en-US" dirty="0"/>
          </a:p>
        </p:txBody>
      </p:sp>
      <p:sp>
        <p:nvSpPr>
          <p:cNvPr id="7" name="Title 6"/>
          <p:cNvSpPr>
            <a:spLocks noGrp="1"/>
          </p:cNvSpPr>
          <p:nvPr>
            <p:ph type="title"/>
          </p:nvPr>
        </p:nvSpPr>
        <p:spPr>
          <a:xfrm>
            <a:off x="350470" y="1124700"/>
            <a:ext cx="8796550" cy="668139"/>
          </a:xfrm>
        </p:spPr>
        <p:txBody>
          <a:bodyPr/>
          <a:lstStyle/>
          <a:p>
            <a:r>
              <a:rPr lang="en-US" dirty="0">
                <a:solidFill>
                  <a:schemeClr val="tx1"/>
                </a:solidFill>
                <a:ea typeface="Verdana" panose="020B0604030504040204" pitchFamily="34" charset="0"/>
                <a:cs typeface="Verdana" panose="020B0604030504040204" pitchFamily="34" charset="0"/>
              </a:rPr>
              <a:t>Sustained aggregate reduction in HFC </a:t>
            </a:r>
            <a:r>
              <a:rPr lang="en-US" dirty="0" smtClean="0">
                <a:solidFill>
                  <a:schemeClr val="tx1"/>
                </a:solidFill>
                <a:ea typeface="Verdana" panose="020B0604030504040204" pitchFamily="34" charset="0"/>
                <a:cs typeface="Verdana" panose="020B0604030504040204" pitchFamily="34" charset="0"/>
              </a:rPr>
              <a:t>production and consumption (2)</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08514095"/>
      </p:ext>
    </p:extLst>
  </p:cSld>
  <p:clrMapOvr>
    <a:masterClrMapping/>
  </p:clrMapOvr>
  <p:transition spd="slow">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475" y="1547155"/>
            <a:ext cx="8338611" cy="4675750"/>
          </a:xfrm>
        </p:spPr>
        <p:txBody>
          <a:bodyPr/>
          <a:lstStyle/>
          <a:p>
            <a:pPr marL="0" lvl="1" indent="-457200">
              <a:lnSpc>
                <a:spcPct val="100000"/>
              </a:lnSpc>
              <a:spcBef>
                <a:spcPts val="0"/>
              </a:spcBef>
              <a:spcAft>
                <a:spcPts val="600"/>
              </a:spcAft>
              <a:buNone/>
            </a:pPr>
            <a:r>
              <a:rPr lang="en-US" sz="2100" i="1" u="sng" dirty="0" smtClean="0"/>
              <a:t>Paragraph 20</a:t>
            </a:r>
            <a:r>
              <a:rPr lang="en-US" sz="2100" i="1" dirty="0" smtClean="0"/>
              <a:t>: </a:t>
            </a:r>
            <a:r>
              <a:rPr lang="en-US" sz="2100" i="1" dirty="0"/>
              <a:t>“To request the Executive Committee to include the following enabling activities to be funded in relation to HFC phase-down under the Amendment:</a:t>
            </a:r>
          </a:p>
          <a:p>
            <a:pPr marL="457200" lvl="2" indent="-457200">
              <a:spcBef>
                <a:spcPts val="0"/>
              </a:spcBef>
              <a:spcAft>
                <a:spcPts val="300"/>
              </a:spcAft>
              <a:buNone/>
            </a:pPr>
            <a:r>
              <a:rPr lang="en-US" sz="2100" i="1" dirty="0" smtClean="0"/>
              <a:t>	(a)	Capacity-building </a:t>
            </a:r>
            <a:r>
              <a:rPr lang="en-US" sz="2100" i="1" dirty="0"/>
              <a:t>and training for handling HFC alternatives </a:t>
            </a:r>
            <a:r>
              <a:rPr lang="en-US" sz="2100" i="1" dirty="0" smtClean="0"/>
              <a:t>	in the servicing</a:t>
            </a:r>
            <a:r>
              <a:rPr lang="en-US" sz="2100" i="1" dirty="0"/>
              <a:t>, manufacturing and production </a:t>
            </a:r>
            <a:r>
              <a:rPr lang="en-US" sz="2100" i="1" dirty="0" smtClean="0"/>
              <a:t>sectors;</a:t>
            </a:r>
          </a:p>
          <a:p>
            <a:pPr marL="457200" lvl="2" indent="-457200">
              <a:spcBef>
                <a:spcPts val="0"/>
              </a:spcBef>
              <a:spcAft>
                <a:spcPts val="300"/>
              </a:spcAft>
              <a:buNone/>
            </a:pPr>
            <a:r>
              <a:rPr lang="en-US" sz="2100" i="1" dirty="0"/>
              <a:t>	</a:t>
            </a:r>
            <a:r>
              <a:rPr lang="en-US" sz="2100" i="1" dirty="0" smtClean="0"/>
              <a:t>(b)	Institutional strengthening;</a:t>
            </a:r>
            <a:endParaRPr lang="en-US" sz="2100" i="1" dirty="0"/>
          </a:p>
          <a:p>
            <a:pPr marL="457200" lvl="2" indent="-457200">
              <a:spcBef>
                <a:spcPts val="0"/>
              </a:spcBef>
              <a:spcAft>
                <a:spcPts val="300"/>
              </a:spcAft>
              <a:buNone/>
            </a:pPr>
            <a:r>
              <a:rPr lang="en-US" sz="2100" i="1" dirty="0"/>
              <a:t>	</a:t>
            </a:r>
            <a:r>
              <a:rPr lang="en-US" sz="2100" i="1" dirty="0" smtClean="0"/>
              <a:t>(c)	Article </a:t>
            </a:r>
            <a:r>
              <a:rPr lang="en-US" sz="2100" i="1" dirty="0"/>
              <a:t>4B </a:t>
            </a:r>
            <a:r>
              <a:rPr lang="en-US" sz="2100" i="1" dirty="0" smtClean="0"/>
              <a:t>licensing;</a:t>
            </a:r>
            <a:endParaRPr lang="en-US" sz="2100" i="1" dirty="0"/>
          </a:p>
          <a:p>
            <a:pPr marL="457200" lvl="2" indent="-457200">
              <a:spcBef>
                <a:spcPts val="0"/>
              </a:spcBef>
              <a:spcAft>
                <a:spcPts val="300"/>
              </a:spcAft>
              <a:buNone/>
            </a:pPr>
            <a:r>
              <a:rPr lang="en-US" sz="2100" i="1" dirty="0" smtClean="0"/>
              <a:t>	(d)	Reporting;</a:t>
            </a:r>
            <a:endParaRPr lang="en-US" sz="2100" i="1" dirty="0"/>
          </a:p>
          <a:p>
            <a:pPr marL="457200" lvl="2" indent="-457200">
              <a:spcBef>
                <a:spcPts val="0"/>
              </a:spcBef>
              <a:spcAft>
                <a:spcPts val="300"/>
              </a:spcAft>
              <a:buNone/>
            </a:pPr>
            <a:r>
              <a:rPr lang="en-US" sz="2100" i="1" dirty="0" smtClean="0"/>
              <a:t>	(e)	Development </a:t>
            </a:r>
            <a:r>
              <a:rPr lang="en-US" sz="2100" i="1" dirty="0"/>
              <a:t>of national strategies; and</a:t>
            </a:r>
          </a:p>
          <a:p>
            <a:pPr marL="457200" lvl="2" indent="-457200">
              <a:spcBef>
                <a:spcPts val="0"/>
              </a:spcBef>
              <a:spcAft>
                <a:spcPts val="1200"/>
              </a:spcAft>
              <a:buNone/>
            </a:pPr>
            <a:r>
              <a:rPr lang="en-US" sz="2100" i="1" dirty="0" smtClean="0"/>
              <a:t>	(f)	Demonstration </a:t>
            </a:r>
            <a:r>
              <a:rPr lang="en-US" sz="2100" i="1" dirty="0"/>
              <a:t>projects</a:t>
            </a:r>
            <a:r>
              <a:rPr lang="en-US" sz="2100" i="1" dirty="0" smtClean="0"/>
              <a:t>”</a:t>
            </a:r>
            <a:endParaRPr lang="en-US" sz="2100" i="1" dirty="0"/>
          </a:p>
          <a:p>
            <a:pPr marL="0" lvl="1" indent="0">
              <a:lnSpc>
                <a:spcPct val="100000"/>
              </a:lnSpc>
              <a:spcBef>
                <a:spcPts val="0"/>
              </a:spcBef>
              <a:spcAft>
                <a:spcPts val="0"/>
              </a:spcAft>
              <a:buNone/>
            </a:pPr>
            <a:r>
              <a:rPr lang="en-CA" sz="2100" dirty="0" smtClean="0"/>
              <a:t>ExCom considered enabling activities in a separate agenda item based on document 78/6 prepared by the </a:t>
            </a:r>
            <a:r>
              <a:rPr lang="en-CA" sz="2100" dirty="0"/>
              <a:t>Secretariat </a:t>
            </a:r>
            <a:r>
              <a:rPr lang="en-CA" sz="2100" dirty="0" smtClean="0"/>
              <a:t>(</a:t>
            </a:r>
            <a:r>
              <a:rPr lang="en-CA" sz="2100" i="1" dirty="0" smtClean="0"/>
              <a:t>paragraph 40 of document 78/5))</a:t>
            </a:r>
            <a:endParaRPr lang="en-CA" sz="2100" i="1" dirty="0"/>
          </a:p>
          <a:p>
            <a:pPr marL="4762" lvl="1" indent="0">
              <a:lnSpc>
                <a:spcPct val="100000"/>
              </a:lnSpc>
              <a:buNone/>
            </a:pPr>
            <a:endParaRPr lang="en-US" sz="1800" i="1" dirty="0" smtClean="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r>
              <a:rPr lang="en-US" altLang="en-US" dirty="0" smtClean="0"/>
              <a:t> </a:t>
            </a:r>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21</a:t>
            </a:fld>
            <a:endParaRPr lang="en-US" altLang="en-US" dirty="0"/>
          </a:p>
        </p:txBody>
      </p:sp>
      <p:sp>
        <p:nvSpPr>
          <p:cNvPr id="6" name="Title 5"/>
          <p:cNvSpPr>
            <a:spLocks noGrp="1"/>
          </p:cNvSpPr>
          <p:nvPr>
            <p:ph type="title"/>
          </p:nvPr>
        </p:nvSpPr>
        <p:spPr>
          <a:xfrm>
            <a:off x="501070" y="1047890"/>
            <a:ext cx="3379640" cy="527295"/>
          </a:xfrm>
        </p:spPr>
        <p:txBody>
          <a:bodyPr/>
          <a:lstStyle/>
          <a:p>
            <a:r>
              <a:rPr lang="en-CA" b="1" dirty="0" smtClean="0">
                <a:solidFill>
                  <a:schemeClr val="tx1"/>
                </a:solidFill>
                <a:effectLst/>
                <a:ea typeface="Verdana" panose="020B0604030504040204" pitchFamily="34" charset="0"/>
                <a:cs typeface="Verdana" panose="020B0604030504040204" pitchFamily="34" charset="0"/>
              </a:rPr>
              <a:t>Enabling activities</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42336837"/>
      </p:ext>
    </p:extLst>
  </p:cSld>
  <p:clrMapOvr>
    <a:masterClrMapping/>
  </p:clrMapOvr>
  <p:transition spd="slow">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3684" y="1626575"/>
            <a:ext cx="8154565" cy="4704775"/>
          </a:xfrm>
        </p:spPr>
        <p:txBody>
          <a:bodyPr/>
          <a:lstStyle/>
          <a:p>
            <a:pPr marL="0" lvl="1" indent="-457200">
              <a:lnSpc>
                <a:spcPct val="100000"/>
              </a:lnSpc>
              <a:spcBef>
                <a:spcPts val="0"/>
              </a:spcBef>
              <a:spcAft>
                <a:spcPts val="1200"/>
              </a:spcAft>
              <a:buNone/>
            </a:pPr>
            <a:r>
              <a:rPr lang="en-US" sz="2000" i="1" u="sng" dirty="0" smtClean="0"/>
              <a:t>Paragraph 15</a:t>
            </a:r>
            <a:r>
              <a:rPr lang="en-US" sz="2000" i="1" dirty="0" smtClean="0"/>
              <a:t>: </a:t>
            </a:r>
            <a:r>
              <a:rPr lang="en-US" sz="2000" i="1" dirty="0"/>
              <a:t>“To request the Executive Committee, in developing new guidelines on methodologies and cost calculations, to make the following categories of costs eligible and to include them in the cost calculation”.</a:t>
            </a:r>
            <a:endParaRPr lang="en-US" sz="2000" i="1" dirty="0" smtClean="0"/>
          </a:p>
          <a:p>
            <a:pPr marL="0" lvl="1" indent="-457200">
              <a:lnSpc>
                <a:spcPct val="100000"/>
              </a:lnSpc>
              <a:spcBef>
                <a:spcPts val="0"/>
              </a:spcBef>
              <a:spcAft>
                <a:spcPts val="300"/>
              </a:spcAft>
              <a:buNone/>
            </a:pPr>
            <a:r>
              <a:rPr lang="en-US" sz="2000" i="1" u="sng" dirty="0" smtClean="0"/>
              <a:t>Paragraph </a:t>
            </a:r>
            <a:r>
              <a:rPr lang="en-US" sz="2000" i="1" u="sng" dirty="0"/>
              <a:t>15(a)</a:t>
            </a:r>
            <a:r>
              <a:rPr lang="en-US" sz="2000" i="1" dirty="0"/>
              <a:t>: “For the consumption manufacturing sector:</a:t>
            </a:r>
          </a:p>
          <a:p>
            <a:pPr marL="457200" lvl="1" indent="-457200">
              <a:lnSpc>
                <a:spcPct val="100000"/>
              </a:lnSpc>
              <a:spcBef>
                <a:spcPts val="0"/>
              </a:spcBef>
              <a:spcAft>
                <a:spcPts val="300"/>
              </a:spcAft>
              <a:buNone/>
            </a:pPr>
            <a:r>
              <a:rPr lang="en-US" sz="2000" i="1" dirty="0"/>
              <a:t>(</a:t>
            </a:r>
            <a:r>
              <a:rPr lang="en-US" sz="2000" i="1" dirty="0" err="1"/>
              <a:t>i</a:t>
            </a:r>
            <a:r>
              <a:rPr lang="en-US" sz="2000" i="1" dirty="0"/>
              <a:t>)	Incremental capital costs (ICC);</a:t>
            </a:r>
          </a:p>
          <a:p>
            <a:pPr marL="457200" lvl="1" indent="-457200">
              <a:lnSpc>
                <a:spcPct val="100000"/>
              </a:lnSpc>
              <a:spcBef>
                <a:spcPts val="0"/>
              </a:spcBef>
              <a:spcAft>
                <a:spcPts val="300"/>
              </a:spcAft>
              <a:buNone/>
            </a:pPr>
            <a:r>
              <a:rPr lang="en-US" sz="2000" i="1" dirty="0"/>
              <a:t>(ii)	Incremental operating costs (IOC) for a duration to be determined </a:t>
            </a:r>
            <a:r>
              <a:rPr lang="en-US" sz="2000" i="1" dirty="0" smtClean="0"/>
              <a:t>by </a:t>
            </a:r>
            <a:r>
              <a:rPr lang="en-US" sz="2000" i="1" dirty="0"/>
              <a:t>the </a:t>
            </a:r>
            <a:r>
              <a:rPr lang="en-US" sz="2000" i="1" dirty="0" smtClean="0"/>
              <a:t>Executive </a:t>
            </a:r>
            <a:r>
              <a:rPr lang="en-US" sz="2000" i="1" dirty="0"/>
              <a:t>Committee;</a:t>
            </a:r>
          </a:p>
          <a:p>
            <a:pPr marL="457200" lvl="1" indent="-457200">
              <a:lnSpc>
                <a:spcPct val="100000"/>
              </a:lnSpc>
              <a:spcBef>
                <a:spcPts val="0"/>
              </a:spcBef>
              <a:spcAft>
                <a:spcPts val="300"/>
              </a:spcAft>
              <a:buNone/>
            </a:pPr>
            <a:r>
              <a:rPr lang="en-US" sz="2000" i="1" dirty="0"/>
              <a:t>(iii)	Technical assistance activities; </a:t>
            </a:r>
          </a:p>
          <a:p>
            <a:pPr marL="457200" lvl="1" indent="-457200">
              <a:lnSpc>
                <a:spcPct val="100000"/>
              </a:lnSpc>
              <a:spcBef>
                <a:spcPts val="0"/>
              </a:spcBef>
              <a:spcAft>
                <a:spcPts val="300"/>
              </a:spcAft>
              <a:buNone/>
            </a:pPr>
            <a:r>
              <a:rPr lang="en-US" sz="2000" i="1" dirty="0"/>
              <a:t>(iv)	Research and development, when required to adapt and optimize </a:t>
            </a:r>
            <a:r>
              <a:rPr lang="en-US" sz="2000" i="1" dirty="0" smtClean="0"/>
              <a:t>low-GWP or </a:t>
            </a:r>
            <a:r>
              <a:rPr lang="en-US" sz="2000" i="1" dirty="0"/>
              <a:t>zero-GWP alternatives to HFCs;</a:t>
            </a:r>
          </a:p>
          <a:p>
            <a:pPr marL="457200" lvl="1" indent="-457200">
              <a:lnSpc>
                <a:spcPct val="100000"/>
              </a:lnSpc>
              <a:spcBef>
                <a:spcPts val="0"/>
              </a:spcBef>
              <a:spcAft>
                <a:spcPts val="300"/>
              </a:spcAft>
              <a:buNone/>
            </a:pPr>
            <a:r>
              <a:rPr lang="en-US" sz="2000" i="1" dirty="0"/>
              <a:t>(v)	Costs of patents and designs, and incremental costs of royalties, </a:t>
            </a:r>
            <a:r>
              <a:rPr lang="en-US" sz="2000" i="1" dirty="0" smtClean="0"/>
              <a:t>when necessary </a:t>
            </a:r>
            <a:r>
              <a:rPr lang="en-US" sz="2000" i="1" dirty="0"/>
              <a:t>and cost-effective; and </a:t>
            </a:r>
          </a:p>
          <a:p>
            <a:pPr marL="457200" lvl="1" indent="-457200">
              <a:lnSpc>
                <a:spcPct val="100000"/>
              </a:lnSpc>
              <a:spcBef>
                <a:spcPts val="0"/>
              </a:spcBef>
              <a:buNone/>
            </a:pPr>
            <a:r>
              <a:rPr lang="en-US" sz="2000" i="1" dirty="0"/>
              <a:t>(vi)	Costs of the safe introduction of flammable and toxic alternatives”.</a:t>
            </a:r>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22</a:t>
            </a:fld>
            <a:endParaRPr lang="en-US" altLang="en-US" dirty="0"/>
          </a:p>
        </p:txBody>
      </p:sp>
      <p:sp>
        <p:nvSpPr>
          <p:cNvPr id="6" name="Title 5"/>
          <p:cNvSpPr>
            <a:spLocks noGrp="1"/>
          </p:cNvSpPr>
          <p:nvPr>
            <p:ph type="title"/>
          </p:nvPr>
        </p:nvSpPr>
        <p:spPr>
          <a:xfrm>
            <a:off x="518730" y="1082369"/>
            <a:ext cx="8247394" cy="527295"/>
          </a:xfrm>
        </p:spPr>
        <p:txBody>
          <a:bodyPr/>
          <a:lstStyle/>
          <a:p>
            <a:pPr lvl="1"/>
            <a:r>
              <a:rPr lang="en-CA" dirty="0">
                <a:latin typeface="+mj-lt"/>
                <a:ea typeface="Verdana" panose="020B0604030504040204" pitchFamily="34" charset="0"/>
                <a:cs typeface="Verdana" panose="020B0604030504040204" pitchFamily="34" charset="0"/>
              </a:rPr>
              <a:t>Eligible incremental </a:t>
            </a:r>
            <a:r>
              <a:rPr lang="en-CA" dirty="0" smtClean="0">
                <a:latin typeface="+mj-lt"/>
                <a:ea typeface="Verdana" panose="020B0604030504040204" pitchFamily="34" charset="0"/>
                <a:cs typeface="Verdana" panose="020B0604030504040204" pitchFamily="34" charset="0"/>
              </a:rPr>
              <a:t>costs (1)</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97268293"/>
      </p:ext>
    </p:extLst>
  </p:cSld>
  <p:clrMapOvr>
    <a:masterClrMapping/>
  </p:clrMapOvr>
  <p:transition spd="slow">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098" y="1508750"/>
            <a:ext cx="8490881" cy="5080415"/>
          </a:xfrm>
        </p:spPr>
        <p:txBody>
          <a:bodyPr/>
          <a:lstStyle/>
          <a:p>
            <a:pPr marL="0" indent="0" eaLnBrk="1" hangingPunct="1">
              <a:lnSpc>
                <a:spcPct val="100000"/>
              </a:lnSpc>
              <a:spcBef>
                <a:spcPts val="0"/>
              </a:spcBef>
              <a:spcAft>
                <a:spcPts val="600"/>
              </a:spcAft>
              <a:buNone/>
            </a:pPr>
            <a:r>
              <a:rPr lang="en-CA" dirty="0"/>
              <a:t>Paragraphs </a:t>
            </a:r>
            <a:r>
              <a:rPr lang="en-CA" dirty="0" smtClean="0"/>
              <a:t>of </a:t>
            </a:r>
            <a:r>
              <a:rPr lang="en-CA" dirty="0"/>
              <a:t>document 78/5 </a:t>
            </a:r>
            <a:r>
              <a:rPr lang="en-CA" dirty="0" smtClean="0"/>
              <a:t>with information on relevant decisions on:</a:t>
            </a:r>
          </a:p>
          <a:p>
            <a:pPr marL="457200" indent="-457200" eaLnBrk="1" hangingPunct="1">
              <a:lnSpc>
                <a:spcPct val="100000"/>
              </a:lnSpc>
              <a:spcBef>
                <a:spcPts val="0"/>
              </a:spcBef>
              <a:spcAft>
                <a:spcPts val="300"/>
              </a:spcAft>
            </a:pPr>
            <a:r>
              <a:rPr lang="en-CA" dirty="0" smtClean="0"/>
              <a:t>44 to 56: cost-effectiveness thresholds and incremental capital costs.</a:t>
            </a:r>
          </a:p>
          <a:p>
            <a:pPr marL="457200" indent="-457200" eaLnBrk="1" hangingPunct="1">
              <a:lnSpc>
                <a:spcPct val="100000"/>
              </a:lnSpc>
              <a:spcBef>
                <a:spcPts val="0"/>
              </a:spcBef>
              <a:spcAft>
                <a:spcPts val="300"/>
              </a:spcAft>
            </a:pPr>
            <a:r>
              <a:rPr lang="en-CA" dirty="0" smtClean="0"/>
              <a:t>57 </a:t>
            </a:r>
            <a:r>
              <a:rPr lang="en-CA" dirty="0"/>
              <a:t>to </a:t>
            </a:r>
            <a:r>
              <a:rPr lang="en-CA" dirty="0" smtClean="0"/>
              <a:t>64: incremental </a:t>
            </a:r>
            <a:r>
              <a:rPr lang="en-CA" dirty="0"/>
              <a:t>operating </a:t>
            </a:r>
            <a:r>
              <a:rPr lang="en-CA" dirty="0" smtClean="0"/>
              <a:t>costs</a:t>
            </a:r>
            <a:endParaRPr lang="en-CA" dirty="0"/>
          </a:p>
          <a:p>
            <a:pPr marL="457200" indent="-457200" eaLnBrk="1" hangingPunct="1">
              <a:lnSpc>
                <a:spcPct val="100000"/>
              </a:lnSpc>
              <a:spcBef>
                <a:spcPts val="0"/>
              </a:spcBef>
              <a:spcAft>
                <a:spcPts val="300"/>
              </a:spcAft>
            </a:pPr>
            <a:r>
              <a:rPr lang="en-CA" dirty="0" smtClean="0"/>
              <a:t>65 </a:t>
            </a:r>
            <a:r>
              <a:rPr lang="en-CA" dirty="0"/>
              <a:t>to </a:t>
            </a:r>
            <a:r>
              <a:rPr lang="en-CA" dirty="0" smtClean="0"/>
              <a:t>69: technical </a:t>
            </a:r>
            <a:r>
              <a:rPr lang="en-CA" dirty="0"/>
              <a:t>assistance </a:t>
            </a:r>
            <a:r>
              <a:rPr lang="en-CA" dirty="0" smtClean="0"/>
              <a:t>costs</a:t>
            </a:r>
          </a:p>
          <a:p>
            <a:pPr marL="457200" indent="-457200">
              <a:lnSpc>
                <a:spcPct val="100000"/>
              </a:lnSpc>
              <a:spcBef>
                <a:spcPts val="0"/>
              </a:spcBef>
              <a:spcAft>
                <a:spcPts val="300"/>
              </a:spcAft>
            </a:pPr>
            <a:r>
              <a:rPr lang="en-CA" dirty="0" smtClean="0"/>
              <a:t>70 </a:t>
            </a:r>
            <a:r>
              <a:rPr lang="en-CA" dirty="0"/>
              <a:t>to </a:t>
            </a:r>
            <a:r>
              <a:rPr lang="en-CA" dirty="0" smtClean="0"/>
              <a:t>76: research </a:t>
            </a:r>
            <a:r>
              <a:rPr lang="en-CA" dirty="0"/>
              <a:t>and development for adapting and optimising </a:t>
            </a:r>
            <a:r>
              <a:rPr lang="en-CA" dirty="0" smtClean="0"/>
              <a:t>alternatives</a:t>
            </a:r>
          </a:p>
          <a:p>
            <a:pPr marL="457200" indent="-457200" eaLnBrk="1" hangingPunct="1">
              <a:lnSpc>
                <a:spcPct val="100000"/>
              </a:lnSpc>
              <a:spcBef>
                <a:spcPts val="0"/>
              </a:spcBef>
              <a:spcAft>
                <a:spcPts val="300"/>
              </a:spcAft>
            </a:pPr>
            <a:r>
              <a:rPr lang="en-CA" dirty="0" smtClean="0"/>
              <a:t>77 </a:t>
            </a:r>
            <a:r>
              <a:rPr lang="en-CA" dirty="0"/>
              <a:t>to </a:t>
            </a:r>
            <a:r>
              <a:rPr lang="en-CA" dirty="0" smtClean="0"/>
              <a:t>81: cost </a:t>
            </a:r>
            <a:r>
              <a:rPr lang="en-CA" dirty="0"/>
              <a:t>of </a:t>
            </a:r>
            <a:r>
              <a:rPr lang="en-CA" dirty="0" smtClean="0"/>
              <a:t>patents, designs </a:t>
            </a:r>
            <a:r>
              <a:rPr lang="en-CA" dirty="0"/>
              <a:t>and </a:t>
            </a:r>
            <a:r>
              <a:rPr lang="en-CA" dirty="0" smtClean="0"/>
              <a:t>royalties</a:t>
            </a:r>
            <a:endParaRPr lang="en-CA" dirty="0"/>
          </a:p>
          <a:p>
            <a:pPr marL="457200" indent="-457200" eaLnBrk="1" hangingPunct="1">
              <a:lnSpc>
                <a:spcPct val="100000"/>
              </a:lnSpc>
              <a:spcBef>
                <a:spcPts val="0"/>
              </a:spcBef>
              <a:spcAft>
                <a:spcPts val="600"/>
              </a:spcAft>
            </a:pPr>
            <a:r>
              <a:rPr lang="en-CA" dirty="0" smtClean="0"/>
              <a:t>82 </a:t>
            </a:r>
            <a:r>
              <a:rPr lang="en-CA" dirty="0"/>
              <a:t>to </a:t>
            </a:r>
            <a:r>
              <a:rPr lang="en-CA" dirty="0" smtClean="0"/>
              <a:t>87: cost </a:t>
            </a:r>
            <a:r>
              <a:rPr lang="en-CA" dirty="0"/>
              <a:t>of safe introduction of flammable and toxic </a:t>
            </a:r>
            <a:r>
              <a:rPr lang="en-CA" dirty="0" smtClean="0"/>
              <a:t>alternatives</a:t>
            </a:r>
          </a:p>
          <a:p>
            <a:pPr marL="457200" lvl="0" indent="-457200">
              <a:lnSpc>
                <a:spcPct val="100000"/>
              </a:lnSpc>
              <a:spcBef>
                <a:spcPts val="0"/>
              </a:spcBef>
              <a:spcAft>
                <a:spcPts val="600"/>
              </a:spcAft>
              <a:buNone/>
            </a:pPr>
            <a:r>
              <a:rPr lang="en-CA" b="1" dirty="0"/>
              <a:t>Outcome at the 78</a:t>
            </a:r>
            <a:r>
              <a:rPr lang="en-CA" b="1" baseline="30000" dirty="0"/>
              <a:t>th</a:t>
            </a:r>
            <a:r>
              <a:rPr lang="en-CA" b="1" dirty="0"/>
              <a:t> meeting</a:t>
            </a:r>
          </a:p>
          <a:p>
            <a:pPr marL="457200" indent="-457200" eaLnBrk="1" hangingPunct="1">
              <a:lnSpc>
                <a:spcPct val="100000"/>
              </a:lnSpc>
              <a:spcBef>
                <a:spcPts val="0"/>
              </a:spcBef>
              <a:spcAft>
                <a:spcPts val="30"/>
              </a:spcAft>
            </a:pPr>
            <a:r>
              <a:rPr lang="en-US" dirty="0" smtClean="0">
                <a:solidFill>
                  <a:schemeClr val="tx1"/>
                </a:solidFill>
              </a:rPr>
              <a:t>ExCom decided </a:t>
            </a:r>
            <a:r>
              <a:rPr lang="en-US" dirty="0">
                <a:solidFill>
                  <a:schemeClr val="tx1"/>
                </a:solidFill>
              </a:rPr>
              <a:t>to make six categories of costs eligible and include them in the cost calculation </a:t>
            </a:r>
            <a:r>
              <a:rPr lang="en-US" dirty="0" smtClean="0">
                <a:solidFill>
                  <a:schemeClr val="tx1"/>
                </a:solidFill>
              </a:rPr>
              <a:t>in </a:t>
            </a:r>
            <a:r>
              <a:rPr lang="en-US" dirty="0">
                <a:solidFill>
                  <a:schemeClr val="tx1"/>
                </a:solidFill>
              </a:rPr>
              <a:t>the consumption manufacturing sector </a:t>
            </a:r>
            <a:r>
              <a:rPr lang="en-US" dirty="0" smtClean="0">
                <a:solidFill>
                  <a:schemeClr val="tx1"/>
                </a:solidFill>
              </a:rPr>
              <a:t>(Annex </a:t>
            </a:r>
            <a:r>
              <a:rPr lang="en-US" dirty="0">
                <a:solidFill>
                  <a:schemeClr val="tx1"/>
                </a:solidFill>
              </a:rPr>
              <a:t>I to document </a:t>
            </a:r>
            <a:r>
              <a:rPr lang="en-US" dirty="0" smtClean="0">
                <a:solidFill>
                  <a:schemeClr val="tx1"/>
                </a:solidFill>
              </a:rPr>
              <a:t>78/11)</a:t>
            </a:r>
            <a:endParaRPr lang="en-US" dirty="0">
              <a:solidFill>
                <a:schemeClr val="tx1"/>
              </a:solidFill>
            </a:endParaRPr>
          </a:p>
          <a:p>
            <a:pPr marL="457200" indent="-457200" eaLnBrk="1" hangingPunct="1">
              <a:lnSpc>
                <a:spcPct val="100000"/>
              </a:lnSpc>
              <a:spcBef>
                <a:spcPts val="0"/>
              </a:spcBef>
              <a:spcAft>
                <a:spcPts val="30"/>
              </a:spcAft>
            </a:pPr>
            <a:r>
              <a:rPr lang="en-US" dirty="0" smtClean="0">
                <a:solidFill>
                  <a:schemeClr val="tx1"/>
                </a:solidFill>
              </a:rPr>
              <a:t>ExCom would </a:t>
            </a:r>
            <a:r>
              <a:rPr lang="en-US" dirty="0">
                <a:solidFill>
                  <a:schemeClr val="tx1"/>
                </a:solidFill>
              </a:rPr>
              <a:t>consider approving a limiting number of HFC </a:t>
            </a:r>
            <a:r>
              <a:rPr lang="en-US" dirty="0" smtClean="0">
                <a:solidFill>
                  <a:schemeClr val="tx1"/>
                </a:solidFill>
              </a:rPr>
              <a:t>projects </a:t>
            </a:r>
            <a:r>
              <a:rPr lang="en-US" dirty="0">
                <a:solidFill>
                  <a:schemeClr val="tx1"/>
                </a:solidFill>
              </a:rPr>
              <a:t>in the manufacturing sector only</a:t>
            </a:r>
          </a:p>
          <a:p>
            <a:pPr marL="457200" indent="-457200" eaLnBrk="1" hangingPunct="1">
              <a:lnSpc>
                <a:spcPct val="100000"/>
              </a:lnSpc>
              <a:spcBef>
                <a:spcPts val="0"/>
              </a:spcBef>
              <a:spcAft>
                <a:spcPts val="30"/>
              </a:spcAft>
            </a:pPr>
            <a:r>
              <a:rPr lang="en-US" dirty="0" smtClean="0">
                <a:solidFill>
                  <a:schemeClr val="tx1"/>
                </a:solidFill>
              </a:rPr>
              <a:t>ExCom would </a:t>
            </a:r>
            <a:r>
              <a:rPr lang="en-US" dirty="0">
                <a:solidFill>
                  <a:schemeClr val="tx1"/>
                </a:solidFill>
              </a:rPr>
              <a:t>consider costs and savings related to opportunities for further avoiding HFCs in HCFC phase-out activities and how they could be </a:t>
            </a:r>
            <a:r>
              <a:rPr lang="en-US" dirty="0" smtClean="0">
                <a:solidFill>
                  <a:schemeClr val="tx1"/>
                </a:solidFill>
              </a:rPr>
              <a:t>addressed (</a:t>
            </a:r>
            <a:r>
              <a:rPr lang="en-US" dirty="0">
                <a:solidFill>
                  <a:schemeClr val="tx1"/>
                </a:solidFill>
              </a:rPr>
              <a:t>decision 78/3(f)-(h</a:t>
            </a:r>
            <a:r>
              <a:rPr lang="en-US" dirty="0" smtClean="0">
                <a:solidFill>
                  <a:schemeClr val="tx1"/>
                </a:solidFill>
              </a:rPr>
              <a:t>))</a:t>
            </a:r>
            <a:endParaRPr lang="en-US" i="1" dirty="0"/>
          </a:p>
          <a:p>
            <a:endParaRPr lang="en-CA" dirty="0"/>
          </a:p>
          <a:p>
            <a:pPr eaLnBrk="1" hangingPunct="1"/>
            <a:endParaRPr lang="en-CA" dirty="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23</a:t>
            </a:fld>
            <a:endParaRPr lang="en-US" altLang="en-US" dirty="0"/>
          </a:p>
        </p:txBody>
      </p:sp>
      <p:sp>
        <p:nvSpPr>
          <p:cNvPr id="6" name="Title 5"/>
          <p:cNvSpPr>
            <a:spLocks noGrp="1"/>
          </p:cNvSpPr>
          <p:nvPr>
            <p:ph type="title"/>
          </p:nvPr>
        </p:nvSpPr>
        <p:spPr>
          <a:xfrm>
            <a:off x="501375" y="1047890"/>
            <a:ext cx="8414070" cy="499265"/>
          </a:xfrm>
        </p:spPr>
        <p:txBody>
          <a:bodyPr/>
          <a:lstStyle/>
          <a:p>
            <a:pPr lvl="1"/>
            <a:r>
              <a:rPr lang="en-CA" dirty="0">
                <a:solidFill>
                  <a:schemeClr val="tx1"/>
                </a:solidFill>
                <a:latin typeface="+mj-lt"/>
                <a:ea typeface="Verdana" panose="020B0604030504040204" pitchFamily="34" charset="0"/>
                <a:cs typeface="Verdana" panose="020B0604030504040204" pitchFamily="34" charset="0"/>
              </a:rPr>
              <a:t>Eligible incremental costs </a:t>
            </a:r>
            <a:r>
              <a:rPr lang="en-CA" dirty="0" smtClean="0">
                <a:solidFill>
                  <a:schemeClr val="tx1"/>
                </a:solidFill>
                <a:latin typeface="+mj-lt"/>
                <a:ea typeface="Verdana" panose="020B0604030504040204" pitchFamily="34" charset="0"/>
                <a:cs typeface="Verdana" panose="020B0604030504040204" pitchFamily="34" charset="0"/>
              </a:rPr>
              <a:t>(2)</a:t>
            </a:r>
            <a:endParaRPr lang="en-US" dirty="0">
              <a:solidFill>
                <a:schemeClr val="tx1"/>
              </a:solidFill>
              <a:latin typeface="+mj-lt"/>
            </a:endParaRPr>
          </a:p>
        </p:txBody>
      </p:sp>
    </p:spTree>
    <p:extLst>
      <p:ext uri="{BB962C8B-B14F-4D97-AF65-F5344CB8AC3E}">
        <p14:creationId xmlns:p14="http://schemas.microsoft.com/office/powerpoint/2010/main" val="1723607138"/>
      </p:ext>
    </p:extLst>
  </p:cSld>
  <p:clrMapOvr>
    <a:masterClrMapping/>
  </p:clrMapOvr>
  <p:transition spd="slow">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2109" y="1569068"/>
            <a:ext cx="8369655" cy="4975950"/>
          </a:xfrm>
        </p:spPr>
        <p:txBody>
          <a:bodyPr/>
          <a:lstStyle/>
          <a:p>
            <a:pPr marL="0" lvl="1" indent="0">
              <a:lnSpc>
                <a:spcPct val="100000"/>
              </a:lnSpc>
              <a:spcBef>
                <a:spcPts val="0"/>
              </a:spcBef>
              <a:spcAft>
                <a:spcPts val="600"/>
              </a:spcAft>
              <a:buNone/>
            </a:pPr>
            <a:r>
              <a:rPr lang="en-US" sz="1750" i="1" u="sng" dirty="0" smtClean="0">
                <a:solidFill>
                  <a:schemeClr val="tx1"/>
                </a:solidFill>
              </a:rPr>
              <a:t>Paragraph 15(b)</a:t>
            </a:r>
            <a:r>
              <a:rPr lang="en-US" sz="1750" i="1" dirty="0" smtClean="0"/>
              <a:t>: </a:t>
            </a:r>
            <a:r>
              <a:rPr lang="en-US" sz="1750" i="1" dirty="0"/>
              <a:t>“For the </a:t>
            </a:r>
            <a:r>
              <a:rPr lang="en-US" sz="1750" i="1" dirty="0" smtClean="0"/>
              <a:t>production sector:</a:t>
            </a:r>
          </a:p>
          <a:p>
            <a:pPr marL="0" lvl="1" indent="0">
              <a:lnSpc>
                <a:spcPct val="100000"/>
              </a:lnSpc>
              <a:spcBef>
                <a:spcPts val="0"/>
              </a:spcBef>
              <a:spcAft>
                <a:spcPts val="300"/>
              </a:spcAft>
              <a:buNone/>
            </a:pPr>
            <a:r>
              <a:rPr lang="en-US" sz="1750" i="1" dirty="0"/>
              <a:t>(</a:t>
            </a:r>
            <a:r>
              <a:rPr lang="en-US" sz="1750" i="1" dirty="0" err="1"/>
              <a:t>i</a:t>
            </a:r>
            <a:r>
              <a:rPr lang="en-US" sz="1750" i="1" dirty="0"/>
              <a:t>) </a:t>
            </a:r>
            <a:r>
              <a:rPr lang="en-US" sz="1750" i="1" dirty="0" smtClean="0"/>
              <a:t>Lost </a:t>
            </a:r>
            <a:r>
              <a:rPr lang="en-US" sz="1750" i="1" dirty="0"/>
              <a:t>profit due to the shutdown/closure of production facilities as well as production reduction;</a:t>
            </a:r>
          </a:p>
          <a:p>
            <a:pPr marL="0" lvl="1" indent="0">
              <a:lnSpc>
                <a:spcPct val="100000"/>
              </a:lnSpc>
              <a:spcBef>
                <a:spcPts val="0"/>
              </a:spcBef>
              <a:spcAft>
                <a:spcPts val="300"/>
              </a:spcAft>
              <a:buNone/>
            </a:pPr>
            <a:r>
              <a:rPr lang="en-US" sz="1750" i="1" dirty="0"/>
              <a:t>(ii) Compensation to displaced workers;</a:t>
            </a:r>
          </a:p>
          <a:p>
            <a:pPr marL="0" lvl="1" indent="0">
              <a:lnSpc>
                <a:spcPct val="100000"/>
              </a:lnSpc>
              <a:spcBef>
                <a:spcPts val="0"/>
              </a:spcBef>
              <a:spcAft>
                <a:spcPts val="300"/>
              </a:spcAft>
              <a:buNone/>
            </a:pPr>
            <a:r>
              <a:rPr lang="en-US" sz="1750" i="1" dirty="0"/>
              <a:t>(iii) Dismantling of production facilities;</a:t>
            </a:r>
          </a:p>
          <a:p>
            <a:pPr marL="0" lvl="1" indent="0">
              <a:lnSpc>
                <a:spcPct val="100000"/>
              </a:lnSpc>
              <a:spcBef>
                <a:spcPts val="0"/>
              </a:spcBef>
              <a:spcAft>
                <a:spcPts val="300"/>
              </a:spcAft>
              <a:buNone/>
            </a:pPr>
            <a:r>
              <a:rPr lang="en-US" sz="1750" i="1" dirty="0"/>
              <a:t>(iv) Technical assistance activities;</a:t>
            </a:r>
          </a:p>
          <a:p>
            <a:pPr marL="0" lvl="1" indent="0">
              <a:lnSpc>
                <a:spcPct val="100000"/>
              </a:lnSpc>
              <a:spcBef>
                <a:spcPts val="0"/>
              </a:spcBef>
              <a:spcAft>
                <a:spcPts val="300"/>
              </a:spcAft>
              <a:buNone/>
            </a:pPr>
            <a:r>
              <a:rPr lang="en-US" sz="1750" i="1" dirty="0"/>
              <a:t>(v) Research and development related to the production of low-GWP or zero-GWP alternatives to </a:t>
            </a:r>
            <a:r>
              <a:rPr lang="en-US" sz="1750" i="1" dirty="0" smtClean="0"/>
              <a:t>hydrofluorocarbons </a:t>
            </a:r>
            <a:r>
              <a:rPr lang="en-US" sz="1750" i="1" dirty="0"/>
              <a:t>with a view to lowering the costs of alternatives; </a:t>
            </a:r>
          </a:p>
          <a:p>
            <a:pPr marL="0" lvl="1" indent="0">
              <a:lnSpc>
                <a:spcPct val="100000"/>
              </a:lnSpc>
              <a:spcBef>
                <a:spcPts val="0"/>
              </a:spcBef>
              <a:spcAft>
                <a:spcPts val="300"/>
              </a:spcAft>
              <a:buNone/>
            </a:pPr>
            <a:r>
              <a:rPr lang="en-US" sz="1750" i="1" dirty="0"/>
              <a:t>(vi) Costs of patents and designs or incremental costs of royalties;</a:t>
            </a:r>
          </a:p>
          <a:p>
            <a:pPr marL="0" lvl="1" indent="0">
              <a:lnSpc>
                <a:spcPct val="100000"/>
              </a:lnSpc>
              <a:spcBef>
                <a:spcPts val="0"/>
              </a:spcBef>
              <a:spcAft>
                <a:spcPts val="300"/>
              </a:spcAft>
              <a:buNone/>
            </a:pPr>
            <a:r>
              <a:rPr lang="en-US" sz="1750" i="1" dirty="0"/>
              <a:t>(vii) Costs of converting facilities to produce low-GWP or zero-GWP alternatives to hydrofluorocarbons when technically feasible and cost-effective;</a:t>
            </a:r>
          </a:p>
          <a:p>
            <a:pPr marL="0" lvl="1" indent="0">
              <a:lnSpc>
                <a:spcPct val="100000"/>
              </a:lnSpc>
              <a:spcBef>
                <a:spcPts val="0"/>
              </a:spcBef>
              <a:spcAft>
                <a:spcPts val="300"/>
              </a:spcAft>
              <a:buNone/>
            </a:pPr>
            <a:r>
              <a:rPr lang="en-US" sz="1750" i="1" dirty="0"/>
              <a:t>(viii) Costs of reducing emissions of HFC-23, a by-product from the production process of </a:t>
            </a:r>
            <a:r>
              <a:rPr lang="en-US" sz="1750" i="1" dirty="0" smtClean="0"/>
              <a:t>HCFC-22</a:t>
            </a:r>
            <a:r>
              <a:rPr lang="en-US" sz="1750" i="1" dirty="0"/>
              <a:t>, by reducing its emission rate in the process, destroying it from the off-gas</a:t>
            </a:r>
            <a:r>
              <a:rPr lang="en-US" sz="1750" i="1" dirty="0" smtClean="0"/>
              <a:t>, or </a:t>
            </a:r>
            <a:r>
              <a:rPr lang="en-US" sz="1750" i="1" dirty="0"/>
              <a:t>by collecting and converting it to other environmentally safe chemicals. Such costs </a:t>
            </a:r>
            <a:r>
              <a:rPr lang="en-US" sz="1750" i="1" dirty="0" smtClean="0"/>
              <a:t>should </a:t>
            </a:r>
            <a:r>
              <a:rPr lang="en-US" sz="1750" i="1" dirty="0"/>
              <a:t>be funded by the Multilateral Fund to meet the obligations of Parties </a:t>
            </a:r>
            <a:r>
              <a:rPr lang="en-US" sz="1750" i="1" dirty="0" smtClean="0"/>
              <a:t>operating under paragraph </a:t>
            </a:r>
            <a:r>
              <a:rPr lang="en-US" sz="1750" i="1" dirty="0"/>
              <a:t>1 of Article 5 specified under the Amendment”.</a:t>
            </a:r>
          </a:p>
          <a:p>
            <a:pPr marL="4762" lvl="1" indent="0">
              <a:lnSpc>
                <a:spcPct val="100000"/>
              </a:lnSpc>
              <a:spcAft>
                <a:spcPts val="1200"/>
              </a:spcAft>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24</a:t>
            </a:fld>
            <a:endParaRPr lang="en-US" altLang="en-US" dirty="0"/>
          </a:p>
        </p:txBody>
      </p:sp>
      <p:sp>
        <p:nvSpPr>
          <p:cNvPr id="6" name="Title 5"/>
          <p:cNvSpPr>
            <a:spLocks noGrp="1"/>
          </p:cNvSpPr>
          <p:nvPr>
            <p:ph type="title"/>
          </p:nvPr>
        </p:nvSpPr>
        <p:spPr>
          <a:xfrm>
            <a:off x="518730" y="1086296"/>
            <a:ext cx="8247394" cy="499264"/>
          </a:xfrm>
        </p:spPr>
        <p:txBody>
          <a:bodyPr/>
          <a:lstStyle/>
          <a:p>
            <a:pPr lvl="1"/>
            <a:r>
              <a:rPr lang="en-CA" dirty="0">
                <a:solidFill>
                  <a:schemeClr val="tx1"/>
                </a:solidFill>
                <a:latin typeface="+mj-lt"/>
                <a:ea typeface="Verdana" panose="020B0604030504040204" pitchFamily="34" charset="0"/>
                <a:cs typeface="Verdana" panose="020B0604030504040204" pitchFamily="34" charset="0"/>
              </a:rPr>
              <a:t>Eligible incremental costs </a:t>
            </a:r>
            <a:r>
              <a:rPr lang="en-CA" dirty="0" smtClean="0">
                <a:solidFill>
                  <a:schemeClr val="tx1"/>
                </a:solidFill>
                <a:latin typeface="+mj-lt"/>
                <a:ea typeface="Verdana" panose="020B0604030504040204" pitchFamily="34" charset="0"/>
                <a:cs typeface="Verdana" panose="020B0604030504040204" pitchFamily="34" charset="0"/>
              </a:rPr>
              <a:t>(3) </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65283608"/>
      </p:ext>
    </p:extLst>
  </p:cSld>
  <p:clrMapOvr>
    <a:masterClrMapping/>
  </p:clrMapOvr>
  <p:transition spd="slow">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959" y="1531365"/>
            <a:ext cx="8392806" cy="5075910"/>
          </a:xfrm>
        </p:spPr>
        <p:txBody>
          <a:bodyPr/>
          <a:lstStyle/>
          <a:p>
            <a:pPr marL="457200" lvl="0" indent="-457200">
              <a:lnSpc>
                <a:spcPct val="100000"/>
              </a:lnSpc>
              <a:spcBef>
                <a:spcPts val="0"/>
              </a:spcBef>
              <a:spcAft>
                <a:spcPts val="600"/>
              </a:spcAft>
              <a:buNone/>
            </a:pPr>
            <a:r>
              <a:rPr lang="en-CA" b="1" dirty="0"/>
              <a:t>Previous decisions and practices </a:t>
            </a:r>
            <a:endParaRPr lang="en-CA" b="1" dirty="0" smtClean="0"/>
          </a:p>
          <a:p>
            <a:pPr marL="0" lvl="0" indent="0">
              <a:lnSpc>
                <a:spcPct val="100000"/>
              </a:lnSpc>
              <a:spcBef>
                <a:spcPts val="0"/>
              </a:spcBef>
              <a:spcAft>
                <a:spcPts val="1200"/>
              </a:spcAft>
              <a:buNone/>
            </a:pPr>
            <a:r>
              <a:rPr lang="en-CA" dirty="0" smtClean="0"/>
              <a:t>Paragraphs </a:t>
            </a:r>
            <a:r>
              <a:rPr lang="en-CA" dirty="0"/>
              <a:t>91 to 95 </a:t>
            </a:r>
            <a:r>
              <a:rPr lang="en-CA" dirty="0" smtClean="0"/>
              <a:t>of document 78/5 provide </a:t>
            </a:r>
            <a:r>
              <a:rPr lang="en-CA" dirty="0"/>
              <a:t>information relating to costs of production sector phase-out during CFC phase-out and HCFC </a:t>
            </a:r>
            <a:r>
              <a:rPr lang="en-CA" dirty="0" smtClean="0"/>
              <a:t>phase-out</a:t>
            </a:r>
            <a:endParaRPr lang="en-CA" dirty="0"/>
          </a:p>
          <a:p>
            <a:pPr marL="457200" lvl="1" indent="-457200">
              <a:lnSpc>
                <a:spcPct val="100000"/>
              </a:lnSpc>
              <a:spcBef>
                <a:spcPts val="0"/>
              </a:spcBef>
              <a:spcAft>
                <a:spcPts val="600"/>
              </a:spcAft>
              <a:buNone/>
            </a:pPr>
            <a:r>
              <a:rPr lang="en-US" sz="1800" i="1" u="sng" dirty="0">
                <a:solidFill>
                  <a:schemeClr val="tx1"/>
                </a:solidFill>
              </a:rPr>
              <a:t>Paragraph 15(c)</a:t>
            </a:r>
            <a:r>
              <a:rPr lang="en-US" sz="1800" i="1" dirty="0"/>
              <a:t>: “For the servicing sector:</a:t>
            </a:r>
          </a:p>
          <a:p>
            <a:pPr marL="457200" lvl="1" indent="-457200">
              <a:lnSpc>
                <a:spcPct val="100000"/>
              </a:lnSpc>
              <a:spcBef>
                <a:spcPts val="0"/>
              </a:spcBef>
              <a:spcAft>
                <a:spcPts val="600"/>
              </a:spcAft>
              <a:buNone/>
            </a:pPr>
            <a:r>
              <a:rPr lang="en-US" sz="1800" i="1" dirty="0"/>
              <a:t>(</a:t>
            </a:r>
            <a:r>
              <a:rPr lang="en-US" sz="1800" i="1" dirty="0" err="1"/>
              <a:t>i</a:t>
            </a:r>
            <a:r>
              <a:rPr lang="en-US" sz="1800" i="1" dirty="0"/>
              <a:t>) 	Public-awareness activities;</a:t>
            </a:r>
          </a:p>
          <a:p>
            <a:pPr marL="457200" lvl="1" indent="-457200">
              <a:lnSpc>
                <a:spcPct val="100000"/>
              </a:lnSpc>
              <a:spcBef>
                <a:spcPts val="0"/>
              </a:spcBef>
              <a:spcAft>
                <a:spcPts val="600"/>
              </a:spcAft>
              <a:buNone/>
            </a:pPr>
            <a:r>
              <a:rPr lang="en-US" sz="1800" i="1" dirty="0"/>
              <a:t>(ii) 	Policy development and implementation;</a:t>
            </a:r>
          </a:p>
          <a:p>
            <a:pPr marL="457200" lvl="1" indent="-457200">
              <a:lnSpc>
                <a:spcPct val="100000"/>
              </a:lnSpc>
              <a:spcBef>
                <a:spcPts val="0"/>
              </a:spcBef>
              <a:spcAft>
                <a:spcPts val="600"/>
              </a:spcAft>
              <a:buNone/>
            </a:pPr>
            <a:r>
              <a:rPr lang="en-US" sz="1800" i="1" dirty="0"/>
              <a:t>(iii)	Certification programmes and training of technicians on safe handling, good </a:t>
            </a:r>
            <a:r>
              <a:rPr lang="en-US" sz="1800" i="1" dirty="0" smtClean="0"/>
              <a:t>practice </a:t>
            </a:r>
            <a:r>
              <a:rPr lang="en-US" sz="1800" i="1" dirty="0"/>
              <a:t>and safety in respect of alternatives, including training equipment;</a:t>
            </a:r>
          </a:p>
          <a:p>
            <a:pPr marL="457200" lvl="1" indent="-457200">
              <a:lnSpc>
                <a:spcPct val="100000"/>
              </a:lnSpc>
              <a:spcBef>
                <a:spcPts val="0"/>
              </a:spcBef>
              <a:spcAft>
                <a:spcPts val="600"/>
              </a:spcAft>
              <a:buNone/>
            </a:pPr>
            <a:r>
              <a:rPr lang="en-US" sz="1800" i="1" dirty="0"/>
              <a:t>(iv)	Training of customs officers;</a:t>
            </a:r>
          </a:p>
          <a:p>
            <a:pPr marL="457200" lvl="1" indent="-457200">
              <a:lnSpc>
                <a:spcPct val="100000"/>
              </a:lnSpc>
              <a:spcBef>
                <a:spcPts val="0"/>
              </a:spcBef>
              <a:spcAft>
                <a:spcPts val="600"/>
              </a:spcAft>
              <a:buNone/>
            </a:pPr>
            <a:r>
              <a:rPr lang="en-US" sz="1800" i="1" dirty="0"/>
              <a:t>(v)	Prevention of illegal trade of HFCs;</a:t>
            </a:r>
          </a:p>
          <a:p>
            <a:pPr marL="457200" lvl="1" indent="-457200">
              <a:lnSpc>
                <a:spcPct val="100000"/>
              </a:lnSpc>
              <a:spcBef>
                <a:spcPts val="0"/>
              </a:spcBef>
              <a:spcAft>
                <a:spcPts val="600"/>
              </a:spcAft>
              <a:buNone/>
            </a:pPr>
            <a:r>
              <a:rPr lang="en-US" sz="1800" i="1" dirty="0"/>
              <a:t>(vi)	Servicing tools; </a:t>
            </a:r>
          </a:p>
          <a:p>
            <a:pPr marL="457200" lvl="1" indent="-457200">
              <a:lnSpc>
                <a:spcPct val="100000"/>
              </a:lnSpc>
              <a:spcBef>
                <a:spcPts val="0"/>
              </a:spcBef>
              <a:spcAft>
                <a:spcPts val="600"/>
              </a:spcAft>
              <a:buAutoNum type="romanLcParenBoth" startAt="7"/>
            </a:pPr>
            <a:r>
              <a:rPr lang="en-US" sz="1800" i="1" dirty="0" smtClean="0"/>
              <a:t>Refrigerant </a:t>
            </a:r>
            <a:r>
              <a:rPr lang="en-US" sz="1800" i="1" dirty="0"/>
              <a:t>testing equipment for the refrigeration and air-conditioning </a:t>
            </a:r>
            <a:r>
              <a:rPr lang="en-US" sz="1800" i="1" dirty="0" smtClean="0"/>
              <a:t>sector; </a:t>
            </a:r>
          </a:p>
          <a:p>
            <a:pPr marL="457200" lvl="1" indent="-457200">
              <a:lnSpc>
                <a:spcPct val="100000"/>
              </a:lnSpc>
              <a:spcBef>
                <a:spcPts val="0"/>
              </a:spcBef>
              <a:spcAft>
                <a:spcPts val="300"/>
              </a:spcAft>
              <a:buAutoNum type="romanLcParenBoth" startAt="7"/>
            </a:pPr>
            <a:r>
              <a:rPr lang="en-US" sz="1800" i="1" dirty="0" smtClean="0"/>
              <a:t>Recycling </a:t>
            </a:r>
            <a:r>
              <a:rPr lang="en-US" sz="1800" i="1" dirty="0"/>
              <a:t>and recovery of HFCs</a:t>
            </a:r>
            <a:r>
              <a:rPr lang="en-US" sz="1800" i="1" dirty="0" smtClean="0"/>
              <a:t>”.</a:t>
            </a: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25</a:t>
            </a:fld>
            <a:endParaRPr lang="en-US" altLang="en-US" dirty="0"/>
          </a:p>
        </p:txBody>
      </p:sp>
      <p:sp>
        <p:nvSpPr>
          <p:cNvPr id="6" name="Title 5"/>
          <p:cNvSpPr>
            <a:spLocks noGrp="1"/>
          </p:cNvSpPr>
          <p:nvPr>
            <p:ph type="title"/>
          </p:nvPr>
        </p:nvSpPr>
        <p:spPr>
          <a:xfrm>
            <a:off x="507155" y="1063147"/>
            <a:ext cx="8247394" cy="537668"/>
          </a:xfrm>
        </p:spPr>
        <p:txBody>
          <a:bodyPr/>
          <a:lstStyle/>
          <a:p>
            <a:pPr lvl="1"/>
            <a:r>
              <a:rPr lang="en-CA" dirty="0">
                <a:solidFill>
                  <a:schemeClr val="tx1"/>
                </a:solidFill>
                <a:ea typeface="Verdana" panose="020B0604030504040204" pitchFamily="34" charset="0"/>
                <a:cs typeface="Verdana" panose="020B0604030504040204" pitchFamily="34" charset="0"/>
              </a:rPr>
              <a:t>Eligible incremental </a:t>
            </a:r>
            <a:r>
              <a:rPr lang="en-CA" dirty="0" smtClean="0">
                <a:solidFill>
                  <a:schemeClr val="tx1"/>
                </a:solidFill>
                <a:ea typeface="Verdana" panose="020B0604030504040204" pitchFamily="34" charset="0"/>
                <a:cs typeface="Verdana" panose="020B0604030504040204" pitchFamily="34" charset="0"/>
              </a:rPr>
              <a:t>costs (4)</a:t>
            </a:r>
            <a:endParaRPr lang="en-US" dirty="0">
              <a:solidFill>
                <a:schemeClr val="tx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16109040"/>
      </p:ext>
    </p:extLst>
  </p:cSld>
  <p:clrMapOvr>
    <a:masterClrMapping/>
  </p:clrMapOvr>
  <p:transition spd="slow">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260" y="1547155"/>
            <a:ext cx="8154564" cy="4710165"/>
          </a:xfrm>
        </p:spPr>
        <p:txBody>
          <a:bodyPr/>
          <a:lstStyle/>
          <a:p>
            <a:pPr marL="0" lvl="1" indent="0">
              <a:lnSpc>
                <a:spcPct val="100000"/>
              </a:lnSpc>
              <a:spcBef>
                <a:spcPts val="0"/>
              </a:spcBef>
              <a:spcAft>
                <a:spcPts val="600"/>
              </a:spcAft>
              <a:buNone/>
            </a:pPr>
            <a:r>
              <a:rPr lang="en-US" sz="1800" i="1" u="sng" dirty="0" smtClean="0"/>
              <a:t>Paragraph 16</a:t>
            </a:r>
            <a:r>
              <a:rPr lang="en-US" sz="1800" i="1" dirty="0" smtClean="0"/>
              <a:t>: </a:t>
            </a:r>
            <a:r>
              <a:rPr lang="en-US" sz="1800" i="1" dirty="0"/>
              <a:t>“To request the Executive Committee to increase in relation to the servicing sector the funding available under decision 74/50 above the amounts listed in that decision for Parties with total HCFC baseline consumption up to 360 metric tonnes when needed for the introduction of alternatives to HCFCs with low-GWP and zero-GWP alternatives to HFCs and maintaining energy efficiency also in the servicing/end-user sector</a:t>
            </a:r>
            <a:r>
              <a:rPr lang="en-US" sz="1800" i="1" dirty="0" smtClean="0"/>
              <a:t>”.</a:t>
            </a:r>
          </a:p>
          <a:p>
            <a:pPr marL="457200" lvl="1" indent="-457200">
              <a:lnSpc>
                <a:spcPct val="100000"/>
              </a:lnSpc>
              <a:spcBef>
                <a:spcPts val="0"/>
              </a:spcBef>
              <a:spcAft>
                <a:spcPts val="600"/>
              </a:spcAft>
              <a:buNone/>
            </a:pPr>
            <a:r>
              <a:rPr lang="en-CA" sz="1800" b="1" dirty="0"/>
              <a:t>Previous decisions and practices </a:t>
            </a:r>
          </a:p>
          <a:p>
            <a:pPr marL="457200" lvl="1" indent="-457200">
              <a:lnSpc>
                <a:spcPct val="100000"/>
              </a:lnSpc>
              <a:spcBef>
                <a:spcPts val="0"/>
              </a:spcBef>
              <a:spcAft>
                <a:spcPts val="600"/>
              </a:spcAft>
            </a:pPr>
            <a:r>
              <a:rPr lang="en-CA" sz="1800" dirty="0"/>
              <a:t>Paragraphs 99 to 104 of document 78/5 provide information </a:t>
            </a:r>
            <a:r>
              <a:rPr lang="en-CA" sz="1800" dirty="0" smtClean="0"/>
              <a:t>on costs on refrigeration </a:t>
            </a:r>
            <a:r>
              <a:rPr lang="en-CA" sz="1800" dirty="0"/>
              <a:t>servicing </a:t>
            </a:r>
            <a:r>
              <a:rPr lang="en-CA" sz="1800" dirty="0" smtClean="0"/>
              <a:t>during </a:t>
            </a:r>
            <a:r>
              <a:rPr lang="en-CA" sz="1800" dirty="0"/>
              <a:t>CFC </a:t>
            </a:r>
            <a:r>
              <a:rPr lang="en-CA" sz="1800" dirty="0" smtClean="0"/>
              <a:t>and </a:t>
            </a:r>
            <a:r>
              <a:rPr lang="en-CA" sz="1800" dirty="0"/>
              <a:t>HCFC phase-out</a:t>
            </a:r>
          </a:p>
          <a:p>
            <a:pPr marL="457200" lvl="1" indent="-457200">
              <a:lnSpc>
                <a:spcPct val="100000"/>
              </a:lnSpc>
              <a:spcBef>
                <a:spcPts val="0"/>
              </a:spcBef>
              <a:spcAft>
                <a:spcPts val="1200"/>
              </a:spcAft>
            </a:pPr>
            <a:r>
              <a:rPr lang="en-US" sz="1800" dirty="0"/>
              <a:t>Annex IV to document 78/5 includes </a:t>
            </a:r>
            <a:r>
              <a:rPr lang="en-CA" sz="1800" dirty="0"/>
              <a:t>comprehensive n</a:t>
            </a:r>
            <a:r>
              <a:rPr lang="en-GB" sz="1800" dirty="0"/>
              <a:t>formation relating to the refrigeration servicing </a:t>
            </a:r>
            <a:r>
              <a:rPr lang="en-GB" sz="1800" dirty="0" smtClean="0"/>
              <a:t>sector</a:t>
            </a:r>
          </a:p>
          <a:p>
            <a:pPr marL="0" lvl="1" indent="0">
              <a:lnSpc>
                <a:spcPct val="100000"/>
              </a:lnSpc>
              <a:spcBef>
                <a:spcPts val="0"/>
              </a:spcBef>
              <a:spcAft>
                <a:spcPts val="600"/>
              </a:spcAft>
              <a:buNone/>
            </a:pPr>
            <a:r>
              <a:rPr lang="en-US" sz="1800" i="1" u="sng" dirty="0"/>
              <a:t>Paragraph 25</a:t>
            </a:r>
            <a:r>
              <a:rPr lang="en-US" sz="1800" i="1" dirty="0"/>
              <a:t>: </a:t>
            </a:r>
            <a:r>
              <a:rPr lang="en-US" sz="1800" i="1" dirty="0" smtClean="0"/>
              <a:t>“</a:t>
            </a:r>
            <a:r>
              <a:rPr lang="en-US" sz="1800" i="1" dirty="0"/>
              <a:t>The Parties may identify other cost items to be added to the indicative list of incremental costs emanating as a result of the conversion to low-GWP alternatives”.</a:t>
            </a:r>
          </a:p>
          <a:p>
            <a:pPr marL="0" lvl="1" indent="0">
              <a:lnSpc>
                <a:spcPct val="100000"/>
              </a:lnSpc>
              <a:spcBef>
                <a:spcPts val="0"/>
              </a:spcBef>
              <a:spcAft>
                <a:spcPts val="0"/>
              </a:spcAft>
              <a:buNone/>
            </a:pPr>
            <a:r>
              <a:rPr lang="en-CA" sz="1800" dirty="0" smtClean="0"/>
              <a:t>No </a:t>
            </a:r>
            <a:r>
              <a:rPr lang="en-CA" sz="1800" dirty="0"/>
              <a:t>discussion at the 78</a:t>
            </a:r>
            <a:r>
              <a:rPr lang="en-CA" sz="1800" baseline="30000" dirty="0"/>
              <a:t>th</a:t>
            </a:r>
            <a:r>
              <a:rPr lang="en-CA" sz="1800" dirty="0"/>
              <a:t> </a:t>
            </a:r>
            <a:r>
              <a:rPr lang="en-CA" sz="1800" dirty="0" smtClean="0"/>
              <a:t>meeting</a:t>
            </a:r>
            <a:endParaRPr lang="en-CA" sz="1800" dirty="0">
              <a:solidFill>
                <a:schemeClr val="tx1"/>
              </a:solidFill>
            </a:endParaRPr>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26</a:t>
            </a:fld>
            <a:endParaRPr lang="en-US" altLang="en-US" dirty="0"/>
          </a:p>
        </p:txBody>
      </p:sp>
      <p:sp>
        <p:nvSpPr>
          <p:cNvPr id="6" name="Title 5"/>
          <p:cNvSpPr>
            <a:spLocks noGrp="1"/>
          </p:cNvSpPr>
          <p:nvPr>
            <p:ph type="title"/>
          </p:nvPr>
        </p:nvSpPr>
        <p:spPr>
          <a:xfrm>
            <a:off x="565030" y="978975"/>
            <a:ext cx="8247394" cy="576075"/>
          </a:xfrm>
        </p:spPr>
        <p:txBody>
          <a:bodyPr/>
          <a:lstStyle/>
          <a:p>
            <a:pPr lvl="1"/>
            <a:r>
              <a:rPr lang="en-CA" dirty="0">
                <a:solidFill>
                  <a:schemeClr val="tx1"/>
                </a:solidFill>
                <a:latin typeface="+mj-lt"/>
                <a:ea typeface="Verdana" panose="020B0604030504040204" pitchFamily="34" charset="0"/>
                <a:cs typeface="Verdana" panose="020B0604030504040204" pitchFamily="34" charset="0"/>
              </a:rPr>
              <a:t>Eligible incremental </a:t>
            </a:r>
            <a:r>
              <a:rPr lang="en-CA" dirty="0" smtClean="0">
                <a:solidFill>
                  <a:schemeClr val="tx1"/>
                </a:solidFill>
                <a:latin typeface="+mj-lt"/>
                <a:ea typeface="Verdana" panose="020B0604030504040204" pitchFamily="34" charset="0"/>
                <a:cs typeface="Verdana" panose="020B0604030504040204" pitchFamily="34" charset="0"/>
              </a:rPr>
              <a:t>costs (5) </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51971711"/>
      </p:ext>
    </p:extLst>
  </p:cSld>
  <p:clrMapOvr>
    <a:masterClrMapping/>
  </p:clrMapOvr>
  <p:transition spd="slow">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384" y="1728226"/>
            <a:ext cx="8258739" cy="2814520"/>
          </a:xfrm>
        </p:spPr>
        <p:txBody>
          <a:bodyPr/>
          <a:lstStyle/>
          <a:p>
            <a:pPr marL="0" lvl="1" indent="0">
              <a:lnSpc>
                <a:spcPct val="100000"/>
              </a:lnSpc>
              <a:spcBef>
                <a:spcPts val="0"/>
              </a:spcBef>
              <a:spcAft>
                <a:spcPts val="1200"/>
              </a:spcAft>
              <a:buNone/>
            </a:pPr>
            <a:r>
              <a:rPr lang="en-US" sz="2200" i="1" u="sng" dirty="0" smtClean="0">
                <a:solidFill>
                  <a:schemeClr val="tx1"/>
                </a:solidFill>
              </a:rPr>
              <a:t>Paragraph 21</a:t>
            </a:r>
            <a:r>
              <a:rPr lang="en-US" sz="2200" i="1" dirty="0" smtClean="0">
                <a:solidFill>
                  <a:schemeClr val="tx1"/>
                </a:solidFill>
              </a:rPr>
              <a:t>: </a:t>
            </a:r>
            <a:r>
              <a:rPr lang="en-US" sz="2200" i="1" dirty="0">
                <a:solidFill>
                  <a:schemeClr val="tx1"/>
                </a:solidFill>
              </a:rPr>
              <a:t>“To direct the Executive Committee to increase IS support in light of new commitments related to HFCs under this Amendment</a:t>
            </a:r>
            <a:r>
              <a:rPr lang="en-US" sz="2200" i="1" dirty="0" smtClean="0">
                <a:solidFill>
                  <a:schemeClr val="tx1"/>
                </a:solidFill>
              </a:rPr>
              <a:t>”.</a:t>
            </a:r>
          </a:p>
          <a:p>
            <a:pPr marL="457200" lvl="1" indent="-457200">
              <a:lnSpc>
                <a:spcPct val="100000"/>
              </a:lnSpc>
              <a:spcBef>
                <a:spcPts val="0"/>
              </a:spcBef>
              <a:spcAft>
                <a:spcPts val="1200"/>
              </a:spcAft>
              <a:buNone/>
            </a:pPr>
            <a:r>
              <a:rPr lang="en-GB" sz="2200" b="1" dirty="0" smtClean="0"/>
              <a:t>Previous decisions </a:t>
            </a:r>
            <a:r>
              <a:rPr lang="en-GB" sz="2200" b="1" dirty="0"/>
              <a:t>and </a:t>
            </a:r>
            <a:r>
              <a:rPr lang="en-GB" sz="2200" b="1" dirty="0" smtClean="0"/>
              <a:t>practices</a:t>
            </a:r>
            <a:endParaRPr lang="en-US" sz="2200" b="1" dirty="0"/>
          </a:p>
          <a:p>
            <a:pPr marL="457200" lvl="1" indent="-457200">
              <a:lnSpc>
                <a:spcPct val="100000"/>
              </a:lnSpc>
              <a:spcBef>
                <a:spcPts val="0"/>
              </a:spcBef>
              <a:spcAft>
                <a:spcPts val="1200"/>
              </a:spcAft>
            </a:pPr>
            <a:r>
              <a:rPr lang="en-US" sz="2200" dirty="0" smtClean="0"/>
              <a:t>Presented </a:t>
            </a:r>
            <a:r>
              <a:rPr lang="en-US" sz="2200" dirty="0"/>
              <a:t>in </a:t>
            </a:r>
            <a:r>
              <a:rPr lang="en-US" sz="2200" dirty="0" smtClean="0"/>
              <a:t>document 78/7</a:t>
            </a:r>
            <a:r>
              <a:rPr lang="en-US" sz="2200" dirty="0"/>
              <a:t>, considering the relevance of </a:t>
            </a:r>
            <a:r>
              <a:rPr lang="en-US" sz="2200" dirty="0" smtClean="0"/>
              <a:t>institutional strengthening for </a:t>
            </a:r>
            <a:r>
              <a:rPr lang="en-US" sz="2200" dirty="0"/>
              <a:t>the implementation of the Montreal </a:t>
            </a:r>
            <a:r>
              <a:rPr lang="en-US" sz="2200" dirty="0" smtClean="0"/>
              <a:t>Protocol</a:t>
            </a:r>
            <a:endParaRPr lang="en-US" sz="2200" dirty="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27</a:t>
            </a:fld>
            <a:endParaRPr lang="en-US" altLang="en-US" dirty="0"/>
          </a:p>
        </p:txBody>
      </p:sp>
      <p:sp>
        <p:nvSpPr>
          <p:cNvPr id="6" name="Title 5"/>
          <p:cNvSpPr>
            <a:spLocks noGrp="1"/>
          </p:cNvSpPr>
          <p:nvPr>
            <p:ph type="title"/>
          </p:nvPr>
        </p:nvSpPr>
        <p:spPr>
          <a:xfrm>
            <a:off x="518730" y="1128380"/>
            <a:ext cx="8247394" cy="444000"/>
          </a:xfrm>
        </p:spPr>
        <p:txBody>
          <a:bodyPr/>
          <a:lstStyle/>
          <a:p>
            <a:pPr lvl="1"/>
            <a:r>
              <a:rPr lang="en-CA" dirty="0">
                <a:solidFill>
                  <a:schemeClr val="tx1"/>
                </a:solidFill>
                <a:latin typeface="+mj-lt"/>
                <a:ea typeface="Verdana" panose="020B0604030504040204" pitchFamily="34" charset="0"/>
                <a:cs typeface="Verdana" panose="020B0604030504040204" pitchFamily="34" charset="0"/>
              </a:rPr>
              <a:t>Institutional </a:t>
            </a:r>
            <a:r>
              <a:rPr lang="en-CA" dirty="0" smtClean="0">
                <a:solidFill>
                  <a:schemeClr val="tx1"/>
                </a:solidFill>
                <a:latin typeface="+mj-lt"/>
                <a:ea typeface="Verdana" panose="020B0604030504040204" pitchFamily="34" charset="0"/>
                <a:cs typeface="Verdana" panose="020B0604030504040204" pitchFamily="34" charset="0"/>
              </a:rPr>
              <a:t>strengthening </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417041397"/>
      </p:ext>
    </p:extLst>
  </p:cSld>
  <p:clrMapOvr>
    <a:masterClrMapping/>
  </p:clrMapOvr>
  <p:transition spd="slow">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385" y="1550836"/>
            <a:ext cx="8097140" cy="4681730"/>
          </a:xfrm>
        </p:spPr>
        <p:txBody>
          <a:bodyPr/>
          <a:lstStyle/>
          <a:p>
            <a:pPr marL="0" lvl="1" indent="0">
              <a:lnSpc>
                <a:spcPct val="100000"/>
              </a:lnSpc>
              <a:spcBef>
                <a:spcPts val="0"/>
              </a:spcBef>
              <a:spcAft>
                <a:spcPts val="1200"/>
              </a:spcAft>
              <a:buNone/>
            </a:pPr>
            <a:r>
              <a:rPr lang="en-US" sz="2200" i="1" u="sng" dirty="0" smtClean="0">
                <a:solidFill>
                  <a:schemeClr val="tx1"/>
                </a:solidFill>
              </a:rPr>
              <a:t>Paragraph 22</a:t>
            </a:r>
            <a:r>
              <a:rPr lang="en-US" sz="2200" i="1" dirty="0" smtClean="0">
                <a:solidFill>
                  <a:schemeClr val="tx1"/>
                </a:solidFill>
              </a:rPr>
              <a:t>: “</a:t>
            </a:r>
            <a:r>
              <a:rPr lang="en-US" sz="2200" i="1" dirty="0">
                <a:solidFill>
                  <a:schemeClr val="tx1"/>
                </a:solidFill>
              </a:rPr>
              <a:t>To request the Executive Committee to develop cost guidance associated with maintaining and/or enhancing the energy efficiency of low-GWP or zero-GWP replacement technologies and equipment, when phasing down HFCs, while taking note of the role of other institutions addressing energy efficiency, when appropriate</a:t>
            </a:r>
            <a:r>
              <a:rPr lang="en-US" sz="2200" i="1" dirty="0" smtClean="0">
                <a:solidFill>
                  <a:schemeClr val="tx1"/>
                </a:solidFill>
              </a:rPr>
              <a:t>”</a:t>
            </a:r>
          </a:p>
          <a:p>
            <a:pPr marL="0" lvl="1" indent="0">
              <a:lnSpc>
                <a:spcPct val="100000"/>
              </a:lnSpc>
              <a:spcBef>
                <a:spcPts val="0"/>
              </a:spcBef>
              <a:spcAft>
                <a:spcPts val="1200"/>
              </a:spcAft>
              <a:buNone/>
            </a:pPr>
            <a:r>
              <a:rPr lang="en-GB" sz="2200" b="1" dirty="0"/>
              <a:t>Previous </a:t>
            </a:r>
            <a:r>
              <a:rPr lang="en-GB" sz="2200" b="1" dirty="0" smtClean="0"/>
              <a:t>decisions </a:t>
            </a:r>
            <a:r>
              <a:rPr lang="en-GB" sz="2200" b="1" dirty="0"/>
              <a:t>and </a:t>
            </a:r>
            <a:r>
              <a:rPr lang="en-GB" sz="2200" b="1" dirty="0" smtClean="0"/>
              <a:t>practices</a:t>
            </a:r>
            <a:endParaRPr lang="en-US" sz="2200" b="1" dirty="0"/>
          </a:p>
          <a:p>
            <a:pPr marL="509588" lvl="1" indent="-509588">
              <a:lnSpc>
                <a:spcPct val="100000"/>
              </a:lnSpc>
              <a:spcBef>
                <a:spcPts val="0"/>
              </a:spcBef>
              <a:spcAft>
                <a:spcPts val="1200"/>
              </a:spcAft>
            </a:pPr>
            <a:r>
              <a:rPr lang="en-US" sz="2200" dirty="0" smtClean="0"/>
              <a:t>Paragraphs 111 to </a:t>
            </a:r>
            <a:r>
              <a:rPr lang="en-US" sz="2200" dirty="0"/>
              <a:t>114 of document 78/5 provide </a:t>
            </a:r>
            <a:r>
              <a:rPr lang="en-US" sz="2200" dirty="0" smtClean="0"/>
              <a:t>on how </a:t>
            </a:r>
            <a:r>
              <a:rPr lang="en-US" sz="2200" dirty="0"/>
              <a:t>energy efficiency components were considered during CFC </a:t>
            </a:r>
            <a:r>
              <a:rPr lang="en-US" sz="2200" dirty="0" smtClean="0"/>
              <a:t>and HCFC </a:t>
            </a:r>
            <a:r>
              <a:rPr lang="en-US" sz="2200" dirty="0" smtClean="0"/>
              <a:t>phase-out</a:t>
            </a:r>
          </a:p>
          <a:p>
            <a:pPr marL="509588" lvl="1" indent="-509588">
              <a:lnSpc>
                <a:spcPct val="100000"/>
              </a:lnSpc>
              <a:spcBef>
                <a:spcPts val="0"/>
              </a:spcBef>
              <a:spcAft>
                <a:spcPts val="1200"/>
              </a:spcAft>
            </a:pPr>
            <a:r>
              <a:rPr lang="en-US" sz="2200" dirty="0" smtClean="0"/>
              <a:t>Annex </a:t>
            </a:r>
            <a:r>
              <a:rPr lang="en-US" sz="2200" dirty="0"/>
              <a:t>V to document 78/5 presents </a:t>
            </a:r>
            <a:r>
              <a:rPr lang="en-US" sz="2200" dirty="0" smtClean="0"/>
              <a:t>an overview of information </a:t>
            </a:r>
            <a:r>
              <a:rPr lang="en-US" sz="2200" dirty="0" smtClean="0"/>
              <a:t>on maintaining/enhancing </a:t>
            </a:r>
            <a:r>
              <a:rPr lang="en-US" sz="2200" dirty="0"/>
              <a:t>energy </a:t>
            </a:r>
            <a:r>
              <a:rPr lang="en-US" sz="2200" dirty="0" smtClean="0"/>
              <a:t>efficiency</a:t>
            </a:r>
            <a:endParaRPr lang="en-US" sz="2200" dirty="0"/>
          </a:p>
          <a:p>
            <a:pPr marL="290512" lvl="1" indent="-285750">
              <a:lnSpc>
                <a:spcPct val="100000"/>
              </a:lnSpc>
              <a:spcAft>
                <a:spcPts val="1200"/>
              </a:spcAft>
            </a:pPr>
            <a:endParaRPr lang="en-US" sz="1600" dirty="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28</a:t>
            </a:fld>
            <a:endParaRPr lang="en-US" altLang="en-US" dirty="0"/>
          </a:p>
        </p:txBody>
      </p:sp>
      <p:sp>
        <p:nvSpPr>
          <p:cNvPr id="6" name="Title 5"/>
          <p:cNvSpPr>
            <a:spLocks noGrp="1"/>
          </p:cNvSpPr>
          <p:nvPr>
            <p:ph type="title"/>
          </p:nvPr>
        </p:nvSpPr>
        <p:spPr>
          <a:xfrm>
            <a:off x="495580" y="1040530"/>
            <a:ext cx="4091675" cy="499265"/>
          </a:xfrm>
        </p:spPr>
        <p:txBody>
          <a:bodyPr/>
          <a:lstStyle/>
          <a:p>
            <a:pPr lvl="1"/>
            <a:r>
              <a:rPr lang="en-CA" dirty="0" smtClean="0">
                <a:solidFill>
                  <a:schemeClr val="tx1"/>
                </a:solidFill>
                <a:latin typeface="+mj-lt"/>
                <a:ea typeface="Verdana" panose="020B0604030504040204" pitchFamily="34" charset="0"/>
                <a:cs typeface="Verdana" panose="020B0604030504040204" pitchFamily="34" charset="0"/>
              </a:rPr>
              <a:t>Energy efficiency</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01019850"/>
      </p:ext>
    </p:extLst>
  </p:cSld>
  <p:clrMapOvr>
    <a:masterClrMapping/>
  </p:clrMapOvr>
  <p:transition spd="slow">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384" y="1538724"/>
            <a:ext cx="8058735" cy="4862075"/>
          </a:xfrm>
        </p:spPr>
        <p:txBody>
          <a:bodyPr/>
          <a:lstStyle/>
          <a:p>
            <a:pPr marL="0" lvl="1" indent="0">
              <a:lnSpc>
                <a:spcPct val="100000"/>
              </a:lnSpc>
              <a:spcBef>
                <a:spcPts val="0"/>
              </a:spcBef>
              <a:spcAft>
                <a:spcPts val="1200"/>
              </a:spcAft>
              <a:buNone/>
            </a:pPr>
            <a:r>
              <a:rPr lang="en-US" sz="2000" i="1" u="sng" dirty="0" smtClean="0">
                <a:solidFill>
                  <a:schemeClr val="tx1"/>
                </a:solidFill>
              </a:rPr>
              <a:t>Paragraph </a:t>
            </a:r>
            <a:r>
              <a:rPr lang="en-US" sz="2000" i="1" u="sng" dirty="0" smtClean="0">
                <a:solidFill>
                  <a:schemeClr val="tx1"/>
                </a:solidFill>
              </a:rPr>
              <a:t>23</a:t>
            </a:r>
            <a:r>
              <a:rPr lang="en-US" sz="2000" i="1" dirty="0" smtClean="0">
                <a:solidFill>
                  <a:schemeClr val="tx1"/>
                </a:solidFill>
              </a:rPr>
              <a:t>: </a:t>
            </a:r>
            <a:r>
              <a:rPr lang="en-US" sz="2000" i="1" dirty="0">
                <a:solidFill>
                  <a:schemeClr val="tx1"/>
                </a:solidFill>
              </a:rPr>
              <a:t>“To request the Executive Committee to prioritize technical assistance and capacity building to address safety issues associated with low-GWP or zero-GWP alternatives”.</a:t>
            </a:r>
          </a:p>
          <a:p>
            <a:pPr marL="0" lvl="1" indent="0">
              <a:lnSpc>
                <a:spcPct val="100000"/>
              </a:lnSpc>
              <a:spcBef>
                <a:spcPts val="0"/>
              </a:spcBef>
              <a:spcAft>
                <a:spcPts val="600"/>
              </a:spcAft>
              <a:buNone/>
            </a:pPr>
            <a:r>
              <a:rPr lang="en-US" sz="2000" i="1" u="sng" dirty="0">
                <a:solidFill>
                  <a:schemeClr val="tx1"/>
                </a:solidFill>
              </a:rPr>
              <a:t>Paragraph </a:t>
            </a:r>
            <a:r>
              <a:rPr lang="en-US" sz="2000" i="1" u="sng" dirty="0" smtClean="0">
                <a:solidFill>
                  <a:schemeClr val="tx1"/>
                </a:solidFill>
              </a:rPr>
              <a:t>3</a:t>
            </a:r>
            <a:r>
              <a:rPr lang="en-US" sz="2000" i="1" dirty="0" smtClean="0">
                <a:solidFill>
                  <a:schemeClr val="tx1"/>
                </a:solidFill>
              </a:rPr>
              <a:t>: “</a:t>
            </a:r>
            <a:r>
              <a:rPr lang="en-US" sz="2000" i="1" dirty="0">
                <a:solidFill>
                  <a:schemeClr val="tx1"/>
                </a:solidFill>
              </a:rPr>
              <a:t>To recognize the importance of timely updating international standards for flammable low-global-warming potential (GWP) refrigerants, including IEC60335-2-40, and to support promoting actions that allow safe market introduction, as well as manufacturing, operation, maintenance and handling, of zero GWP or low-GWP refrigerant alternatives to HCFCs and HFCs</a:t>
            </a:r>
            <a:r>
              <a:rPr lang="en-US" sz="2000" i="1" dirty="0" smtClean="0">
                <a:solidFill>
                  <a:schemeClr val="tx1"/>
                </a:solidFill>
              </a:rPr>
              <a:t>”.</a:t>
            </a:r>
          </a:p>
          <a:p>
            <a:pPr marL="457200" lvl="1" indent="-457200">
              <a:lnSpc>
                <a:spcPct val="100000"/>
              </a:lnSpc>
              <a:spcBef>
                <a:spcPts val="0"/>
              </a:spcBef>
              <a:spcAft>
                <a:spcPts val="1200"/>
              </a:spcAft>
            </a:pPr>
            <a:r>
              <a:rPr lang="en-US" sz="2000" i="1" dirty="0">
                <a:solidFill>
                  <a:schemeClr val="tx1"/>
                </a:solidFill>
              </a:rPr>
              <a:t>This paragraph, while not having a mandate to the Executive Committee, is related to the </a:t>
            </a:r>
            <a:r>
              <a:rPr lang="en-US" sz="2000" i="1" dirty="0" smtClean="0">
                <a:solidFill>
                  <a:schemeClr val="tx1"/>
                </a:solidFill>
              </a:rPr>
              <a:t>subject.</a:t>
            </a:r>
          </a:p>
          <a:p>
            <a:pPr marL="457200" lvl="1" indent="-457200">
              <a:lnSpc>
                <a:spcPct val="100000"/>
              </a:lnSpc>
              <a:spcBef>
                <a:spcPts val="0"/>
              </a:spcBef>
              <a:spcAft>
                <a:spcPts val="600"/>
              </a:spcAft>
              <a:buNone/>
            </a:pPr>
            <a:r>
              <a:rPr lang="en-GB" sz="2000" b="1" dirty="0"/>
              <a:t>Previous </a:t>
            </a:r>
            <a:r>
              <a:rPr lang="en-GB" sz="2000" b="1" dirty="0" smtClean="0"/>
              <a:t>decisions </a:t>
            </a:r>
            <a:r>
              <a:rPr lang="en-GB" sz="2000" b="1" dirty="0"/>
              <a:t>and </a:t>
            </a:r>
            <a:r>
              <a:rPr lang="en-GB" sz="2000" b="1" dirty="0" smtClean="0"/>
              <a:t>practices</a:t>
            </a:r>
            <a:endParaRPr lang="en-US" sz="2000" b="1" dirty="0"/>
          </a:p>
          <a:p>
            <a:pPr marL="457200" lvl="1" indent="-457200">
              <a:lnSpc>
                <a:spcPct val="100000"/>
              </a:lnSpc>
              <a:spcBef>
                <a:spcPts val="0"/>
              </a:spcBef>
              <a:spcAft>
                <a:spcPts val="600"/>
              </a:spcAft>
            </a:pPr>
            <a:r>
              <a:rPr lang="en-US" sz="2000" dirty="0" smtClean="0"/>
              <a:t>Document 78/6 presents a comprehensive analysis including the previous decisions and practices related to enabling activities</a:t>
            </a:r>
            <a:r>
              <a:rPr lang="en-US" sz="2000" dirty="0" smtClean="0"/>
              <a:t>.</a:t>
            </a: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29</a:t>
            </a:fld>
            <a:endParaRPr lang="en-US" altLang="en-US" dirty="0"/>
          </a:p>
        </p:txBody>
      </p:sp>
      <p:sp>
        <p:nvSpPr>
          <p:cNvPr id="6" name="Title 5"/>
          <p:cNvSpPr>
            <a:spLocks noGrp="1"/>
          </p:cNvSpPr>
          <p:nvPr>
            <p:ph type="title"/>
          </p:nvPr>
        </p:nvSpPr>
        <p:spPr>
          <a:xfrm>
            <a:off x="518730" y="1063145"/>
            <a:ext cx="8247394" cy="499265"/>
          </a:xfrm>
        </p:spPr>
        <p:txBody>
          <a:bodyPr/>
          <a:lstStyle/>
          <a:p>
            <a:pPr lvl="1"/>
            <a:r>
              <a:rPr lang="en-CA" dirty="0" smtClean="0">
                <a:solidFill>
                  <a:schemeClr val="tx1"/>
                </a:solidFill>
                <a:latin typeface="+mj-lt"/>
                <a:ea typeface="Verdana" panose="020B0604030504040204" pitchFamily="34" charset="0"/>
                <a:cs typeface="Verdana" panose="020B0604030504040204" pitchFamily="34" charset="0"/>
              </a:rPr>
              <a:t>Capacity building to address safety</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69590374"/>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235" y="1739180"/>
            <a:ext cx="8871555" cy="4839030"/>
          </a:xfrm>
        </p:spPr>
        <p:txBody>
          <a:bodyPr/>
          <a:lstStyle/>
          <a:p>
            <a:pPr>
              <a:lnSpc>
                <a:spcPct val="100000"/>
              </a:lnSpc>
            </a:pPr>
            <a:endParaRPr lang="en-CA" dirty="0" smtClean="0">
              <a:solidFill>
                <a:schemeClr val="tx1"/>
              </a:solidFill>
            </a:endParaRPr>
          </a:p>
          <a:p>
            <a:pPr>
              <a:lnSpc>
                <a:spcPct val="100000"/>
              </a:lnSpc>
            </a:pPr>
            <a:endParaRPr lang="en-CA" dirty="0">
              <a:solidFill>
                <a:schemeClr val="tx1"/>
              </a:solidFill>
            </a:endParaRPr>
          </a:p>
          <a:p>
            <a:pPr>
              <a:lnSpc>
                <a:spcPct val="100000"/>
              </a:lnSpc>
            </a:pPr>
            <a:endParaRPr lang="en-CA" dirty="0" smtClean="0">
              <a:solidFill>
                <a:schemeClr val="tx1"/>
              </a:solidFill>
            </a:endParaRPr>
          </a:p>
          <a:p>
            <a:pPr marL="0" indent="0">
              <a:lnSpc>
                <a:spcPct val="100000"/>
              </a:lnSpc>
              <a:buNone/>
            </a:pPr>
            <a:endParaRPr lang="en-US" dirty="0" smtClean="0">
              <a:solidFill>
                <a:schemeClr val="tx1"/>
              </a:solidFill>
            </a:endParaRPr>
          </a:p>
          <a:p>
            <a:pPr>
              <a:lnSpc>
                <a:spcPct val="100000"/>
              </a:lnSpc>
            </a:pPr>
            <a:endParaRPr lang="en-US" dirty="0">
              <a:solidFill>
                <a:schemeClr val="tx1"/>
              </a:solidFill>
            </a:endParaRPr>
          </a:p>
          <a:p>
            <a:pPr>
              <a:lnSpc>
                <a:spcPct val="100000"/>
              </a:lnSpc>
            </a:pPr>
            <a:endParaRPr lang="en-US" dirty="0" smtClean="0">
              <a:solidFill>
                <a:schemeClr val="tx1"/>
              </a:solidFill>
            </a:endParaRPr>
          </a:p>
          <a:p>
            <a:pPr>
              <a:lnSpc>
                <a:spcPct val="100000"/>
              </a:lnSpc>
            </a:pPr>
            <a:endParaRPr lang="en-US" dirty="0">
              <a:solidFill>
                <a:schemeClr val="tx1"/>
              </a:solidFill>
            </a:endParaRPr>
          </a:p>
          <a:p>
            <a:pPr>
              <a:lnSpc>
                <a:spcPct val="100000"/>
              </a:lnSpc>
            </a:pPr>
            <a:endParaRPr lang="en-US" dirty="0" smtClean="0">
              <a:solidFill>
                <a:schemeClr val="tx1"/>
              </a:solidFill>
            </a:endParaRPr>
          </a:p>
          <a:p>
            <a:pPr>
              <a:lnSpc>
                <a:spcPct val="100000"/>
              </a:lnSpc>
            </a:pPr>
            <a:endParaRPr lang="en-US" dirty="0" smtClean="0">
              <a:solidFill>
                <a:schemeClr val="tx1"/>
              </a:solidFill>
            </a:endParaRPr>
          </a:p>
          <a:p>
            <a:pPr>
              <a:lnSpc>
                <a:spcPct val="100000"/>
              </a:lnSpc>
            </a:pPr>
            <a:endParaRPr lang="en-US" dirty="0">
              <a:solidFill>
                <a:schemeClr val="tx1"/>
              </a:solidFill>
            </a:endParaRPr>
          </a:p>
          <a:p>
            <a:pPr marL="1198563" indent="0">
              <a:buNone/>
            </a:pPr>
            <a:r>
              <a:rPr lang="fr-CA" sz="1400" dirty="0" smtClean="0">
                <a:solidFill>
                  <a:schemeClr val="tx1"/>
                </a:solidFill>
              </a:rPr>
              <a:t>.</a:t>
            </a:r>
            <a:endParaRPr lang="en-US" sz="1400" dirty="0">
              <a:solidFill>
                <a:schemeClr val="tx1"/>
              </a:solidFill>
            </a:endParaRPr>
          </a:p>
          <a:p>
            <a:pPr>
              <a:lnSpc>
                <a:spcPct val="100000"/>
              </a:lnSpc>
            </a:pPr>
            <a:endParaRPr lang="en-CA" dirty="0" smtClean="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3</a:t>
            </a:fld>
            <a:endParaRPr lang="en-US" altLang="en-US" dirty="0"/>
          </a:p>
        </p:txBody>
      </p:sp>
      <p:sp>
        <p:nvSpPr>
          <p:cNvPr id="5" name="Date Placeholder 4"/>
          <p:cNvSpPr>
            <a:spLocks noGrp="1"/>
          </p:cNvSpPr>
          <p:nvPr>
            <p:ph type="dt" sz="half" idx="10"/>
          </p:nvPr>
        </p:nvSpPr>
        <p:spPr/>
        <p:txBody>
          <a:bodyPr/>
          <a:lstStyle/>
          <a:p>
            <a:r>
              <a:rPr lang="en-US" altLang="en-US" dirty="0" smtClean="0"/>
              <a:t>3/17/2017</a:t>
            </a:r>
            <a:endParaRPr lang="en-US" altLang="en-US" dirty="0"/>
          </a:p>
        </p:txBody>
      </p:sp>
      <p:graphicFrame>
        <p:nvGraphicFramePr>
          <p:cNvPr id="15" name="Table 14"/>
          <p:cNvGraphicFramePr>
            <a:graphicFrameLocks noGrp="1"/>
          </p:cNvGraphicFramePr>
          <p:nvPr>
            <p:extLst>
              <p:ext uri="{D42A27DB-BD31-4B8C-83A1-F6EECF244321}">
                <p14:modId xmlns:p14="http://schemas.microsoft.com/office/powerpoint/2010/main" val="2147599754"/>
              </p:ext>
            </p:extLst>
          </p:nvPr>
        </p:nvGraphicFramePr>
        <p:xfrm>
          <a:off x="647331" y="1712881"/>
          <a:ext cx="7804120" cy="4727576"/>
        </p:xfrm>
        <a:graphic>
          <a:graphicData uri="http://schemas.openxmlformats.org/drawingml/2006/table">
            <a:tbl>
              <a:tblPr firstRow="1" firstCol="1" bandRow="1">
                <a:tableStyleId>{5C22544A-7EE6-4342-B048-85BDC9FD1C3A}</a:tableStyleId>
              </a:tblPr>
              <a:tblGrid>
                <a:gridCol w="5670808"/>
                <a:gridCol w="2133312"/>
              </a:tblGrid>
              <a:tr h="246244">
                <a:tc>
                  <a:txBody>
                    <a:bodyPr/>
                    <a:lstStyle/>
                    <a:p>
                      <a:pPr marL="0" marR="0" algn="l">
                        <a:spcBef>
                          <a:spcPts val="0"/>
                        </a:spcBef>
                        <a:spcAft>
                          <a:spcPts val="0"/>
                        </a:spcAft>
                      </a:pPr>
                      <a:r>
                        <a:rPr lang="en-GB" sz="1400" b="1" i="0" dirty="0">
                          <a:solidFill>
                            <a:schemeClr val="tx1"/>
                          </a:solidFill>
                          <a:effectLst/>
                        </a:rPr>
                        <a:t>Elements of the guidelines for phase-down of HFCs</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GB" sz="1400" b="1" i="0" dirty="0" smtClean="0">
                          <a:solidFill>
                            <a:schemeClr val="tx1"/>
                          </a:solidFill>
                          <a:effectLst/>
                        </a:rPr>
                        <a:t>Paragraphs of </a:t>
                      </a:r>
                    </a:p>
                    <a:p>
                      <a:pPr marL="0" marR="0" algn="ctr">
                        <a:spcBef>
                          <a:spcPts val="0"/>
                        </a:spcBef>
                        <a:spcAft>
                          <a:spcPts val="0"/>
                        </a:spcAft>
                      </a:pPr>
                      <a:r>
                        <a:rPr lang="en-GB" sz="1400" b="1" i="0" dirty="0" smtClean="0">
                          <a:solidFill>
                            <a:schemeClr val="tx1"/>
                          </a:solidFill>
                          <a:effectLst/>
                        </a:rPr>
                        <a:t>decision </a:t>
                      </a:r>
                      <a:r>
                        <a:rPr lang="en-GB" sz="1400" b="1" i="0" dirty="0">
                          <a:solidFill>
                            <a:schemeClr val="tx1"/>
                          </a:solidFill>
                          <a:effectLst/>
                        </a:rPr>
                        <a:t>XXVIII/2</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 Overarching </a:t>
                      </a:r>
                      <a:r>
                        <a:rPr lang="en-US" sz="1400" b="1" i="0" dirty="0">
                          <a:solidFill>
                            <a:schemeClr val="tx1"/>
                          </a:solidFill>
                          <a:effectLst/>
                        </a:rPr>
                        <a:t>principles and timelines</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9, 10, 11 and 12</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II. Flexibility </a:t>
                      </a:r>
                      <a:r>
                        <a:rPr lang="en-US" sz="1400" b="1" i="0" dirty="0">
                          <a:solidFill>
                            <a:schemeClr val="tx1"/>
                          </a:solidFill>
                          <a:effectLst/>
                        </a:rPr>
                        <a:t>in implementation (*)</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13 and 14</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III. Cut-off </a:t>
                      </a:r>
                      <a:r>
                        <a:rPr lang="en-US" sz="1400" b="1" i="0" dirty="0">
                          <a:solidFill>
                            <a:schemeClr val="tx1"/>
                          </a:solidFill>
                          <a:effectLst/>
                        </a:rPr>
                        <a:t>date for eligible capacity (*)</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17</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IV. Second </a:t>
                      </a:r>
                      <a:r>
                        <a:rPr lang="en-US" sz="1400" b="1" i="0" dirty="0">
                          <a:solidFill>
                            <a:schemeClr val="tx1"/>
                          </a:solidFill>
                          <a:effectLst/>
                        </a:rPr>
                        <a:t>and third conversions (*)</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18</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IV. Sustained </a:t>
                      </a:r>
                      <a:r>
                        <a:rPr lang="en-US" sz="1400" b="1" i="0" dirty="0">
                          <a:solidFill>
                            <a:schemeClr val="tx1"/>
                          </a:solidFill>
                          <a:effectLst/>
                        </a:rPr>
                        <a:t>aggregate reductions in HFC consumption </a:t>
                      </a:r>
                      <a:r>
                        <a:rPr lang="en-US" sz="1400" b="1" i="0" dirty="0" smtClean="0">
                          <a:solidFill>
                            <a:schemeClr val="tx1"/>
                          </a:solidFill>
                          <a:effectLst/>
                        </a:rPr>
                        <a:t>and</a:t>
                      </a:r>
                    </a:p>
                    <a:p>
                      <a:pPr marL="0" marR="0" lvl="0" indent="0" algn="l">
                        <a:spcBef>
                          <a:spcPts val="0"/>
                        </a:spcBef>
                        <a:spcAft>
                          <a:spcPts val="0"/>
                        </a:spcAft>
                        <a:buFont typeface="+mj-lt"/>
                        <a:buNone/>
                      </a:pPr>
                      <a:r>
                        <a:rPr lang="en-US" sz="1400" b="1" i="0" dirty="0" smtClean="0">
                          <a:solidFill>
                            <a:schemeClr val="tx1"/>
                          </a:solidFill>
                          <a:effectLst/>
                        </a:rPr>
                        <a:t> </a:t>
                      </a:r>
                      <a:r>
                        <a:rPr lang="en-US" sz="1400" b="1" i="0" baseline="0" dirty="0" smtClean="0">
                          <a:solidFill>
                            <a:schemeClr val="tx1"/>
                          </a:solidFill>
                          <a:effectLst/>
                        </a:rPr>
                        <a:t>    </a:t>
                      </a:r>
                      <a:r>
                        <a:rPr lang="en-US" sz="1400" b="1" i="0" dirty="0" smtClean="0">
                          <a:solidFill>
                            <a:schemeClr val="tx1"/>
                          </a:solidFill>
                          <a:effectLst/>
                        </a:rPr>
                        <a:t>production</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19</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V. Enabling </a:t>
                      </a:r>
                      <a:r>
                        <a:rPr lang="en-US" sz="1400" b="1" i="0" dirty="0">
                          <a:solidFill>
                            <a:schemeClr val="tx1"/>
                          </a:solidFill>
                          <a:effectLst/>
                        </a:rPr>
                        <a:t>activities [1]</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3, 20, 23</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VI.</a:t>
                      </a:r>
                      <a:r>
                        <a:rPr lang="en-US" sz="1400" b="1" i="0" baseline="0" dirty="0" smtClean="0">
                          <a:solidFill>
                            <a:schemeClr val="tx1"/>
                          </a:solidFill>
                          <a:effectLst/>
                        </a:rPr>
                        <a:t> </a:t>
                      </a:r>
                      <a:r>
                        <a:rPr lang="en-US" sz="1400" b="1" i="0" dirty="0" smtClean="0">
                          <a:solidFill>
                            <a:schemeClr val="tx1"/>
                          </a:solidFill>
                          <a:effectLst/>
                        </a:rPr>
                        <a:t>Eligible </a:t>
                      </a:r>
                      <a:r>
                        <a:rPr lang="en-US" sz="1400" b="1" i="0" dirty="0">
                          <a:solidFill>
                            <a:schemeClr val="tx1"/>
                          </a:solidFill>
                          <a:effectLst/>
                        </a:rPr>
                        <a:t>incremental costs</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15</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171450" marR="0" lvl="0" indent="-171450" algn="l">
                        <a:spcBef>
                          <a:spcPts val="0"/>
                        </a:spcBef>
                        <a:spcAft>
                          <a:spcPts val="0"/>
                        </a:spcAft>
                        <a:buFont typeface="Arial" panose="020B0604020202020204" pitchFamily="34" charset="0"/>
                        <a:buChar char="•"/>
                      </a:pPr>
                      <a:r>
                        <a:rPr lang="en-US" sz="1400" b="1" i="0" dirty="0" smtClean="0">
                          <a:solidFill>
                            <a:schemeClr val="tx1"/>
                          </a:solidFill>
                          <a:effectLst/>
                        </a:rPr>
                        <a:t>Consumption </a:t>
                      </a:r>
                      <a:r>
                        <a:rPr lang="en-US" sz="1400" b="1" i="0" dirty="0">
                          <a:solidFill>
                            <a:schemeClr val="tx1"/>
                          </a:solidFill>
                          <a:effectLst/>
                        </a:rPr>
                        <a:t>manufacturing sector</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3, 15(a), 23</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171450" marR="0" lvl="0" indent="-171450" algn="l">
                        <a:spcBef>
                          <a:spcPts val="0"/>
                        </a:spcBef>
                        <a:spcAft>
                          <a:spcPts val="0"/>
                        </a:spcAft>
                        <a:buFont typeface="Arial" panose="020B0604020202020204" pitchFamily="34" charset="0"/>
                        <a:buChar char="•"/>
                      </a:pPr>
                      <a:r>
                        <a:rPr lang="en-US" sz="1400" b="1" i="0" dirty="0">
                          <a:solidFill>
                            <a:schemeClr val="tx1"/>
                          </a:solidFill>
                          <a:effectLst/>
                        </a:rPr>
                        <a:t>Production sector [2]</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15(b)</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171450" marR="0" lvl="0" indent="-171450" algn="l">
                        <a:spcBef>
                          <a:spcPts val="0"/>
                        </a:spcBef>
                        <a:spcAft>
                          <a:spcPts val="0"/>
                        </a:spcAft>
                        <a:buFont typeface="Arial" panose="020B0604020202020204" pitchFamily="34" charset="0"/>
                        <a:buChar char="•"/>
                      </a:pPr>
                      <a:r>
                        <a:rPr lang="en-US" sz="1400" b="1" i="0" dirty="0">
                          <a:solidFill>
                            <a:schemeClr val="tx1"/>
                          </a:solidFill>
                          <a:effectLst/>
                        </a:rPr>
                        <a:t>Refrigeration servicing sector</a:t>
                      </a:r>
                      <a:endParaRPr lang="en-US" sz="1400" b="1" i="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3, 15(c), 16 and 23</a:t>
                      </a:r>
                      <a:endParaRPr lang="en-US" sz="1400" b="1" i="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171450" marR="0" lvl="0" indent="-171450" algn="l">
                        <a:spcBef>
                          <a:spcPts val="0"/>
                        </a:spcBef>
                        <a:spcAft>
                          <a:spcPts val="0"/>
                        </a:spcAft>
                        <a:buFont typeface="Arial" panose="020B0604020202020204" pitchFamily="34" charset="0"/>
                        <a:buChar char="•"/>
                      </a:pPr>
                      <a:r>
                        <a:rPr lang="en-US" sz="1400" b="1" i="0" dirty="0">
                          <a:solidFill>
                            <a:schemeClr val="tx1"/>
                          </a:solidFill>
                          <a:effectLst/>
                        </a:rPr>
                        <a:t>Other costs (*)</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25</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VII. Institutional </a:t>
                      </a:r>
                      <a:r>
                        <a:rPr lang="en-US" sz="1400" b="1" i="0" dirty="0">
                          <a:solidFill>
                            <a:schemeClr val="tx1"/>
                          </a:solidFill>
                          <a:effectLst/>
                        </a:rPr>
                        <a:t>strengthening [3]</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21</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IX. Energy </a:t>
                      </a:r>
                      <a:r>
                        <a:rPr lang="en-US" sz="1400" b="1" i="0" dirty="0">
                          <a:solidFill>
                            <a:schemeClr val="tx1"/>
                          </a:solidFill>
                          <a:effectLst/>
                        </a:rPr>
                        <a:t>efficiency</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22</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X. Capacity </a:t>
                      </a:r>
                      <a:r>
                        <a:rPr lang="en-US" sz="1400" b="1" i="0" dirty="0">
                          <a:solidFill>
                            <a:schemeClr val="tx1"/>
                          </a:solidFill>
                          <a:effectLst/>
                        </a:rPr>
                        <a:t>building to address safety</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400" b="1" i="0" dirty="0">
                          <a:solidFill>
                            <a:schemeClr val="tx1"/>
                          </a:solidFill>
                          <a:effectLst/>
                        </a:rPr>
                        <a:t>3, 23</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XI. Disposal</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24</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44">
                <a:tc>
                  <a:txBody>
                    <a:bodyPr/>
                    <a:lstStyle/>
                    <a:p>
                      <a:pPr marL="0" marR="0" lvl="0" indent="0" algn="l">
                        <a:spcBef>
                          <a:spcPts val="0"/>
                        </a:spcBef>
                        <a:spcAft>
                          <a:spcPts val="0"/>
                        </a:spcAft>
                        <a:buFont typeface="+mj-lt"/>
                        <a:buNone/>
                      </a:pPr>
                      <a:r>
                        <a:rPr lang="en-US" sz="1400" b="1" i="0" dirty="0" smtClean="0">
                          <a:solidFill>
                            <a:schemeClr val="tx1"/>
                          </a:solidFill>
                          <a:effectLst/>
                        </a:rPr>
                        <a:t>XII. Eligibility </a:t>
                      </a:r>
                      <a:r>
                        <a:rPr lang="en-US" sz="1400" b="1" i="0" dirty="0">
                          <a:solidFill>
                            <a:schemeClr val="tx1"/>
                          </a:solidFill>
                          <a:effectLst/>
                        </a:rPr>
                        <a:t>of Annex F substances subject to high </a:t>
                      </a:r>
                      <a:r>
                        <a:rPr lang="en-US" sz="1400" b="1" i="0" dirty="0" smtClean="0">
                          <a:solidFill>
                            <a:schemeClr val="tx1"/>
                          </a:solidFill>
                          <a:effectLst/>
                        </a:rPr>
                        <a:t>ambient</a:t>
                      </a:r>
                    </a:p>
                    <a:p>
                      <a:pPr marL="0" marR="0" lvl="0" indent="0" algn="l">
                        <a:spcBef>
                          <a:spcPts val="0"/>
                        </a:spcBef>
                        <a:spcAft>
                          <a:spcPts val="0"/>
                        </a:spcAft>
                        <a:buFont typeface="+mj-lt"/>
                        <a:buNone/>
                      </a:pPr>
                      <a:r>
                        <a:rPr lang="en-US" sz="1400" b="1" i="0" dirty="0" smtClean="0">
                          <a:solidFill>
                            <a:schemeClr val="tx1"/>
                          </a:solidFill>
                          <a:effectLst/>
                        </a:rPr>
                        <a:t>      </a:t>
                      </a:r>
                      <a:r>
                        <a:rPr lang="en-US" sz="1400" b="1" i="0" dirty="0">
                          <a:solidFill>
                            <a:schemeClr val="tx1"/>
                          </a:solidFill>
                          <a:effectLst/>
                        </a:rPr>
                        <a:t>temperature exemptions (*)</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GB" sz="1400" b="1" i="0" dirty="0">
                          <a:solidFill>
                            <a:schemeClr val="tx1"/>
                          </a:solidFill>
                          <a:effectLst/>
                        </a:rPr>
                        <a:t>35</a:t>
                      </a:r>
                      <a:endParaRPr lang="en-US" sz="1400" b="1" i="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Title 1"/>
          <p:cNvSpPr>
            <a:spLocks noGrp="1"/>
          </p:cNvSpPr>
          <p:nvPr>
            <p:ph type="title"/>
          </p:nvPr>
        </p:nvSpPr>
        <p:spPr>
          <a:xfrm>
            <a:off x="541237" y="1209065"/>
            <a:ext cx="8059309" cy="376495"/>
          </a:xfrm>
        </p:spPr>
        <p:txBody>
          <a:bodyPr/>
          <a:lstStyle/>
          <a:p>
            <a:r>
              <a:rPr lang="en-US" dirty="0" smtClean="0">
                <a:ea typeface="Verdana" panose="020B0604030504040204" pitchFamily="34" charset="0"/>
                <a:cs typeface="Verdana" panose="020B0604030504040204" pitchFamily="34" charset="0"/>
              </a:rPr>
              <a:t>Structure</a:t>
            </a:r>
            <a:r>
              <a:rPr lang="en-US" baseline="0" dirty="0" smtClean="0">
                <a:ea typeface="Verdana" panose="020B0604030504040204" pitchFamily="34" charset="0"/>
                <a:cs typeface="Verdana" panose="020B0604030504040204" pitchFamily="34" charset="0"/>
              </a:rPr>
              <a:t> of document 78/5</a:t>
            </a:r>
            <a:endParaRPr lang="en-US"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5787029"/>
      </p:ext>
    </p:extLst>
  </p:cSld>
  <p:clrMapOvr>
    <a:masterClrMapping/>
  </p:clrMapOvr>
  <p:transition spd="slow">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139" y="1561340"/>
            <a:ext cx="7920880" cy="3211835"/>
          </a:xfrm>
        </p:spPr>
        <p:txBody>
          <a:bodyPr/>
          <a:lstStyle/>
          <a:p>
            <a:pPr marL="0" lvl="1" indent="0">
              <a:lnSpc>
                <a:spcPct val="100000"/>
              </a:lnSpc>
              <a:spcBef>
                <a:spcPts val="0"/>
              </a:spcBef>
              <a:spcAft>
                <a:spcPts val="1200"/>
              </a:spcAft>
              <a:buNone/>
            </a:pPr>
            <a:r>
              <a:rPr lang="en-US" sz="2200" i="1" u="sng" dirty="0" smtClean="0">
                <a:solidFill>
                  <a:schemeClr val="tx1"/>
                </a:solidFill>
              </a:rPr>
              <a:t>Paragraph </a:t>
            </a:r>
            <a:r>
              <a:rPr lang="en-US" sz="2200" i="1" u="sng" dirty="0" smtClean="0">
                <a:solidFill>
                  <a:schemeClr val="tx1"/>
                </a:solidFill>
              </a:rPr>
              <a:t>24:</a:t>
            </a:r>
            <a:r>
              <a:rPr lang="en-US" sz="2200" i="1" dirty="0" smtClean="0">
                <a:solidFill>
                  <a:schemeClr val="tx1"/>
                </a:solidFill>
              </a:rPr>
              <a:t> </a:t>
            </a:r>
            <a:r>
              <a:rPr lang="en-US" sz="2200" i="1" dirty="0">
                <a:solidFill>
                  <a:schemeClr val="tx1"/>
                </a:solidFill>
              </a:rPr>
              <a:t>“To request the Executive Committee to consider funding the cost effective management of stockpiles of used or unwanted controlled substances, including destruction</a:t>
            </a:r>
            <a:r>
              <a:rPr lang="en-US" sz="2200" i="1" dirty="0" smtClean="0">
                <a:solidFill>
                  <a:schemeClr val="tx1"/>
                </a:solidFill>
              </a:rPr>
              <a:t>”.</a:t>
            </a:r>
          </a:p>
          <a:p>
            <a:pPr marL="457200" lvl="1" indent="-457200">
              <a:lnSpc>
                <a:spcPct val="100000"/>
              </a:lnSpc>
              <a:spcBef>
                <a:spcPts val="0"/>
              </a:spcBef>
              <a:spcAft>
                <a:spcPts val="1200"/>
              </a:spcAft>
              <a:buNone/>
            </a:pPr>
            <a:r>
              <a:rPr lang="en-GB" sz="2200" b="1" dirty="0" smtClean="0"/>
              <a:t>Previous decisions and practices</a:t>
            </a:r>
            <a:endParaRPr lang="en-US" sz="2200" b="1" dirty="0"/>
          </a:p>
          <a:p>
            <a:pPr marL="457200" lvl="1" indent="-457200">
              <a:lnSpc>
                <a:spcPct val="100000"/>
              </a:lnSpc>
              <a:spcBef>
                <a:spcPts val="0"/>
              </a:spcBef>
              <a:spcAft>
                <a:spcPts val="1200"/>
              </a:spcAft>
            </a:pPr>
            <a:r>
              <a:rPr lang="en-US" sz="2200" dirty="0" smtClean="0"/>
              <a:t>Paragraphs </a:t>
            </a:r>
            <a:r>
              <a:rPr lang="en-US" sz="2200" dirty="0"/>
              <a:t>118 to 124 </a:t>
            </a:r>
            <a:r>
              <a:rPr lang="en-US" sz="2200" dirty="0" smtClean="0"/>
              <a:t>of document 78/5 provide </a:t>
            </a:r>
            <a:r>
              <a:rPr lang="en-US" sz="2200" dirty="0"/>
              <a:t>information on policies and projects relating to </a:t>
            </a:r>
            <a:r>
              <a:rPr lang="en-US" sz="2200" dirty="0" smtClean="0"/>
              <a:t>ODS </a:t>
            </a:r>
            <a:r>
              <a:rPr lang="en-US" sz="2200" dirty="0" smtClean="0"/>
              <a:t>disposal activities</a:t>
            </a:r>
            <a:endParaRPr lang="en-US" sz="2200" dirty="0"/>
          </a:p>
          <a:p>
            <a:pPr marL="4762" lvl="1" indent="0">
              <a:lnSpc>
                <a:spcPct val="100000"/>
              </a:lnSpc>
              <a:spcAft>
                <a:spcPts val="1200"/>
              </a:spcAft>
              <a:buNone/>
            </a:pPr>
            <a:endParaRPr lang="en-US" sz="1600" dirty="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30</a:t>
            </a:fld>
            <a:endParaRPr lang="en-US" altLang="en-US" dirty="0"/>
          </a:p>
        </p:txBody>
      </p:sp>
      <p:sp>
        <p:nvSpPr>
          <p:cNvPr id="6" name="Title 5"/>
          <p:cNvSpPr>
            <a:spLocks noGrp="1"/>
          </p:cNvSpPr>
          <p:nvPr>
            <p:ph type="title"/>
          </p:nvPr>
        </p:nvSpPr>
        <p:spPr>
          <a:xfrm>
            <a:off x="505311" y="1035780"/>
            <a:ext cx="8247394" cy="527295"/>
          </a:xfrm>
        </p:spPr>
        <p:txBody>
          <a:bodyPr/>
          <a:lstStyle/>
          <a:p>
            <a:pPr lvl="1"/>
            <a:r>
              <a:rPr lang="en-CA" dirty="0" smtClean="0">
                <a:solidFill>
                  <a:schemeClr val="tx1"/>
                </a:solidFill>
                <a:latin typeface="+mj-lt"/>
                <a:ea typeface="Verdana" panose="020B0604030504040204" pitchFamily="34" charset="0"/>
                <a:cs typeface="Verdana" panose="020B0604030504040204" pitchFamily="34" charset="0"/>
              </a:rPr>
              <a:t>Disposal</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98524552"/>
      </p:ext>
    </p:extLst>
  </p:cSld>
  <p:clrMapOvr>
    <a:masterClrMapping/>
  </p:clrMapOvr>
  <p:transition spd="slow">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0304" y="1729745"/>
            <a:ext cx="8162375" cy="4493385"/>
          </a:xfrm>
        </p:spPr>
        <p:txBody>
          <a:bodyPr/>
          <a:lstStyle/>
          <a:p>
            <a:pPr marL="457200" lvl="1" indent="-457200">
              <a:lnSpc>
                <a:spcPct val="100000"/>
              </a:lnSpc>
              <a:spcBef>
                <a:spcPts val="0"/>
              </a:spcBef>
              <a:spcAft>
                <a:spcPts val="300"/>
              </a:spcAft>
            </a:pPr>
            <a:r>
              <a:rPr lang="en-US" sz="2000" dirty="0" smtClean="0">
                <a:solidFill>
                  <a:schemeClr val="tx1"/>
                </a:solidFill>
              </a:rPr>
              <a:t>The </a:t>
            </a:r>
            <a:r>
              <a:rPr lang="en-US" sz="2000" dirty="0">
                <a:solidFill>
                  <a:schemeClr val="tx1"/>
                </a:solidFill>
              </a:rPr>
              <a:t>Parties made available an exemption for Parties with high-ambient temperature conditions where suitable alternatives do not exist for the specific sub-sector of </a:t>
            </a:r>
            <a:r>
              <a:rPr lang="en-US" sz="2000" dirty="0" smtClean="0">
                <a:solidFill>
                  <a:schemeClr val="tx1"/>
                </a:solidFill>
              </a:rPr>
              <a:t>use (paragraphs </a:t>
            </a:r>
            <a:r>
              <a:rPr lang="en-US" sz="2000" dirty="0">
                <a:solidFill>
                  <a:schemeClr val="tx1"/>
                </a:solidFill>
              </a:rPr>
              <a:t>26 to </a:t>
            </a:r>
            <a:r>
              <a:rPr lang="en-US" sz="2000" dirty="0" smtClean="0">
                <a:solidFill>
                  <a:schemeClr val="tx1"/>
                </a:solidFill>
              </a:rPr>
              <a:t>40 of decision XXVIII/2. </a:t>
            </a:r>
          </a:p>
          <a:p>
            <a:pPr marL="463550" lvl="1" indent="-463550">
              <a:lnSpc>
                <a:spcPct val="100000"/>
              </a:lnSpc>
              <a:spcBef>
                <a:spcPts val="0"/>
              </a:spcBef>
              <a:spcAft>
                <a:spcPts val="1200"/>
              </a:spcAft>
              <a:buNone/>
            </a:pPr>
            <a:r>
              <a:rPr lang="en-US" sz="2000" dirty="0" smtClean="0">
                <a:solidFill>
                  <a:schemeClr val="tx1"/>
                </a:solidFill>
              </a:rPr>
              <a:t>	</a:t>
            </a:r>
            <a:r>
              <a:rPr lang="en-US" sz="2000" dirty="0">
                <a:solidFill>
                  <a:schemeClr val="tx1"/>
                </a:solidFill>
              </a:rPr>
              <a:t>On funding (paragraph 35 </a:t>
            </a:r>
            <a:r>
              <a:rPr lang="en-US" sz="2000" i="1" dirty="0" smtClean="0">
                <a:solidFill>
                  <a:schemeClr val="tx1"/>
                </a:solidFill>
              </a:rPr>
              <a:t> </a:t>
            </a:r>
            <a:r>
              <a:rPr lang="en-US" sz="2000" dirty="0" smtClean="0">
                <a:solidFill>
                  <a:schemeClr val="tx1"/>
                </a:solidFill>
              </a:rPr>
              <a:t>, </a:t>
            </a:r>
            <a:r>
              <a:rPr lang="en-US" sz="2000" dirty="0">
                <a:solidFill>
                  <a:schemeClr val="tx1"/>
                </a:solidFill>
              </a:rPr>
              <a:t>the Parties indicated </a:t>
            </a:r>
            <a:r>
              <a:rPr lang="en-US" sz="2000" i="1" dirty="0" smtClean="0">
                <a:solidFill>
                  <a:schemeClr val="tx1"/>
                </a:solidFill>
              </a:rPr>
              <a:t>“</a:t>
            </a:r>
            <a:r>
              <a:rPr lang="en-US" sz="2000" i="1" dirty="0">
                <a:solidFill>
                  <a:schemeClr val="tx1"/>
                </a:solidFill>
              </a:rPr>
              <a:t>that amounts of Annex F substances that are subject to the high ambient temperature exemption are not eligible for funding under the Multilateral Fund while they are exempted for that party</a:t>
            </a:r>
            <a:r>
              <a:rPr lang="en-US" sz="2000" i="1" dirty="0" smtClean="0">
                <a:solidFill>
                  <a:schemeClr val="tx1"/>
                </a:solidFill>
              </a:rPr>
              <a:t>.”</a:t>
            </a:r>
            <a:r>
              <a:rPr lang="en-US" sz="2000" i="1" dirty="0" smtClean="0">
                <a:solidFill>
                  <a:schemeClr val="tx1"/>
                </a:solidFill>
              </a:rPr>
              <a:t/>
            </a:r>
            <a:br>
              <a:rPr lang="en-US" sz="2000" i="1" dirty="0" smtClean="0">
                <a:solidFill>
                  <a:schemeClr val="tx1"/>
                </a:solidFill>
              </a:rPr>
            </a:br>
            <a:r>
              <a:rPr lang="en-US" sz="2000" i="1" dirty="0" smtClean="0">
                <a:solidFill>
                  <a:schemeClr val="tx1"/>
                </a:solidFill>
              </a:rPr>
              <a:t>(</a:t>
            </a:r>
            <a:r>
              <a:rPr lang="en-US" sz="2000" i="1" dirty="0" smtClean="0">
                <a:solidFill>
                  <a:schemeClr val="tx1"/>
                </a:solidFill>
              </a:rPr>
              <a:t>paragraph </a:t>
            </a:r>
            <a:r>
              <a:rPr lang="en-US" sz="2000" i="1" dirty="0">
                <a:solidFill>
                  <a:schemeClr val="tx1"/>
                </a:solidFill>
              </a:rPr>
              <a:t>125 of document </a:t>
            </a:r>
            <a:r>
              <a:rPr lang="en-US" sz="2000" i="1" dirty="0" smtClean="0">
                <a:solidFill>
                  <a:schemeClr val="tx1"/>
                </a:solidFill>
              </a:rPr>
              <a:t>78/5)</a:t>
            </a:r>
          </a:p>
          <a:p>
            <a:pPr marL="457200" lvl="1" indent="-457200">
              <a:lnSpc>
                <a:spcPct val="100000"/>
              </a:lnSpc>
              <a:spcBef>
                <a:spcPts val="0"/>
              </a:spcBef>
              <a:spcAft>
                <a:spcPts val="1200"/>
              </a:spcAft>
              <a:buNone/>
            </a:pPr>
            <a:r>
              <a:rPr lang="en-GB" sz="2000" b="1" dirty="0" smtClean="0"/>
              <a:t>Previous decisions </a:t>
            </a:r>
            <a:r>
              <a:rPr lang="en-GB" sz="2000" b="1" dirty="0"/>
              <a:t>and </a:t>
            </a:r>
            <a:r>
              <a:rPr lang="en-GB" sz="2000" b="1" dirty="0" smtClean="0"/>
              <a:t>practices</a:t>
            </a:r>
            <a:endParaRPr lang="en-US" sz="2000" b="1" dirty="0"/>
          </a:p>
          <a:p>
            <a:pPr marL="457200" lvl="1" indent="-457200">
              <a:lnSpc>
                <a:spcPct val="100000"/>
              </a:lnSpc>
              <a:spcBef>
                <a:spcPts val="0"/>
              </a:spcBef>
              <a:spcAft>
                <a:spcPts val="1200"/>
              </a:spcAft>
            </a:pPr>
            <a:r>
              <a:rPr lang="en-US" sz="2000" dirty="0"/>
              <a:t>Paragraphs 128 to 131 of document 78/5 </a:t>
            </a:r>
            <a:r>
              <a:rPr lang="en-US" sz="2000" dirty="0" smtClean="0"/>
              <a:t>provide </a:t>
            </a:r>
            <a:r>
              <a:rPr lang="en-US" sz="2000" dirty="0"/>
              <a:t>information on policies and procedures adopted in relating to such exempt </a:t>
            </a:r>
            <a:r>
              <a:rPr lang="en-US" sz="2000" dirty="0" smtClean="0"/>
              <a:t>uses</a:t>
            </a:r>
            <a:endParaRPr lang="en-US" sz="2000" dirty="0" smtClean="0"/>
          </a:p>
          <a:p>
            <a:pPr marL="457200" lvl="1" indent="-457200">
              <a:lnSpc>
                <a:spcPct val="100000"/>
              </a:lnSpc>
              <a:spcBef>
                <a:spcPts val="0"/>
              </a:spcBef>
              <a:spcAft>
                <a:spcPts val="1200"/>
              </a:spcAft>
              <a:buNone/>
            </a:pPr>
            <a:r>
              <a:rPr lang="en-CA" sz="2000" b="1" dirty="0"/>
              <a:t>No discussion at the 78th </a:t>
            </a:r>
            <a:r>
              <a:rPr lang="en-CA" sz="2000" b="1" dirty="0" smtClean="0"/>
              <a:t>meeting</a:t>
            </a:r>
            <a:endParaRPr lang="en-US" sz="20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31</a:t>
            </a:fld>
            <a:endParaRPr lang="en-US" altLang="en-US" dirty="0"/>
          </a:p>
        </p:txBody>
      </p:sp>
      <p:sp>
        <p:nvSpPr>
          <p:cNvPr id="6" name="Title 5"/>
          <p:cNvSpPr>
            <a:spLocks noGrp="1"/>
          </p:cNvSpPr>
          <p:nvPr>
            <p:ph type="title"/>
          </p:nvPr>
        </p:nvSpPr>
        <p:spPr>
          <a:xfrm>
            <a:off x="518729" y="1086295"/>
            <a:ext cx="8546655" cy="642510"/>
          </a:xfrm>
        </p:spPr>
        <p:txBody>
          <a:bodyPr/>
          <a:lstStyle/>
          <a:p>
            <a:pPr lvl="1"/>
            <a:r>
              <a:rPr lang="en-US" dirty="0">
                <a:solidFill>
                  <a:schemeClr val="tx1"/>
                </a:solidFill>
                <a:latin typeface="+mj-lt"/>
                <a:ea typeface="Verdana" panose="020B0604030504040204" pitchFamily="34" charset="0"/>
                <a:cs typeface="Verdana" panose="020B0604030504040204" pitchFamily="34" charset="0"/>
              </a:rPr>
              <a:t>Eligibility of Annex F substances subject to high ambient temperature </a:t>
            </a:r>
            <a:r>
              <a:rPr lang="en-US" dirty="0" smtClean="0">
                <a:solidFill>
                  <a:schemeClr val="tx1"/>
                </a:solidFill>
                <a:latin typeface="+mj-lt"/>
                <a:ea typeface="Verdana" panose="020B0604030504040204" pitchFamily="34" charset="0"/>
                <a:cs typeface="Verdana" panose="020B0604030504040204" pitchFamily="34" charset="0"/>
              </a:rPr>
              <a:t>exemptions </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45570302"/>
      </p:ext>
    </p:extLst>
  </p:cSld>
  <p:clrMapOvr>
    <a:masterClrMapping/>
  </p:clrMapOvr>
  <p:transition spd="slow">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119" y="1649620"/>
            <a:ext cx="8143405" cy="4751180"/>
          </a:xfrm>
        </p:spPr>
        <p:txBody>
          <a:bodyPr/>
          <a:lstStyle/>
          <a:p>
            <a:pPr marL="0" indent="0" eaLnBrk="1" hangingPunct="1">
              <a:lnSpc>
                <a:spcPct val="100000"/>
              </a:lnSpc>
              <a:spcBef>
                <a:spcPts val="0"/>
              </a:spcBef>
              <a:spcAft>
                <a:spcPts val="1200"/>
              </a:spcAft>
              <a:buNone/>
            </a:pPr>
            <a:r>
              <a:rPr lang="en-US" dirty="0" smtClean="0"/>
              <a:t>The </a:t>
            </a:r>
            <a:r>
              <a:rPr lang="en-US" dirty="0"/>
              <a:t>Executive Committee decided:</a:t>
            </a:r>
          </a:p>
          <a:p>
            <a:pPr marL="0" indent="0" eaLnBrk="1" hangingPunct="1">
              <a:lnSpc>
                <a:spcPct val="100000"/>
              </a:lnSpc>
              <a:spcBef>
                <a:spcPts val="0"/>
              </a:spcBef>
              <a:spcAft>
                <a:spcPts val="1200"/>
              </a:spcAft>
              <a:buNone/>
            </a:pPr>
            <a:r>
              <a:rPr lang="en-US" dirty="0"/>
              <a:t>(a)	To take note of the information relevant to the development of the </a:t>
            </a:r>
            <a:r>
              <a:rPr lang="en-US" dirty="0" smtClean="0"/>
              <a:t>	cost </a:t>
            </a:r>
            <a:r>
              <a:rPr lang="en-US" dirty="0"/>
              <a:t>guidelines for the phase-down of </a:t>
            </a:r>
            <a:r>
              <a:rPr lang="en-US" dirty="0" smtClean="0"/>
              <a:t>HFCs </a:t>
            </a:r>
            <a:r>
              <a:rPr lang="en-US" dirty="0"/>
              <a:t>in Article 5 countries: </a:t>
            </a:r>
            <a:r>
              <a:rPr lang="en-US" dirty="0" smtClean="0"/>
              <a:t>	draft </a:t>
            </a:r>
            <a:r>
              <a:rPr lang="en-US" dirty="0"/>
              <a:t>criteria for funding contained in documents </a:t>
            </a:r>
            <a:r>
              <a:rPr lang="en-US" dirty="0" smtClean="0"/>
              <a:t>	UNEP/OzL.Pro/ExCom/78/5 </a:t>
            </a:r>
            <a:r>
              <a:rPr lang="en-US" dirty="0"/>
              <a:t>and Corr.1;</a:t>
            </a:r>
          </a:p>
          <a:p>
            <a:pPr marL="0" indent="0" eaLnBrk="1" hangingPunct="1">
              <a:lnSpc>
                <a:spcPct val="100000"/>
              </a:lnSpc>
              <a:spcBef>
                <a:spcPts val="0"/>
              </a:spcBef>
              <a:spcAft>
                <a:spcPts val="1200"/>
              </a:spcAft>
              <a:buNone/>
            </a:pPr>
            <a:r>
              <a:rPr lang="en-US" u="sng" dirty="0"/>
              <a:t>In relation to flexibility in implementation that enables Parties to select their own strategies and priorities in sectors and technologies</a:t>
            </a:r>
          </a:p>
          <a:p>
            <a:pPr marL="0" indent="0" eaLnBrk="1" hangingPunct="1">
              <a:lnSpc>
                <a:spcPct val="100000"/>
              </a:lnSpc>
              <a:spcBef>
                <a:spcPts val="0"/>
              </a:spcBef>
              <a:spcAft>
                <a:spcPts val="1200"/>
              </a:spcAft>
              <a:buNone/>
            </a:pPr>
            <a:r>
              <a:rPr lang="en-US" dirty="0"/>
              <a:t>(b)	To include paragraph 13 of decision XXVIII/2 in the relevant section </a:t>
            </a:r>
            <a:r>
              <a:rPr lang="en-US" dirty="0" smtClean="0"/>
              <a:t>	of </a:t>
            </a:r>
            <a:r>
              <a:rPr lang="en-US" dirty="0"/>
              <a:t>the draft template of the cost guidelines for the phase-down of </a:t>
            </a:r>
            <a:r>
              <a:rPr lang="en-US" dirty="0" smtClean="0"/>
              <a:t>	HFCs </a:t>
            </a:r>
            <a:r>
              <a:rPr lang="en-US" dirty="0"/>
              <a:t>contained in Annex I to the present report;</a:t>
            </a:r>
          </a:p>
          <a:p>
            <a:pPr marL="0" indent="0" eaLnBrk="1" hangingPunct="1">
              <a:lnSpc>
                <a:spcPct val="100000"/>
              </a:lnSpc>
              <a:spcBef>
                <a:spcPts val="0"/>
              </a:spcBef>
              <a:spcAft>
                <a:spcPts val="1200"/>
              </a:spcAft>
              <a:buNone/>
            </a:pPr>
            <a:r>
              <a:rPr lang="en-US" u="sng" dirty="0"/>
              <a:t>In relation to the cut-off date for eligible capacity</a:t>
            </a:r>
          </a:p>
          <a:p>
            <a:pPr marL="0" indent="0" eaLnBrk="1" hangingPunct="1">
              <a:lnSpc>
                <a:spcPct val="100000"/>
              </a:lnSpc>
              <a:spcBef>
                <a:spcPts val="0"/>
              </a:spcBef>
              <a:spcAft>
                <a:spcPts val="1200"/>
              </a:spcAft>
              <a:buNone/>
            </a:pPr>
            <a:r>
              <a:rPr lang="en-US" dirty="0"/>
              <a:t>(c)	To include paragraph 17 of decision XXVIII/2 in the relevant section </a:t>
            </a:r>
            <a:r>
              <a:rPr lang="en-US" dirty="0" smtClean="0"/>
              <a:t>	of </a:t>
            </a:r>
            <a:r>
              <a:rPr lang="en-US" dirty="0"/>
              <a:t>the draft template of the cost guidelines for the phase-down of </a:t>
            </a:r>
            <a:r>
              <a:rPr lang="en-US" dirty="0" smtClean="0"/>
              <a:t>	HFCs </a:t>
            </a:r>
            <a:r>
              <a:rPr lang="en-US" dirty="0"/>
              <a:t>contained in Annex I to the present report;</a:t>
            </a:r>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32</a:t>
            </a:fld>
            <a:endParaRPr lang="en-US" altLang="en-US" dirty="0"/>
          </a:p>
        </p:txBody>
      </p:sp>
      <p:sp>
        <p:nvSpPr>
          <p:cNvPr id="6" name="Title 5"/>
          <p:cNvSpPr>
            <a:spLocks noGrp="1"/>
          </p:cNvSpPr>
          <p:nvPr>
            <p:ph type="title"/>
          </p:nvPr>
        </p:nvSpPr>
        <p:spPr>
          <a:xfrm>
            <a:off x="461120" y="1117700"/>
            <a:ext cx="8414070" cy="441657"/>
          </a:xfrm>
        </p:spPr>
        <p:txBody>
          <a:bodyPr/>
          <a:lstStyle/>
          <a:p>
            <a:pPr lvl="1"/>
            <a:r>
              <a:rPr lang="en-CA" sz="2000" dirty="0"/>
              <a:t/>
            </a:r>
            <a:br>
              <a:rPr lang="en-CA" sz="2000" dirty="0"/>
            </a:br>
            <a:r>
              <a:rPr lang="en-CA" dirty="0" smtClean="0">
                <a:latin typeface="+mj-lt"/>
                <a:ea typeface="Verdana" panose="020B0604030504040204" pitchFamily="34" charset="0"/>
                <a:cs typeface="Verdana" panose="020B0604030504040204" pitchFamily="34" charset="0"/>
              </a:rPr>
              <a:t>Decision 78/3 </a:t>
            </a:r>
            <a:r>
              <a:rPr lang="en-US" dirty="0" smtClean="0">
                <a:latin typeface="+mj-lt"/>
                <a:ea typeface="Verdana" panose="020B0604030504040204" pitchFamily="34" charset="0"/>
                <a:cs typeface="Verdana" panose="020B0604030504040204" pitchFamily="34" charset="0"/>
              </a:rPr>
              <a:t>(1</a:t>
            </a:r>
            <a:r>
              <a:rPr lang="en-US" dirty="0" smtClean="0">
                <a:latin typeface="+mj-lt"/>
                <a:ea typeface="Verdana" panose="020B0604030504040204" pitchFamily="34" charset="0"/>
                <a:cs typeface="Verdana" panose="020B0604030504040204" pitchFamily="34" charset="0"/>
              </a:rPr>
              <a:t>)</a:t>
            </a:r>
            <a:r>
              <a:rPr lang="en-US" dirty="0">
                <a:solidFill>
                  <a:schemeClr val="tx1"/>
                </a:solidFill>
                <a:latin typeface="+mj-lt"/>
                <a:ea typeface="+mn-ea"/>
                <a:cs typeface="+mn-cs"/>
              </a:rPr>
              <a:t/>
            </a:r>
            <a:br>
              <a:rPr lang="en-US" dirty="0">
                <a:solidFill>
                  <a:schemeClr val="tx1"/>
                </a:solidFill>
                <a:latin typeface="+mj-lt"/>
                <a:ea typeface="+mn-ea"/>
                <a:cs typeface="+mn-cs"/>
              </a:rPr>
            </a:br>
            <a:endParaRPr lang="en-US" dirty="0">
              <a:solidFill>
                <a:schemeClr val="tx1"/>
              </a:solidFill>
              <a:latin typeface="+mj-lt"/>
            </a:endParaRPr>
          </a:p>
        </p:txBody>
      </p:sp>
    </p:spTree>
    <p:extLst>
      <p:ext uri="{BB962C8B-B14F-4D97-AF65-F5344CB8AC3E}">
        <p14:creationId xmlns:p14="http://schemas.microsoft.com/office/powerpoint/2010/main" val="1945603839"/>
      </p:ext>
    </p:extLst>
  </p:cSld>
  <p:clrMapOvr>
    <a:masterClrMapping/>
  </p:clrMapOvr>
  <p:transition spd="slow">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3855" y="1553980"/>
            <a:ext cx="8457910" cy="3795270"/>
          </a:xfrm>
        </p:spPr>
        <p:txBody>
          <a:bodyPr/>
          <a:lstStyle/>
          <a:p>
            <a:pPr marL="0" indent="0" eaLnBrk="1" hangingPunct="1">
              <a:lnSpc>
                <a:spcPct val="100000"/>
              </a:lnSpc>
              <a:spcBef>
                <a:spcPts val="0"/>
              </a:spcBef>
              <a:spcAft>
                <a:spcPts val="1200"/>
              </a:spcAft>
              <a:buNone/>
            </a:pPr>
            <a:r>
              <a:rPr lang="en-US" u="sng" dirty="0"/>
              <a:t>In relation to second and third conversions</a:t>
            </a:r>
          </a:p>
          <a:p>
            <a:pPr marL="0" indent="0" eaLnBrk="1" hangingPunct="1">
              <a:lnSpc>
                <a:spcPct val="100000"/>
              </a:lnSpc>
              <a:spcBef>
                <a:spcPts val="0"/>
              </a:spcBef>
              <a:spcAft>
                <a:spcPts val="1200"/>
              </a:spcAft>
              <a:buNone/>
            </a:pPr>
            <a:r>
              <a:rPr lang="en-US" dirty="0"/>
              <a:t>(d)	To include paragraph 18 of decision XXVIII/2 in the relevant section </a:t>
            </a:r>
            <a:r>
              <a:rPr lang="en-US" dirty="0" smtClean="0"/>
              <a:t>	of </a:t>
            </a:r>
            <a:r>
              <a:rPr lang="en-US" dirty="0"/>
              <a:t>the draft template of the cost guidelines for the phase-down of </a:t>
            </a:r>
            <a:r>
              <a:rPr lang="en-US" dirty="0" smtClean="0"/>
              <a:t>	HFCs </a:t>
            </a:r>
            <a:r>
              <a:rPr lang="en-US" dirty="0"/>
              <a:t>contained in Annex I to the present report; </a:t>
            </a:r>
          </a:p>
          <a:p>
            <a:pPr marL="0" indent="0" eaLnBrk="1" hangingPunct="1">
              <a:lnSpc>
                <a:spcPct val="100000"/>
              </a:lnSpc>
              <a:spcBef>
                <a:spcPts val="0"/>
              </a:spcBef>
              <a:spcAft>
                <a:spcPts val="1200"/>
              </a:spcAft>
              <a:buNone/>
            </a:pPr>
            <a:r>
              <a:rPr lang="en-US" u="sng" dirty="0"/>
              <a:t>In relation to sustained aggregate reductions in HFC consumption and production</a:t>
            </a:r>
          </a:p>
          <a:p>
            <a:pPr marL="0" indent="0" eaLnBrk="1" hangingPunct="1">
              <a:lnSpc>
                <a:spcPct val="100000"/>
              </a:lnSpc>
              <a:spcBef>
                <a:spcPts val="0"/>
              </a:spcBef>
              <a:spcAft>
                <a:spcPts val="600"/>
              </a:spcAft>
              <a:buNone/>
            </a:pPr>
            <a:r>
              <a:rPr lang="en-US" dirty="0"/>
              <a:t>(e)	To continue discussions on:</a:t>
            </a:r>
          </a:p>
          <a:p>
            <a:pPr marL="361950" lvl="1" indent="0">
              <a:lnSpc>
                <a:spcPct val="100000"/>
              </a:lnSpc>
              <a:spcBef>
                <a:spcPts val="0"/>
              </a:spcBef>
              <a:spcAft>
                <a:spcPts val="600"/>
              </a:spcAft>
              <a:buNone/>
            </a:pPr>
            <a:r>
              <a:rPr lang="en-US" sz="1800" dirty="0" smtClean="0"/>
              <a:t>	(</a:t>
            </a:r>
            <a:r>
              <a:rPr lang="en-US" sz="1800" dirty="0" err="1" smtClean="0"/>
              <a:t>i</a:t>
            </a:r>
            <a:r>
              <a:rPr lang="en-US" sz="1800" dirty="0" smtClean="0"/>
              <a:t>)  The </a:t>
            </a:r>
            <a:r>
              <a:rPr lang="en-US" sz="1800" dirty="0"/>
              <a:t>methodology for determining the starting point, including </a:t>
            </a:r>
            <a:r>
              <a:rPr lang="en-US" sz="1800" dirty="0" smtClean="0"/>
              <a:t>	whether </a:t>
            </a:r>
            <a:r>
              <a:rPr lang="en-US" sz="1800" dirty="0"/>
              <a:t>it would be </a:t>
            </a:r>
            <a:r>
              <a:rPr lang="en-US" sz="1800" dirty="0" smtClean="0"/>
              <a:t>expressed </a:t>
            </a:r>
            <a:r>
              <a:rPr lang="en-US" sz="1800" dirty="0"/>
              <a:t>in CO</a:t>
            </a:r>
            <a:r>
              <a:rPr lang="en-US" sz="1800" baseline="-25000" dirty="0"/>
              <a:t>2</a:t>
            </a:r>
            <a:r>
              <a:rPr lang="en-US" sz="1800" dirty="0"/>
              <a:t> equivalents, metric </a:t>
            </a:r>
            <a:r>
              <a:rPr lang="en-US" sz="1800" dirty="0" err="1"/>
              <a:t>tonnes</a:t>
            </a:r>
            <a:r>
              <a:rPr lang="en-US" sz="1800" dirty="0"/>
              <a:t>, </a:t>
            </a:r>
            <a:r>
              <a:rPr lang="en-US" sz="1800" dirty="0" smtClean="0"/>
              <a:t>	or </a:t>
            </a:r>
            <a:r>
              <a:rPr lang="en-US" sz="1800" dirty="0"/>
              <a:t>both; </a:t>
            </a:r>
          </a:p>
          <a:p>
            <a:pPr marL="361950" lvl="1" indent="0">
              <a:lnSpc>
                <a:spcPct val="100000"/>
              </a:lnSpc>
              <a:spcBef>
                <a:spcPts val="0"/>
              </a:spcBef>
              <a:spcAft>
                <a:spcPts val="600"/>
              </a:spcAft>
              <a:buNone/>
            </a:pPr>
            <a:r>
              <a:rPr lang="en-US" sz="1800" dirty="0"/>
              <a:t>(ii)	The inclusion of paragraph 19 of decision XXVIII/2 in the relevant </a:t>
            </a:r>
            <a:r>
              <a:rPr lang="en-US" sz="1800" dirty="0" smtClean="0"/>
              <a:t>	section </a:t>
            </a:r>
            <a:r>
              <a:rPr lang="en-US" sz="1800" dirty="0"/>
              <a:t>of the draft </a:t>
            </a:r>
            <a:r>
              <a:rPr lang="en-US" sz="1800" dirty="0" smtClean="0"/>
              <a:t>template </a:t>
            </a:r>
            <a:r>
              <a:rPr lang="en-US" sz="1800" dirty="0"/>
              <a:t>of the cost guidelines for </a:t>
            </a:r>
            <a:r>
              <a:rPr lang="en-US" sz="1800" dirty="0" smtClean="0"/>
              <a:t>the </a:t>
            </a:r>
            <a:br>
              <a:rPr lang="en-US" sz="1800" dirty="0" smtClean="0"/>
            </a:br>
            <a:r>
              <a:rPr lang="en-US" sz="1800" dirty="0" smtClean="0"/>
              <a:t>	phase-down </a:t>
            </a:r>
            <a:r>
              <a:rPr lang="en-US" sz="1800" dirty="0"/>
              <a:t>of HFCs;</a:t>
            </a:r>
          </a:p>
          <a:p>
            <a:pPr marL="4762" lvl="1" indent="0">
              <a:lnSpc>
                <a:spcPct val="100000"/>
              </a:lnSpc>
              <a:spcBef>
                <a:spcPts val="0"/>
              </a:spcBef>
              <a:spcAft>
                <a:spcPts val="600"/>
              </a:spcAft>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33</a:t>
            </a:fld>
            <a:endParaRPr lang="en-US" altLang="en-US" dirty="0"/>
          </a:p>
        </p:txBody>
      </p:sp>
      <p:sp>
        <p:nvSpPr>
          <p:cNvPr id="6" name="Title 5"/>
          <p:cNvSpPr>
            <a:spLocks noGrp="1"/>
          </p:cNvSpPr>
          <p:nvPr>
            <p:ph type="title"/>
          </p:nvPr>
        </p:nvSpPr>
        <p:spPr>
          <a:xfrm>
            <a:off x="453855" y="1074719"/>
            <a:ext cx="4037120" cy="487691"/>
          </a:xfrm>
        </p:spPr>
        <p:txBody>
          <a:bodyPr/>
          <a:lstStyle/>
          <a:p>
            <a:pPr lvl="1"/>
            <a:r>
              <a:rPr lang="en-CA" dirty="0" smtClean="0">
                <a:latin typeface="+mj-lt"/>
                <a:ea typeface="Verdana" panose="020B0604030504040204" pitchFamily="34" charset="0"/>
                <a:cs typeface="Verdana" panose="020B0604030504040204" pitchFamily="34" charset="0"/>
              </a:rPr>
              <a:t>Decision 78/3 </a:t>
            </a:r>
            <a:r>
              <a:rPr lang="en-US" dirty="0" smtClean="0">
                <a:latin typeface="+mj-lt"/>
                <a:ea typeface="Verdana" panose="020B0604030504040204" pitchFamily="34" charset="0"/>
                <a:cs typeface="Verdana" panose="020B0604030504040204" pitchFamily="34" charset="0"/>
              </a:rPr>
              <a:t>(</a:t>
            </a:r>
            <a:r>
              <a:rPr lang="en-US" dirty="0">
                <a:latin typeface="+mj-lt"/>
                <a:ea typeface="Verdana" panose="020B0604030504040204" pitchFamily="34" charset="0"/>
                <a:cs typeface="Verdana" panose="020B0604030504040204" pitchFamily="34" charset="0"/>
              </a:rPr>
              <a:t>2</a:t>
            </a:r>
            <a:r>
              <a:rPr lang="en-US" dirty="0" smtClean="0">
                <a:latin typeface="+mj-lt"/>
                <a:ea typeface="Verdana" panose="020B0604030504040204" pitchFamily="34" charset="0"/>
                <a:cs typeface="Verdana" panose="020B0604030504040204" pitchFamily="34" charset="0"/>
              </a:rPr>
              <a:t>)</a:t>
            </a:r>
            <a:endParaRPr lang="en-US" dirty="0">
              <a:solidFill>
                <a:schemeClr val="tx1"/>
              </a:solidFill>
              <a:latin typeface="+mj-lt"/>
            </a:endParaRPr>
          </a:p>
        </p:txBody>
      </p:sp>
    </p:spTree>
    <p:extLst>
      <p:ext uri="{BB962C8B-B14F-4D97-AF65-F5344CB8AC3E}">
        <p14:creationId xmlns:p14="http://schemas.microsoft.com/office/powerpoint/2010/main" val="2961770099"/>
      </p:ext>
    </p:extLst>
  </p:cSld>
  <p:clrMapOvr>
    <a:masterClrMapping/>
  </p:clrMapOvr>
  <p:transition spd="slow">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4880" y="1530830"/>
            <a:ext cx="8108050" cy="5134666"/>
          </a:xfrm>
        </p:spPr>
        <p:txBody>
          <a:bodyPr/>
          <a:lstStyle/>
          <a:p>
            <a:pPr marL="0" indent="0" eaLnBrk="1" hangingPunct="1">
              <a:lnSpc>
                <a:spcPct val="100000"/>
              </a:lnSpc>
              <a:spcBef>
                <a:spcPts val="0"/>
              </a:spcBef>
              <a:spcAft>
                <a:spcPts val="1200"/>
              </a:spcAft>
              <a:buNone/>
            </a:pPr>
            <a:r>
              <a:rPr lang="en-US" u="sng" dirty="0"/>
              <a:t>In relation to eligible incremental costs</a:t>
            </a:r>
          </a:p>
          <a:p>
            <a:pPr marL="0" indent="0" eaLnBrk="1" hangingPunct="1">
              <a:lnSpc>
                <a:spcPct val="100000"/>
              </a:lnSpc>
              <a:spcBef>
                <a:spcPts val="0"/>
              </a:spcBef>
              <a:spcAft>
                <a:spcPts val="600"/>
              </a:spcAft>
              <a:buNone/>
            </a:pPr>
            <a:r>
              <a:rPr lang="en-US" i="1" dirty="0"/>
              <a:t>For the consumption manufacturing sector</a:t>
            </a:r>
          </a:p>
          <a:p>
            <a:pPr marL="0" indent="0" eaLnBrk="1" hangingPunct="1">
              <a:lnSpc>
                <a:spcPct val="100000"/>
              </a:lnSpc>
              <a:spcBef>
                <a:spcPts val="0"/>
              </a:spcBef>
              <a:spcAft>
                <a:spcPts val="600"/>
              </a:spcAft>
              <a:buNone/>
            </a:pPr>
            <a:r>
              <a:rPr lang="en-US" dirty="0" smtClean="0"/>
              <a:t>(</a:t>
            </a:r>
            <a:r>
              <a:rPr lang="en-US" dirty="0"/>
              <a:t>f)	In accordance with paragraph 15(a) of decision XXVIII/2, to make </a:t>
            </a:r>
            <a:r>
              <a:rPr lang="en-US" dirty="0" smtClean="0"/>
              <a:t>	the </a:t>
            </a:r>
            <a:r>
              <a:rPr lang="en-US" dirty="0"/>
              <a:t>following categories of costs eligible and to include them in the </a:t>
            </a:r>
            <a:r>
              <a:rPr lang="en-US" dirty="0" smtClean="0"/>
              <a:t>	cost </a:t>
            </a:r>
            <a:r>
              <a:rPr lang="en-US" dirty="0"/>
              <a:t>calculation associated with the phase-down of HFCs in the </a:t>
            </a:r>
            <a:r>
              <a:rPr lang="en-US" dirty="0" smtClean="0"/>
              <a:t>	consumption </a:t>
            </a:r>
            <a:r>
              <a:rPr lang="en-US" dirty="0"/>
              <a:t>manufacturing sector contained in Annex I to the </a:t>
            </a:r>
            <a:r>
              <a:rPr lang="en-US" dirty="0" smtClean="0"/>
              <a:t>	present </a:t>
            </a:r>
            <a:r>
              <a:rPr lang="en-US" dirty="0"/>
              <a:t>report:</a:t>
            </a:r>
          </a:p>
          <a:p>
            <a:pPr marL="361950" lvl="1" indent="0">
              <a:lnSpc>
                <a:spcPct val="100000"/>
              </a:lnSpc>
              <a:spcBef>
                <a:spcPts val="0"/>
              </a:spcBef>
              <a:spcAft>
                <a:spcPts val="600"/>
              </a:spcAft>
              <a:buNone/>
            </a:pPr>
            <a:r>
              <a:rPr lang="en-US" sz="1600" dirty="0" smtClean="0"/>
              <a:t>	(</a:t>
            </a:r>
            <a:r>
              <a:rPr lang="en-US" sz="1600" dirty="0" err="1" smtClean="0"/>
              <a:t>i</a:t>
            </a:r>
            <a:r>
              <a:rPr lang="en-US" sz="1600" dirty="0" smtClean="0"/>
              <a:t>) Incremental </a:t>
            </a:r>
            <a:r>
              <a:rPr lang="en-US" sz="1600" dirty="0"/>
              <a:t>capital costs (ICCs);</a:t>
            </a:r>
          </a:p>
          <a:p>
            <a:pPr marL="361950" lvl="1" indent="0">
              <a:lnSpc>
                <a:spcPct val="100000"/>
              </a:lnSpc>
              <a:spcBef>
                <a:spcPts val="0"/>
              </a:spcBef>
              <a:spcAft>
                <a:spcPts val="600"/>
              </a:spcAft>
              <a:buNone/>
            </a:pPr>
            <a:r>
              <a:rPr lang="en-US" sz="1600" dirty="0" smtClean="0"/>
              <a:t>	(ii) Incremental </a:t>
            </a:r>
            <a:r>
              <a:rPr lang="en-US" sz="1600" dirty="0"/>
              <a:t>operating costs (IOCs) for a duration to be determined by the </a:t>
            </a:r>
            <a:r>
              <a:rPr lang="en-US" sz="1600" dirty="0" smtClean="0"/>
              <a:t>	     Executive Committee</a:t>
            </a:r>
            <a:r>
              <a:rPr lang="en-US" sz="1600" dirty="0"/>
              <a:t>;</a:t>
            </a:r>
          </a:p>
          <a:p>
            <a:pPr marL="361950" lvl="1" indent="0">
              <a:lnSpc>
                <a:spcPct val="100000"/>
              </a:lnSpc>
              <a:spcBef>
                <a:spcPts val="0"/>
              </a:spcBef>
              <a:spcAft>
                <a:spcPts val="600"/>
              </a:spcAft>
              <a:buNone/>
            </a:pPr>
            <a:r>
              <a:rPr lang="en-US" sz="1600" dirty="0" smtClean="0"/>
              <a:t>	(iii) Technical </a:t>
            </a:r>
            <a:r>
              <a:rPr lang="en-US" sz="1600" dirty="0"/>
              <a:t>assistance activities; </a:t>
            </a:r>
          </a:p>
          <a:p>
            <a:pPr marL="361950" lvl="1" indent="0">
              <a:lnSpc>
                <a:spcPct val="100000"/>
              </a:lnSpc>
              <a:spcBef>
                <a:spcPts val="0"/>
              </a:spcBef>
              <a:spcAft>
                <a:spcPts val="0"/>
              </a:spcAft>
              <a:buNone/>
            </a:pPr>
            <a:r>
              <a:rPr lang="en-US" sz="1600" dirty="0" smtClean="0"/>
              <a:t>	(iv) Research </a:t>
            </a:r>
            <a:r>
              <a:rPr lang="en-US" sz="1600" dirty="0"/>
              <a:t>and development, when required to adapt and </a:t>
            </a:r>
            <a:r>
              <a:rPr lang="en-US" sz="1600" dirty="0" smtClean="0"/>
              <a:t>optimize</a:t>
            </a:r>
          </a:p>
          <a:p>
            <a:pPr marL="361950" lvl="1" indent="0">
              <a:lnSpc>
                <a:spcPct val="100000"/>
              </a:lnSpc>
              <a:spcBef>
                <a:spcPts val="0"/>
              </a:spcBef>
              <a:spcAft>
                <a:spcPts val="600"/>
              </a:spcAft>
              <a:buNone/>
            </a:pPr>
            <a:r>
              <a:rPr lang="en-US" sz="1600" dirty="0"/>
              <a:t>	</a:t>
            </a:r>
            <a:r>
              <a:rPr lang="en-US" sz="1600" dirty="0" smtClean="0"/>
              <a:t>      </a:t>
            </a:r>
            <a:r>
              <a:rPr lang="en-US" sz="1600" dirty="0" smtClean="0"/>
              <a:t>alternatives to </a:t>
            </a:r>
            <a:r>
              <a:rPr lang="en-US" sz="1600" dirty="0"/>
              <a:t>HFCs </a:t>
            </a:r>
            <a:r>
              <a:rPr lang="en-US" sz="1600" dirty="0" smtClean="0"/>
              <a:t> with </a:t>
            </a:r>
            <a:r>
              <a:rPr lang="en-US" sz="1600" dirty="0"/>
              <a:t>low- or zero-global warming potential;</a:t>
            </a:r>
          </a:p>
          <a:p>
            <a:pPr marL="361950" lvl="1" indent="0">
              <a:lnSpc>
                <a:spcPct val="100000"/>
              </a:lnSpc>
              <a:spcBef>
                <a:spcPts val="0"/>
              </a:spcBef>
              <a:spcAft>
                <a:spcPts val="0"/>
              </a:spcAft>
              <a:buNone/>
            </a:pPr>
            <a:r>
              <a:rPr lang="en-US" sz="1600" dirty="0" smtClean="0"/>
              <a:t>	(v) Costs </a:t>
            </a:r>
            <a:r>
              <a:rPr lang="en-US" sz="1600" dirty="0"/>
              <a:t>of patents and designs, and incremental costs of royalties, </a:t>
            </a:r>
            <a:r>
              <a:rPr lang="en-US" sz="1600" dirty="0" smtClean="0"/>
              <a:t>when</a:t>
            </a:r>
          </a:p>
          <a:p>
            <a:pPr marL="361950" lvl="1" indent="0">
              <a:lnSpc>
                <a:spcPct val="100000"/>
              </a:lnSpc>
              <a:spcBef>
                <a:spcPts val="0"/>
              </a:spcBef>
              <a:spcAft>
                <a:spcPts val="600"/>
              </a:spcAft>
              <a:buNone/>
            </a:pPr>
            <a:r>
              <a:rPr lang="en-US" sz="1600" dirty="0"/>
              <a:t>	</a:t>
            </a:r>
            <a:r>
              <a:rPr lang="en-US" sz="1600" dirty="0" smtClean="0"/>
              <a:t>     </a:t>
            </a:r>
            <a:r>
              <a:rPr lang="en-US" sz="1600" dirty="0" smtClean="0"/>
              <a:t>necessary and cost </a:t>
            </a:r>
            <a:r>
              <a:rPr lang="en-US" sz="1600" dirty="0"/>
              <a:t>effective; </a:t>
            </a:r>
          </a:p>
          <a:p>
            <a:pPr marL="361950" lvl="1" indent="0">
              <a:lnSpc>
                <a:spcPct val="100000"/>
              </a:lnSpc>
              <a:spcBef>
                <a:spcPts val="0"/>
              </a:spcBef>
              <a:spcAft>
                <a:spcPts val="600"/>
              </a:spcAft>
              <a:buNone/>
            </a:pPr>
            <a:r>
              <a:rPr lang="en-US" sz="1600" dirty="0" smtClean="0"/>
              <a:t>	(vi) Costs </a:t>
            </a:r>
            <a:r>
              <a:rPr lang="en-US" sz="1600" dirty="0"/>
              <a:t>of the safe introduction of flammable and toxic alternatives;</a:t>
            </a:r>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34</a:t>
            </a:fld>
            <a:endParaRPr lang="en-US" altLang="en-US" dirty="0"/>
          </a:p>
        </p:txBody>
      </p:sp>
      <p:sp>
        <p:nvSpPr>
          <p:cNvPr id="6" name="Title 5"/>
          <p:cNvSpPr>
            <a:spLocks noGrp="1"/>
          </p:cNvSpPr>
          <p:nvPr>
            <p:ph type="title"/>
          </p:nvPr>
        </p:nvSpPr>
        <p:spPr>
          <a:xfrm>
            <a:off x="511730" y="1109444"/>
            <a:ext cx="8414070" cy="441657"/>
          </a:xfrm>
        </p:spPr>
        <p:txBody>
          <a:bodyPr/>
          <a:lstStyle/>
          <a:p>
            <a:pPr lvl="1">
              <a:spcAft>
                <a:spcPts val="1200"/>
              </a:spcAft>
            </a:pPr>
            <a:r>
              <a:rPr lang="en-CA" sz="2000" dirty="0"/>
              <a:t/>
            </a:r>
            <a:br>
              <a:rPr lang="en-CA" sz="2000" dirty="0"/>
            </a:br>
            <a:r>
              <a:rPr lang="en-CA" dirty="0" smtClean="0">
                <a:latin typeface="+mj-lt"/>
              </a:rPr>
              <a:t>Decision 78/3 </a:t>
            </a:r>
            <a:r>
              <a:rPr lang="en-US" dirty="0" smtClean="0">
                <a:latin typeface="+mj-lt"/>
              </a:rPr>
              <a:t>(</a:t>
            </a:r>
            <a:r>
              <a:rPr lang="en-US" dirty="0" smtClean="0">
                <a:latin typeface="+mj-lt"/>
              </a:rPr>
              <a:t>3)</a:t>
            </a:r>
            <a:r>
              <a:rPr lang="en-US" sz="2000" dirty="0">
                <a:solidFill>
                  <a:schemeClr val="tx1"/>
                </a:solidFill>
                <a:latin typeface="Arial"/>
                <a:ea typeface="+mn-ea"/>
                <a:cs typeface="+mn-cs"/>
              </a:rPr>
              <a:t/>
            </a:r>
            <a:br>
              <a:rPr lang="en-US" sz="2000" dirty="0">
                <a:solidFill>
                  <a:schemeClr val="tx1"/>
                </a:solidFill>
                <a:latin typeface="Arial"/>
                <a:ea typeface="+mn-ea"/>
                <a:cs typeface="+mn-cs"/>
              </a:rPr>
            </a:br>
            <a:endParaRPr lang="en-US" dirty="0">
              <a:solidFill>
                <a:schemeClr val="tx1"/>
              </a:solidFill>
            </a:endParaRPr>
          </a:p>
        </p:txBody>
      </p:sp>
    </p:spTree>
    <p:extLst>
      <p:ext uri="{BB962C8B-B14F-4D97-AF65-F5344CB8AC3E}">
        <p14:creationId xmlns:p14="http://schemas.microsoft.com/office/powerpoint/2010/main" val="3730122660"/>
      </p:ext>
    </p:extLst>
  </p:cSld>
  <p:clrMapOvr>
    <a:masterClrMapping/>
  </p:clrMapOvr>
  <p:transition spd="slow">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2279" y="1484530"/>
            <a:ext cx="8402496" cy="5016870"/>
          </a:xfrm>
        </p:spPr>
        <p:txBody>
          <a:bodyPr/>
          <a:lstStyle/>
          <a:p>
            <a:pPr marL="0" indent="0" eaLnBrk="1" hangingPunct="1">
              <a:lnSpc>
                <a:spcPct val="100000"/>
              </a:lnSpc>
              <a:spcBef>
                <a:spcPts val="0"/>
              </a:spcBef>
              <a:spcAft>
                <a:spcPts val="1200"/>
              </a:spcAft>
              <a:buNone/>
            </a:pPr>
            <a:r>
              <a:rPr lang="en-US" u="sng" dirty="0"/>
              <a:t>In relation to eligible incremental costs</a:t>
            </a:r>
          </a:p>
          <a:p>
            <a:pPr marL="0" indent="0" eaLnBrk="1" hangingPunct="1">
              <a:lnSpc>
                <a:spcPct val="100000"/>
              </a:lnSpc>
              <a:spcBef>
                <a:spcPts val="0"/>
              </a:spcBef>
              <a:spcAft>
                <a:spcPts val="600"/>
              </a:spcAft>
              <a:buNone/>
            </a:pPr>
            <a:r>
              <a:rPr lang="en-US" i="1" dirty="0"/>
              <a:t>For the consumption manufacturing sector</a:t>
            </a:r>
          </a:p>
          <a:p>
            <a:pPr marL="0" indent="0" eaLnBrk="1" hangingPunct="1">
              <a:lnSpc>
                <a:spcPct val="100000"/>
              </a:lnSpc>
              <a:spcBef>
                <a:spcPts val="0"/>
              </a:spcBef>
              <a:spcAft>
                <a:spcPts val="600"/>
              </a:spcAft>
              <a:buNone/>
            </a:pPr>
            <a:r>
              <a:rPr lang="en-US" dirty="0"/>
              <a:t>(g)	To consider approving a limited number of HFC-related projects in </a:t>
            </a:r>
            <a:r>
              <a:rPr lang="en-US" dirty="0" smtClean="0"/>
              <a:t>	the manufacturing sector only, without prejudice to different kinds of 	technology, no later than at the first meeting of 2019, to allow the 	Committee to gain experience in the ICCs and IOCs that might be 	associated with phasing down HFCs in Article 5 countries, on the 	understanding: that any Article 5 country that submitted a project 	should have ratified the Kigali Amendment or submitted a formal 	letter indicating the government’s intention to ratify the Amendment; 	that no further funding would be available until the instrument of 	ratification had been received by the depositary at </a:t>
            </a:r>
            <a:r>
              <a:rPr lang="en-US" dirty="0" smtClean="0"/>
              <a:t>the Headquarters of 	the </a:t>
            </a:r>
            <a:r>
              <a:rPr lang="en-US" dirty="0" smtClean="0"/>
              <a:t>United Nations in New York; and that any </a:t>
            </a:r>
            <a:r>
              <a:rPr lang="en-US" dirty="0" smtClean="0"/>
              <a:t>amount </a:t>
            </a:r>
            <a:r>
              <a:rPr lang="en-US" dirty="0" smtClean="0"/>
              <a:t>of HFC reduced </a:t>
            </a:r>
            <a:r>
              <a:rPr lang="en-US" dirty="0" smtClean="0"/>
              <a:t>	as </a:t>
            </a:r>
            <a:r>
              <a:rPr lang="en-US" dirty="0" smtClean="0"/>
              <a:t>a result of the project would be </a:t>
            </a:r>
            <a:r>
              <a:rPr lang="en-US" dirty="0" smtClean="0"/>
              <a:t>deducted </a:t>
            </a:r>
            <a:r>
              <a:rPr lang="en-US" dirty="0" smtClean="0"/>
              <a:t>from the starting point;</a:t>
            </a:r>
            <a:endParaRPr lang="en-US" dirty="0"/>
          </a:p>
          <a:p>
            <a:pPr marL="0" indent="0" eaLnBrk="1" hangingPunct="1">
              <a:lnSpc>
                <a:spcPct val="100000"/>
              </a:lnSpc>
              <a:spcBef>
                <a:spcPts val="0"/>
              </a:spcBef>
              <a:spcAft>
                <a:spcPts val="1200"/>
              </a:spcAft>
              <a:buNone/>
            </a:pPr>
            <a:r>
              <a:rPr lang="en-US" dirty="0"/>
              <a:t>(h)	To consider costs and savings related to opportunities for further </a:t>
            </a:r>
            <a:r>
              <a:rPr lang="en-US" dirty="0" smtClean="0"/>
              <a:t>	avoiding </a:t>
            </a:r>
            <a:r>
              <a:rPr lang="en-US" dirty="0"/>
              <a:t>HFCs in HCFC phase-out activities and how they could be </a:t>
            </a:r>
            <a:r>
              <a:rPr lang="en-US" dirty="0" smtClean="0"/>
              <a:t>	addressed</a:t>
            </a:r>
            <a:r>
              <a:rPr lang="en-US" dirty="0"/>
              <a:t>; and</a:t>
            </a:r>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35</a:t>
            </a:fld>
            <a:endParaRPr lang="en-US" altLang="en-US" dirty="0"/>
          </a:p>
        </p:txBody>
      </p:sp>
      <p:sp>
        <p:nvSpPr>
          <p:cNvPr id="6" name="Title 5"/>
          <p:cNvSpPr>
            <a:spLocks noGrp="1"/>
          </p:cNvSpPr>
          <p:nvPr>
            <p:ph type="title"/>
          </p:nvPr>
        </p:nvSpPr>
        <p:spPr>
          <a:xfrm>
            <a:off x="430705" y="1086294"/>
            <a:ext cx="8414070" cy="441657"/>
          </a:xfrm>
        </p:spPr>
        <p:txBody>
          <a:bodyPr/>
          <a:lstStyle/>
          <a:p>
            <a:pPr lvl="1"/>
            <a:r>
              <a:rPr lang="en-CA" dirty="0" smtClean="0">
                <a:latin typeface="+mj-lt"/>
                <a:ea typeface="Verdana" panose="020B0604030504040204" pitchFamily="34" charset="0"/>
                <a:cs typeface="Verdana" panose="020B0604030504040204" pitchFamily="34" charset="0"/>
              </a:rPr>
              <a:t>Decision 78/3 </a:t>
            </a:r>
            <a:r>
              <a:rPr lang="en-US" dirty="0" smtClean="0">
                <a:latin typeface="+mj-lt"/>
                <a:ea typeface="Verdana" panose="020B0604030504040204" pitchFamily="34" charset="0"/>
                <a:cs typeface="Verdana" panose="020B0604030504040204" pitchFamily="34" charset="0"/>
              </a:rPr>
              <a:t>(</a:t>
            </a:r>
            <a:r>
              <a:rPr lang="en-US" dirty="0" smtClean="0">
                <a:latin typeface="+mj-lt"/>
                <a:ea typeface="Verdana" panose="020B0604030504040204" pitchFamily="34" charset="0"/>
                <a:cs typeface="Verdana" panose="020B0604030504040204" pitchFamily="34" charset="0"/>
              </a:rPr>
              <a:t>4</a:t>
            </a:r>
            <a:r>
              <a:rPr lang="en-US" dirty="0" smtClean="0">
                <a:latin typeface="+mj-lt"/>
                <a:ea typeface="Verdana" panose="020B0604030504040204" pitchFamily="34" charset="0"/>
                <a:cs typeface="Verdana" panose="020B0604030504040204" pitchFamily="34" charset="0"/>
              </a:rPr>
              <a:t>)</a:t>
            </a:r>
            <a:endParaRPr lang="en-US" dirty="0">
              <a:solidFill>
                <a:schemeClr val="tx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99671368"/>
      </p:ext>
    </p:extLst>
  </p:cSld>
  <p:clrMapOvr>
    <a:masterClrMapping/>
  </p:clrMapOvr>
  <p:transition spd="slow">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4880" y="1739180"/>
            <a:ext cx="7920880" cy="5134666"/>
          </a:xfrm>
        </p:spPr>
        <p:txBody>
          <a:bodyPr/>
          <a:lstStyle/>
          <a:p>
            <a:pPr marL="0" indent="0" eaLnBrk="1" hangingPunct="1">
              <a:lnSpc>
                <a:spcPct val="100000"/>
              </a:lnSpc>
              <a:spcBef>
                <a:spcPts val="0"/>
              </a:spcBef>
              <a:spcAft>
                <a:spcPts val="1200"/>
              </a:spcAft>
              <a:buNone/>
            </a:pPr>
            <a:r>
              <a:rPr lang="en-US" u="sng" dirty="0" smtClean="0"/>
              <a:t>For </a:t>
            </a:r>
            <a:r>
              <a:rPr lang="en-US" u="sng" dirty="0"/>
              <a:t>the other matters discussed in relation to </a:t>
            </a:r>
            <a:r>
              <a:rPr lang="en-US" u="sng" dirty="0" smtClean="0"/>
              <a:t>document 78/5</a:t>
            </a:r>
            <a:endParaRPr lang="en-US" u="sng" dirty="0"/>
          </a:p>
          <a:p>
            <a:pPr marL="0" indent="0" eaLnBrk="1" hangingPunct="1">
              <a:lnSpc>
                <a:spcPct val="100000"/>
              </a:lnSpc>
              <a:spcBef>
                <a:spcPts val="0"/>
              </a:spcBef>
              <a:spcAft>
                <a:spcPts val="1200"/>
              </a:spcAft>
              <a:buNone/>
            </a:pPr>
            <a:r>
              <a:rPr lang="en-US" dirty="0"/>
              <a:t>(</a:t>
            </a:r>
            <a:r>
              <a:rPr lang="en-US" dirty="0" err="1"/>
              <a:t>i</a:t>
            </a:r>
            <a:r>
              <a:rPr lang="en-US" dirty="0"/>
              <a:t>)	To request the Secretariat to prepare a document containing the </a:t>
            </a:r>
            <a:r>
              <a:rPr lang="en-US" dirty="0" smtClean="0"/>
              <a:t>	elements </a:t>
            </a:r>
            <a:r>
              <a:rPr lang="en-US" dirty="0"/>
              <a:t>of decision XXVIII/2 presented by the Chair of the </a:t>
            </a:r>
            <a:r>
              <a:rPr lang="en-US" dirty="0" smtClean="0"/>
              <a:t>	Executive </a:t>
            </a:r>
            <a:r>
              <a:rPr lang="en-US" dirty="0"/>
              <a:t>Committee in his written summary of discussions on </a:t>
            </a:r>
            <a:r>
              <a:rPr lang="en-US" dirty="0" smtClean="0"/>
              <a:t>	agenda </a:t>
            </a:r>
            <a:r>
              <a:rPr lang="en-US" dirty="0"/>
              <a:t>item 6(a), Information relevant to the development of the </a:t>
            </a:r>
            <a:r>
              <a:rPr lang="en-US" dirty="0" smtClean="0"/>
              <a:t>	cost </a:t>
            </a:r>
            <a:r>
              <a:rPr lang="en-US" dirty="0"/>
              <a:t>guidelines for the phase-down of HFCs in Article 5 countries, </a:t>
            </a:r>
            <a:r>
              <a:rPr lang="en-US" dirty="0" smtClean="0"/>
              <a:t>	at </a:t>
            </a:r>
            <a:r>
              <a:rPr lang="en-US" dirty="0"/>
              <a:t>the </a:t>
            </a:r>
            <a:r>
              <a:rPr lang="en-US" dirty="0" smtClean="0"/>
              <a:t>78</a:t>
            </a:r>
            <a:r>
              <a:rPr lang="en-US" baseline="30000" dirty="0" smtClean="0"/>
              <a:t>th</a:t>
            </a:r>
            <a:r>
              <a:rPr lang="en-US" dirty="0" smtClean="0"/>
              <a:t> meeting</a:t>
            </a:r>
            <a:r>
              <a:rPr lang="en-US" dirty="0"/>
              <a:t>, for further consideration by the Executive </a:t>
            </a:r>
            <a:r>
              <a:rPr lang="en-US" dirty="0" smtClean="0"/>
              <a:t>	Committee </a:t>
            </a:r>
            <a:r>
              <a:rPr lang="en-US" dirty="0"/>
              <a:t>at its </a:t>
            </a:r>
            <a:r>
              <a:rPr lang="en-US" dirty="0" smtClean="0"/>
              <a:t>79</a:t>
            </a:r>
            <a:r>
              <a:rPr lang="en-US" baseline="30000" dirty="0" smtClean="0"/>
              <a:t>th</a:t>
            </a:r>
            <a:r>
              <a:rPr lang="en-US" dirty="0" smtClean="0"/>
              <a:t> meeting</a:t>
            </a:r>
            <a:r>
              <a:rPr lang="en-US" dirty="0"/>
              <a:t>, including a summary of the issues </a:t>
            </a:r>
            <a:r>
              <a:rPr lang="en-US" dirty="0" smtClean="0"/>
              <a:t>	pending</a:t>
            </a:r>
            <a:r>
              <a:rPr lang="en-US" dirty="0"/>
              <a:t>, such as eligible incremental costs (consumption </a:t>
            </a:r>
            <a:r>
              <a:rPr lang="en-US" dirty="0" smtClean="0"/>
              <a:t>	manufacturing</a:t>
            </a:r>
            <a:r>
              <a:rPr lang="en-US" dirty="0"/>
              <a:t>, production sector, refrigeration servicing sector, and </a:t>
            </a:r>
            <a:r>
              <a:rPr lang="en-US" dirty="0" smtClean="0"/>
              <a:t>	other </a:t>
            </a:r>
            <a:r>
              <a:rPr lang="en-US" dirty="0"/>
              <a:t>costs), energy efficiency, capacity building to address safety, </a:t>
            </a:r>
            <a:r>
              <a:rPr lang="en-US" dirty="0" smtClean="0"/>
              <a:t>	disposal </a:t>
            </a:r>
            <a:r>
              <a:rPr lang="en-US" dirty="0"/>
              <a:t>and eligibility of Annex F substances subject to </a:t>
            </a:r>
            <a:r>
              <a:rPr lang="en-US" dirty="0" smtClean="0"/>
              <a:t>high-	ambient-temperature </a:t>
            </a:r>
            <a:r>
              <a:rPr lang="en-US" dirty="0"/>
              <a:t>exemptions.</a:t>
            </a:r>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36</a:t>
            </a:fld>
            <a:endParaRPr lang="en-US" altLang="en-US" dirty="0"/>
          </a:p>
        </p:txBody>
      </p:sp>
      <p:sp>
        <p:nvSpPr>
          <p:cNvPr id="6" name="Title 5"/>
          <p:cNvSpPr>
            <a:spLocks noGrp="1"/>
          </p:cNvSpPr>
          <p:nvPr>
            <p:ph type="title"/>
          </p:nvPr>
        </p:nvSpPr>
        <p:spPr>
          <a:xfrm>
            <a:off x="534880" y="1086294"/>
            <a:ext cx="8414070" cy="441657"/>
          </a:xfrm>
        </p:spPr>
        <p:txBody>
          <a:bodyPr/>
          <a:lstStyle/>
          <a:p>
            <a:pPr lvl="1"/>
            <a:r>
              <a:rPr lang="en-CA" dirty="0" smtClean="0">
                <a:latin typeface="+mj-lt"/>
                <a:ea typeface="Verdana" panose="020B0604030504040204" pitchFamily="34" charset="0"/>
                <a:cs typeface="Verdana" panose="020B0604030504040204" pitchFamily="34" charset="0"/>
              </a:rPr>
              <a:t>Decision 78/3 </a:t>
            </a:r>
            <a:r>
              <a:rPr lang="en-US" dirty="0" smtClean="0">
                <a:latin typeface="+mj-lt"/>
                <a:ea typeface="Verdana" panose="020B0604030504040204" pitchFamily="34" charset="0"/>
                <a:cs typeface="Verdana" panose="020B0604030504040204" pitchFamily="34" charset="0"/>
              </a:rPr>
              <a:t>(5</a:t>
            </a:r>
            <a:r>
              <a:rPr lang="en-US" dirty="0" smtClean="0">
                <a:latin typeface="+mj-lt"/>
              </a:rPr>
              <a:t>)</a:t>
            </a:r>
            <a:endParaRPr lang="en-US" dirty="0">
              <a:solidFill>
                <a:schemeClr val="tx1"/>
              </a:solidFill>
              <a:latin typeface="+mj-lt"/>
            </a:endParaRPr>
          </a:p>
        </p:txBody>
      </p:sp>
    </p:spTree>
    <p:extLst>
      <p:ext uri="{BB962C8B-B14F-4D97-AF65-F5344CB8AC3E}">
        <p14:creationId xmlns:p14="http://schemas.microsoft.com/office/powerpoint/2010/main" val="4214863405"/>
      </p:ext>
    </p:extLst>
  </p:cSld>
  <p:clrMapOvr>
    <a:masterClrMapping/>
  </p:clrMapOvr>
  <p:transition spd="slow">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005" y="1496105"/>
            <a:ext cx="7920880" cy="5134666"/>
          </a:xfrm>
        </p:spPr>
        <p:txBody>
          <a:bodyPr/>
          <a:lstStyle/>
          <a:p>
            <a:pPr marL="457200" lvl="1" indent="-457200">
              <a:lnSpc>
                <a:spcPct val="100000"/>
              </a:lnSpc>
              <a:spcBef>
                <a:spcPts val="0"/>
              </a:spcBef>
              <a:spcAft>
                <a:spcPts val="1200"/>
              </a:spcAft>
            </a:pPr>
            <a:r>
              <a:rPr lang="en-US" sz="2200" dirty="0" smtClean="0"/>
              <a:t>Thorough review of: </a:t>
            </a:r>
            <a:r>
              <a:rPr lang="en-US" sz="2200" dirty="0" smtClean="0"/>
              <a:t>decision </a:t>
            </a:r>
            <a:r>
              <a:rPr lang="en-US" sz="2200" dirty="0" smtClean="0"/>
              <a:t>XXVIII/2; previous decisions </a:t>
            </a:r>
            <a:r>
              <a:rPr lang="en-US" sz="2200" dirty="0" smtClean="0"/>
              <a:t>and </a:t>
            </a:r>
            <a:r>
              <a:rPr lang="en-US" sz="2200" dirty="0" smtClean="0"/>
              <a:t>practices of the ExCom and the Parties; </a:t>
            </a:r>
            <a:r>
              <a:rPr lang="en-US" sz="2200" dirty="0" smtClean="0"/>
              <a:t>and </a:t>
            </a:r>
            <a:r>
              <a:rPr lang="en-US" sz="2200" dirty="0" smtClean="0"/>
              <a:t>information set </a:t>
            </a:r>
            <a:r>
              <a:rPr lang="en-US" sz="2200" dirty="0" smtClean="0"/>
              <a:t>out in </a:t>
            </a:r>
            <a:r>
              <a:rPr lang="en-US" sz="2200" dirty="0" smtClean="0"/>
              <a:t>documents </a:t>
            </a:r>
            <a:r>
              <a:rPr lang="en-US" sz="2200" dirty="0" smtClean="0"/>
              <a:t>78/5 </a:t>
            </a:r>
            <a:r>
              <a:rPr lang="en-US" sz="2200" dirty="0" smtClean="0"/>
              <a:t>and </a:t>
            </a:r>
            <a:r>
              <a:rPr lang="en-US" sz="2200" dirty="0" smtClean="0"/>
              <a:t>Corr.1 </a:t>
            </a:r>
          </a:p>
          <a:p>
            <a:pPr marL="457200" lvl="1" indent="-457200">
              <a:lnSpc>
                <a:spcPct val="100000"/>
              </a:lnSpc>
              <a:spcBef>
                <a:spcPts val="0"/>
              </a:spcBef>
              <a:spcAft>
                <a:spcPts val="1200"/>
              </a:spcAft>
            </a:pPr>
            <a:r>
              <a:rPr lang="en-US" sz="2200" dirty="0" smtClean="0"/>
              <a:t>Thorough review of </a:t>
            </a:r>
            <a:r>
              <a:rPr lang="en-US" sz="2200" dirty="0" smtClean="0"/>
              <a:t>the discussion at the 78</a:t>
            </a:r>
            <a:r>
              <a:rPr lang="en-US" sz="2200" baseline="30000" dirty="0" smtClean="0"/>
              <a:t>th</a:t>
            </a:r>
            <a:r>
              <a:rPr lang="en-US" sz="2200" dirty="0" smtClean="0"/>
              <a:t> meeting contained in the </a:t>
            </a:r>
            <a:r>
              <a:rPr lang="en-US" sz="2200" dirty="0" smtClean="0"/>
              <a:t>report </a:t>
            </a:r>
            <a:r>
              <a:rPr lang="en-US" sz="2200" dirty="0" smtClean="0"/>
              <a:t>of the 78</a:t>
            </a:r>
            <a:r>
              <a:rPr lang="en-US" sz="2200" baseline="30000" dirty="0" smtClean="0"/>
              <a:t>th</a:t>
            </a:r>
            <a:r>
              <a:rPr lang="en-US" sz="2200" dirty="0" smtClean="0"/>
              <a:t> meeting (document 78/11)</a:t>
            </a:r>
          </a:p>
          <a:p>
            <a:pPr marL="457200" lvl="1" indent="-457200">
              <a:lnSpc>
                <a:spcPct val="100000"/>
              </a:lnSpc>
              <a:spcBef>
                <a:spcPts val="0"/>
              </a:spcBef>
              <a:spcAft>
                <a:spcPts val="1200"/>
              </a:spcAft>
            </a:pPr>
            <a:r>
              <a:rPr lang="en-US" sz="2200" dirty="0" smtClean="0"/>
              <a:t>Discussions with </a:t>
            </a:r>
            <a:r>
              <a:rPr lang="en-US" sz="2200" dirty="0" smtClean="0"/>
              <a:t>key Government authorities at </a:t>
            </a:r>
            <a:r>
              <a:rPr lang="en-US" sz="2200" dirty="0" smtClean="0"/>
              <a:t>the country level and with Government authorities of Article 5 countries</a:t>
            </a:r>
            <a:endParaRPr lang="en-US" sz="2200" dirty="0" smtClean="0"/>
          </a:p>
          <a:p>
            <a:pPr marL="457200" lvl="1" indent="-457200">
              <a:lnSpc>
                <a:spcPct val="100000"/>
              </a:lnSpc>
              <a:spcBef>
                <a:spcPts val="0"/>
              </a:spcBef>
              <a:spcAft>
                <a:spcPts val="1200"/>
              </a:spcAft>
            </a:pPr>
            <a:r>
              <a:rPr lang="en-US" sz="2200" dirty="0" smtClean="0"/>
              <a:t>Convey your national views to </a:t>
            </a:r>
            <a:r>
              <a:rPr lang="en-US" sz="2200" dirty="0" smtClean="0"/>
              <a:t>Government officials of Article 5 countries as members of the ExCom</a:t>
            </a:r>
            <a:endParaRPr lang="en-US" sz="2200" dirty="0" smtClean="0"/>
          </a:p>
          <a:p>
            <a:pPr marL="457200" lvl="1" indent="-457200">
              <a:lnSpc>
                <a:spcPct val="100000"/>
              </a:lnSpc>
              <a:spcBef>
                <a:spcPts val="0"/>
              </a:spcBef>
              <a:spcAft>
                <a:spcPts val="1200"/>
              </a:spcAft>
            </a:pPr>
            <a:r>
              <a:rPr lang="en-US" sz="2200" dirty="0" smtClean="0"/>
              <a:t>Thorough review of documents </a:t>
            </a:r>
            <a:r>
              <a:rPr lang="en-US" sz="2200" dirty="0" smtClean="0"/>
              <a:t>for </a:t>
            </a:r>
            <a:r>
              <a:rPr lang="en-US" sz="2200" dirty="0" smtClean="0"/>
              <a:t>all subsequent meetings of the ExCom and the Parties</a:t>
            </a:r>
            <a:endParaRPr lang="en-US" sz="2200" dirty="0" smtClean="0"/>
          </a:p>
          <a:p>
            <a:pPr marL="4762" lvl="1" indent="0">
              <a:lnSpc>
                <a:spcPct val="100000"/>
              </a:lnSpc>
              <a:buNone/>
            </a:pPr>
            <a:endParaRPr lang="en-US"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37</a:t>
            </a:fld>
            <a:endParaRPr lang="en-US" altLang="en-US" dirty="0"/>
          </a:p>
        </p:txBody>
      </p:sp>
      <p:sp>
        <p:nvSpPr>
          <p:cNvPr id="6" name="Title 5"/>
          <p:cNvSpPr>
            <a:spLocks noGrp="1"/>
          </p:cNvSpPr>
          <p:nvPr>
            <p:ph type="title"/>
          </p:nvPr>
        </p:nvSpPr>
        <p:spPr>
          <a:xfrm>
            <a:off x="507245" y="1074186"/>
            <a:ext cx="8414070" cy="430884"/>
          </a:xfrm>
        </p:spPr>
        <p:txBody>
          <a:bodyPr/>
          <a:lstStyle/>
          <a:p>
            <a:pPr lvl="1"/>
            <a:r>
              <a:rPr lang="en-CA" dirty="0" smtClean="0">
                <a:latin typeface="+mj-lt"/>
              </a:rPr>
              <a:t>Actions</a:t>
            </a:r>
            <a:endParaRPr lang="en-US" dirty="0">
              <a:solidFill>
                <a:schemeClr val="tx1"/>
              </a:solidFill>
              <a:latin typeface="+mj-lt"/>
            </a:endParaRPr>
          </a:p>
        </p:txBody>
      </p:sp>
    </p:spTree>
    <p:extLst>
      <p:ext uri="{BB962C8B-B14F-4D97-AF65-F5344CB8AC3E}">
        <p14:creationId xmlns:p14="http://schemas.microsoft.com/office/powerpoint/2010/main" val="3919476060"/>
      </p:ext>
    </p:extLst>
  </p:cSld>
  <p:clrMapOvr>
    <a:masterClrMapping/>
  </p:clrMapOvr>
  <p:transition spd="slow">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429000"/>
            <a:ext cx="9144000" cy="960125"/>
          </a:xfrm>
        </p:spPr>
        <p:txBody>
          <a:bodyPr/>
          <a:lstStyle/>
          <a:p>
            <a:pPr marL="0" indent="0" algn="ctr">
              <a:buNone/>
            </a:pPr>
            <a:r>
              <a:rPr lang="en-US" sz="6000" b="1" dirty="0" smtClean="0">
                <a:latin typeface="+mj-lt"/>
              </a:rPr>
              <a:t>Thank </a:t>
            </a:r>
            <a:r>
              <a:rPr lang="en-US" sz="6000" b="1" dirty="0" smtClean="0">
                <a:latin typeface="+mj-lt"/>
              </a:rPr>
              <a:t>you!</a:t>
            </a:r>
            <a:endParaRPr lang="en-US" sz="6000" b="1" dirty="0">
              <a:latin typeface="+mj-lt"/>
            </a:endParaRPr>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38</a:t>
            </a:fld>
            <a:endParaRPr lang="en-US" altLang="en-US" dirty="0"/>
          </a:p>
        </p:txBody>
      </p:sp>
    </p:spTree>
    <p:extLst>
      <p:ext uri="{BB962C8B-B14F-4D97-AF65-F5344CB8AC3E}">
        <p14:creationId xmlns:p14="http://schemas.microsoft.com/office/powerpoint/2010/main" val="718104941"/>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4674" y="1883433"/>
            <a:ext cx="8455496" cy="4272321"/>
          </a:xfrm>
        </p:spPr>
        <p:txBody>
          <a:bodyPr/>
          <a:lstStyle/>
          <a:p>
            <a:pPr marL="457200" indent="-457200">
              <a:lnSpc>
                <a:spcPct val="100000"/>
              </a:lnSpc>
              <a:spcBef>
                <a:spcPts val="0"/>
              </a:spcBef>
              <a:spcAft>
                <a:spcPts val="1200"/>
              </a:spcAft>
              <a:buFont typeface="Arial" panose="020B0604020202020204" pitchFamily="34" charset="0"/>
              <a:buChar char="•"/>
            </a:pPr>
            <a:r>
              <a:rPr lang="en-CA" sz="2200" b="1" dirty="0" smtClean="0"/>
              <a:t>1 </a:t>
            </a:r>
            <a:r>
              <a:rPr lang="en-CA" sz="2200" b="1" dirty="0"/>
              <a:t>and </a:t>
            </a:r>
            <a:r>
              <a:rPr lang="en-CA" sz="2200" b="1" dirty="0" smtClean="0"/>
              <a:t>2: </a:t>
            </a:r>
            <a:r>
              <a:rPr lang="en-CA" sz="2200" dirty="0" smtClean="0"/>
              <a:t>Application </a:t>
            </a:r>
            <a:r>
              <a:rPr lang="en-CA" sz="2200" dirty="0"/>
              <a:t>of specific paragraphs of the </a:t>
            </a:r>
            <a:r>
              <a:rPr lang="en-CA" sz="2200" dirty="0" smtClean="0"/>
              <a:t>Kigali Amendment </a:t>
            </a:r>
            <a:r>
              <a:rPr lang="en-CA" sz="2200" dirty="0"/>
              <a:t>to different groups of </a:t>
            </a:r>
            <a:r>
              <a:rPr lang="en-CA" sz="2200" dirty="0" smtClean="0"/>
              <a:t>countries</a:t>
            </a:r>
            <a:endParaRPr lang="en-CA" sz="2200" dirty="0"/>
          </a:p>
          <a:p>
            <a:pPr marL="457200" indent="-457200">
              <a:lnSpc>
                <a:spcPct val="100000"/>
              </a:lnSpc>
              <a:spcBef>
                <a:spcPts val="0"/>
              </a:spcBef>
              <a:spcAft>
                <a:spcPts val="1200"/>
              </a:spcAft>
              <a:buFont typeface="Arial" panose="020B0604020202020204" pitchFamily="34" charset="0"/>
              <a:buChar char="•"/>
            </a:pPr>
            <a:r>
              <a:rPr lang="en-CA" sz="2200" b="1" dirty="0" smtClean="0"/>
              <a:t>4 </a:t>
            </a:r>
            <a:r>
              <a:rPr lang="en-CA" sz="2200" b="1" dirty="0"/>
              <a:t>and </a:t>
            </a:r>
            <a:r>
              <a:rPr lang="en-CA" sz="2200" b="1" dirty="0" smtClean="0"/>
              <a:t>5: </a:t>
            </a:r>
            <a:r>
              <a:rPr lang="en-CA" sz="2200" dirty="0" smtClean="0"/>
              <a:t>Requests </a:t>
            </a:r>
            <a:r>
              <a:rPr lang="en-CA" sz="2200" dirty="0"/>
              <a:t>to </a:t>
            </a:r>
            <a:r>
              <a:rPr lang="en-CA" sz="2200" dirty="0" smtClean="0"/>
              <a:t>TEAP </a:t>
            </a:r>
            <a:r>
              <a:rPr lang="en-CA" sz="2200" dirty="0"/>
              <a:t>to conduct technology </a:t>
            </a:r>
            <a:r>
              <a:rPr lang="en-CA" sz="2200" dirty="0" smtClean="0"/>
              <a:t>reviews </a:t>
            </a:r>
            <a:endParaRPr lang="en-CA" sz="2200" dirty="0"/>
          </a:p>
          <a:p>
            <a:pPr marL="457200" indent="-457200">
              <a:lnSpc>
                <a:spcPct val="100000"/>
              </a:lnSpc>
              <a:spcBef>
                <a:spcPts val="0"/>
              </a:spcBef>
              <a:spcAft>
                <a:spcPts val="1200"/>
              </a:spcAft>
              <a:buFont typeface="Arial" panose="020B0604020202020204" pitchFamily="34" charset="0"/>
              <a:buChar char="•"/>
            </a:pPr>
            <a:r>
              <a:rPr lang="en-CA" sz="2200" b="1" dirty="0" smtClean="0"/>
              <a:t>25 </a:t>
            </a:r>
            <a:r>
              <a:rPr lang="en-CA" sz="2200" b="1" dirty="0"/>
              <a:t>to 34 </a:t>
            </a:r>
            <a:r>
              <a:rPr lang="en-CA" sz="2200" dirty="0"/>
              <a:t>and</a:t>
            </a:r>
            <a:r>
              <a:rPr lang="en-CA" sz="2200" b="1" dirty="0"/>
              <a:t> 36 to </a:t>
            </a:r>
            <a:r>
              <a:rPr lang="en-CA" sz="2200" b="1" dirty="0" smtClean="0"/>
              <a:t>40:  </a:t>
            </a:r>
            <a:r>
              <a:rPr lang="en-CA" sz="2200" dirty="0" smtClean="0"/>
              <a:t>Criteria</a:t>
            </a:r>
            <a:r>
              <a:rPr lang="en-CA" sz="2200" dirty="0"/>
              <a:t>, conditions and the process for exemptions for high-ambient-temperature parties and other exemptions for the Parties.</a:t>
            </a:r>
          </a:p>
          <a:p>
            <a:pPr marL="0" indent="0">
              <a:lnSpc>
                <a:spcPct val="100000"/>
              </a:lnSpc>
              <a:spcBef>
                <a:spcPts val="0"/>
              </a:spcBef>
              <a:spcAft>
                <a:spcPts val="1200"/>
              </a:spcAft>
              <a:buFont typeface="Arial" panose="020B0604020202020204" pitchFamily="34" charset="0"/>
              <a:buChar char="•"/>
            </a:pPr>
            <a:r>
              <a:rPr lang="en-CA" sz="2200" b="1" dirty="0" smtClean="0"/>
              <a:t>6 </a:t>
            </a:r>
            <a:r>
              <a:rPr lang="en-CA" sz="2200" b="1" dirty="0"/>
              <a:t>to </a:t>
            </a:r>
            <a:r>
              <a:rPr lang="en-CA" sz="2200" b="1" dirty="0" smtClean="0"/>
              <a:t>8: </a:t>
            </a:r>
            <a:r>
              <a:rPr lang="en-CA" sz="2200" dirty="0" smtClean="0"/>
              <a:t>Relationship </a:t>
            </a:r>
            <a:r>
              <a:rPr lang="en-CA" sz="2200" dirty="0"/>
              <a:t>with </a:t>
            </a:r>
            <a:r>
              <a:rPr lang="en-CA" sz="2200" dirty="0" smtClean="0"/>
              <a:t>HCFC phase-out</a:t>
            </a:r>
            <a:br>
              <a:rPr lang="en-CA" sz="2200" dirty="0" smtClean="0"/>
            </a:br>
            <a:r>
              <a:rPr lang="en-CA" dirty="0" smtClean="0"/>
              <a:t> </a:t>
            </a:r>
            <a:br>
              <a:rPr lang="en-CA" dirty="0" smtClean="0"/>
            </a:br>
            <a:r>
              <a:rPr lang="en-CA" sz="2200" dirty="0" smtClean="0"/>
              <a:t>The Secretariat noted that these paragraphs may be relevant to HCFC phase-out and HFC phase-down, and hence they were considered in documents 78/5 and 78/8</a:t>
            </a:r>
            <a:endParaRPr lang="en-CA" sz="22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4</a:t>
            </a:fld>
            <a:endParaRPr lang="en-US" altLang="en-US" dirty="0"/>
          </a:p>
        </p:txBody>
      </p:sp>
      <p:sp>
        <p:nvSpPr>
          <p:cNvPr id="7" name="Title 6"/>
          <p:cNvSpPr>
            <a:spLocks noGrp="1"/>
          </p:cNvSpPr>
          <p:nvPr>
            <p:ph type="title"/>
          </p:nvPr>
        </p:nvSpPr>
        <p:spPr>
          <a:xfrm>
            <a:off x="494674" y="1047890"/>
            <a:ext cx="8098107" cy="768089"/>
          </a:xfrm>
        </p:spPr>
        <p:txBody>
          <a:bodyPr/>
          <a:lstStyle/>
          <a:p>
            <a:r>
              <a:rPr lang="en-CA" sz="2200" b="1" dirty="0" smtClean="0">
                <a:latin typeface="Verdana" panose="020B0604030504040204" pitchFamily="34" charset="0"/>
                <a:ea typeface="Verdana" panose="020B0604030504040204" pitchFamily="34" charset="0"/>
                <a:cs typeface="Verdana" panose="020B0604030504040204" pitchFamily="34" charset="0"/>
              </a:rPr>
              <a:t>Paragraphs of decision XXVIII/2 that did not call for specific action by Executive Committee</a:t>
            </a:r>
            <a:endParaRPr lang="en-US" sz="2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70942778"/>
      </p:ext>
    </p:extLst>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314" y="1754138"/>
            <a:ext cx="8493065" cy="4623512"/>
          </a:xfrm>
        </p:spPr>
        <p:txBody>
          <a:bodyPr/>
          <a:lstStyle/>
          <a:p>
            <a:pPr marL="0" indent="0">
              <a:lnSpc>
                <a:spcPct val="100000"/>
              </a:lnSpc>
              <a:spcBef>
                <a:spcPts val="0"/>
              </a:spcBef>
              <a:spcAft>
                <a:spcPts val="600"/>
              </a:spcAft>
              <a:buNone/>
            </a:pPr>
            <a:r>
              <a:rPr lang="en-GB" u="sng" dirty="0" smtClean="0"/>
              <a:t>Paragraph 6</a:t>
            </a:r>
            <a:r>
              <a:rPr lang="en-GB" dirty="0" smtClean="0"/>
              <a:t>:</a:t>
            </a:r>
            <a:r>
              <a:rPr lang="en-GB" i="1" dirty="0" smtClean="0"/>
              <a:t> “To acknowledge the linkage between the HFC and HCFC reduction schedules relevant to sectors and the preference to avoid transitions from HCFC to high global-warming-potential (GWP) HFC and to provide flexibility if no other technically proven and economically viable alternatives are available”</a:t>
            </a:r>
          </a:p>
          <a:p>
            <a:pPr marL="0" indent="0">
              <a:lnSpc>
                <a:spcPct val="100000"/>
              </a:lnSpc>
              <a:spcBef>
                <a:spcPts val="0"/>
              </a:spcBef>
              <a:spcAft>
                <a:spcPts val="600"/>
              </a:spcAft>
              <a:buNone/>
            </a:pPr>
            <a:r>
              <a:rPr lang="en-GB" u="sng" dirty="0" smtClean="0"/>
              <a:t>Paragraph 7</a:t>
            </a:r>
            <a:r>
              <a:rPr lang="en-GB" dirty="0" smtClean="0"/>
              <a:t>:</a:t>
            </a:r>
            <a:r>
              <a:rPr lang="en-GB" i="1" dirty="0" smtClean="0"/>
              <a:t> </a:t>
            </a:r>
            <a:r>
              <a:rPr lang="en-GB" i="1" dirty="0"/>
              <a:t>“To also acknowledge these linkages with respect to certain sectors, in particular industrial process refrigeration, and the preference to avoid transitions from HCFC to high‑GWP HFCs and to be willing to provide flexibility, if no other alternatives are available, in cases where: </a:t>
            </a:r>
            <a:r>
              <a:rPr lang="en-GB" i="1" dirty="0" smtClean="0"/>
              <a:t>(</a:t>
            </a:r>
            <a:r>
              <a:rPr lang="en-GB" i="1" dirty="0"/>
              <a:t>a) </a:t>
            </a:r>
            <a:r>
              <a:rPr lang="en-CA" i="1" dirty="0"/>
              <a:t>HCFC supply may be unavailable from existing allowable consumption, stocks as well as recovered/recycled material, and </a:t>
            </a:r>
            <a:r>
              <a:rPr lang="en-CA" i="1" dirty="0" smtClean="0"/>
              <a:t> (b</a:t>
            </a:r>
            <a:r>
              <a:rPr lang="en-CA" i="1" dirty="0"/>
              <a:t>) It would allow for a direct transition at a later date from HCFC to low-GWP or zero-GWP alternatives</a:t>
            </a:r>
            <a:r>
              <a:rPr lang="en-CA" i="1" dirty="0" smtClean="0"/>
              <a:t>” </a:t>
            </a:r>
          </a:p>
          <a:p>
            <a:pPr marL="0" indent="0">
              <a:lnSpc>
                <a:spcPct val="100000"/>
              </a:lnSpc>
              <a:spcBef>
                <a:spcPts val="0"/>
              </a:spcBef>
              <a:spcAft>
                <a:spcPts val="600"/>
              </a:spcAft>
              <a:buNone/>
            </a:pPr>
            <a:r>
              <a:rPr lang="en-US" i="1" u="sng" dirty="0"/>
              <a:t>Paragraph 8</a:t>
            </a:r>
            <a:r>
              <a:rPr lang="en-US" i="1" dirty="0"/>
              <a:t>: “To provide, prior to the commencement of the Article 5 HFC freeze and in the light of the acknowledgement in the paragraph above, flexibility measures in relation to the HCFC phase-out relevant to certain sectors, in particular the industrial process refrigeration subsector, in order to avoid double conversions”</a:t>
            </a:r>
          </a:p>
          <a:p>
            <a:pPr marL="0" indent="0">
              <a:lnSpc>
                <a:spcPct val="100000"/>
              </a:lnSpc>
              <a:spcBef>
                <a:spcPts val="0"/>
              </a:spcBef>
              <a:spcAft>
                <a:spcPts val="600"/>
              </a:spcAft>
              <a:buNone/>
            </a:pPr>
            <a:endParaRPr lang="en-CA" i="1" dirty="0" smtClean="0"/>
          </a:p>
          <a:p>
            <a:pPr marL="4762" lvl="1" indent="0">
              <a:lnSpc>
                <a:spcPct val="100000"/>
              </a:lnSpc>
              <a:buNone/>
            </a:pPr>
            <a:endParaRPr lang="en-CA"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5</a:t>
            </a:fld>
            <a:endParaRPr lang="en-US" altLang="en-US" dirty="0"/>
          </a:p>
        </p:txBody>
      </p:sp>
      <p:sp>
        <p:nvSpPr>
          <p:cNvPr id="6" name="Title 5"/>
          <p:cNvSpPr>
            <a:spLocks noGrp="1"/>
          </p:cNvSpPr>
          <p:nvPr>
            <p:ph type="title"/>
          </p:nvPr>
        </p:nvSpPr>
        <p:spPr>
          <a:xfrm>
            <a:off x="353787" y="1155745"/>
            <a:ext cx="8618998" cy="499265"/>
          </a:xfrm>
        </p:spPr>
        <p:txBody>
          <a:bodyPr/>
          <a:lstStyle/>
          <a:p>
            <a:pPr rtl="0" fontAlgn="base">
              <a:tabLst>
                <a:tab pos="284163" algn="l"/>
              </a:tabLst>
            </a:pPr>
            <a:r>
              <a:rPr lang="en-CA" b="1" baseline="0" dirty="0" smtClean="0">
                <a:solidFill>
                  <a:srgbClr val="000000"/>
                </a:solidFill>
                <a:effectLst/>
                <a:ea typeface="Verdana" panose="020B0604030504040204" pitchFamily="34" charset="0"/>
                <a:cs typeface="Verdana" panose="020B0604030504040204" pitchFamily="34" charset="0"/>
              </a:rPr>
              <a:t>Relationship with HCFC phase-out</a:t>
            </a:r>
            <a:r>
              <a:rPr lang="en-CA" b="1" baseline="0" dirty="0" smtClean="0">
                <a:solidFill>
                  <a:srgbClr val="000000"/>
                </a:solidFill>
                <a:effectLst/>
              </a:rPr>
              <a:t> </a:t>
            </a:r>
            <a:endParaRPr lang="en-US" dirty="0"/>
          </a:p>
        </p:txBody>
      </p:sp>
    </p:spTree>
    <p:extLst>
      <p:ext uri="{BB962C8B-B14F-4D97-AF65-F5344CB8AC3E}">
        <p14:creationId xmlns:p14="http://schemas.microsoft.com/office/powerpoint/2010/main" val="3252497886"/>
      </p:ext>
    </p:extLst>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54395"/>
            <a:ext cx="7920880" cy="3955715"/>
          </a:xfrm>
        </p:spPr>
        <p:txBody>
          <a:bodyPr/>
          <a:lstStyle/>
          <a:p>
            <a:pPr marL="4762" lvl="1" indent="0">
              <a:lnSpc>
                <a:spcPct val="100000"/>
              </a:lnSpc>
              <a:spcAft>
                <a:spcPts val="1200"/>
              </a:spcAft>
              <a:buNone/>
            </a:pPr>
            <a:r>
              <a:rPr lang="en-US" sz="2000" u="sng" dirty="0" smtClean="0"/>
              <a:t>Paragraph 9</a:t>
            </a:r>
            <a:r>
              <a:rPr lang="en-US" sz="2000" i="1" dirty="0" smtClean="0"/>
              <a:t>: </a:t>
            </a:r>
            <a:r>
              <a:rPr lang="en-US" sz="2000" i="1" dirty="0"/>
              <a:t>“To recognize that the Amendment maintains the Multilateral Fund for the Implementation of the Montreal Protocol as the financial mechanism and that sufficient additional financial resources will be provided by Parties not operating under paragraph 1 of Article 5 to offset costs arising out of HFC obligations for Parties operating under paragraph 1 of Article 5 under the Amendment”.</a:t>
            </a:r>
          </a:p>
          <a:p>
            <a:pPr marL="4762" lvl="1" indent="0">
              <a:lnSpc>
                <a:spcPct val="100000"/>
              </a:lnSpc>
              <a:buNone/>
            </a:pPr>
            <a:r>
              <a:rPr lang="en-US" sz="2000" u="sng" dirty="0"/>
              <a:t>Paragraph </a:t>
            </a:r>
            <a:r>
              <a:rPr lang="en-US" sz="2000" u="sng" dirty="0" smtClean="0"/>
              <a:t>10</a:t>
            </a:r>
            <a:r>
              <a:rPr lang="en-US" sz="2000" dirty="0" smtClean="0"/>
              <a:t>: </a:t>
            </a:r>
            <a:r>
              <a:rPr lang="en-US" sz="2000" i="1" dirty="0"/>
              <a:t>“To request the Executive Committee to develop, within two years of the adoption of the Amendment, guidelines for financing the phase-down of HFC consumption and production, including cost-effectiveness thresholds, and to present those guidelines to the Meeting of the Parties for the Parties’ views and inputs before their finalization by the Executive Committee</a:t>
            </a:r>
            <a:r>
              <a:rPr lang="en-US" sz="2000" i="1" dirty="0" smtClean="0"/>
              <a:t>”.</a:t>
            </a:r>
            <a:endParaRPr lang="en-CA"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6</a:t>
            </a:fld>
            <a:endParaRPr lang="en-US" altLang="en-US" dirty="0"/>
          </a:p>
        </p:txBody>
      </p:sp>
      <p:sp>
        <p:nvSpPr>
          <p:cNvPr id="6" name="Title 5"/>
          <p:cNvSpPr>
            <a:spLocks noGrp="1"/>
          </p:cNvSpPr>
          <p:nvPr>
            <p:ph type="title"/>
          </p:nvPr>
        </p:nvSpPr>
        <p:spPr>
          <a:xfrm>
            <a:off x="539475" y="1173480"/>
            <a:ext cx="7412165" cy="527295"/>
          </a:xfrm>
        </p:spPr>
        <p:txBody>
          <a:bodyPr/>
          <a:lstStyle/>
          <a:p>
            <a:r>
              <a:rPr lang="en-CA" b="1"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Overarching principles and timelines (1)</a:t>
            </a: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79476177"/>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985" y="1739180"/>
            <a:ext cx="8158160" cy="4647005"/>
          </a:xfrm>
        </p:spPr>
        <p:txBody>
          <a:bodyPr/>
          <a:lstStyle/>
          <a:p>
            <a:pPr marL="0" indent="0">
              <a:lnSpc>
                <a:spcPct val="100000"/>
              </a:lnSpc>
              <a:spcBef>
                <a:spcPts val="0"/>
              </a:spcBef>
              <a:spcAft>
                <a:spcPts val="600"/>
              </a:spcAft>
              <a:buNone/>
            </a:pPr>
            <a:r>
              <a:rPr lang="en-CA" sz="2200" b="1" dirty="0"/>
              <a:t>Previous decisions and </a:t>
            </a:r>
            <a:r>
              <a:rPr lang="en-CA" sz="2200" b="1" dirty="0" smtClean="0"/>
              <a:t>practices </a:t>
            </a:r>
            <a:endParaRPr lang="en-CA" sz="2200" b="1" dirty="0"/>
          </a:p>
          <a:p>
            <a:pPr marL="463550" indent="-463550">
              <a:lnSpc>
                <a:spcPct val="100000"/>
              </a:lnSpc>
              <a:spcBef>
                <a:spcPts val="0"/>
              </a:spcBef>
              <a:spcAft>
                <a:spcPts val="300"/>
              </a:spcAft>
            </a:pPr>
            <a:r>
              <a:rPr lang="en-CA" sz="2200" dirty="0" smtClean="0"/>
              <a:t>National strategies have been the basis for providing assistance to Article 5 countries to phase out ODS </a:t>
            </a:r>
            <a:r>
              <a:rPr lang="en-CA" sz="2200" i="1" dirty="0" smtClean="0"/>
              <a:t>(paragraph 18 of document 78/5</a:t>
            </a:r>
            <a:r>
              <a:rPr lang="en-CA" sz="2200" dirty="0" smtClean="0"/>
              <a:t>)</a:t>
            </a:r>
            <a:endParaRPr lang="en-CA" sz="2200" dirty="0"/>
          </a:p>
          <a:p>
            <a:pPr marL="682625" lvl="2" indent="-228600">
              <a:spcBef>
                <a:spcPts val="0"/>
              </a:spcBef>
              <a:spcAft>
                <a:spcPts val="600"/>
              </a:spcAft>
            </a:pPr>
            <a:r>
              <a:rPr lang="en-CA" sz="1800" dirty="0" smtClean="0"/>
              <a:t>Document 78/6 </a:t>
            </a:r>
            <a:r>
              <a:rPr lang="en-CA" sz="1800" dirty="0"/>
              <a:t>provides a comprehensive overview of </a:t>
            </a:r>
            <a:r>
              <a:rPr lang="en-CA" sz="1800" dirty="0" smtClean="0"/>
              <a:t>strategies used by Article </a:t>
            </a:r>
            <a:r>
              <a:rPr lang="en-CA" sz="1800" dirty="0"/>
              <a:t>5 countries </a:t>
            </a:r>
            <a:r>
              <a:rPr lang="en-CA" sz="1800" dirty="0" smtClean="0"/>
              <a:t>over </a:t>
            </a:r>
            <a:r>
              <a:rPr lang="en-CA" sz="1800" dirty="0"/>
              <a:t>time, from country programmes to </a:t>
            </a:r>
            <a:r>
              <a:rPr lang="en-CA" sz="1800" dirty="0" smtClean="0"/>
              <a:t>HPMPs</a:t>
            </a:r>
            <a:endParaRPr lang="en-CA" sz="1800" i="1" dirty="0" smtClean="0"/>
          </a:p>
          <a:p>
            <a:pPr marL="463550" indent="-463550">
              <a:lnSpc>
                <a:spcPct val="100000"/>
              </a:lnSpc>
              <a:spcBef>
                <a:spcPts val="0"/>
              </a:spcBef>
              <a:spcAft>
                <a:spcPts val="0"/>
              </a:spcAft>
            </a:pPr>
            <a:r>
              <a:rPr lang="en-CA" sz="2200" dirty="0" smtClean="0"/>
              <a:t>In the case of the acceleration of HCFC phase-out, </a:t>
            </a:r>
            <a:r>
              <a:rPr lang="en-CA" sz="2200" dirty="0"/>
              <a:t>at its 53</a:t>
            </a:r>
            <a:r>
              <a:rPr lang="en-CA" sz="2200" baseline="30000" dirty="0"/>
              <a:t>rd</a:t>
            </a:r>
            <a:r>
              <a:rPr lang="en-CA" sz="2200" dirty="0"/>
              <a:t> meeting (October 2007) the </a:t>
            </a:r>
            <a:r>
              <a:rPr lang="en-CA" sz="2200" dirty="0" smtClean="0"/>
              <a:t>ExCom started discussing issues related to the funding of HCFC phase-out, including most suitable type of national HCFC phase-out strategy. Given that the baselines had not been established and there were uncertainties with respect to technologies, a staged approach was agreed</a:t>
            </a:r>
            <a:r>
              <a:rPr lang="en-CA" sz="2200" dirty="0"/>
              <a:t> </a:t>
            </a:r>
            <a:r>
              <a:rPr lang="en-CA" sz="2200" i="1" dirty="0" smtClean="0"/>
              <a:t>(paragraph 19 </a:t>
            </a:r>
            <a:r>
              <a:rPr lang="en-CA" sz="2200" i="1" dirty="0"/>
              <a:t>of document </a:t>
            </a:r>
            <a:r>
              <a:rPr lang="en-CA" sz="2200" i="1" dirty="0" smtClean="0"/>
              <a:t>78/5)</a:t>
            </a:r>
          </a:p>
          <a:p>
            <a:endParaRPr lang="en-CA"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7</a:t>
            </a:fld>
            <a:endParaRPr lang="en-US" altLang="en-US" dirty="0"/>
          </a:p>
        </p:txBody>
      </p:sp>
      <p:sp>
        <p:nvSpPr>
          <p:cNvPr id="7" name="Title 6"/>
          <p:cNvSpPr>
            <a:spLocks noGrp="1"/>
          </p:cNvSpPr>
          <p:nvPr>
            <p:ph type="title"/>
          </p:nvPr>
        </p:nvSpPr>
        <p:spPr>
          <a:xfrm>
            <a:off x="501070" y="1086295"/>
            <a:ext cx="7138451" cy="537670"/>
          </a:xfrm>
        </p:spPr>
        <p:txBody>
          <a:bodyPr/>
          <a:lstStyle/>
          <a:p>
            <a:r>
              <a:rPr lang="en-CA" dirty="0" smtClean="0">
                <a:latin typeface="Verdana" panose="020B0604030504040204" pitchFamily="34" charset="0"/>
                <a:ea typeface="Verdana" panose="020B0604030504040204" pitchFamily="34" charset="0"/>
                <a:cs typeface="Verdana" panose="020B0604030504040204" pitchFamily="34" charset="0"/>
              </a:rPr>
              <a:t>Overarching </a:t>
            </a:r>
            <a:r>
              <a:rPr lang="en-CA" dirty="0">
                <a:latin typeface="Verdana" panose="020B0604030504040204" pitchFamily="34" charset="0"/>
                <a:ea typeface="Verdana" panose="020B0604030504040204" pitchFamily="34" charset="0"/>
                <a:cs typeface="Verdana" panose="020B0604030504040204" pitchFamily="34" charset="0"/>
              </a:rPr>
              <a:t>principles and </a:t>
            </a:r>
            <a:r>
              <a:rPr lang="en-CA" dirty="0" smtClean="0">
                <a:latin typeface="Verdana" panose="020B0604030504040204" pitchFamily="34" charset="0"/>
                <a:ea typeface="Verdana" panose="020B0604030504040204" pitchFamily="34" charset="0"/>
                <a:cs typeface="Verdana" panose="020B0604030504040204" pitchFamily="34" charset="0"/>
              </a:rPr>
              <a:t>timelines (2)</a:t>
            </a: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98375249"/>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8410" y="1777050"/>
            <a:ext cx="8092925" cy="4508000"/>
          </a:xfrm>
        </p:spPr>
        <p:txBody>
          <a:bodyPr/>
          <a:lstStyle/>
          <a:p>
            <a:pPr marL="0" indent="0">
              <a:lnSpc>
                <a:spcPct val="100000"/>
              </a:lnSpc>
              <a:spcBef>
                <a:spcPts val="0"/>
              </a:spcBef>
              <a:spcAft>
                <a:spcPts val="1200"/>
              </a:spcAft>
              <a:buNone/>
            </a:pPr>
            <a:r>
              <a:rPr lang="en-CA" sz="2200" dirty="0" smtClean="0"/>
              <a:t>Issues on </a:t>
            </a:r>
            <a:r>
              <a:rPr lang="en-CA" sz="2200" dirty="0"/>
              <a:t>which the </a:t>
            </a:r>
            <a:r>
              <a:rPr lang="en-CA" sz="2200" dirty="0" smtClean="0"/>
              <a:t>ExCom reached agreement before </a:t>
            </a:r>
            <a:r>
              <a:rPr lang="en-CA" sz="2200" dirty="0"/>
              <a:t>agreeing on </a:t>
            </a:r>
            <a:r>
              <a:rPr lang="en-CA" sz="2200" dirty="0" smtClean="0"/>
              <a:t>HCFC cost </a:t>
            </a:r>
            <a:r>
              <a:rPr lang="en-CA" sz="2200" dirty="0"/>
              <a:t>guidelines </a:t>
            </a:r>
            <a:r>
              <a:rPr lang="en-CA" sz="2200" i="1" dirty="0" smtClean="0"/>
              <a:t>(</a:t>
            </a:r>
            <a:r>
              <a:rPr lang="en-CA" sz="2200" i="1" dirty="0"/>
              <a:t>para. </a:t>
            </a:r>
            <a:r>
              <a:rPr lang="en-CA" sz="2200" i="1" dirty="0" smtClean="0"/>
              <a:t>20 </a:t>
            </a:r>
            <a:r>
              <a:rPr lang="en-CA" sz="2200" i="1" dirty="0"/>
              <a:t>of document 78/5</a:t>
            </a:r>
            <a:r>
              <a:rPr lang="en-CA" sz="2200" i="1" dirty="0" smtClean="0"/>
              <a:t>):</a:t>
            </a:r>
            <a:endParaRPr lang="en-CA" sz="2200" i="1" dirty="0"/>
          </a:p>
          <a:p>
            <a:pPr marL="498475" indent="-498475">
              <a:lnSpc>
                <a:spcPct val="100000"/>
              </a:lnSpc>
              <a:spcBef>
                <a:spcPts val="0"/>
              </a:spcBef>
              <a:spcAft>
                <a:spcPts val="600"/>
              </a:spcAft>
            </a:pPr>
            <a:r>
              <a:rPr lang="en-CA" sz="2200" dirty="0" smtClean="0"/>
              <a:t>The </a:t>
            </a:r>
            <a:r>
              <a:rPr lang="en-CA" sz="2200" dirty="0"/>
              <a:t>legal prerequisites for accessing </a:t>
            </a:r>
            <a:r>
              <a:rPr lang="en-CA" sz="2200" dirty="0" smtClean="0"/>
              <a:t>Fund funding </a:t>
            </a:r>
            <a:r>
              <a:rPr lang="en-CA" sz="2200" dirty="0"/>
              <a:t>for HCFC phase-out (i.e., ratification of the Copenhagen Amendment for consumption and the Beijing Amendment for production</a:t>
            </a:r>
            <a:r>
              <a:rPr lang="en-CA" sz="2200" dirty="0" smtClean="0"/>
              <a:t>) </a:t>
            </a:r>
            <a:endParaRPr lang="en-CA" sz="2200" dirty="0"/>
          </a:p>
          <a:p>
            <a:pPr marL="498475" indent="-498475">
              <a:lnSpc>
                <a:spcPct val="100000"/>
              </a:lnSpc>
              <a:spcBef>
                <a:spcPts val="0"/>
              </a:spcBef>
              <a:spcAft>
                <a:spcPts val="600"/>
              </a:spcAft>
            </a:pPr>
            <a:r>
              <a:rPr lang="en-CA" sz="2200" dirty="0" smtClean="0"/>
              <a:t>Continued </a:t>
            </a:r>
            <a:r>
              <a:rPr lang="en-CA" sz="2200" dirty="0"/>
              <a:t>applicability of the existing policies and guidelines </a:t>
            </a:r>
            <a:r>
              <a:rPr lang="en-CA" sz="2200" dirty="0" smtClean="0"/>
              <a:t>in </a:t>
            </a:r>
            <a:r>
              <a:rPr lang="en-CA" sz="2200" dirty="0"/>
              <a:t>funding phase-out of ODS other than </a:t>
            </a:r>
            <a:r>
              <a:rPr lang="en-CA" sz="2200" dirty="0" smtClean="0"/>
              <a:t>HCFCs </a:t>
            </a:r>
            <a:endParaRPr lang="en-CA" sz="2200" dirty="0"/>
          </a:p>
          <a:p>
            <a:pPr marL="498475" indent="-498475">
              <a:lnSpc>
                <a:spcPct val="100000"/>
              </a:lnSpc>
              <a:spcBef>
                <a:spcPts val="0"/>
              </a:spcBef>
              <a:spcAft>
                <a:spcPts val="600"/>
              </a:spcAft>
            </a:pPr>
            <a:r>
              <a:rPr lang="en-CA" sz="2200" dirty="0" smtClean="0"/>
              <a:t>Continued </a:t>
            </a:r>
            <a:r>
              <a:rPr lang="en-CA" sz="2200" dirty="0"/>
              <a:t>use of the institutions and capacities in Article 5 countries developed through </a:t>
            </a:r>
            <a:r>
              <a:rPr lang="en-CA" sz="2200" dirty="0" smtClean="0"/>
              <a:t>Fund assistance </a:t>
            </a:r>
            <a:endParaRPr lang="en-CA" sz="2200" dirty="0"/>
          </a:p>
          <a:p>
            <a:pPr marL="498475" indent="-498475">
              <a:lnSpc>
                <a:spcPct val="100000"/>
              </a:lnSpc>
              <a:spcBef>
                <a:spcPts val="0"/>
              </a:spcBef>
              <a:spcAft>
                <a:spcPts val="0"/>
              </a:spcAft>
            </a:pPr>
            <a:r>
              <a:rPr lang="en-CA" sz="2200" dirty="0" smtClean="0"/>
              <a:t>Definitions of low-LVC countries and SMEs</a:t>
            </a:r>
            <a:endParaRPr lang="en-CA" sz="2200" dirty="0"/>
          </a:p>
          <a:p>
            <a:endParaRPr lang="en-CA"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8</a:t>
            </a:fld>
            <a:endParaRPr lang="en-US" altLang="en-US" dirty="0"/>
          </a:p>
        </p:txBody>
      </p:sp>
      <p:sp>
        <p:nvSpPr>
          <p:cNvPr id="7" name="Title 6"/>
          <p:cNvSpPr>
            <a:spLocks noGrp="1"/>
          </p:cNvSpPr>
          <p:nvPr>
            <p:ph type="title"/>
          </p:nvPr>
        </p:nvSpPr>
        <p:spPr>
          <a:xfrm>
            <a:off x="505949" y="1124700"/>
            <a:ext cx="7253666" cy="422455"/>
          </a:xfrm>
        </p:spPr>
        <p:txBody>
          <a:bodyPr/>
          <a:lstStyle/>
          <a:p>
            <a:r>
              <a:rPr lang="en-CA" dirty="0">
                <a:latin typeface="Verdana" panose="020B0604030504040204" pitchFamily="34" charset="0"/>
                <a:ea typeface="Verdana" panose="020B0604030504040204" pitchFamily="34" charset="0"/>
                <a:cs typeface="Verdana" panose="020B0604030504040204" pitchFamily="34" charset="0"/>
              </a:rPr>
              <a:t>Overarching principles and timelines (3)</a:t>
            </a: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63967643"/>
      </p:ext>
    </p:extLst>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00200"/>
            <a:ext cx="7920880" cy="4560535"/>
          </a:xfrm>
        </p:spPr>
        <p:txBody>
          <a:bodyPr/>
          <a:lstStyle/>
          <a:p>
            <a:pPr marL="4762" lvl="1" indent="0">
              <a:lnSpc>
                <a:spcPct val="100000"/>
              </a:lnSpc>
              <a:buNone/>
            </a:pPr>
            <a:r>
              <a:rPr lang="en-US" sz="2200" i="1" u="sng" dirty="0" smtClean="0"/>
              <a:t>Paragraph 11</a:t>
            </a:r>
            <a:r>
              <a:rPr lang="en-US" sz="2200" i="1" dirty="0" smtClean="0"/>
              <a:t>: </a:t>
            </a:r>
            <a:r>
              <a:rPr lang="en-US" sz="2200" i="1" dirty="0"/>
              <a:t>“To request the Chair of the Executive Committee to report back to the Meeting of the Parties on the progress made in accordance with this decision, including on cases where Executive Committee deliberations have resulted in a change in a national strategy or a national technology choice submitted to the Executive Committee</a:t>
            </a:r>
            <a:r>
              <a:rPr lang="en-US" sz="2200" i="1" dirty="0" smtClean="0"/>
              <a:t>”.</a:t>
            </a:r>
          </a:p>
          <a:p>
            <a:pPr marL="0" indent="0">
              <a:lnSpc>
                <a:spcPct val="100000"/>
              </a:lnSpc>
              <a:buNone/>
            </a:pPr>
            <a:r>
              <a:rPr lang="en-CA" sz="2200" b="1" dirty="0" smtClean="0"/>
              <a:t>Previous </a:t>
            </a:r>
            <a:r>
              <a:rPr lang="en-CA" sz="2200" b="1" dirty="0"/>
              <a:t>decisions and practices </a:t>
            </a:r>
            <a:endParaRPr lang="en-CA" sz="2200" b="1" dirty="0" smtClean="0"/>
          </a:p>
          <a:p>
            <a:pPr marL="463550" indent="-463550">
              <a:lnSpc>
                <a:spcPct val="100000"/>
              </a:lnSpc>
            </a:pPr>
            <a:r>
              <a:rPr lang="en-CA" sz="2200" dirty="0" smtClean="0"/>
              <a:t>The Chair </a:t>
            </a:r>
            <a:r>
              <a:rPr lang="en-CA" sz="2200" dirty="0"/>
              <a:t>of the </a:t>
            </a:r>
            <a:r>
              <a:rPr lang="en-CA" sz="2200" dirty="0" smtClean="0"/>
              <a:t>ExCom provides </a:t>
            </a:r>
            <a:r>
              <a:rPr lang="en-CA" sz="2200" dirty="0"/>
              <a:t>a report at each </a:t>
            </a:r>
            <a:r>
              <a:rPr lang="en-CA" sz="2200" dirty="0" smtClean="0"/>
              <a:t>MOP that describes </a:t>
            </a:r>
            <a:r>
              <a:rPr lang="en-CA" sz="2200" dirty="0"/>
              <a:t>the work of the </a:t>
            </a:r>
            <a:r>
              <a:rPr lang="en-CA" sz="2200" dirty="0" smtClean="0"/>
              <a:t>ExCom since </a:t>
            </a:r>
            <a:r>
              <a:rPr lang="en-CA" sz="2200" dirty="0"/>
              <a:t>the previous </a:t>
            </a:r>
            <a:r>
              <a:rPr lang="en-CA" sz="2200" dirty="0" smtClean="0"/>
              <a:t>MOP, </a:t>
            </a:r>
            <a:r>
              <a:rPr lang="en-CA" sz="2200" dirty="0"/>
              <a:t>including </a:t>
            </a:r>
            <a:r>
              <a:rPr lang="en-CA" sz="2200" dirty="0" smtClean="0"/>
              <a:t>achievements</a:t>
            </a:r>
            <a:r>
              <a:rPr lang="en-CA" sz="2200" dirty="0"/>
              <a:t>, policies and projects </a:t>
            </a:r>
            <a:r>
              <a:rPr lang="en-CA" sz="2200" dirty="0" smtClean="0"/>
              <a:t>approved </a:t>
            </a:r>
            <a:r>
              <a:rPr lang="en-CA" sz="2200" i="1" dirty="0"/>
              <a:t>(</a:t>
            </a:r>
            <a:r>
              <a:rPr lang="en-CA" sz="2200" i="1" dirty="0" smtClean="0"/>
              <a:t>paragraph 22 </a:t>
            </a:r>
            <a:r>
              <a:rPr lang="en-CA" sz="2200" i="1" dirty="0"/>
              <a:t>of document 78/5)</a:t>
            </a:r>
          </a:p>
          <a:p>
            <a:pPr marL="4762" lvl="1" indent="0">
              <a:lnSpc>
                <a:spcPct val="100000"/>
              </a:lnSpc>
              <a:buNone/>
            </a:pPr>
            <a:endParaRPr lang="en-CA" sz="1800" i="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9</a:t>
            </a:fld>
            <a:endParaRPr lang="en-US" altLang="en-US" dirty="0"/>
          </a:p>
        </p:txBody>
      </p:sp>
      <p:sp>
        <p:nvSpPr>
          <p:cNvPr id="6" name="Title 5"/>
          <p:cNvSpPr>
            <a:spLocks noGrp="1"/>
          </p:cNvSpPr>
          <p:nvPr>
            <p:ph type="title"/>
          </p:nvPr>
        </p:nvSpPr>
        <p:spPr>
          <a:xfrm>
            <a:off x="524220" y="1146649"/>
            <a:ext cx="6198460" cy="527295"/>
          </a:xfrm>
        </p:spPr>
        <p:txBody>
          <a:bodyPr/>
          <a:lstStyle/>
          <a:p>
            <a:r>
              <a:rPr lang="en-CA" dirty="0">
                <a:ea typeface="Verdana" panose="020B0604030504040204" pitchFamily="34" charset="0"/>
                <a:cs typeface="Verdana" panose="020B0604030504040204" pitchFamily="34" charset="0"/>
              </a:rPr>
              <a:t>Overarching principles and timelines </a:t>
            </a:r>
            <a:r>
              <a:rPr lang="en-CA" dirty="0" smtClean="0">
                <a:ea typeface="Verdana" panose="020B0604030504040204" pitchFamily="34" charset="0"/>
                <a:cs typeface="Verdana" panose="020B0604030504040204" pitchFamily="34" charset="0"/>
              </a:rPr>
              <a:t>(4)</a:t>
            </a:r>
            <a:endParaRPr lang="en-US"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49547228"/>
      </p:ext>
    </p:extLst>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Bluepri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txDef>
      <a:spPr bwMode="auto">
        <a:noFill/>
        <a:ln w="9525">
          <a:noFill/>
          <a:miter lim="800000"/>
          <a:headEnd/>
          <a:tailEnd/>
        </a:ln>
        <a:effectLst/>
      </a:spPr>
      <a:bodyPr vert="horz" wrap="square" lIns="82314" tIns="41157" rIns="82314" bIns="41157" numCol="1" anchor="ctr" anchorCtr="0" compatLnSpc="1">
        <a:prstTxWarp prst="textNoShape">
          <a:avLst/>
        </a:prstTxWarp>
      </a:bodyPr>
      <a:lstStyle>
        <a:defPPr eaLnBrk="1" hangingPunct="1">
          <a:defRPr b="0" kern="0" dirty="0" smtClean="0"/>
        </a:defPPr>
      </a:lstStyle>
    </a:tx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51232</TotalTime>
  <Words>3866</Words>
  <Application>Microsoft Office PowerPoint</Application>
  <PresentationFormat>Letter Paper (8.5x11 in)</PresentationFormat>
  <Paragraphs>383</Paragraphs>
  <Slides>38</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Verdana</vt:lpstr>
      <vt:lpstr>Times New Roman</vt:lpstr>
      <vt:lpstr>Techno</vt:lpstr>
      <vt:lpstr>Wingdings</vt:lpstr>
      <vt:lpstr>Blueprint</vt:lpstr>
      <vt:lpstr>Information relevant to the development of the cost guidelines for the phase-down of HFCs in Article 5 countries: Draft criteria for funding</vt:lpstr>
      <vt:lpstr>Structure of document 78/5</vt:lpstr>
      <vt:lpstr>Structure of document 78/5</vt:lpstr>
      <vt:lpstr>Paragraphs of decision XXVIII/2 that did not call for specific action by Executive Committee</vt:lpstr>
      <vt:lpstr>Relationship with HCFC phase-out </vt:lpstr>
      <vt:lpstr>Overarching principles and timelines (1)</vt:lpstr>
      <vt:lpstr>Overarching principles and timelines (2)</vt:lpstr>
      <vt:lpstr>Overarching principles and timelines (3)</vt:lpstr>
      <vt:lpstr>Overarching principles and timelines (4)</vt:lpstr>
      <vt:lpstr>Overarching principles and timelines (5)</vt:lpstr>
      <vt:lpstr>Flexibility in implementation (1)</vt:lpstr>
      <vt:lpstr>Flexibility in implementation (2)</vt:lpstr>
      <vt:lpstr>Flexibility in implementation (3)</vt:lpstr>
      <vt:lpstr>Flexibility in implementation (4)</vt:lpstr>
      <vt:lpstr>Flexibility in implementation (5)</vt:lpstr>
      <vt:lpstr>Cut-off date for eligible capacity </vt:lpstr>
      <vt:lpstr>Second and third conversions  (1)</vt:lpstr>
      <vt:lpstr>Second and third conversions (2)</vt:lpstr>
      <vt:lpstr>Sustained aggregate reduction in HFC production and consumption (1) </vt:lpstr>
      <vt:lpstr>Sustained aggregate reduction in HFC production and consumption (2)</vt:lpstr>
      <vt:lpstr>Enabling activities</vt:lpstr>
      <vt:lpstr>Eligible incremental costs (1)</vt:lpstr>
      <vt:lpstr>Eligible incremental costs (2)</vt:lpstr>
      <vt:lpstr>Eligible incremental costs (3) </vt:lpstr>
      <vt:lpstr>Eligible incremental costs (4)</vt:lpstr>
      <vt:lpstr>Eligible incremental costs (5) </vt:lpstr>
      <vt:lpstr>Institutional strengthening </vt:lpstr>
      <vt:lpstr>Energy efficiency</vt:lpstr>
      <vt:lpstr>Capacity building to address safety</vt:lpstr>
      <vt:lpstr>Disposal</vt:lpstr>
      <vt:lpstr>Eligibility of Annex F substances subject to high ambient temperature exemptions </vt:lpstr>
      <vt:lpstr> Decision 78/3 (1) </vt:lpstr>
      <vt:lpstr>Decision 78/3 (2)</vt:lpstr>
      <vt:lpstr> Decision 78/3 (3) </vt:lpstr>
      <vt:lpstr>Decision 78/3 (4)</vt:lpstr>
      <vt:lpstr>Decision 78/3 (5)</vt:lpstr>
      <vt:lpstr>Actions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Criteria HFC phase-down</dc:title>
  <dc:creator>Julia Anne Dearing</dc:creator>
  <cp:lastModifiedBy>eganem</cp:lastModifiedBy>
  <cp:revision>1977</cp:revision>
  <cp:lastPrinted>2017-04-25T16:00:05Z</cp:lastPrinted>
  <dcterms:created xsi:type="dcterms:W3CDTF">2000-01-20T22:32:21Z</dcterms:created>
  <dcterms:modified xsi:type="dcterms:W3CDTF">2017-05-19T13:56:57Z</dcterms:modified>
</cp:coreProperties>
</file>