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74" r:id="rId1"/>
  </p:sldMasterIdLst>
  <p:notesMasterIdLst>
    <p:notesMasterId r:id="rId12"/>
  </p:notesMasterIdLst>
  <p:handoutMasterIdLst>
    <p:handoutMasterId r:id="rId13"/>
  </p:handoutMasterIdLst>
  <p:sldIdLst>
    <p:sldId id="264" r:id="rId2"/>
    <p:sldId id="265" r:id="rId3"/>
    <p:sldId id="267" r:id="rId4"/>
    <p:sldId id="268" r:id="rId5"/>
    <p:sldId id="269" r:id="rId6"/>
    <p:sldId id="270" r:id="rId7"/>
    <p:sldId id="262" r:id="rId8"/>
    <p:sldId id="271" r:id="rId9"/>
    <p:sldId id="274" r:id="rId10"/>
    <p:sldId id="275" r:id="rId11"/>
  </p:sldIdLst>
  <p:sldSz cx="9144000" cy="6858000" type="letter"/>
  <p:notesSz cx="6934200" cy="9220200"/>
  <p:embeddedFontLst>
    <p:embeddedFont>
      <p:font typeface="Verdana" panose="020B0604030504040204" pitchFamily="34" charset="0"/>
      <p:regular r:id="rId14"/>
      <p:bold r:id="rId15"/>
      <p:italic r:id="rId16"/>
      <p:boldItalic r:id="rId17"/>
    </p:embeddedFont>
    <p:embeddedFont>
      <p:font typeface="Techno" panose="020B0604020202020204" charset="0"/>
      <p:regular r:id="rId18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8D03"/>
    <a:srgbClr val="22CC2A"/>
    <a:srgbClr val="5EB4AA"/>
    <a:srgbClr val="78C0B7"/>
    <a:srgbClr val="97CFC8"/>
    <a:srgbClr val="95A3D1"/>
    <a:srgbClr val="6775FF"/>
    <a:srgbClr val="007D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4655" autoAdjust="0"/>
  </p:normalViewPr>
  <p:slideViewPr>
    <p:cSldViewPr>
      <p:cViewPr>
        <p:scale>
          <a:sx n="66" d="100"/>
          <a:sy n="66" d="100"/>
        </p:scale>
        <p:origin x="-1195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03902" cy="460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38" rIns="92482" bIns="46238" numCol="1" anchor="t" anchorCtr="0" compatLnSpc="1">
            <a:prstTxWarp prst="textNoShape">
              <a:avLst/>
            </a:prstTxWarp>
          </a:bodyPr>
          <a:lstStyle>
            <a:lvl1pPr defTabSz="923193" eaLnBrk="1" hangingPunct="1">
              <a:defRPr sz="1100"/>
            </a:lvl1pPr>
          </a:lstStyle>
          <a:p>
            <a:endParaRPr lang="en-US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0298" y="1"/>
            <a:ext cx="3003902" cy="460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38" rIns="92482" bIns="46238" numCol="1" anchor="t" anchorCtr="0" compatLnSpc="1">
            <a:prstTxWarp prst="textNoShape">
              <a:avLst/>
            </a:prstTxWarp>
          </a:bodyPr>
          <a:lstStyle>
            <a:lvl1pPr algn="r" defTabSz="923193" eaLnBrk="1" hangingPunct="1">
              <a:defRPr sz="1100">
                <a:latin typeface="Techno" pitchFamily="2"/>
              </a:defRPr>
            </a:lvl1pPr>
          </a:lstStyle>
          <a:p>
            <a:endParaRPr lang="en-US" alt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992"/>
            <a:ext cx="3003902" cy="460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38" rIns="92482" bIns="46238" numCol="1" anchor="b" anchorCtr="0" compatLnSpc="1">
            <a:prstTxWarp prst="textNoShape">
              <a:avLst/>
            </a:prstTxWarp>
          </a:bodyPr>
          <a:lstStyle>
            <a:lvl1pPr defTabSz="923193" eaLnBrk="1" hangingPunct="1">
              <a:defRPr sz="1100">
                <a:latin typeface="Techno" pitchFamily="2"/>
              </a:defRPr>
            </a:lvl1pPr>
          </a:lstStyle>
          <a:p>
            <a:endParaRPr lang="en-US" alt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0298" y="8759992"/>
            <a:ext cx="3003902" cy="460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38" rIns="92482" bIns="46238" numCol="1" anchor="b" anchorCtr="0" compatLnSpc="1">
            <a:prstTxWarp prst="textNoShape">
              <a:avLst/>
            </a:prstTxWarp>
          </a:bodyPr>
          <a:lstStyle>
            <a:lvl1pPr algn="r" defTabSz="923193" eaLnBrk="1" hangingPunct="1">
              <a:defRPr sz="1100">
                <a:latin typeface="Techno" pitchFamily="2"/>
              </a:defRPr>
            </a:lvl1pPr>
          </a:lstStyle>
          <a:p>
            <a:fld id="{69A1EF84-5450-4B23-88A9-BD918C5349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939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03902" cy="460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38" rIns="92482" bIns="46238" numCol="1" anchor="t" anchorCtr="0" compatLnSpc="1">
            <a:prstTxWarp prst="textNoShape">
              <a:avLst/>
            </a:prstTxWarp>
          </a:bodyPr>
          <a:lstStyle>
            <a:lvl1pPr defTabSz="923193" eaLnBrk="1" hangingPunct="1">
              <a:defRPr sz="1100">
                <a:latin typeface="Times New Roman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0298" y="1"/>
            <a:ext cx="3003902" cy="460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38" rIns="92482" bIns="46238" numCol="1" anchor="t" anchorCtr="0" compatLnSpc="1">
            <a:prstTxWarp prst="textNoShape">
              <a:avLst/>
            </a:prstTxWarp>
          </a:bodyPr>
          <a:lstStyle>
            <a:lvl1pPr algn="r" defTabSz="923193" eaLnBrk="1" hangingPunct="1">
              <a:defRPr sz="1100">
                <a:latin typeface="Times New Roman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3638" y="690563"/>
            <a:ext cx="4608512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4102" y="4377996"/>
            <a:ext cx="5085998" cy="4151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38" rIns="92482" bIns="462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9992"/>
            <a:ext cx="3003902" cy="460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38" rIns="92482" bIns="46238" numCol="1" anchor="b" anchorCtr="0" compatLnSpc="1">
            <a:prstTxWarp prst="textNoShape">
              <a:avLst/>
            </a:prstTxWarp>
          </a:bodyPr>
          <a:lstStyle>
            <a:lvl1pPr defTabSz="923193" eaLnBrk="1" hangingPunct="1">
              <a:defRPr sz="1100">
                <a:latin typeface="Times New Roman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0298" y="8759992"/>
            <a:ext cx="3003902" cy="460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38" rIns="92482" bIns="46238" numCol="1" anchor="b" anchorCtr="0" compatLnSpc="1">
            <a:prstTxWarp prst="textNoShape">
              <a:avLst/>
            </a:prstTxWarp>
          </a:bodyPr>
          <a:lstStyle>
            <a:lvl1pPr algn="r" defTabSz="923193" eaLnBrk="1" hangingPunct="1">
              <a:defRPr sz="1100">
                <a:latin typeface="Times New Roman" pitchFamily="18" charset="0"/>
              </a:defRPr>
            </a:lvl1pPr>
          </a:lstStyle>
          <a:p>
            <a:fld id="{016085EF-FBA9-49C4-844F-9D970CF2BC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9984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085EF-FBA9-49C4-844F-9D970CF2BC13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716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E56974F-2777-4871-9CCA-44CAAA94A90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1863" y="1412875"/>
            <a:ext cx="1584325" cy="4043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8888" y="1412875"/>
            <a:ext cx="4600575" cy="4043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4FF3B2E-FFED-4CFF-A111-59861B42F83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5F9A6FC-F4EF-460E-BD24-59AEA342275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992F1C5-88F0-4344-9120-A3105784812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8888" y="1916113"/>
            <a:ext cx="3086100" cy="3540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7388" y="1916113"/>
            <a:ext cx="3086100" cy="3540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D9A167-E411-424D-9697-FD278284400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2A1AB8F-E63E-42A1-9A65-B485FAEACF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D30CA36-A332-46EF-A20E-A820F8C008E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A4FB97E-472E-4AEA-92B8-42714D75707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113D0F-5A05-4A44-AFF4-1AAC6AF283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325A6FF-AC3D-4779-BE4B-8DF1D0CC0E9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b" anchorCtr="0" compatLnSpc="1">
            <a:prstTxWarp prst="textNoShape">
              <a:avLst/>
            </a:prstTxWarp>
          </a:bodyPr>
          <a:lstStyle>
            <a:lvl1pPr defTabSz="912813" eaLnBrk="1" hangingPunct="1">
              <a:defRPr sz="1000">
                <a:solidFill>
                  <a:srgbClr val="000000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1200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4008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b" anchorCtr="0" compatLnSpc="1">
            <a:prstTxWarp prst="textNoShape">
              <a:avLst/>
            </a:prstTxWarp>
          </a:bodyPr>
          <a:lstStyle>
            <a:lvl1pPr algn="r" defTabSz="912813" eaLnBrk="1" hangingPunct="1">
              <a:defRPr sz="1000">
                <a:solidFill>
                  <a:srgbClr val="000000"/>
                </a:solidFill>
              </a:defRPr>
            </a:lvl1pPr>
          </a:lstStyle>
          <a:p>
            <a:fld id="{9947341B-B87A-4094-B9A9-E31D7C387D8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00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1412875"/>
            <a:ext cx="6337300" cy="31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2314" tIns="41157" rIns="82314" bIns="4115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slide title style</a:t>
            </a:r>
          </a:p>
        </p:txBody>
      </p:sp>
      <p:sp>
        <p:nvSpPr>
          <p:cNvPr id="51200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916113"/>
            <a:ext cx="63246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2314" tIns="41157" rIns="82314" bIns="411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First level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 spd="slow">
    <p:wipe dir="r"/>
  </p:transition>
  <p:hf hdr="0" dt="0"/>
  <p:txStyles>
    <p:titleStyle>
      <a:lvl1pPr algn="l" defTabSz="912813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+mj-lt"/>
          <a:ea typeface="+mj-ea"/>
          <a:cs typeface="+mj-cs"/>
        </a:defRPr>
      </a:lvl1pPr>
      <a:lvl2pPr algn="l" defTabSz="912813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pitchFamily="34" charset="0"/>
        </a:defRPr>
      </a:lvl2pPr>
      <a:lvl3pPr algn="l" defTabSz="912813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pitchFamily="34" charset="0"/>
        </a:defRPr>
      </a:lvl3pPr>
      <a:lvl4pPr algn="l" defTabSz="912813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pitchFamily="34" charset="0"/>
        </a:defRPr>
      </a:lvl4pPr>
      <a:lvl5pPr algn="l" defTabSz="912813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pitchFamily="34" charset="0"/>
        </a:defRPr>
      </a:lvl5pPr>
      <a:lvl6pPr marL="457200" algn="l" defTabSz="912813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pitchFamily="34" charset="0"/>
        </a:defRPr>
      </a:lvl6pPr>
      <a:lvl7pPr marL="914400" algn="l" defTabSz="912813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pitchFamily="34" charset="0"/>
        </a:defRPr>
      </a:lvl7pPr>
      <a:lvl8pPr marL="1371600" algn="l" defTabSz="912813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pitchFamily="34" charset="0"/>
        </a:defRPr>
      </a:lvl8pPr>
      <a:lvl9pPr marL="1828800" algn="l" defTabSz="912813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pitchFamily="34" charset="0"/>
        </a:defRPr>
      </a:lvl9pPr>
    </p:titleStyle>
    <p:bodyStyle>
      <a:lvl1pPr marL="266700" indent="-266700" algn="l" defTabSz="912813" rtl="0" fontAlgn="base">
        <a:lnSpc>
          <a:spcPct val="70000"/>
        </a:lnSpc>
        <a:spcBef>
          <a:spcPct val="50000"/>
        </a:spcBef>
        <a:spcAft>
          <a:spcPct val="0"/>
        </a:spcAft>
        <a:buClr>
          <a:srgbClr val="FF8D03"/>
        </a:buClr>
        <a:buBlip>
          <a:blip r:embed="rId14"/>
        </a:buBlip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628650" indent="-180975" algn="l" defTabSz="912813" rtl="0" fontAlgn="base">
        <a:lnSpc>
          <a:spcPct val="70000"/>
        </a:lnSpc>
        <a:spcBef>
          <a:spcPct val="20000"/>
        </a:spcBef>
        <a:spcAft>
          <a:spcPct val="0"/>
        </a:spcAft>
        <a:buClr>
          <a:srgbClr val="FF8D03"/>
        </a:buClr>
        <a:buBlip>
          <a:blip r:embed="rId15"/>
        </a:buBlip>
        <a:defRPr sz="1400">
          <a:solidFill>
            <a:srgbClr val="000000"/>
          </a:solidFill>
          <a:latin typeface="+mn-lt"/>
        </a:defRPr>
      </a:lvl2pPr>
      <a:lvl3pPr marL="895350" indent="-84138" algn="l" defTabSz="912813" rtl="0" fontAlgn="base">
        <a:spcBef>
          <a:spcPct val="20000"/>
        </a:spcBef>
        <a:spcAft>
          <a:spcPct val="0"/>
        </a:spcAft>
        <a:buClr>
          <a:schemeClr val="bg1"/>
        </a:buClr>
        <a:buSzPct val="50000"/>
        <a:buFont typeface="Wingdings" pitchFamily="2" charset="2"/>
        <a:buBlip>
          <a:blip r:embed="rId16"/>
        </a:buBlip>
        <a:defRPr sz="1200">
          <a:solidFill>
            <a:srgbClr val="000000"/>
          </a:solidFill>
          <a:latin typeface="+mn-lt"/>
        </a:defRPr>
      </a:lvl3pPr>
      <a:lvl4pPr marL="2027238" indent="-228600" algn="l" defTabSz="912813" rtl="0" fontAlgn="base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pitchFamily="2" charset="2"/>
        <a:buChar char="l"/>
        <a:defRPr sz="2600" b="1">
          <a:solidFill>
            <a:srgbClr val="010493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435225" indent="-228600" algn="l" defTabSz="912813" rtl="0" fontAlgn="base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pitchFamily="2" charset="2"/>
        <a:buChar char="l"/>
        <a:defRPr sz="2600" b="1">
          <a:solidFill>
            <a:srgbClr val="010493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892425" indent="-228600" algn="l" defTabSz="912813" rtl="0" fontAlgn="base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pitchFamily="2" charset="2"/>
        <a:buChar char="l"/>
        <a:defRPr sz="2600" b="1">
          <a:solidFill>
            <a:srgbClr val="010493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3349625" indent="-228600" algn="l" defTabSz="912813" rtl="0" fontAlgn="base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pitchFamily="2" charset="2"/>
        <a:buChar char="l"/>
        <a:defRPr sz="2600" b="1">
          <a:solidFill>
            <a:srgbClr val="010493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806825" indent="-228600" algn="l" defTabSz="912813" rtl="0" fontAlgn="base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pitchFamily="2" charset="2"/>
        <a:buChar char="l"/>
        <a:defRPr sz="2600" b="1">
          <a:solidFill>
            <a:srgbClr val="010493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4264025" indent="-228600" algn="l" defTabSz="912813" rtl="0" fontAlgn="base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pitchFamily="2" charset="2"/>
        <a:buChar char="l"/>
        <a:defRPr sz="2600" b="1">
          <a:solidFill>
            <a:srgbClr val="010493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23409" y="2534080"/>
            <a:ext cx="7700392" cy="2016224"/>
          </a:xfrm>
        </p:spPr>
        <p:txBody>
          <a:bodyPr/>
          <a:lstStyle/>
          <a:p>
            <a:pPr algn="ctr"/>
            <a:r>
              <a:rPr lang="en-CA" sz="3200" dirty="0" smtClean="0"/>
              <a:t>Enabling activities needed to support HFC phase-down</a:t>
            </a:r>
            <a:endParaRPr lang="en-CA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4941168"/>
            <a:ext cx="7632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0000"/>
                </a:solidFill>
              </a:rPr>
              <a:t>South Asia Ozone Officers Network Meeting</a:t>
            </a:r>
          </a:p>
          <a:p>
            <a:pPr algn="ctr"/>
            <a:r>
              <a:rPr lang="en-US" sz="2000" b="1" dirty="0">
                <a:solidFill>
                  <a:srgbClr val="000000"/>
                </a:solidFill>
              </a:rPr>
              <a:t>Agra</a:t>
            </a:r>
            <a:r>
              <a:rPr lang="en-CA" sz="2000" b="1" dirty="0">
                <a:solidFill>
                  <a:srgbClr val="000000"/>
                </a:solidFill>
              </a:rPr>
              <a:t>, India</a:t>
            </a:r>
            <a:r>
              <a:rPr lang="en-US" sz="2000" b="1" dirty="0">
                <a:solidFill>
                  <a:srgbClr val="000000"/>
                </a:solidFill>
              </a:rPr>
              <a:t>, 23-26 May 2017</a:t>
            </a:r>
            <a:endParaRPr lang="en-US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99155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060848"/>
            <a:ext cx="6337300" cy="3096344"/>
          </a:xfrm>
        </p:spPr>
        <p:txBody>
          <a:bodyPr/>
          <a:lstStyle/>
          <a:p>
            <a:pPr algn="ctr"/>
            <a:r>
              <a:rPr lang="en-CA" sz="4000" dirty="0" smtClean="0"/>
              <a:t>Thank you!</a:t>
            </a:r>
            <a:endParaRPr lang="en-CA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F9A6FC-F4EF-460E-BD24-59AEA3422757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1300015"/>
      </p:ext>
    </p:extLst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8" y="1083560"/>
            <a:ext cx="8554948" cy="576064"/>
          </a:xfrm>
        </p:spPr>
        <p:txBody>
          <a:bodyPr/>
          <a:lstStyle/>
          <a:p>
            <a:r>
              <a:rPr lang="en-CA" dirty="0" smtClean="0"/>
              <a:t>Enabling </a:t>
            </a:r>
            <a:r>
              <a:rPr lang="en-CA" dirty="0" smtClean="0"/>
              <a:t>activities (d</a:t>
            </a:r>
            <a:r>
              <a:rPr lang="en-CA" i="1" dirty="0" smtClean="0"/>
              <a:t>ecision </a:t>
            </a:r>
            <a:r>
              <a:rPr lang="en-CA" i="1" dirty="0" smtClean="0"/>
              <a:t>XXVIII/2, </a:t>
            </a:r>
            <a:r>
              <a:rPr lang="en-CA" i="1" dirty="0" smtClean="0"/>
              <a:t>para. </a:t>
            </a:r>
            <a:r>
              <a:rPr lang="en-CA" i="1" dirty="0" smtClean="0"/>
              <a:t>20</a:t>
            </a:r>
            <a:r>
              <a:rPr lang="en-CA" dirty="0" smtClean="0"/>
              <a:t>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13598"/>
            <a:ext cx="8280920" cy="473973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200" dirty="0"/>
              <a:t>Capacity-building and training for </a:t>
            </a:r>
            <a:r>
              <a:rPr lang="en-CA" sz="2200" dirty="0" smtClean="0"/>
              <a:t>handling </a:t>
            </a:r>
            <a:r>
              <a:rPr lang="en-CA" sz="2200" dirty="0"/>
              <a:t>of HFC alternatives in the servicing, manufacturing and production </a:t>
            </a:r>
            <a:r>
              <a:rPr lang="en-CA" sz="2200" dirty="0" smtClean="0"/>
              <a:t>sectors</a:t>
            </a:r>
            <a:endParaRPr lang="en-CA" sz="22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200" dirty="0" smtClean="0"/>
              <a:t>Institutional </a:t>
            </a:r>
            <a:r>
              <a:rPr lang="en-CA" sz="2200" dirty="0"/>
              <a:t>strengthening (IS</a:t>
            </a:r>
            <a:r>
              <a:rPr lang="en-CA" sz="2200" dirty="0" smtClean="0"/>
              <a:t>);</a:t>
            </a:r>
            <a:endParaRPr lang="en-CA" sz="22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200" dirty="0" smtClean="0"/>
              <a:t>Article </a:t>
            </a:r>
            <a:r>
              <a:rPr lang="en-CA" sz="2200" dirty="0"/>
              <a:t>4B </a:t>
            </a:r>
            <a:r>
              <a:rPr lang="en-CA" sz="2200" dirty="0" smtClean="0"/>
              <a:t>licensing</a:t>
            </a:r>
            <a:endParaRPr lang="en-CA" sz="22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200" dirty="0" smtClean="0"/>
              <a:t>Reporting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200" dirty="0" smtClean="0"/>
              <a:t>Demonstration projects</a:t>
            </a:r>
            <a:endParaRPr lang="en-CA" sz="22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200" dirty="0" smtClean="0"/>
              <a:t>Development </a:t>
            </a:r>
            <a:r>
              <a:rPr lang="en-CA" sz="2200" dirty="0"/>
              <a:t>of national </a:t>
            </a:r>
            <a:r>
              <a:rPr lang="en-CA" sz="2200" dirty="0" smtClean="0"/>
              <a:t>strategies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None/>
            </a:pPr>
            <a:r>
              <a:rPr lang="en-CA" sz="2200" dirty="0"/>
              <a:t>ExCom considered document </a:t>
            </a:r>
            <a:r>
              <a:rPr lang="en-CA" sz="2200" dirty="0" smtClean="0"/>
              <a:t>78/6. </a:t>
            </a:r>
            <a:r>
              <a:rPr lang="en-CA" sz="2200" dirty="0"/>
              <a:t>It described activities already approved </a:t>
            </a:r>
            <a:r>
              <a:rPr lang="en-CA" sz="2200" dirty="0" smtClean="0"/>
              <a:t>in </a:t>
            </a:r>
            <a:r>
              <a:rPr lang="en-CA" sz="2200" dirty="0"/>
              <a:t>the past, and </a:t>
            </a:r>
            <a:r>
              <a:rPr lang="en-CA" sz="2200" dirty="0" smtClean="0"/>
              <a:t>suggested </a:t>
            </a:r>
            <a:r>
              <a:rPr lang="en-CA" sz="2200" dirty="0"/>
              <a:t>activities that may be useful for HFC phase </a:t>
            </a:r>
            <a:r>
              <a:rPr lang="en-CA" sz="2200" dirty="0" smtClean="0"/>
              <a:t>down</a:t>
            </a:r>
            <a:endParaRPr lang="en-CA" sz="22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en-CA" sz="20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en-CA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CA" sz="20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en-CA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CA" sz="20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en-CA" sz="20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en-CA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F9A6FC-F4EF-460E-BD24-59AEA3422757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839194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91" y="1099036"/>
            <a:ext cx="7776864" cy="1008112"/>
          </a:xfrm>
        </p:spPr>
        <p:txBody>
          <a:bodyPr/>
          <a:lstStyle/>
          <a:p>
            <a:r>
              <a:rPr lang="en-CA" dirty="0">
                <a:latin typeface="+mn-lt"/>
              </a:rPr>
              <a:t>Capacity-building and training for handling HFC alternatives in the servicing, manufacturing and production sectors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80773"/>
            <a:ext cx="8064896" cy="4032448"/>
          </a:xfrm>
        </p:spPr>
        <p:txBody>
          <a:bodyPr/>
          <a:lstStyle/>
          <a:p>
            <a:pPr marL="0" indent="0">
              <a:buClr>
                <a:srgbClr val="000000"/>
              </a:buClr>
              <a:buNone/>
            </a:pPr>
            <a:endParaRPr lang="en-CA" sz="800" dirty="0" smtClean="0"/>
          </a:p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000" dirty="0" smtClean="0"/>
              <a:t>Training </a:t>
            </a:r>
            <a:r>
              <a:rPr lang="en-CA" sz="2000" dirty="0"/>
              <a:t>for customs and enforcement officers addressing the obligations under the Kigali Amendment</a:t>
            </a:r>
          </a:p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000" dirty="0" smtClean="0"/>
              <a:t>Revision </a:t>
            </a:r>
            <a:r>
              <a:rPr lang="en-CA" sz="2000" dirty="0"/>
              <a:t>of codes of practice, </a:t>
            </a:r>
            <a:r>
              <a:rPr lang="en-CA" sz="2000" dirty="0" smtClean="0"/>
              <a:t>regulations </a:t>
            </a:r>
            <a:r>
              <a:rPr lang="en-CA" sz="2000" dirty="0"/>
              <a:t>and/or technical </a:t>
            </a:r>
            <a:r>
              <a:rPr lang="en-CA" sz="2000" dirty="0" smtClean="0"/>
              <a:t>norms, enforcement </a:t>
            </a:r>
            <a:r>
              <a:rPr lang="en-CA" sz="2000" dirty="0"/>
              <a:t>and awareness of </a:t>
            </a:r>
            <a:r>
              <a:rPr lang="en-CA" sz="2000" dirty="0" smtClean="0"/>
              <a:t>standards</a:t>
            </a:r>
            <a:endParaRPr lang="en-CA" sz="2000" dirty="0"/>
          </a:p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000" dirty="0" smtClean="0"/>
              <a:t>Revision of training </a:t>
            </a:r>
            <a:r>
              <a:rPr lang="en-CA" sz="2000" dirty="0"/>
              <a:t>programmes for refrigeration technicians in Article 5 countries to address the issue of flammability and/or toxicity of refrigerants being phased </a:t>
            </a:r>
            <a:r>
              <a:rPr lang="en-CA" sz="2000" dirty="0" smtClean="0"/>
              <a:t>in</a:t>
            </a:r>
          </a:p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000" dirty="0" smtClean="0"/>
              <a:t>Early </a:t>
            </a:r>
            <a:r>
              <a:rPr lang="en-CA" sz="2000" dirty="0"/>
              <a:t>introduction, adoption and/or optimization of low-GWP alternative technologies in markets prevailing in Article 5 countries</a:t>
            </a:r>
          </a:p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F9A6FC-F4EF-460E-BD24-59AEA3422757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816468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291" y="1034702"/>
            <a:ext cx="7272808" cy="720080"/>
          </a:xfrm>
        </p:spPr>
        <p:txBody>
          <a:bodyPr/>
          <a:lstStyle/>
          <a:p>
            <a:r>
              <a:rPr lang="en-CA" dirty="0">
                <a:latin typeface="+mn-lt"/>
              </a:rPr>
              <a:t>Article 4B of the Montreal Protocol (licensing)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00808"/>
            <a:ext cx="7920880" cy="3240360"/>
          </a:xfrm>
        </p:spPr>
        <p:txBody>
          <a:bodyPr/>
          <a:lstStyle/>
          <a:p>
            <a:pPr marL="0" indent="0">
              <a:buNone/>
            </a:pPr>
            <a:endParaRPr lang="en-CA" sz="8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200" dirty="0" smtClean="0"/>
              <a:t>Strengthening of policy </a:t>
            </a:r>
            <a:r>
              <a:rPr lang="en-CA" sz="2200" dirty="0"/>
              <a:t>and regulatory </a:t>
            </a:r>
            <a:r>
              <a:rPr lang="en-CA" sz="2200" dirty="0" smtClean="0"/>
              <a:t>infrastructures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200" dirty="0" smtClean="0"/>
              <a:t>Review</a:t>
            </a:r>
            <a:r>
              <a:rPr lang="en-CA" sz="2200" dirty="0"/>
              <a:t>, update and/or further </a:t>
            </a:r>
            <a:r>
              <a:rPr lang="en-CA" sz="2200" dirty="0" smtClean="0"/>
              <a:t>development of </a:t>
            </a:r>
            <a:r>
              <a:rPr lang="en-CA" sz="2200" dirty="0" smtClean="0"/>
              <a:t>legislation</a:t>
            </a:r>
            <a:endParaRPr lang="en-CA" sz="2200" dirty="0" smtClean="0"/>
          </a:p>
          <a:p>
            <a:pPr marL="520700" lvl="1" indent="-23177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200" dirty="0" smtClean="0"/>
              <a:t>Import/export </a:t>
            </a:r>
            <a:r>
              <a:rPr lang="en-CA" sz="2200" dirty="0"/>
              <a:t>licensing and quota </a:t>
            </a:r>
            <a:r>
              <a:rPr lang="en-CA" sz="2200" dirty="0" smtClean="0"/>
              <a:t>systems to include HFCs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200" dirty="0" smtClean="0"/>
              <a:t>Establishment </a:t>
            </a:r>
            <a:r>
              <a:rPr lang="en-CA" sz="2200" dirty="0" smtClean="0"/>
              <a:t>of a </a:t>
            </a:r>
            <a:r>
              <a:rPr lang="en-CA" sz="2200" dirty="0"/>
              <a:t>licensing system by 2018 in order to satisfy reporting requirements needed after three months of becoming a Party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F9A6FC-F4EF-460E-BD24-59AEA3422757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350686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7488832" cy="432048"/>
          </a:xfrm>
        </p:spPr>
        <p:txBody>
          <a:bodyPr/>
          <a:lstStyle/>
          <a:p>
            <a:r>
              <a:rPr lang="en-CA" dirty="0" smtClean="0">
                <a:latin typeface="+mn-lt"/>
              </a:rPr>
              <a:t>Reporting: </a:t>
            </a:r>
            <a:r>
              <a:rPr lang="en-CA" dirty="0">
                <a:latin typeface="+mn-lt"/>
              </a:rPr>
              <a:t>Article 7 and </a:t>
            </a:r>
            <a:r>
              <a:rPr lang="en-CA" dirty="0" smtClean="0">
                <a:latin typeface="+mn-lt"/>
              </a:rPr>
              <a:t>CP </a:t>
            </a:r>
            <a:r>
              <a:rPr lang="en-CA" dirty="0" smtClean="0">
                <a:latin typeface="+mn-lt"/>
              </a:rPr>
              <a:t>data</a:t>
            </a:r>
            <a:endParaRPr lang="en-CA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352839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200" dirty="0" smtClean="0"/>
              <a:t>Initiate </a:t>
            </a:r>
            <a:r>
              <a:rPr lang="en-CA" sz="2200" dirty="0" smtClean="0"/>
              <a:t>reporting </a:t>
            </a:r>
            <a:r>
              <a:rPr lang="en-CA" sz="2200" dirty="0"/>
              <a:t>consumption, production, and emissions (where applicable) of HFCs controlled under the Kigali </a:t>
            </a:r>
            <a:r>
              <a:rPr lang="en-CA" sz="2200" dirty="0" smtClean="0"/>
              <a:t>Amendment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200" dirty="0" smtClean="0"/>
              <a:t>Develop </a:t>
            </a:r>
            <a:r>
              <a:rPr lang="en-CA" sz="2200" dirty="0"/>
              <a:t>d</a:t>
            </a:r>
            <a:r>
              <a:rPr lang="en-CA" sz="2200" dirty="0" smtClean="0"/>
              <a:t>ata </a:t>
            </a:r>
            <a:r>
              <a:rPr lang="en-CA" sz="2200" dirty="0"/>
              <a:t>collection, verification and reporting </a:t>
            </a:r>
            <a:r>
              <a:rPr lang="en-CA" sz="2200" dirty="0" smtClean="0"/>
              <a:t>methodologies, </a:t>
            </a:r>
            <a:r>
              <a:rPr lang="en-CA" sz="2200" dirty="0"/>
              <a:t>noting that harmonized customs codes for HFCs have yet to be </a:t>
            </a:r>
            <a:r>
              <a:rPr lang="en-CA" sz="2200" dirty="0" smtClean="0"/>
              <a:t>finalized</a:t>
            </a:r>
            <a:endParaRPr lang="en-CA" sz="22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200" dirty="0" smtClean="0"/>
              <a:t>Develop </a:t>
            </a:r>
            <a:r>
              <a:rPr lang="en-CA" sz="2200" dirty="0" smtClean="0"/>
              <a:t>new </a:t>
            </a:r>
            <a:r>
              <a:rPr lang="en-CA" sz="2200" dirty="0"/>
              <a:t>reporting formats under Article 7 </a:t>
            </a:r>
            <a:r>
              <a:rPr lang="en-CA" sz="2200" dirty="0" smtClean="0"/>
              <a:t>and revise CP </a:t>
            </a:r>
            <a:r>
              <a:rPr lang="en-CA" sz="2200" dirty="0"/>
              <a:t>data reporting </a:t>
            </a:r>
            <a:r>
              <a:rPr lang="en-CA" sz="2200" dirty="0" smtClean="0"/>
              <a:t>requirements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200" dirty="0" smtClean="0"/>
              <a:t>Data </a:t>
            </a:r>
            <a:r>
              <a:rPr lang="en-CA" sz="2200" dirty="0" smtClean="0"/>
              <a:t>will be reported in CO₂ </a:t>
            </a:r>
            <a:r>
              <a:rPr lang="en-CA" sz="2200" dirty="0" smtClean="0"/>
              <a:t>equivalents, metric tonnes or both</a:t>
            </a:r>
            <a:endParaRPr lang="en-CA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F9A6FC-F4EF-460E-BD24-59AEA3422757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242026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566" y="1097693"/>
            <a:ext cx="7272808" cy="432048"/>
          </a:xfrm>
        </p:spPr>
        <p:txBody>
          <a:bodyPr/>
          <a:lstStyle/>
          <a:p>
            <a:r>
              <a:rPr lang="en-CA" dirty="0">
                <a:latin typeface="+mn-lt"/>
              </a:rPr>
              <a:t>Demonstration </a:t>
            </a:r>
            <a:r>
              <a:rPr lang="en-CA" dirty="0" smtClean="0">
                <a:latin typeface="+mn-lt"/>
              </a:rPr>
              <a:t>projects</a:t>
            </a:r>
            <a:endParaRPr lang="en-CA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7" y="1772816"/>
            <a:ext cx="8208912" cy="4176464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CA" sz="2200" dirty="0" smtClean="0"/>
              <a:t>In </a:t>
            </a:r>
            <a:r>
              <a:rPr lang="en-CA" sz="2200" dirty="0"/>
              <a:t>the context of HFC phase-down, </a:t>
            </a:r>
            <a:r>
              <a:rPr lang="en-CA" sz="2200" dirty="0" smtClean="0"/>
              <a:t>results </a:t>
            </a:r>
            <a:r>
              <a:rPr lang="en-CA" sz="2200" dirty="0"/>
              <a:t>of </a:t>
            </a:r>
            <a:r>
              <a:rPr lang="en-CA" sz="2200" dirty="0" smtClean="0"/>
              <a:t>projects </a:t>
            </a:r>
            <a:r>
              <a:rPr lang="en-CA" sz="2200" dirty="0"/>
              <a:t>to demonstrate alternative technologies to HCFC could be applicable to substitute HFC-based </a:t>
            </a:r>
            <a:r>
              <a:rPr lang="en-CA" sz="2200" dirty="0" smtClean="0"/>
              <a:t>technologies </a:t>
            </a:r>
            <a:endParaRPr lang="en-CA" sz="2200" dirty="0" smtClean="0"/>
          </a:p>
          <a:p>
            <a:pPr marL="274320" indent="-274320">
              <a:lnSpc>
                <a:spcPct val="100000"/>
              </a:lnSpc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CA" sz="2200" dirty="0" smtClean="0"/>
              <a:t>In </a:t>
            </a:r>
            <a:r>
              <a:rPr lang="en-CA" sz="2200" dirty="0" smtClean="0"/>
              <a:t>selecting </a:t>
            </a:r>
            <a:r>
              <a:rPr lang="en-CA" sz="2200" dirty="0" smtClean="0"/>
              <a:t>demonstration </a:t>
            </a:r>
            <a:r>
              <a:rPr lang="en-CA" sz="2200" dirty="0" smtClean="0"/>
              <a:t>projects for HCFC phase-out, consider </a:t>
            </a:r>
            <a:r>
              <a:rPr lang="en-CA" sz="2200" dirty="0"/>
              <a:t>a number of criteria, including </a:t>
            </a:r>
            <a:r>
              <a:rPr lang="en-CA" sz="2200" dirty="0" smtClean="0"/>
              <a:t>level </a:t>
            </a:r>
            <a:r>
              <a:rPr lang="en-CA" sz="2200" dirty="0"/>
              <a:t>of consumption of HCFCs in the technology to be </a:t>
            </a:r>
            <a:r>
              <a:rPr lang="en-CA" sz="2200" dirty="0" smtClean="0"/>
              <a:t>demonstrated </a:t>
            </a:r>
            <a:endParaRPr lang="en-CA" sz="2200" dirty="0" smtClean="0"/>
          </a:p>
          <a:p>
            <a:pPr marL="274320" lvl="1" indent="-274320">
              <a:lnSpc>
                <a:spcPct val="100000"/>
              </a:lnSpc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CA" sz="2200" dirty="0" smtClean="0"/>
              <a:t>There </a:t>
            </a:r>
            <a:r>
              <a:rPr lang="en-CA" sz="2200" dirty="0"/>
              <a:t>may be sectors and technologies with relative small consumption of HCFCs but with consumption of high-GWP HFCs that may be suitable for demonstration projects (e.g., commercial refrigeration</a:t>
            </a:r>
            <a:r>
              <a:rPr lang="en-CA" sz="1600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F9A6FC-F4EF-460E-BD24-59AEA3422757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296840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388" y="1095135"/>
            <a:ext cx="6337300" cy="431949"/>
          </a:xfrm>
        </p:spPr>
        <p:txBody>
          <a:bodyPr/>
          <a:lstStyle/>
          <a:p>
            <a:r>
              <a:rPr lang="en-CA" dirty="0">
                <a:latin typeface="+mn-lt"/>
              </a:rPr>
              <a:t>Development of national strategies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96188"/>
            <a:ext cx="7848872" cy="2953047"/>
          </a:xfrm>
        </p:spPr>
        <p:txBody>
          <a:bodyPr/>
          <a:lstStyle/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200" dirty="0" smtClean="0"/>
              <a:t>In </a:t>
            </a:r>
            <a:r>
              <a:rPr lang="en-CA" sz="2200" dirty="0"/>
              <a:t>the context of HFC phase-down, </a:t>
            </a:r>
            <a:r>
              <a:rPr lang="en-CA" sz="2200" dirty="0" smtClean="0"/>
              <a:t>preparation </a:t>
            </a:r>
            <a:r>
              <a:rPr lang="en-CA" sz="2200" dirty="0"/>
              <a:t>of overall national strategies </a:t>
            </a:r>
            <a:r>
              <a:rPr lang="en-CA" sz="2200" dirty="0" smtClean="0"/>
              <a:t>to assist </a:t>
            </a:r>
            <a:r>
              <a:rPr lang="en-CA" sz="2200" dirty="0" smtClean="0"/>
              <a:t>countries </a:t>
            </a:r>
            <a:r>
              <a:rPr lang="en-CA" sz="2200" dirty="0"/>
              <a:t>to develop a comprehensive plan to meet their compliance </a:t>
            </a:r>
            <a:r>
              <a:rPr lang="en-CA" sz="2200" dirty="0" smtClean="0"/>
              <a:t>obligations</a:t>
            </a:r>
          </a:p>
          <a:p>
            <a:pPr marL="463550" lvl="1" indent="-1746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200" dirty="0" smtClean="0"/>
              <a:t>Initial </a:t>
            </a:r>
            <a:r>
              <a:rPr lang="en-CA" sz="2200" dirty="0" smtClean="0"/>
              <a:t>data collection</a:t>
            </a:r>
          </a:p>
          <a:p>
            <a:pPr marL="463550" lvl="1" indent="-1746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200" dirty="0" smtClean="0"/>
              <a:t>Development </a:t>
            </a:r>
            <a:r>
              <a:rPr lang="en-CA" sz="2200" dirty="0" smtClean="0"/>
              <a:t>of  institutional arrangements</a:t>
            </a:r>
          </a:p>
          <a:p>
            <a:pPr marL="463550" lvl="1" indent="-174625">
              <a:lnSpc>
                <a:spcPct val="100000"/>
              </a:lnSpc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200" dirty="0" smtClean="0"/>
              <a:t>Consultations </a:t>
            </a:r>
            <a:r>
              <a:rPr lang="en-CA" sz="2200" dirty="0"/>
              <a:t>leading to the development of national HFC phase-down strategies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F9A6FC-F4EF-460E-BD24-59AEA3422757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2392814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813" y="1129860"/>
            <a:ext cx="6337300" cy="431949"/>
          </a:xfrm>
        </p:spPr>
        <p:txBody>
          <a:bodyPr/>
          <a:lstStyle/>
          <a:p>
            <a:r>
              <a:rPr lang="en-CA" dirty="0" smtClean="0">
                <a:latin typeface="+mn-lt"/>
              </a:rPr>
              <a:t>Other potential activities</a:t>
            </a:r>
            <a:endParaRPr lang="en-CA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8292495" cy="4608512"/>
          </a:xfrm>
        </p:spPr>
        <p:txBody>
          <a:bodyPr/>
          <a:lstStyle/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dirty="0" smtClean="0"/>
              <a:t>Assessment </a:t>
            </a:r>
            <a:r>
              <a:rPr lang="en-CA" dirty="0"/>
              <a:t>of </a:t>
            </a:r>
            <a:r>
              <a:rPr lang="en-CA" dirty="0" smtClean="0"/>
              <a:t>current </a:t>
            </a:r>
            <a:r>
              <a:rPr lang="en-CA" dirty="0"/>
              <a:t>regulatory framework </a:t>
            </a:r>
            <a:r>
              <a:rPr lang="en-CA" dirty="0" smtClean="0"/>
              <a:t>in </a:t>
            </a:r>
            <a:r>
              <a:rPr lang="en-CA" dirty="0"/>
              <a:t>the context of ratification of the Kigali </a:t>
            </a:r>
            <a:r>
              <a:rPr lang="en-CA" dirty="0" smtClean="0"/>
              <a:t>Amendment and </a:t>
            </a:r>
            <a:r>
              <a:rPr lang="en-CA" dirty="0"/>
              <a:t>obligations under the Montreal Protocol (e.g., Article 4B </a:t>
            </a:r>
            <a:r>
              <a:rPr lang="en-CA" dirty="0" smtClean="0"/>
              <a:t>and </a:t>
            </a:r>
            <a:r>
              <a:rPr lang="en-CA" dirty="0"/>
              <a:t>Article 7 </a:t>
            </a:r>
            <a:r>
              <a:rPr lang="en-CA" dirty="0" smtClean="0"/>
              <a:t>reporting</a:t>
            </a:r>
            <a:r>
              <a:rPr lang="en-CA" dirty="0" smtClean="0"/>
              <a:t>)</a:t>
            </a:r>
          </a:p>
          <a:p>
            <a:pPr marL="274320" indent="-27432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dirty="0" smtClean="0"/>
              <a:t>Consideration </a:t>
            </a:r>
            <a:r>
              <a:rPr lang="en-CA" dirty="0"/>
              <a:t>of national policies and regulations to facilitate the phase-down of HFCs and the introduction of low-GWP alternative </a:t>
            </a:r>
            <a:r>
              <a:rPr lang="en-CA" dirty="0" smtClean="0"/>
              <a:t>technologies:</a:t>
            </a:r>
          </a:p>
          <a:p>
            <a:pPr marL="509588" lvl="1" indent="-220663">
              <a:lnSpc>
                <a:spcPct val="10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1800" dirty="0" smtClean="0"/>
              <a:t>Potential </a:t>
            </a:r>
            <a:r>
              <a:rPr lang="en-CA" sz="1800" dirty="0"/>
              <a:t>bans on the import of HFC-based RAC equipment when low-GWP based equipment is commercially </a:t>
            </a:r>
            <a:r>
              <a:rPr lang="en-CA" sz="1800" dirty="0" smtClean="0"/>
              <a:t>available</a:t>
            </a:r>
          </a:p>
          <a:p>
            <a:pPr marL="509588" lvl="1" indent="-220663">
              <a:lnSpc>
                <a:spcPct val="10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1800" dirty="0" smtClean="0"/>
              <a:t>Development </a:t>
            </a:r>
            <a:r>
              <a:rPr lang="en-CA" sz="1800" dirty="0"/>
              <a:t>and </a:t>
            </a:r>
            <a:r>
              <a:rPr lang="en-CA" sz="1800" dirty="0" smtClean="0"/>
              <a:t>enforcement </a:t>
            </a:r>
            <a:r>
              <a:rPr lang="en-CA" sz="1800" dirty="0"/>
              <a:t>of safety standards for handling flammable and toxic </a:t>
            </a:r>
            <a:r>
              <a:rPr lang="en-CA" sz="1800" dirty="0" smtClean="0"/>
              <a:t>refrigerants</a:t>
            </a:r>
          </a:p>
          <a:p>
            <a:pPr marL="509588" lvl="1" indent="-220663">
              <a:lnSpc>
                <a:spcPct val="10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1800" dirty="0" smtClean="0"/>
              <a:t>Development </a:t>
            </a:r>
            <a:r>
              <a:rPr lang="en-CA" sz="1800" dirty="0"/>
              <a:t>of minimum standards for </a:t>
            </a:r>
            <a:r>
              <a:rPr lang="en-CA" sz="1800" dirty="0" smtClean="0"/>
              <a:t>energy </a:t>
            </a:r>
            <a:r>
              <a:rPr lang="en-CA" sz="1800" dirty="0"/>
              <a:t>efficiency of RAC </a:t>
            </a:r>
            <a:r>
              <a:rPr lang="en-CA" sz="1800" dirty="0" smtClean="0"/>
              <a:t>equipment</a:t>
            </a:r>
            <a:endParaRPr lang="en-CA" sz="1800" dirty="0"/>
          </a:p>
          <a:p>
            <a:pPr marL="274320" lvl="1" indent="-274320">
              <a:lnSpc>
                <a:spcPct val="10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1800" dirty="0"/>
              <a:t>Institutional arrangements for the implementation of activities</a:t>
            </a:r>
          </a:p>
          <a:p>
            <a:pPr marL="274320" lvl="1" indent="-274320">
              <a:lnSpc>
                <a:spcPct val="10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000" dirty="0"/>
              <a:t>Early introduction, adaption and/or optimization of low-GWP alternative </a:t>
            </a:r>
            <a:r>
              <a:rPr lang="en-CA" sz="2000" dirty="0" smtClean="0"/>
              <a:t>technologies, </a:t>
            </a:r>
            <a:r>
              <a:rPr lang="en-CA" sz="2000" dirty="0"/>
              <a:t>to avoid </a:t>
            </a:r>
            <a:r>
              <a:rPr lang="en-CA" sz="2000" dirty="0" smtClean="0"/>
              <a:t>replacement </a:t>
            </a:r>
            <a:r>
              <a:rPr lang="en-CA" sz="2000" dirty="0"/>
              <a:t>of HCFC-based technologies with high GWP technologies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CA" dirty="0"/>
          </a:p>
          <a:p>
            <a:pPr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F9A6FC-F4EF-460E-BD24-59AEA3422757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1415447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663" y="1141435"/>
            <a:ext cx="6337300" cy="431949"/>
          </a:xfrm>
        </p:spPr>
        <p:txBody>
          <a:bodyPr/>
          <a:lstStyle/>
          <a:p>
            <a:r>
              <a:rPr lang="en-CA" dirty="0" smtClean="0">
                <a:latin typeface="+mn-lt"/>
              </a:rPr>
              <a:t>Decision </a:t>
            </a:r>
            <a:r>
              <a:rPr lang="en-CA" dirty="0">
                <a:latin typeface="+mn-lt"/>
              </a:rPr>
              <a:t>78/4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962" y="1661463"/>
            <a:ext cx="8028485" cy="2631633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200" dirty="0" smtClean="0"/>
              <a:t>To </a:t>
            </a:r>
            <a:r>
              <a:rPr lang="en-CA" sz="2200" dirty="0"/>
              <a:t>request the Secretariat to prepare a document providing draft guidelines on enabling activities for consideration </a:t>
            </a:r>
            <a:r>
              <a:rPr lang="en-CA" sz="2200" dirty="0" smtClean="0"/>
              <a:t>at the 79</a:t>
            </a:r>
            <a:r>
              <a:rPr lang="en-CA" sz="2200" baseline="30000" dirty="0" smtClean="0"/>
              <a:t>th</a:t>
            </a:r>
            <a:r>
              <a:rPr lang="en-CA" sz="2200" dirty="0"/>
              <a:t> meeting, taking into account the discussions </a:t>
            </a:r>
            <a:r>
              <a:rPr lang="en-CA" sz="2200" dirty="0" smtClean="0"/>
              <a:t>at </a:t>
            </a:r>
            <a:r>
              <a:rPr lang="en-CA" sz="2200" dirty="0"/>
              <a:t>the 78</a:t>
            </a:r>
            <a:r>
              <a:rPr lang="en-CA" sz="2200" baseline="30000" dirty="0"/>
              <a:t>th</a:t>
            </a:r>
            <a:r>
              <a:rPr lang="en-CA" sz="2200" dirty="0"/>
              <a:t> </a:t>
            </a:r>
            <a:r>
              <a:rPr lang="en-CA" sz="2200" dirty="0" smtClean="0"/>
              <a:t>meeting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2200" dirty="0" smtClean="0"/>
              <a:t>To </a:t>
            </a:r>
            <a:r>
              <a:rPr lang="en-CA" sz="2200" dirty="0"/>
              <a:t>consider increasing funding for </a:t>
            </a:r>
            <a:r>
              <a:rPr lang="en-CA" sz="2200" dirty="0" smtClean="0"/>
              <a:t>IS at </a:t>
            </a:r>
            <a:r>
              <a:rPr lang="en-CA" sz="2200" dirty="0"/>
              <a:t>a future meeting in accordance with paragraph 20 of decision </a:t>
            </a:r>
            <a:r>
              <a:rPr lang="en-CA" sz="2200" dirty="0" smtClean="0"/>
              <a:t>XXVIII/2</a:t>
            </a:r>
            <a:endParaRPr lang="en-US" sz="2200" dirty="0"/>
          </a:p>
          <a:p>
            <a:pPr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CA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F9A6FC-F4EF-460E-BD24-59AEA3422757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2349780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22534</TotalTime>
  <Words>577</Words>
  <Application>Microsoft Office PowerPoint</Application>
  <PresentationFormat>Letter Paper (8.5x11 in)</PresentationFormat>
  <Paragraphs>65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Verdana</vt:lpstr>
      <vt:lpstr>Techno</vt:lpstr>
      <vt:lpstr>Times New Roman</vt:lpstr>
      <vt:lpstr>Wingdings</vt:lpstr>
      <vt:lpstr>Blueprint</vt:lpstr>
      <vt:lpstr>Enabling activities needed to support HFC phase-down</vt:lpstr>
      <vt:lpstr>Enabling activities (decision XXVIII/2, para. 20)</vt:lpstr>
      <vt:lpstr>Capacity-building and training for handling HFC alternatives in the servicing, manufacturing and production sectors</vt:lpstr>
      <vt:lpstr>Article 4B of the Montreal Protocol (licensing)</vt:lpstr>
      <vt:lpstr>Reporting: Article 7 and CP data</vt:lpstr>
      <vt:lpstr>Demonstration projects</vt:lpstr>
      <vt:lpstr>Development of national strategies </vt:lpstr>
      <vt:lpstr>Other potential activities</vt:lpstr>
      <vt:lpstr>Decision 78/4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Multilateral Fund - UNFCCC workshop</dc:title>
  <dc:creator>Secretariat</dc:creator>
  <cp:lastModifiedBy>eganem</cp:lastModifiedBy>
  <cp:revision>781</cp:revision>
  <cp:lastPrinted>2017-04-25T20:57:53Z</cp:lastPrinted>
  <dcterms:created xsi:type="dcterms:W3CDTF">2000-01-20T22:32:21Z</dcterms:created>
  <dcterms:modified xsi:type="dcterms:W3CDTF">2017-05-19T22:33:08Z</dcterms:modified>
</cp:coreProperties>
</file>