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387" r:id="rId3"/>
    <p:sldId id="431" r:id="rId4"/>
    <p:sldId id="388" r:id="rId5"/>
    <p:sldId id="389" r:id="rId6"/>
    <p:sldId id="433" r:id="rId7"/>
    <p:sldId id="432" r:id="rId8"/>
    <p:sldId id="385" r:id="rId9"/>
    <p:sldId id="435" r:id="rId10"/>
    <p:sldId id="436" r:id="rId11"/>
    <p:sldId id="441" r:id="rId12"/>
    <p:sldId id="442" r:id="rId13"/>
    <p:sldId id="391" r:id="rId14"/>
    <p:sldId id="43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mang" initials="UJ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67" autoAdjust="0"/>
    <p:restoredTop sz="82873" autoAdjust="0"/>
  </p:normalViewPr>
  <p:slideViewPr>
    <p:cSldViewPr snapToGrid="0">
      <p:cViewPr>
        <p:scale>
          <a:sx n="100" d="100"/>
          <a:sy n="100" d="100"/>
        </p:scale>
        <p:origin x="856" y="240"/>
      </p:cViewPr>
      <p:guideLst>
        <p:guide orient="horz" pos="2155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B26D2A-CD68-6E41-A7B6-61EB20B55DBD}" type="datetimeFigureOut">
              <a:rPr lang="en-US" smtClean="0"/>
              <a:pPr/>
              <a:t>5/23/17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7CA350-5249-C042-BC03-B11F5A55A8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943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1DF05-179A-1F4A-AAF6-2BD81C582351}" type="datetimeFigureOut">
              <a:rPr lang="en-US" smtClean="0"/>
              <a:pPr/>
              <a:t>5/23/17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EE2D-947E-2242-B6F8-2C8C924E3F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1DF05-179A-1F4A-AAF6-2BD81C582351}" type="datetimeFigureOut">
              <a:rPr lang="en-US" smtClean="0"/>
              <a:pPr/>
              <a:t>5/23/17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EE2D-947E-2242-B6F8-2C8C924E3F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1DF05-179A-1F4A-AAF6-2BD81C582351}" type="datetimeFigureOut">
              <a:rPr lang="en-US" smtClean="0"/>
              <a:pPr/>
              <a:t>5/23/17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EE2D-947E-2242-B6F8-2C8C924E3F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de-DE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684000" y="1836000"/>
            <a:ext cx="7776000" cy="2862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0"/>
          </p:nvPr>
        </p:nvSpPr>
        <p:spPr>
          <a:xfrm>
            <a:off x="2862263" y="6580188"/>
            <a:ext cx="3419475" cy="290512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GB" dirty="0" smtClean="0"/>
              <a:t>company presentation 2012</a:t>
            </a:r>
            <a:endParaRPr lang="en-GB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1"/>
          </p:nvPr>
        </p:nvSpPr>
        <p:spPr>
          <a:xfrm>
            <a:off x="679450" y="6580188"/>
            <a:ext cx="1295400" cy="2905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/>
              </a:defRPr>
            </a:lvl1pPr>
          </a:lstStyle>
          <a:p>
            <a:fld id="{EF593F71-0024-46DA-9DEF-67E015778F35}" type="datetime1">
              <a:rPr lang="en-GB" altLang="en-US" smtClean="0"/>
              <a:pPr/>
              <a:t>23/05/2017</a:t>
            </a:fld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192231169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1DF05-179A-1F4A-AAF6-2BD81C582351}" type="datetimeFigureOut">
              <a:rPr lang="en-US" smtClean="0"/>
              <a:pPr/>
              <a:t>5/23/17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EE2D-947E-2242-B6F8-2C8C924E3F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1DF05-179A-1F4A-AAF6-2BD81C582351}" type="datetimeFigureOut">
              <a:rPr lang="en-US" smtClean="0"/>
              <a:pPr/>
              <a:t>5/23/17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EE2D-947E-2242-B6F8-2C8C924E3F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1DF05-179A-1F4A-AAF6-2BD81C582351}" type="datetimeFigureOut">
              <a:rPr lang="en-US" smtClean="0"/>
              <a:pPr/>
              <a:t>5/23/17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EE2D-947E-2242-B6F8-2C8C924E3F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1DF05-179A-1F4A-AAF6-2BD81C582351}" type="datetimeFigureOut">
              <a:rPr lang="en-US" smtClean="0"/>
              <a:pPr/>
              <a:t>5/23/17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EE2D-947E-2242-B6F8-2C8C924E3F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1DF05-179A-1F4A-AAF6-2BD81C582351}" type="datetimeFigureOut">
              <a:rPr lang="en-US" smtClean="0"/>
              <a:pPr/>
              <a:t>5/23/17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EE2D-947E-2242-B6F8-2C8C924E3F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1DF05-179A-1F4A-AAF6-2BD81C582351}" type="datetimeFigureOut">
              <a:rPr lang="en-US" smtClean="0"/>
              <a:pPr/>
              <a:t>5/23/17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EE2D-947E-2242-B6F8-2C8C924E3F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1DF05-179A-1F4A-AAF6-2BD81C582351}" type="datetimeFigureOut">
              <a:rPr lang="en-US" smtClean="0"/>
              <a:pPr/>
              <a:t>5/23/17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EE2D-947E-2242-B6F8-2C8C924E3F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1DF05-179A-1F4A-AAF6-2BD81C582351}" type="datetimeFigureOut">
              <a:rPr lang="en-US" smtClean="0"/>
              <a:pPr/>
              <a:t>5/23/17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FEE2D-947E-2242-B6F8-2C8C924E3F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1DF05-179A-1F4A-AAF6-2BD81C582351}" type="datetimeFigureOut">
              <a:rPr lang="en-US" smtClean="0"/>
              <a:pPr/>
              <a:t>5/23/17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FEE2D-947E-2242-B6F8-2C8C924E3F2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2372956"/>
            <a:ext cx="7696200" cy="1077218"/>
          </a:xfr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/>
                <a:cs typeface="Arial Black"/>
              </a:rPr>
              <a:t>Safety </a:t>
            </a:r>
            <a:r>
              <a:rPr lang="en-US" sz="3200" dirty="0">
                <a:latin typeface="Arial Black"/>
                <a:cs typeface="Arial Black"/>
              </a:rPr>
              <a:t>Standards for natural refrigerants</a:t>
            </a:r>
          </a:p>
        </p:txBody>
      </p:sp>
      <p:pic>
        <p:nvPicPr>
          <p:cNvPr id="5" name="Picture 4" descr="logo-4c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5435" y="5943600"/>
            <a:ext cx="549965" cy="553212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248400" y="6464300"/>
            <a:ext cx="28194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Centre for Science and Environment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813300" y="3816529"/>
            <a:ext cx="3216965" cy="4616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latin typeface="Arial"/>
                <a:ea typeface="+mj-ea"/>
                <a:cs typeface="Arial"/>
              </a:rPr>
              <a:t>—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/>
                <a:ea typeface="+mj-ea"/>
                <a:cs typeface="Arial"/>
              </a:rPr>
              <a:t>Chandra Bhushan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-4c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6076188"/>
            <a:ext cx="549965" cy="553212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781800" y="6420612"/>
            <a:ext cx="2133600" cy="2849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Centre for Science and Environment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2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53"/>
          <a:stretch/>
        </p:blipFill>
        <p:spPr bwMode="auto">
          <a:xfrm>
            <a:off x="3817676" y="2600682"/>
            <a:ext cx="5149909" cy="324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08" b="27408"/>
          <a:stretch>
            <a:fillRect/>
          </a:stretch>
        </p:blipFill>
        <p:spPr bwMode="auto">
          <a:xfrm>
            <a:off x="1797007" y="3304835"/>
            <a:ext cx="1648327" cy="7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834" r="4727" b="16875"/>
          <a:stretch>
            <a:fillRect/>
          </a:stretch>
        </p:blipFill>
        <p:spPr bwMode="auto">
          <a:xfrm>
            <a:off x="1985351" y="2881522"/>
            <a:ext cx="1722281" cy="565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 descr="ANd9GcRdojLsqrbB4-IhxH2PlnwZNDSwaUbL_NiaNYQkt0JAZ_EgfXS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 bwMode="auto">
          <a:xfrm>
            <a:off x="2285812" y="4283600"/>
            <a:ext cx="802033" cy="1115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Left Brace 9"/>
          <p:cNvSpPr/>
          <p:nvPr/>
        </p:nvSpPr>
        <p:spPr bwMode="auto">
          <a:xfrm rot="5400000" flipH="1" flipV="1">
            <a:off x="4893307" y="4781162"/>
            <a:ext cx="587141" cy="2445321"/>
          </a:xfrm>
          <a:prstGeom prst="leftBrace">
            <a:avLst>
              <a:gd name="adj1" fmla="val 101104"/>
              <a:gd name="adj2" fmla="val 50000"/>
            </a:avLst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 dirty="0" smtClean="0">
              <a:ln>
                <a:noFill/>
              </a:ln>
              <a:solidFill>
                <a:srgbClr val="999999"/>
              </a:solidFill>
              <a:effectLst/>
              <a:latin typeface="+mn-lt"/>
            </a:endParaRPr>
          </a:p>
        </p:txBody>
      </p:sp>
      <p:sp>
        <p:nvSpPr>
          <p:cNvPr id="11" name="Left Brace 10"/>
          <p:cNvSpPr/>
          <p:nvPr/>
        </p:nvSpPr>
        <p:spPr bwMode="auto">
          <a:xfrm rot="5400000" flipH="1" flipV="1">
            <a:off x="7230463" y="5047785"/>
            <a:ext cx="587141" cy="1912082"/>
          </a:xfrm>
          <a:prstGeom prst="leftBrace">
            <a:avLst>
              <a:gd name="adj1" fmla="val 101104"/>
              <a:gd name="adj2" fmla="val 50000"/>
            </a:avLst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 dirty="0" smtClean="0">
              <a:ln>
                <a:noFill/>
              </a:ln>
              <a:solidFill>
                <a:srgbClr val="999999"/>
              </a:solidFill>
              <a:effectLst/>
              <a:latin typeface="+mn-lt"/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0000" y="180000"/>
            <a:ext cx="8600328" cy="720000"/>
          </a:xfrm>
          <a:solidFill>
            <a:srgbClr val="FFFFFF"/>
          </a:solidFill>
          <a:ln>
            <a:noFill/>
          </a:ln>
        </p:spPr>
        <p:txBody>
          <a:bodyPr vert="horz" wrap="square" lIns="107287" tIns="53643" rIns="107287" bIns="53643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altLang="en-US" b="1" kern="1200" dirty="0">
                <a:solidFill>
                  <a:srgbClr val="946A0A"/>
                </a:solidFill>
                <a:ea typeface="ＭＳ Ｐゴシック" pitchFamily="34" charset="-128"/>
              </a:rPr>
              <a:t>Reduced released mass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43923" y="6222776"/>
            <a:ext cx="2771248" cy="41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  <a:spAutoFit/>
          </a:bodyPr>
          <a:lstStyle/>
          <a:p>
            <a:pPr indent="-34925" algn="ctr" defTabSz="1073150" eaLnBrk="0" hangingPunct="0">
              <a:spcBef>
                <a:spcPts val="475"/>
              </a:spcBef>
              <a:spcAft>
                <a:spcPts val="938"/>
              </a:spcAft>
              <a:buClr>
                <a:srgbClr val="6E6452"/>
              </a:buClr>
              <a:tabLst>
                <a:tab pos="2570163" algn="l"/>
              </a:tabLst>
            </a:pPr>
            <a:r>
              <a:rPr lang="en-GB" sz="2000" b="0" i="1" dirty="0" smtClean="0">
                <a:solidFill>
                  <a:schemeClr val="tx1"/>
                </a:solidFill>
                <a:latin typeface="+mn-lt"/>
              </a:rPr>
              <a:t>Retained mass</a:t>
            </a:r>
            <a:endParaRPr lang="en-GB" sz="2000" b="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54259" y="6222776"/>
            <a:ext cx="2771248" cy="416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  <a:spAutoFit/>
          </a:bodyPr>
          <a:lstStyle/>
          <a:p>
            <a:pPr indent="-34925" algn="ctr" defTabSz="1073150" eaLnBrk="0" hangingPunct="0">
              <a:spcBef>
                <a:spcPts val="475"/>
              </a:spcBef>
              <a:spcAft>
                <a:spcPts val="938"/>
              </a:spcAft>
              <a:buClr>
                <a:srgbClr val="6E6452"/>
              </a:buClr>
              <a:tabLst>
                <a:tab pos="2570163" algn="l"/>
              </a:tabLst>
            </a:pPr>
            <a:r>
              <a:rPr lang="en-GB" sz="2000" b="0" i="1" dirty="0" smtClean="0">
                <a:solidFill>
                  <a:schemeClr val="tx1"/>
                </a:solidFill>
                <a:latin typeface="+mn-lt"/>
              </a:rPr>
              <a:t>Released mass</a:t>
            </a:r>
            <a:endParaRPr lang="en-GB" sz="2000" b="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Striped Right Arrow 1"/>
          <p:cNvSpPr/>
          <p:nvPr/>
        </p:nvSpPr>
        <p:spPr bwMode="auto">
          <a:xfrm>
            <a:off x="3630655" y="5886865"/>
            <a:ext cx="449025" cy="692695"/>
          </a:xfrm>
          <a:prstGeom prst="stripedRightArrow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 dirty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5837" y="3335017"/>
            <a:ext cx="1955320" cy="1647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  <a:spAutoFit/>
          </a:bodyPr>
          <a:lstStyle/>
          <a:p>
            <a:pPr indent="-34925" algn="ctr" defTabSz="1073150" eaLnBrk="0" hangingPunct="0">
              <a:spcBef>
                <a:spcPts val="475"/>
              </a:spcBef>
              <a:spcAft>
                <a:spcPts val="938"/>
              </a:spcAft>
              <a:buClr>
                <a:srgbClr val="6E6452"/>
              </a:buClr>
              <a:tabLst>
                <a:tab pos="2570163" algn="l"/>
              </a:tabLst>
            </a:pPr>
            <a:r>
              <a:rPr lang="en-GB" sz="2000" b="0" i="1" dirty="0" smtClean="0">
                <a:solidFill>
                  <a:schemeClr val="tx1"/>
                </a:solidFill>
                <a:latin typeface="+mn-lt"/>
              </a:rPr>
              <a:t>Use gas sensors or system working parameters to detect leak</a:t>
            </a:r>
            <a:endParaRPr lang="en-GB" sz="2000" b="0" i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7242" y="5870218"/>
            <a:ext cx="3376442" cy="769441"/>
          </a:xfrm>
          <a:prstGeom prst="rect">
            <a:avLst/>
          </a:prstGeom>
          <a:solidFill>
            <a:srgbClr val="C9E369"/>
          </a:solidFill>
        </p:spPr>
        <p:txBody>
          <a:bodyPr wrap="square">
            <a:spAutoFit/>
          </a:bodyPr>
          <a:lstStyle/>
          <a:p>
            <a:r>
              <a:rPr lang="en-GB" sz="2400" b="0" i="1" dirty="0" smtClean="0">
                <a:solidFill>
                  <a:srgbClr val="000000"/>
                </a:solidFill>
                <a:latin typeface="+mn-lt"/>
                <a:cs typeface="ＭＳ Ｐゴシック" charset="0"/>
              </a:rPr>
              <a:t>Possible charge size limit:</a:t>
            </a:r>
          </a:p>
          <a:p>
            <a:pPr marL="342900" indent="-342900">
              <a:buFont typeface="Wingdings" charset="2"/>
              <a:buChar char="§"/>
            </a:pPr>
            <a:r>
              <a:rPr lang="en-GB" sz="2000" b="0" i="1" dirty="0" smtClean="0">
                <a:solidFill>
                  <a:srgbClr val="000000"/>
                </a:solidFill>
                <a:latin typeface="+mn-lt"/>
                <a:cs typeface="ＭＳ Ｐゴシック" charset="0"/>
              </a:rPr>
              <a:t>M = retained + released</a:t>
            </a:r>
            <a:endParaRPr lang="en-GB" sz="2000" b="0" i="1" dirty="0">
              <a:solidFill>
                <a:srgbClr val="000000"/>
              </a:solidFill>
              <a:latin typeface="+mn-lt"/>
              <a:cs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3570" y="904558"/>
            <a:ext cx="8686826" cy="1500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</a:pPr>
            <a:r>
              <a:rPr lang="en-GB" sz="2400" b="0" dirty="0" smtClean="0">
                <a:solidFill>
                  <a:srgbClr val="000000"/>
                </a:solidFill>
                <a:latin typeface="+mn-lt"/>
                <a:cs typeface="ＭＳ Ｐゴシック" charset="0"/>
              </a:rPr>
              <a:t>Standard currently assumes entire charge leaks from system</a:t>
            </a:r>
          </a:p>
          <a:p>
            <a:pPr marL="342900" indent="-342900">
              <a:spcAft>
                <a:spcPts val="300"/>
              </a:spcAft>
              <a:buFont typeface="Wingdings" charset="2"/>
              <a:buChar char="§"/>
            </a:pPr>
            <a:r>
              <a:rPr lang="en-GB" sz="2000" b="0" dirty="0" smtClean="0">
                <a:solidFill>
                  <a:srgbClr val="000000"/>
                </a:solidFill>
                <a:latin typeface="+mn-lt"/>
                <a:cs typeface="ＭＳ Ｐゴシック" charset="0"/>
              </a:rPr>
              <a:t>Many experiments shown this is not the case</a:t>
            </a:r>
          </a:p>
          <a:p>
            <a:pPr marL="342900" indent="-342900">
              <a:spcAft>
                <a:spcPts val="300"/>
              </a:spcAft>
              <a:buFont typeface="Wingdings" charset="2"/>
              <a:buChar char="§"/>
            </a:pPr>
            <a:r>
              <a:rPr lang="en-GB" sz="2000" b="0" dirty="0" smtClean="0">
                <a:solidFill>
                  <a:srgbClr val="000000"/>
                </a:solidFill>
                <a:latin typeface="+mn-lt"/>
                <a:cs typeface="ＭＳ Ｐゴシック" charset="0"/>
              </a:rPr>
              <a:t>Under normal condition, some refrigerant remains in circuit and oil</a:t>
            </a:r>
          </a:p>
          <a:p>
            <a:pPr marL="342900" indent="-342900">
              <a:spcAft>
                <a:spcPts val="300"/>
              </a:spcAft>
              <a:buFont typeface="Wingdings" charset="2"/>
              <a:buChar char="§"/>
            </a:pPr>
            <a:r>
              <a:rPr lang="en-GB" sz="2000" b="0" dirty="0" smtClean="0">
                <a:solidFill>
                  <a:srgbClr val="000000"/>
                </a:solidFill>
                <a:latin typeface="+mn-lt"/>
                <a:cs typeface="ＭＳ Ｐゴシック" charset="0"/>
              </a:rPr>
              <a:t>If valves are used, substantial proportion of refrigerant retained in system</a:t>
            </a:r>
            <a:endParaRPr lang="en-GB" sz="2000" b="0" dirty="0">
              <a:solidFill>
                <a:srgbClr val="000000"/>
              </a:solidFill>
              <a:latin typeface="+mn-lt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73962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-4c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6076188"/>
            <a:ext cx="549965" cy="553212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781800" y="6420612"/>
            <a:ext cx="2133600" cy="2849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Centre for Science and Environment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3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3750"/>
            <a:ext cx="8229600" cy="584775"/>
          </a:xfrm>
        </p:spPr>
        <p:txBody>
          <a:bodyPr wrap="square">
            <a:spAutoFit/>
          </a:bodyPr>
          <a:lstStyle/>
          <a:p>
            <a:pPr algn="l"/>
            <a:r>
              <a:rPr lang="en-US" sz="3200" dirty="0" smtClean="0">
                <a:solidFill>
                  <a:srgbClr val="FFFFFF"/>
                </a:solidFill>
                <a:latin typeface="Arial Black"/>
                <a:cs typeface="Arial Black"/>
              </a:rPr>
              <a:t>Amending international standards</a:t>
            </a:r>
            <a:endParaRPr lang="en-US" sz="3000" b="1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38526"/>
            <a:ext cx="8458200" cy="4987638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436563" lvl="0">
              <a:spcBef>
                <a:spcPts val="600"/>
              </a:spcBef>
            </a:pPr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Long drawn process – discussions taking place for the past 6-7 years, without any movement forward.</a:t>
            </a:r>
          </a:p>
          <a:p>
            <a:pPr marL="436563" lvl="0">
              <a:spcBef>
                <a:spcPts val="600"/>
              </a:spcBef>
            </a:pPr>
            <a:r>
              <a:rPr lang="en-US" sz="2400" b="1" dirty="0">
                <a:solidFill>
                  <a:srgbClr val="FFFFFF"/>
                </a:solidFill>
                <a:latin typeface="+mj-lt"/>
              </a:rPr>
              <a:t>An amendment is currently being considered by a working group set up to review the IEC </a:t>
            </a:r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60335-2-40 (air conditioners and heat pumps) </a:t>
            </a:r>
            <a:r>
              <a:rPr lang="en-US" sz="2400" b="1" dirty="0">
                <a:solidFill>
                  <a:srgbClr val="FFFFFF"/>
                </a:solidFill>
                <a:latin typeface="+mj-lt"/>
              </a:rPr>
              <a:t>for the use of flammable </a:t>
            </a:r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refrigerants. But this has been stalled.</a:t>
            </a:r>
          </a:p>
          <a:p>
            <a:pPr marL="436563" lvl="0">
              <a:spcBef>
                <a:spcPts val="600"/>
              </a:spcBef>
            </a:pPr>
            <a:r>
              <a:rPr lang="en-US" sz="2400" b="1" dirty="0">
                <a:solidFill>
                  <a:srgbClr val="FFFFFF"/>
                </a:solidFill>
                <a:latin typeface="+mj-lt"/>
              </a:rPr>
              <a:t>Another amendment is being considered to IEC 60335-2-89 </a:t>
            </a:r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to </a:t>
            </a:r>
            <a:r>
              <a:rPr lang="en-US" sz="2400" b="1" dirty="0">
                <a:solidFill>
                  <a:srgbClr val="FFFFFF"/>
                </a:solidFill>
                <a:latin typeface="+mj-lt"/>
              </a:rPr>
              <a:t>increase </a:t>
            </a:r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maximum </a:t>
            </a:r>
            <a:r>
              <a:rPr lang="en-US" sz="2400" b="1" dirty="0">
                <a:solidFill>
                  <a:srgbClr val="FFFFFF"/>
                </a:solidFill>
                <a:latin typeface="+mj-lt"/>
              </a:rPr>
              <a:t>allowable charge </a:t>
            </a:r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size of flammable refrigerants </a:t>
            </a:r>
            <a:r>
              <a:rPr lang="en-US" sz="2400" b="1" dirty="0">
                <a:solidFill>
                  <a:srgbClr val="FFFFFF"/>
                </a:solidFill>
                <a:latin typeface="+mj-lt"/>
              </a:rPr>
              <a:t>in commercial refrigeration </a:t>
            </a:r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from </a:t>
            </a:r>
            <a:r>
              <a:rPr lang="en-US" sz="2400" b="1" dirty="0">
                <a:solidFill>
                  <a:srgbClr val="FFFFFF"/>
                </a:solidFill>
                <a:latin typeface="+mj-lt"/>
              </a:rPr>
              <a:t>the current 150 grams to 500 grams, when accompanied by added safety measures and appropriate </a:t>
            </a:r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labelling.</a:t>
            </a:r>
          </a:p>
          <a:p>
            <a:pPr marL="436563" lvl="0">
              <a:spcBef>
                <a:spcPts val="600"/>
              </a:spcBef>
            </a:pPr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Potentially drawn-out process ahead. In </a:t>
            </a:r>
            <a:r>
              <a:rPr lang="en-US" sz="2400" b="1" dirty="0">
                <a:solidFill>
                  <a:srgbClr val="FFFFFF"/>
                </a:solidFill>
                <a:latin typeface="+mj-lt"/>
              </a:rPr>
              <a:t>the meantime development and innovation suffers</a:t>
            </a:r>
            <a:endParaRPr lang="en-US" sz="2400" b="1" dirty="0" smtClean="0">
              <a:solidFill>
                <a:srgbClr val="FFFFFF"/>
              </a:solidFill>
              <a:latin typeface="+mj-lt"/>
            </a:endParaRPr>
          </a:p>
          <a:p>
            <a:pPr marL="436563" lvl="0">
              <a:spcBef>
                <a:spcPts val="1200"/>
              </a:spcBef>
            </a:pPr>
            <a:endParaRPr lang="en-US" sz="2400" b="1" dirty="0" smtClean="0">
              <a:solidFill>
                <a:srgbClr val="FFFFFF"/>
              </a:solidFill>
              <a:latin typeface="+mj-lt"/>
            </a:endParaRPr>
          </a:p>
          <a:p>
            <a:pPr marL="436563" lvl="0">
              <a:spcBef>
                <a:spcPts val="1200"/>
              </a:spcBef>
            </a:pPr>
            <a:endParaRPr lang="en-US" sz="2400" b="1" dirty="0">
              <a:solidFill>
                <a:srgbClr val="FFFFFF"/>
              </a:solidFill>
              <a:latin typeface="+mj-lt"/>
            </a:endParaRPr>
          </a:p>
          <a:p>
            <a:pPr marL="436563" lvl="0">
              <a:spcBef>
                <a:spcPts val="1800"/>
              </a:spcBef>
            </a:pPr>
            <a:endParaRPr lang="en-US" sz="2400" b="1" dirty="0" smtClean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5" name="Picture 4" descr="logo-4c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6076188"/>
            <a:ext cx="549965" cy="553212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781800" y="6420612"/>
            <a:ext cx="2133600" cy="2849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Centre for Science and Environment</a:t>
            </a:r>
          </a:p>
        </p:txBody>
      </p:sp>
    </p:spTree>
    <p:extLst>
      <p:ext uri="{BB962C8B-B14F-4D97-AF65-F5344CB8AC3E}">
        <p14:creationId xmlns:p14="http://schemas.microsoft.com/office/powerpoint/2010/main" val="144322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529"/>
            <a:ext cx="8229600" cy="1077218"/>
          </a:xfrm>
        </p:spPr>
        <p:txBody>
          <a:bodyPr wrap="square">
            <a:spAutoFit/>
          </a:bodyPr>
          <a:lstStyle/>
          <a:p>
            <a:pPr algn="l"/>
            <a:r>
              <a:rPr lang="en-US" sz="3200" dirty="0" smtClean="0">
                <a:solidFill>
                  <a:srgbClr val="FFFFFF"/>
                </a:solidFill>
                <a:latin typeface="Arial Black"/>
                <a:cs typeface="Arial Black"/>
              </a:rPr>
              <a:t>Why develop national standards for natural refrigerants?</a:t>
            </a:r>
            <a:endParaRPr lang="en-US" sz="3000" b="1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436563" lvl="0">
              <a:spcBef>
                <a:spcPts val="1800"/>
              </a:spcBef>
            </a:pPr>
            <a:r>
              <a:rPr lang="en-US" sz="2400" b="1" dirty="0" smtClean="0">
                <a:solidFill>
                  <a:srgbClr val="FFFFFF"/>
                </a:solidFill>
                <a:latin typeface="+mj-lt"/>
                <a:cs typeface="Arial Black"/>
              </a:rPr>
              <a:t>India faces a number of barriers related to standards for HCs. As India does not have a standard for room ACs, Indian HC Air Conditioner manufacturer has followed “restrictive” international standard (EN378) for its Split ACs using HC-290. </a:t>
            </a:r>
          </a:p>
          <a:p>
            <a:pPr marL="436563" lvl="0">
              <a:spcBef>
                <a:spcPts val="1800"/>
              </a:spcBef>
            </a:pPr>
            <a:r>
              <a:rPr lang="en-US" sz="2400" b="1" dirty="0" smtClean="0">
                <a:solidFill>
                  <a:srgbClr val="FFFFFF"/>
                </a:solidFill>
                <a:latin typeface="+mj-lt"/>
                <a:cs typeface="Arial Black"/>
              </a:rPr>
              <a:t>It is important for India and other countries of South Asia to amendments to IS 5149 &amp; IEC 60335-2-40 to make them flexible</a:t>
            </a:r>
            <a:r>
              <a:rPr lang="en-US" sz="2400" b="1" dirty="0">
                <a:solidFill>
                  <a:srgbClr val="FFFFFF"/>
                </a:solidFill>
                <a:latin typeface="+mj-lt"/>
                <a:cs typeface="Arial Black"/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  <a:latin typeface="+mj-lt"/>
                <a:cs typeface="Arial Black"/>
              </a:rPr>
              <a:t>and innovative for safe use of hydrocarbons. </a:t>
            </a:r>
          </a:p>
          <a:p>
            <a:pPr marL="436563">
              <a:spcBef>
                <a:spcPts val="1800"/>
              </a:spcBef>
            </a:pPr>
            <a:r>
              <a:rPr lang="en-US" sz="2400" b="1" dirty="0" smtClean="0">
                <a:latin typeface="+mj-lt"/>
              </a:rPr>
              <a:t>This is the only way we can move to </a:t>
            </a:r>
            <a:r>
              <a:rPr lang="en-US" sz="2400" b="1" dirty="0">
                <a:solidFill>
                  <a:srgbClr val="FFFFFF"/>
                </a:solidFill>
                <a:latin typeface="+mj-lt"/>
              </a:rPr>
              <a:t>“Future-proof” transition and </a:t>
            </a:r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avoid another </a:t>
            </a:r>
            <a:r>
              <a:rPr lang="en-US" sz="2400" b="1" dirty="0">
                <a:solidFill>
                  <a:srgbClr val="FFFFFF"/>
                </a:solidFill>
                <a:latin typeface="+mj-lt"/>
              </a:rPr>
              <a:t>chemical treadmill with </a:t>
            </a:r>
            <a:r>
              <a:rPr lang="en-US" sz="2400" b="1" dirty="0" smtClean="0">
                <a:solidFill>
                  <a:srgbClr val="FFFFFF"/>
                </a:solidFill>
                <a:latin typeface="+mj-lt"/>
              </a:rPr>
              <a:t>monopoly</a:t>
            </a:r>
          </a:p>
        </p:txBody>
      </p:sp>
      <p:pic>
        <p:nvPicPr>
          <p:cNvPr id="5" name="Picture 4" descr="logo-4c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6076188"/>
            <a:ext cx="549965" cy="553212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781800" y="6420612"/>
            <a:ext cx="2133600" cy="2849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Centre for Science and Environment</a:t>
            </a:r>
          </a:p>
        </p:txBody>
      </p:sp>
    </p:spTree>
    <p:extLst>
      <p:ext uri="{BB962C8B-B14F-4D97-AF65-F5344CB8AC3E}">
        <p14:creationId xmlns:p14="http://schemas.microsoft.com/office/powerpoint/2010/main" val="59149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5700" y="2717800"/>
            <a:ext cx="70133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SAFETY IS AN ENGINEERING CHALLENGE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1047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87" y="497840"/>
            <a:ext cx="7636933" cy="572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9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87" y="497840"/>
            <a:ext cx="7640320" cy="573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55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508000"/>
            <a:ext cx="7653867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7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01" y="0"/>
            <a:ext cx="5833307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Potential of Naturals</a:t>
            </a:r>
            <a:endParaRPr lang="en-US" sz="4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6218915"/>
              </p:ext>
            </p:extLst>
          </p:nvPr>
        </p:nvGraphicFramePr>
        <p:xfrm>
          <a:off x="457200" y="1358896"/>
          <a:ext cx="8229600" cy="5282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87378"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 i="0" kern="1200" dirty="0" smtClean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+mn-cs"/>
                        </a:rPr>
                        <a:t>Sector</a:t>
                      </a:r>
                      <a:endParaRPr lang="en-US" sz="1800" b="0" i="0" kern="1200" dirty="0" smtClean="0">
                        <a:solidFill>
                          <a:schemeClr val="lt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 i="0" kern="1200" dirty="0" smtClean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+mn-cs"/>
                        </a:rPr>
                        <a:t>Natural Alternatives</a:t>
                      </a:r>
                      <a:endParaRPr lang="en-US" sz="1800" b="0" i="0" kern="1200" dirty="0" smtClean="0">
                        <a:solidFill>
                          <a:schemeClr val="lt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+mn-cs"/>
                        </a:rPr>
                        <a:t>Percentage</a:t>
                      </a:r>
                      <a:r>
                        <a:rPr lang="en-US" sz="1800" b="0" i="0" kern="1200" baseline="0" dirty="0" smtClean="0">
                          <a:solidFill>
                            <a:schemeClr val="lt1"/>
                          </a:solidFill>
                          <a:latin typeface="Arial"/>
                          <a:ea typeface="+mn-ea"/>
                          <a:cs typeface="+mn-cs"/>
                        </a:rPr>
                        <a:t> Potential</a:t>
                      </a:r>
                      <a:endParaRPr lang="en-US" sz="1800" b="0" i="0" kern="1200" dirty="0" smtClean="0">
                        <a:solidFill>
                          <a:schemeClr val="lt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b"/>
                </a:tc>
              </a:tr>
              <a:tr h="487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Domestic Refrigeration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IN" sz="18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R600a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100%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7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Commercial Refrigeration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CO2, </a:t>
                      </a:r>
                      <a:r>
                        <a:rPr lang="en-IN" sz="18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R600a, </a:t>
                      </a:r>
                      <a:r>
                        <a:rPr lang="en-IN" sz="18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Ammonia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100%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7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Industrial Refrigeration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Ammonia, </a:t>
                      </a:r>
                      <a:r>
                        <a:rPr lang="en-IN" sz="18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R290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100%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7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Transport Refrigeration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None available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0%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7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Residential AC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R290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90%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1370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Commercial AC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Ammonia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50%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8737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MAC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None available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0%</a:t>
                      </a:r>
                      <a:endParaRPr lang="en-US" sz="18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40796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smtClean="0">
                          <a:solidFill>
                            <a:srgbClr val="FF0000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Total Potential</a:t>
                      </a:r>
                      <a:endParaRPr lang="en-US" sz="2200" b="1" i="0" dirty="0">
                        <a:solidFill>
                          <a:srgbClr val="FF0000"/>
                        </a:solidFill>
                        <a:latin typeface="Arial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i="0" dirty="0" smtClean="0">
                          <a:solidFill>
                            <a:srgbClr val="FF0000"/>
                          </a:solidFill>
                          <a:latin typeface="Arial"/>
                          <a:ea typeface="Arial Unicode MS"/>
                          <a:cs typeface="Times New Roman"/>
                        </a:rPr>
                        <a:t>77% of India’s RAC sector can be converted to naturals by using currently available technologies</a:t>
                      </a:r>
                      <a:endParaRPr lang="en-US" sz="2200" b="1" i="0" dirty="0">
                        <a:solidFill>
                          <a:srgbClr val="FF0000"/>
                        </a:solidFill>
                        <a:latin typeface="Arial"/>
                        <a:ea typeface="Arial Unicode MS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01 letter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98"/>
          <a:stretch>
            <a:fillRect/>
          </a:stretch>
        </p:blipFill>
        <p:spPr bwMode="auto">
          <a:xfrm>
            <a:off x="8208962" y="0"/>
            <a:ext cx="955675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41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7529"/>
            <a:ext cx="8229600" cy="1077218"/>
          </a:xfrm>
        </p:spPr>
        <p:txBody>
          <a:bodyPr wrap="square">
            <a:spAutoFit/>
          </a:bodyPr>
          <a:lstStyle/>
          <a:p>
            <a:pPr algn="l"/>
            <a:r>
              <a:rPr lang="en-US" sz="3200" dirty="0" smtClean="0">
                <a:solidFill>
                  <a:srgbClr val="FFFFFF"/>
                </a:solidFill>
                <a:latin typeface="Arial Black"/>
                <a:cs typeface="Arial Black"/>
              </a:rPr>
              <a:t>Why naturals refrigerants are not being widely used? </a:t>
            </a:r>
            <a:endParaRPr lang="en-US" sz="3000" dirty="0">
              <a:solidFill>
                <a:srgbClr val="FFFFFF"/>
              </a:solidFill>
              <a:latin typeface="Arial Black"/>
              <a:cs typeface="Arial Black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36563" lvl="0">
              <a:spcBef>
                <a:spcPts val="600"/>
              </a:spcBef>
            </a:pPr>
            <a:endParaRPr lang="en-US" sz="2800" dirty="0" smtClean="0">
              <a:solidFill>
                <a:srgbClr val="FFFFFF"/>
              </a:solidFill>
              <a:latin typeface="Arial Black"/>
              <a:cs typeface="Arial Black"/>
            </a:endParaRPr>
          </a:p>
          <a:p>
            <a:pPr marL="436563" lvl="0">
              <a:spcBef>
                <a:spcPts val="600"/>
              </a:spcBef>
            </a:pPr>
            <a:r>
              <a:rPr lang="en-US" sz="2800" dirty="0" smtClean="0">
                <a:solidFill>
                  <a:srgbClr val="FFFFFF"/>
                </a:solidFill>
                <a:latin typeface="Arial Black"/>
                <a:cs typeface="Arial Black"/>
              </a:rPr>
              <a:t>Fear </a:t>
            </a:r>
            <a:r>
              <a:rPr lang="en-US" sz="2800" dirty="0" smtClean="0">
                <a:solidFill>
                  <a:srgbClr val="FFFFFF"/>
                </a:solidFill>
                <a:latin typeface="Arial Black"/>
                <a:cs typeface="Arial Black"/>
              </a:rPr>
              <a:t>around safety concerns </a:t>
            </a:r>
          </a:p>
          <a:p>
            <a:pPr marL="436563" lvl="0">
              <a:spcBef>
                <a:spcPts val="600"/>
              </a:spcBef>
            </a:pPr>
            <a:endParaRPr lang="en-US" sz="2800" dirty="0" smtClean="0">
              <a:solidFill>
                <a:srgbClr val="FFFFFF"/>
              </a:solidFill>
              <a:latin typeface="Arial Black"/>
              <a:cs typeface="Arial Black"/>
            </a:endParaRPr>
          </a:p>
          <a:p>
            <a:pPr marL="436563" lvl="0">
              <a:spcBef>
                <a:spcPts val="600"/>
              </a:spcBef>
            </a:pPr>
            <a:r>
              <a:rPr lang="en-US" sz="2800" dirty="0" smtClean="0">
                <a:solidFill>
                  <a:srgbClr val="FFFF00"/>
                </a:solidFill>
                <a:latin typeface="Arial Black"/>
                <a:cs typeface="Arial Black"/>
              </a:rPr>
              <a:t>Restrictive safety standards</a:t>
            </a:r>
          </a:p>
        </p:txBody>
      </p:sp>
      <p:pic>
        <p:nvPicPr>
          <p:cNvPr id="5" name="Picture 4" descr="logo-4c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6076188"/>
            <a:ext cx="549965" cy="553212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781800" y="6420612"/>
            <a:ext cx="2133600" cy="2849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Centre for Science and Environment</a:t>
            </a:r>
          </a:p>
        </p:txBody>
      </p:sp>
    </p:spTree>
    <p:extLst>
      <p:ext uri="{BB962C8B-B14F-4D97-AF65-F5344CB8AC3E}">
        <p14:creationId xmlns:p14="http://schemas.microsoft.com/office/powerpoint/2010/main" val="236377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-4c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6076188"/>
            <a:ext cx="549965" cy="553212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6781800" y="6420612"/>
            <a:ext cx="2133600" cy="2849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Centre for Science and Environment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1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8092</TotalTime>
  <Words>412</Words>
  <Application>Microsoft Macintosh PowerPoint</Application>
  <PresentationFormat>On-screen Show (4:3)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 Black</vt:lpstr>
      <vt:lpstr>Arial Unicode MS</vt:lpstr>
      <vt:lpstr>Calibri</vt:lpstr>
      <vt:lpstr>ＭＳ Ｐゴシック</vt:lpstr>
      <vt:lpstr>Times New Roman</vt:lpstr>
      <vt:lpstr>Wingdings</vt:lpstr>
      <vt:lpstr>Arial</vt:lpstr>
      <vt:lpstr>Office Theme</vt:lpstr>
      <vt:lpstr>Safety Standards for natural refrigerants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Potential of Naturals</vt:lpstr>
      <vt:lpstr>Why naturals refrigerants are not being widely used? </vt:lpstr>
      <vt:lpstr>PowerPoint Presentation</vt:lpstr>
      <vt:lpstr>PowerPoint Presentation</vt:lpstr>
      <vt:lpstr>Reduced released mass</vt:lpstr>
      <vt:lpstr>PowerPoint Presentation</vt:lpstr>
      <vt:lpstr>Amending international standards</vt:lpstr>
      <vt:lpstr>Why develop national standards for natural refrigerants?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comes here</dc:title>
  <dc:creator>DTE2 IMAC</dc:creator>
  <cp:lastModifiedBy>Chandra Bhushan</cp:lastModifiedBy>
  <cp:revision>379</cp:revision>
  <cp:lastPrinted>2015-02-27T01:41:11Z</cp:lastPrinted>
  <dcterms:created xsi:type="dcterms:W3CDTF">2014-07-09T12:54:28Z</dcterms:created>
  <dcterms:modified xsi:type="dcterms:W3CDTF">2017-05-23T09:06:54Z</dcterms:modified>
</cp:coreProperties>
</file>