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jpg" ContentType="image/jpeg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341" r:id="rId3"/>
    <p:sldId id="334" r:id="rId4"/>
    <p:sldId id="335" r:id="rId5"/>
    <p:sldId id="325" r:id="rId6"/>
    <p:sldId id="336" r:id="rId7"/>
    <p:sldId id="329" r:id="rId8"/>
    <p:sldId id="330" r:id="rId9"/>
    <p:sldId id="337" r:id="rId10"/>
    <p:sldId id="338" r:id="rId11"/>
    <p:sldId id="343" r:id="rId12"/>
    <p:sldId id="344" r:id="rId13"/>
    <p:sldId id="339" r:id="rId14"/>
    <p:sldId id="340" r:id="rId15"/>
    <p:sldId id="342" r:id="rId16"/>
    <p:sldId id="345" r:id="rId17"/>
    <p:sldId id="31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231749625046869"/>
          <c:y val="0.013888888888888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Phase II Enterprises (440 Nos)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Commercial Refigration</c:v>
                </c:pt>
                <c:pt idx="1">
                  <c:v>Tharmoware</c:v>
                </c:pt>
                <c:pt idx="2">
                  <c:v>Discontinuous Panels</c:v>
                </c:pt>
                <c:pt idx="3">
                  <c:v>General Insulation &amp; Spray</c:v>
                </c:pt>
                <c:pt idx="4">
                  <c:v>Integral Skin</c:v>
                </c:pt>
                <c:pt idx="5">
                  <c:v>Water Heaters</c:v>
                </c:pt>
                <c:pt idx="6">
                  <c:v>Continuous Panels &amp; Sheets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120.0</c:v>
                </c:pt>
                <c:pt idx="1">
                  <c:v>95.0</c:v>
                </c:pt>
                <c:pt idx="2">
                  <c:v>90.0</c:v>
                </c:pt>
                <c:pt idx="3">
                  <c:v>75.0</c:v>
                </c:pt>
                <c:pt idx="4">
                  <c:v>32.0</c:v>
                </c:pt>
                <c:pt idx="5">
                  <c:v>25.0</c:v>
                </c:pt>
                <c:pt idx="6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810104"/>
        <c:axId val="2046609240"/>
      </c:barChart>
      <c:catAx>
        <c:axId val="2109810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46609240"/>
        <c:crosses val="autoZero"/>
        <c:auto val="1"/>
        <c:lblAlgn val="ctr"/>
        <c:lblOffset val="100"/>
        <c:noMultiLvlLbl val="0"/>
      </c:catAx>
      <c:valAx>
        <c:axId val="2046609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810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237F-93FB-4C07-B177-77E5CE475A9E}" type="datetimeFigureOut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819E-EB93-40A4-A9AE-3BF5DF717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27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8168-2631-41CD-AC91-5727BA901F4E}" type="datetimeFigureOut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F87F-6383-4D6F-8C6F-3E3970EDD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86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FDED-A42A-4508-9251-9D047E434D6A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32ED-6896-4DB3-87E4-82D019BD95CD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5CA5-B1F5-42AE-ACF3-F0CD9E5022CD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0BD-FA1E-40C6-99C1-0A4AE4AD75E5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AEF-7DE8-48E4-8BA9-B1EDCBD8853B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CC88-CC26-48D4-B91C-EE296A646939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17C3-F31E-42D5-A17C-B336E8CEA1A5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8D74-3164-404F-93E1-09324A1EF252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5AAF-8A4C-4FCE-880B-1FAE1EF99A20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0845-2C78-4034-93A6-0E854FB9620B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4E5EE-AAE7-48E2-89B2-58179CD655EC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6492-B03F-4D51-B180-71908E6F18AD}" type="datetime1">
              <a:rPr lang="en-US" smtClean="0"/>
              <a:pPr/>
              <a:t>24/05/17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Stakeholders Workshop on HCFC Phase Out Management Plan  (HPMP) Stage-II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DEA9-09F3-4892-8692-60905AE042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21336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3000" y="1752600"/>
            <a:ext cx="6858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495300">
              <a:schemeClr val="tx2">
                <a:lumMod val="75000"/>
                <a:alpha val="59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Overview of Challenges in the Network        for Introduction of ODS alternative Technologies in Foam Sector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 descr="oid%5Cimages%5C1%5Ccarbon-offsets-tree.jp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71" y="43434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143000" y="4800600"/>
            <a:ext cx="7391400" cy="896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INDIAN POLYURETHANE ASSOCIATION ( IPUA ) 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558ED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038600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558ED5"/>
                </a:solidFill>
              </a:rPr>
              <a:t>Presentation by:</a:t>
            </a:r>
          </a:p>
          <a:p>
            <a:pPr algn="r"/>
            <a:r>
              <a:rPr lang="en-US" sz="2800" b="1" dirty="0" smtClean="0">
                <a:solidFill>
                  <a:srgbClr val="558ED5"/>
                </a:solidFill>
              </a:rPr>
              <a:t>Samir </a:t>
            </a:r>
            <a:r>
              <a:rPr lang="en-US" sz="2800" b="1" dirty="0" err="1" smtClean="0">
                <a:solidFill>
                  <a:srgbClr val="558ED5"/>
                </a:solidFill>
              </a:rPr>
              <a:t>Arora</a:t>
            </a:r>
            <a:endParaRPr lang="en-US" sz="2800" b="1" dirty="0" smtClean="0">
              <a:solidFill>
                <a:srgbClr val="558ED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3" y="38100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558ED5"/>
                </a:solidFill>
              </a:rPr>
              <a:t>24</a:t>
            </a:r>
            <a:r>
              <a:rPr lang="en-US" sz="1600" b="1" baseline="30000" dirty="0" smtClean="0">
                <a:solidFill>
                  <a:srgbClr val="558ED5"/>
                </a:solidFill>
              </a:rPr>
              <a:t>th</a:t>
            </a:r>
            <a:r>
              <a:rPr lang="en-US" sz="1600" b="1" dirty="0" smtClean="0">
                <a:solidFill>
                  <a:srgbClr val="558ED5"/>
                </a:solidFill>
              </a:rPr>
              <a:t> May, 2017 -  Agra</a:t>
            </a:r>
            <a:endParaRPr lang="en-US" sz="2800" b="1" dirty="0" smtClean="0">
              <a:solidFill>
                <a:srgbClr val="558ED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ecomate transparen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111375" cy="381000"/>
          </a:xfrm>
          <a:prstGeom prst="rect">
            <a:avLst/>
          </a:prstGeom>
        </p:spPr>
      </p:pic>
      <p:sp>
        <p:nvSpPr>
          <p:cNvPr id="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228600"/>
            <a:ext cx="1949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+mj-lt"/>
                <a:cs typeface="Arial"/>
              </a:rPr>
              <a:t>- Challenges</a:t>
            </a:r>
            <a:endParaRPr lang="en-US" sz="2800" dirty="0">
              <a:latin typeface="+mj-lt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066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Apprehensions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84148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b="1" dirty="0" smtClean="0"/>
              <a:t> Corrosive? NO. </a:t>
            </a:r>
            <a:r>
              <a:rPr lang="en-US" sz="2400" b="1" dirty="0"/>
              <a:t>I</a:t>
            </a:r>
            <a:r>
              <a:rPr lang="en-US" sz="2400" b="1" dirty="0" smtClean="0"/>
              <a:t>t is stored and transported in MS Drums. It is just an apprehension.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b="1" dirty="0" smtClean="0"/>
              <a:t>Shrinkage: Expert guidance &amp; Proper formulation is required to eliminate any such possibility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b="1" dirty="0" smtClean="0"/>
              <a:t>Seal </a:t>
            </a:r>
            <a:r>
              <a:rPr lang="en-US" sz="2400" b="1" dirty="0" err="1" smtClean="0"/>
              <a:t>Compatability</a:t>
            </a:r>
            <a:r>
              <a:rPr lang="en-US" sz="2400" b="1" dirty="0" smtClean="0"/>
              <a:t>: Change of SEAL is a MUST. </a:t>
            </a:r>
            <a:r>
              <a:rPr lang="en-US" sz="2400" b="1" dirty="0"/>
              <a:t>EPDM is acceptable. For </a:t>
            </a:r>
            <a:r>
              <a:rPr lang="en-US" sz="2400" b="1" dirty="0" err="1" smtClean="0"/>
              <a:t>Polyol</a:t>
            </a:r>
            <a:r>
              <a:rPr lang="en-US" sz="2400" b="1" dirty="0" smtClean="0"/>
              <a:t> /</a:t>
            </a:r>
            <a:r>
              <a:rPr lang="en-US" sz="2400" b="1" dirty="0"/>
              <a:t>Resin </a:t>
            </a:r>
            <a:r>
              <a:rPr lang="en-US" sz="2400" b="1" dirty="0" smtClean="0"/>
              <a:t>PU systems </a:t>
            </a:r>
            <a:r>
              <a:rPr lang="en-US" sz="2400" b="1" dirty="0"/>
              <a:t>with ~5% </a:t>
            </a:r>
            <a:r>
              <a:rPr lang="en-US" sz="2400" b="1" dirty="0" err="1"/>
              <a:t>ecomate</a:t>
            </a:r>
            <a:r>
              <a:rPr lang="en-US" sz="2400" b="1" dirty="0"/>
              <a:t>®, PTFE, </a:t>
            </a:r>
            <a:r>
              <a:rPr lang="en-US" sz="2400" b="1" dirty="0" err="1"/>
              <a:t>Kalrez</a:t>
            </a:r>
            <a:r>
              <a:rPr lang="en-US" sz="2400" b="1" dirty="0"/>
              <a:t>, EPDM, Butyl</a:t>
            </a:r>
            <a:r>
              <a:rPr lang="en-US" sz="2400" b="1" dirty="0" smtClean="0"/>
              <a:t>, Viton</a:t>
            </a:r>
            <a:r>
              <a:rPr lang="en-US" sz="2400" b="1" dirty="0"/>
              <a:t>, Neoprene and silicone have proven acceptable</a:t>
            </a:r>
            <a:r>
              <a:rPr lang="en-US" sz="2400" b="1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b="1" dirty="0" smtClean="0"/>
              <a:t>Pure form is flammable: Yes, but in  blended form it is 100% safe and transported normally.</a:t>
            </a:r>
          </a:p>
        </p:txBody>
      </p:sp>
    </p:spTree>
    <p:extLst>
      <p:ext uri="{BB962C8B-B14F-4D97-AF65-F5344CB8AC3E}">
        <p14:creationId xmlns:p14="http://schemas.microsoft.com/office/powerpoint/2010/main" val="309063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28600" y="156278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Arial"/>
                <a:cs typeface="Arial"/>
              </a:rPr>
              <a:t>HFOs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03893" y="3649752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PHASE - I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2913"/>
              </p:ext>
            </p:extLst>
          </p:nvPr>
        </p:nvGraphicFramePr>
        <p:xfrm>
          <a:off x="457200" y="1708172"/>
          <a:ext cx="8229600" cy="1949428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8229600"/>
              </a:tblGrid>
              <a:tr h="593714"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2200" b="1" kern="1200" dirty="0" smtClean="0"/>
                        <a:t>This is another alternate tried and tested but have two main challenges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u"/>
                      </a:pPr>
                      <a:r>
                        <a:rPr lang="en-US" sz="2200" b="1" kern="1200" dirty="0" smtClean="0"/>
                        <a:t>Foam Sector is not aware of the price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u"/>
                      </a:pPr>
                      <a:r>
                        <a:rPr lang="en-US" sz="2200" b="1" kern="1200" dirty="0" smtClean="0"/>
                        <a:t>Availability of</a:t>
                      </a:r>
                      <a:r>
                        <a:rPr lang="en-US" sz="2200" b="1" kern="1200" baseline="0" dirty="0" smtClean="0"/>
                        <a:t> HFOs still not known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0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28600" y="156278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Arial"/>
                <a:cs typeface="Arial"/>
              </a:rPr>
              <a:t>Water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03893" y="3649752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PHASE - I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17271"/>
              </p:ext>
            </p:extLst>
          </p:nvPr>
        </p:nvGraphicFramePr>
        <p:xfrm>
          <a:off x="457200" y="1708172"/>
          <a:ext cx="8229600" cy="2117714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8229600"/>
              </a:tblGrid>
              <a:tr h="593714"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2200" b="1" kern="1200" dirty="0" smtClean="0"/>
                        <a:t>This is another alternate tried and tested but have two main challenges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u"/>
                      </a:pPr>
                      <a:r>
                        <a:rPr lang="en-US" sz="2200" b="1" kern="1200" dirty="0" smtClean="0"/>
                        <a:t>It does not work</a:t>
                      </a:r>
                      <a:r>
                        <a:rPr lang="en-US" sz="2200" b="1" kern="1200" baseline="0" dirty="0" smtClean="0"/>
                        <a:t> in low density </a:t>
                      </a:r>
                      <a:r>
                        <a:rPr lang="en-US" sz="2200" b="1" kern="1200" baseline="0" dirty="0" smtClean="0"/>
                        <a:t>foam </a:t>
                      </a:r>
                      <a:r>
                        <a:rPr lang="en-US" sz="2200" b="1" kern="1200" baseline="0" dirty="0" smtClean="0"/>
                        <a:t>manufacturing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u"/>
                      </a:pPr>
                      <a:r>
                        <a:rPr lang="en-US" sz="2200" b="1" kern="1200" dirty="0" smtClean="0"/>
                        <a:t>Does not have</a:t>
                      </a:r>
                      <a:r>
                        <a:rPr lang="en-US" sz="2200" b="1" kern="1200" baseline="0" dirty="0" smtClean="0"/>
                        <a:t> good insulation properties thus has limitation in many sectors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45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3985" t="33750" r="44335" b="26875"/>
          <a:stretch>
            <a:fillRect/>
          </a:stretch>
        </p:blipFill>
        <p:spPr bwMode="auto">
          <a:xfrm>
            <a:off x="6876256" y="4283805"/>
            <a:ext cx="2267744" cy="25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286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20" dirty="0" smtClean="0">
                <a:latin typeface="+mj-lt"/>
                <a:cs typeface="Arial"/>
              </a:rPr>
              <a:t>Overall Challenges </a:t>
            </a:r>
            <a:r>
              <a:rPr lang="mr-IN" sz="2800" b="1" spc="-20" dirty="0" smtClean="0">
                <a:latin typeface="+mj-lt"/>
                <a:cs typeface="Arial"/>
              </a:rPr>
              <a:t>–</a:t>
            </a:r>
            <a:r>
              <a:rPr lang="en-US" sz="2800" b="1" dirty="0"/>
              <a:t> </a:t>
            </a:r>
            <a:r>
              <a:rPr lang="en-US" sz="2800" b="1" dirty="0" smtClean="0"/>
              <a:t>Medium </a:t>
            </a:r>
            <a:r>
              <a:rPr lang="en-US" sz="2800" b="1" dirty="0"/>
              <a:t>Sector  </a:t>
            </a:r>
          </a:p>
          <a:p>
            <a:pPr marL="12700">
              <a:lnSpc>
                <a:spcPct val="100000"/>
              </a:lnSpc>
            </a:pPr>
            <a:r>
              <a:rPr lang="en-US" sz="2800" b="1" spc="-20" dirty="0">
                <a:latin typeface="+mj-lt"/>
                <a:cs typeface="Arial"/>
              </a:rPr>
              <a:t>T</a:t>
            </a:r>
            <a:r>
              <a:rPr lang="en-US" sz="2800" b="1" spc="-20" dirty="0" smtClean="0">
                <a:latin typeface="+mj-lt"/>
                <a:cs typeface="Arial"/>
              </a:rPr>
              <a:t>o adopt the new Technology</a:t>
            </a:r>
            <a:endParaRPr lang="en-US" sz="2800" dirty="0"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5442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The larger the selection of Blowing Agents – more the confusion </a:t>
            </a:r>
          </a:p>
          <a:p>
            <a:endParaRPr lang="en-US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Unfortunately  newer Technologies are not </a:t>
            </a:r>
            <a:r>
              <a:rPr lang="en-US" sz="2000" b="1" dirty="0" smtClean="0"/>
              <a:t>being adopted  </a:t>
            </a:r>
            <a:r>
              <a:rPr lang="en-US" sz="2000" b="1" dirty="0" smtClean="0"/>
              <a:t>because of </a:t>
            </a:r>
            <a:r>
              <a:rPr lang="en-US" sz="2000" b="1" dirty="0" err="1" smtClean="0"/>
              <a:t>awarness</a:t>
            </a:r>
            <a:endParaRPr lang="en-US" sz="2000" b="1" dirty="0" smtClean="0"/>
          </a:p>
          <a:p>
            <a:pPr marL="342900" indent="-342900">
              <a:buFont typeface="Wingdings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 Medium  sectors have challenges </a:t>
            </a:r>
            <a:r>
              <a:rPr lang="en-US" sz="2000" b="1" dirty="0" err="1" smtClean="0"/>
              <a:t>vis</a:t>
            </a:r>
            <a:r>
              <a:rPr lang="en-US" sz="2000" b="1" dirty="0" smtClean="0"/>
              <a:t>-a-</a:t>
            </a:r>
            <a:r>
              <a:rPr lang="en-US" sz="2000" b="1" dirty="0" err="1" smtClean="0"/>
              <a:t>vis</a:t>
            </a:r>
            <a:r>
              <a:rPr lang="en-US" sz="2000" b="1" dirty="0" smtClean="0"/>
              <a:t> Enterprises who have already adopted  the Pentane technology </a:t>
            </a:r>
          </a:p>
          <a:p>
            <a:endParaRPr lang="en-US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 Pentane technology is not easily adoptable due to  lack of Funds and infrastructure coupled with huge capital cost, fire safety issues etc. The  </a:t>
            </a:r>
            <a:r>
              <a:rPr lang="en-US" sz="2000" b="1" dirty="0"/>
              <a:t>Pentane technology operating cost </a:t>
            </a:r>
            <a:r>
              <a:rPr lang="en-US" sz="2000" b="1" dirty="0" smtClean="0"/>
              <a:t>are reportedly low.</a:t>
            </a:r>
          </a:p>
          <a:p>
            <a:endParaRPr lang="en-US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 Even HFOs will be out of reach of many Enterprises due to cost and availability.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/>
              <a:t> This segment should be prioritized first.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45493" y="6172200"/>
            <a:ext cx="612724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There is no one alternate that fits </a:t>
            </a:r>
            <a:r>
              <a:rPr lang="en-US" sz="2400" b="1" dirty="0"/>
              <a:t>a</a:t>
            </a:r>
            <a:r>
              <a:rPr lang="en-US" sz="2400" b="1" dirty="0" smtClean="0"/>
              <a:t>ll segments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524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20" dirty="0" smtClean="0">
                <a:latin typeface="+mj-lt"/>
                <a:cs typeface="Arial"/>
              </a:rPr>
              <a:t>Overall Challenges -</a:t>
            </a:r>
            <a:r>
              <a:rPr lang="en-US" sz="2800" b="1" dirty="0"/>
              <a:t>Small Scale 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84" y="1045489"/>
            <a:ext cx="9043916" cy="447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b="1" dirty="0" smtClean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 smtClean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/>
                <a:cs typeface="Calibri"/>
              </a:rPr>
              <a:t>Majority of them are not aware that there is a BA  which needs replacement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>
                <a:latin typeface="Calibri"/>
                <a:cs typeface="Calibri"/>
              </a:rPr>
              <a:t> </a:t>
            </a:r>
            <a:r>
              <a:rPr lang="en-US" sz="1900" b="1" dirty="0" smtClean="0">
                <a:latin typeface="Calibri"/>
                <a:cs typeface="Calibri"/>
              </a:rPr>
              <a:t>This is because they buy pre-blended Polyol  and suppliers do not disclose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/>
                <a:cs typeface="Calibri"/>
              </a:rPr>
              <a:t> Low  consumption  of  BA  limits </a:t>
            </a:r>
            <a:r>
              <a:rPr lang="en-US" sz="1900" b="1" dirty="0">
                <a:latin typeface="Calibri"/>
                <a:cs typeface="Calibri"/>
              </a:rPr>
              <a:t>-</a:t>
            </a:r>
            <a:r>
              <a:rPr lang="en-US" sz="1900" b="1" dirty="0" smtClean="0">
                <a:latin typeface="Calibri"/>
                <a:cs typeface="Calibri"/>
              </a:rPr>
              <a:t>adapting </a:t>
            </a:r>
            <a:r>
              <a:rPr lang="en-US" sz="1900" b="1" dirty="0" smtClean="0">
                <a:latin typeface="Calibri"/>
                <a:cs typeface="Calibri"/>
              </a:rPr>
              <a:t>to Pentanes/HFOs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/>
                <a:cs typeface="Calibri"/>
              </a:rPr>
              <a:t> High prices of HFO  results in high cost of the final product.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/>
                <a:cs typeface="Calibri"/>
              </a:rPr>
              <a:t>  </a:t>
            </a:r>
            <a:r>
              <a:rPr lang="en-US" sz="1900" b="1" dirty="0">
                <a:latin typeface="Calibri"/>
                <a:cs typeface="Calibri"/>
              </a:rPr>
              <a:t>P</a:t>
            </a:r>
            <a:r>
              <a:rPr lang="en-US" sz="1900" b="1" dirty="0" smtClean="0">
                <a:latin typeface="Calibri"/>
                <a:cs typeface="Calibri"/>
              </a:rPr>
              <a:t>re-blended pentane is safe &amp; successful</a:t>
            </a:r>
            <a:r>
              <a:rPr lang="en-US" sz="1900" b="1" dirty="0">
                <a:latin typeface="Calibri"/>
                <a:cs typeface="Calibri"/>
              </a:rPr>
              <a:t> </a:t>
            </a:r>
            <a:r>
              <a:rPr lang="mr-IN" sz="1900" b="1" dirty="0" smtClean="0">
                <a:latin typeface="Calibri"/>
                <a:cs typeface="Calibri"/>
              </a:rPr>
              <a:t>–</a:t>
            </a:r>
            <a:r>
              <a:rPr lang="en-US" sz="1900" b="1" dirty="0" smtClean="0">
                <a:latin typeface="Calibri"/>
                <a:cs typeface="Calibri"/>
              </a:rPr>
              <a:t>however miscibility with </a:t>
            </a:r>
            <a:r>
              <a:rPr lang="en-US" sz="1900" b="1" dirty="0" err="1" smtClean="0">
                <a:latin typeface="Calibri"/>
                <a:cs typeface="Calibri"/>
              </a:rPr>
              <a:t>polyol</a:t>
            </a:r>
            <a:r>
              <a:rPr lang="en-US" sz="1900" b="1" dirty="0" smtClean="0">
                <a:latin typeface="Calibri"/>
                <a:cs typeface="Calibri"/>
              </a:rPr>
              <a:t> is an issue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900" b="1" dirty="0" smtClean="0">
                <a:latin typeface="Calibri"/>
                <a:cs typeface="Calibri"/>
              </a:rPr>
              <a:t> Suppliers of Systems have to guide small scale sector correctly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900" b="1" dirty="0">
              <a:latin typeface="Calibri"/>
              <a:cs typeface="Calibri"/>
            </a:endParaRPr>
          </a:p>
          <a:p>
            <a:endParaRPr lang="en-IN" sz="19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17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400" b="1" dirty="0" smtClean="0"/>
              <a:t>Large Sector : This sector will have a fairly smoother transition to go to HCFC free alternate as the technology is well adapted now.</a:t>
            </a:r>
          </a:p>
          <a:p>
            <a:pPr algn="just"/>
            <a:endParaRPr lang="en-US" sz="2400" b="1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400" b="1" dirty="0" smtClean="0"/>
              <a:t>Although safety still remains challenge even for this sector.</a:t>
            </a:r>
          </a:p>
        </p:txBody>
      </p:sp>
      <p:sp>
        <p:nvSpPr>
          <p:cNvPr id="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20" dirty="0" smtClean="0">
                <a:latin typeface="+mj-lt"/>
                <a:cs typeface="Arial"/>
              </a:rPr>
              <a:t>Conclusion - </a:t>
            </a:r>
            <a:r>
              <a:rPr lang="en-US" sz="2800" b="1" dirty="0" smtClean="0"/>
              <a:t>Large Sector</a:t>
            </a:r>
            <a:endParaRPr lang="en-US" sz="28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3985" t="33750" r="44335" b="26875"/>
          <a:stretch>
            <a:fillRect/>
          </a:stretch>
        </p:blipFill>
        <p:spPr bwMode="auto">
          <a:xfrm>
            <a:off x="6876256" y="4283805"/>
            <a:ext cx="2267744" cy="25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032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37821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This sector will face challenges as to which technology they will need to adopt. To overcome these challenges , they will need to be supported with :-</a:t>
            </a:r>
          </a:p>
          <a:p>
            <a:pPr marL="857250" lvl="1" indent="-400050" algn="just">
              <a:buFont typeface="+mj-lt"/>
              <a:buAutoNum type="romanLcPeriod"/>
            </a:pPr>
            <a:r>
              <a:rPr lang="en-US" sz="2400" b="1" dirty="0" smtClean="0"/>
              <a:t>Regular awareness program. </a:t>
            </a:r>
          </a:p>
          <a:p>
            <a:pPr marL="857250" lvl="1" indent="-400050" algn="just">
              <a:buFont typeface="+mj-lt"/>
              <a:buAutoNum type="romanLcPeriod"/>
            </a:pPr>
            <a:r>
              <a:rPr lang="en-US" sz="2400" b="1" dirty="0" smtClean="0"/>
              <a:t>System Houses from whom they buy System will need to support them in HCFC free technology.</a:t>
            </a:r>
          </a:p>
          <a:p>
            <a:pPr marL="857250" lvl="1" indent="-400050" algn="just">
              <a:buFont typeface="+mj-lt"/>
              <a:buAutoNum type="romanLcPeriod"/>
            </a:pPr>
            <a:r>
              <a:rPr lang="en-US" sz="2400" b="1" dirty="0" smtClean="0"/>
              <a:t>SMEs from each sector need to visit other manufacturing units  where  HCFC free Technology is being used.</a:t>
            </a:r>
          </a:p>
          <a:p>
            <a:pPr marL="857250" lvl="1" indent="-400050" algn="just">
              <a:buFont typeface="+mj-lt"/>
              <a:buAutoNum type="romanLcPeriod"/>
            </a:pPr>
            <a:r>
              <a:rPr lang="en-US" sz="2400" b="1" dirty="0" smtClean="0"/>
              <a:t>Demonstration of  using new HCFC Free technology is a must</a:t>
            </a:r>
          </a:p>
          <a:p>
            <a:pPr marL="857250" lvl="1" indent="-400050" algn="just">
              <a:buFont typeface="+mj-lt"/>
              <a:buAutoNum type="romanLcPeriod"/>
            </a:pPr>
            <a:r>
              <a:rPr lang="en-US" sz="2400" b="1" dirty="0" smtClean="0"/>
              <a:t>Suppliers of HCFC free alternates need to provide free consultation.</a:t>
            </a:r>
          </a:p>
        </p:txBody>
      </p:sp>
      <p:sp>
        <p:nvSpPr>
          <p:cNvPr id="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20" dirty="0" smtClean="0">
                <a:latin typeface="+mj-lt"/>
                <a:cs typeface="Arial"/>
              </a:rPr>
              <a:t>Conclusion - </a:t>
            </a:r>
            <a:r>
              <a:rPr lang="en-US" sz="2800" b="1" dirty="0"/>
              <a:t>SME </a:t>
            </a:r>
            <a:r>
              <a:rPr lang="en-US" sz="2800" b="1" dirty="0" smtClean="0"/>
              <a:t>Sector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547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:\Manali\Manali\PPT background\business-ppt-photo-business-ppt-background-jpg-20140425042435-5359811396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99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3400" cy="365125"/>
          </a:xfrm>
        </p:spPr>
        <p:txBody>
          <a:bodyPr/>
          <a:lstStyle/>
          <a:p>
            <a:fld id="{D0CBDEA9-09F3-4892-8692-60905AE042C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0" name="Picture 9" descr="C:\Users\Murali\AppData\Local\Microsoft\Windows\Temporary Internet Files\Content.IE5\95DKQ2U1\New IPUA Logo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2133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FDACD"/>
              </a:clrFrom>
              <a:clrTo>
                <a:srgbClr val="DFDAC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" y="4624994"/>
            <a:ext cx="2967066" cy="222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90600" y="954825"/>
            <a:ext cx="6858000" cy="154002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ko-KR" sz="4800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ＭＳ Ｐゴシック" pitchFamily="34" charset="-128"/>
              </a:rPr>
              <a:t>THANK  YOU  FOR  YOUR ATTENTION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ko-KR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0873"/>
            <a:ext cx="2362200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17500" y="2609850"/>
            <a:ext cx="3318396" cy="2449512"/>
            <a:chOff x="136" y="1887"/>
            <a:chExt cx="1863" cy="1543"/>
          </a:xfrm>
          <a:solidFill>
            <a:schemeClr val="tx1">
              <a:lumMod val="50000"/>
              <a:lumOff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AutoShape 2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1887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err="1">
                  <a:solidFill>
                    <a:schemeClr val="tx1"/>
                  </a:solidFill>
                  <a:ea typeface="SimSun" pitchFamily="2" charset="-122"/>
                </a:rPr>
                <a:t>Polyol</a:t>
              </a:r>
              <a:endParaRPr lang="en-US" altLang="zh-CN" sz="2000" b="1" dirty="0">
                <a:solidFill>
                  <a:schemeClr val="tx1"/>
                </a:solidFill>
                <a:ea typeface="SimSun" pitchFamily="2" charset="-122"/>
              </a:endParaRPr>
            </a:p>
          </p:txBody>
        </p:sp>
        <p:sp>
          <p:nvSpPr>
            <p:cNvPr id="7" name="AutoShape 2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159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ea typeface="SimSun" pitchFamily="2" charset="-122"/>
                </a:rPr>
                <a:t>Fire retardant (Optional)</a:t>
              </a:r>
            </a:p>
          </p:txBody>
        </p:sp>
        <p:sp>
          <p:nvSpPr>
            <p:cNvPr id="8" name="AutoShape 2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431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ea typeface="SimSun" pitchFamily="2" charset="-122"/>
                </a:rPr>
                <a:t>Surface active agent</a:t>
              </a:r>
            </a:p>
          </p:txBody>
        </p:sp>
        <p:sp>
          <p:nvSpPr>
            <p:cNvPr id="9" name="AutoShape 24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2704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ea typeface="SimSun" pitchFamily="2" charset="-122"/>
                </a:rPr>
                <a:t>Accelerating agent</a:t>
              </a:r>
            </a:p>
          </p:txBody>
        </p:sp>
        <p:sp>
          <p:nvSpPr>
            <p:cNvPr id="10" name="AutoShape 25"/>
            <p:cNvSpPr>
              <a:spLocks noChangeArrowheads="1"/>
            </p:cNvSpPr>
            <p:nvPr/>
          </p:nvSpPr>
          <p:spPr bwMode="auto">
            <a:xfrm>
              <a:off x="136" y="2976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ea typeface="SimSun" pitchFamily="2" charset="-122"/>
                </a:rPr>
                <a:t>Water</a:t>
              </a:r>
            </a:p>
          </p:txBody>
        </p:sp>
        <p:sp>
          <p:nvSpPr>
            <p:cNvPr id="11" name="AutoShape 2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36" y="3248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tx1"/>
                  </a:solidFill>
                  <a:ea typeface="SimSun" pitchFamily="2" charset="-122"/>
                </a:rPr>
                <a:t>Blowing agent</a:t>
              </a:r>
            </a:p>
          </p:txBody>
        </p:sp>
        <p:sp>
          <p:nvSpPr>
            <p:cNvPr id="12" name="AutoShape 27"/>
            <p:cNvSpPr>
              <a:spLocks/>
            </p:cNvSpPr>
            <p:nvPr/>
          </p:nvSpPr>
          <p:spPr bwMode="auto">
            <a:xfrm>
              <a:off x="1751" y="1899"/>
              <a:ext cx="248" cy="1530"/>
            </a:xfrm>
            <a:prstGeom prst="rightBrace">
              <a:avLst>
                <a:gd name="adj1" fmla="val 51411"/>
                <a:gd name="adj2" fmla="val 50000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355600" y="1671637"/>
            <a:ext cx="2970213" cy="288925"/>
            <a:chOff x="224" y="1296"/>
            <a:chExt cx="1871" cy="182"/>
          </a:xfrm>
          <a:solidFill>
            <a:schemeClr val="accent2"/>
          </a:solidFill>
        </p:grpSpPr>
        <p:sp>
          <p:nvSpPr>
            <p:cNvPr id="14" name="AutoShape 30"/>
            <p:cNvSpPr>
              <a:spLocks noChangeArrowheads="1"/>
            </p:cNvSpPr>
            <p:nvPr/>
          </p:nvSpPr>
          <p:spPr bwMode="auto">
            <a:xfrm>
              <a:off x="224" y="1296"/>
              <a:ext cx="1573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dirty="0" err="1">
                  <a:solidFill>
                    <a:schemeClr val="tx1"/>
                  </a:solidFill>
                </a:rPr>
                <a:t>Isocyanates</a:t>
              </a:r>
              <a:endParaRPr lang="zh-CN" altLang="en-US" sz="2000" b="1" dirty="0">
                <a:solidFill>
                  <a:schemeClr val="tx1"/>
                </a:solidFill>
                <a:ea typeface="SimSun" pitchFamily="2" charset="-122"/>
              </a:endParaRPr>
            </a:p>
          </p:txBody>
        </p:sp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1859" y="1341"/>
              <a:ext cx="236" cy="104"/>
            </a:xfrm>
            <a:prstGeom prst="notchedRightArrow">
              <a:avLst>
                <a:gd name="adj1" fmla="val 50000"/>
                <a:gd name="adj2" fmla="val 56731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" name="Oval 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9000" y="1600200"/>
            <a:ext cx="2881313" cy="503237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Isocyanates</a:t>
            </a:r>
            <a:endParaRPr lang="zh-CN" altLang="en-US" sz="2000" b="1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6858000" y="1819101"/>
            <a:ext cx="2093912" cy="2033587"/>
          </a:xfrm>
          <a:prstGeom prst="ellipse">
            <a:avLst/>
          </a:prstGeom>
          <a:solidFill>
            <a:schemeClr val="accent3"/>
          </a:solidFill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zh-CN" sz="2000" b="1" dirty="0">
                <a:solidFill>
                  <a:srgbClr val="000000"/>
                </a:solidFill>
                <a:ea typeface="SimSun" pitchFamily="2" charset="-122"/>
              </a:rPr>
              <a:t>Polyurethane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zh-CN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de-DE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b="1" dirty="0">
              <a:solidFill>
                <a:srgbClr val="000000"/>
              </a:solidFill>
              <a:ea typeface="SimSun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4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 flipV="1">
            <a:off x="4572000" y="2165349"/>
            <a:ext cx="792163" cy="649288"/>
          </a:xfrm>
          <a:custGeom>
            <a:avLst/>
            <a:gdLst>
              <a:gd name="G0" fmla="+- 17151 0 0"/>
              <a:gd name="G1" fmla="+- 3855 0 0"/>
              <a:gd name="G2" fmla="+- 12158 0 3855"/>
              <a:gd name="G3" fmla="+- G2 0 3855"/>
              <a:gd name="G4" fmla="*/ G3 32768 32059"/>
              <a:gd name="G5" fmla="*/ G4 1 2"/>
              <a:gd name="G6" fmla="+- 21600 0 17151"/>
              <a:gd name="G7" fmla="*/ G6 3855 6079"/>
              <a:gd name="G8" fmla="+- G7 17151 0"/>
              <a:gd name="T0" fmla="*/ 17151 w 21600"/>
              <a:gd name="T1" fmla="*/ 0 h 21600"/>
              <a:gd name="T2" fmla="*/ 17151 w 21600"/>
              <a:gd name="T3" fmla="*/ 12158 h 21600"/>
              <a:gd name="T4" fmla="*/ 227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151" y="0"/>
                </a:lnTo>
                <a:lnTo>
                  <a:pt x="17151" y="3855"/>
                </a:lnTo>
                <a:lnTo>
                  <a:pt x="12427" y="3855"/>
                </a:lnTo>
                <a:cubicBezTo>
                  <a:pt x="5564" y="3855"/>
                  <a:pt x="0" y="7572"/>
                  <a:pt x="0" y="12158"/>
                </a:cubicBezTo>
                <a:lnTo>
                  <a:pt x="0" y="21600"/>
                </a:lnTo>
                <a:lnTo>
                  <a:pt x="4546" y="21600"/>
                </a:lnTo>
                <a:lnTo>
                  <a:pt x="4546" y="12158"/>
                </a:lnTo>
                <a:cubicBezTo>
                  <a:pt x="4546" y="10029"/>
                  <a:pt x="8074" y="8303"/>
                  <a:pt x="12427" y="8303"/>
                </a:cubicBezTo>
                <a:lnTo>
                  <a:pt x="17151" y="8303"/>
                </a:lnTo>
                <a:lnTo>
                  <a:pt x="17151" y="12158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N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4572000" y="2924174"/>
            <a:ext cx="793750" cy="576263"/>
          </a:xfrm>
          <a:custGeom>
            <a:avLst/>
            <a:gdLst>
              <a:gd name="G0" fmla="+- 17319 0 0"/>
              <a:gd name="G1" fmla="+- 3987 0 0"/>
              <a:gd name="G2" fmla="+- 12158 0 3987"/>
              <a:gd name="G3" fmla="+- G2 0 3987"/>
              <a:gd name="G4" fmla="*/ G3 32768 32059"/>
              <a:gd name="G5" fmla="*/ G4 1 2"/>
              <a:gd name="G6" fmla="+- 21600 0 17319"/>
              <a:gd name="G7" fmla="*/ G6 3987 6079"/>
              <a:gd name="G8" fmla="+- G7 17319 0"/>
              <a:gd name="T0" fmla="*/ 17319 w 21600"/>
              <a:gd name="T1" fmla="*/ 0 h 21600"/>
              <a:gd name="T2" fmla="*/ 17319 w 21600"/>
              <a:gd name="T3" fmla="*/ 12158 h 21600"/>
              <a:gd name="T4" fmla="*/ 2139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319" y="0"/>
                </a:lnTo>
                <a:lnTo>
                  <a:pt x="17319" y="3987"/>
                </a:lnTo>
                <a:lnTo>
                  <a:pt x="12427" y="3987"/>
                </a:lnTo>
                <a:cubicBezTo>
                  <a:pt x="5564" y="3987"/>
                  <a:pt x="0" y="7645"/>
                  <a:pt x="0" y="12158"/>
                </a:cubicBezTo>
                <a:lnTo>
                  <a:pt x="0" y="21600"/>
                </a:lnTo>
                <a:lnTo>
                  <a:pt x="4277" y="21600"/>
                </a:lnTo>
                <a:lnTo>
                  <a:pt x="4277" y="12158"/>
                </a:lnTo>
                <a:cubicBezTo>
                  <a:pt x="4277" y="9956"/>
                  <a:pt x="7926" y="8171"/>
                  <a:pt x="12427" y="8171"/>
                </a:cubicBezTo>
                <a:lnTo>
                  <a:pt x="17319" y="8171"/>
                </a:lnTo>
                <a:lnTo>
                  <a:pt x="17319" y="12158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N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3635896" y="3576637"/>
            <a:ext cx="2882900" cy="5032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chemeClr val="tx1"/>
                </a:solidFill>
              </a:rPr>
              <a:t>Polyols</a:t>
            </a:r>
            <a:endParaRPr lang="zh-CN" altLang="en-US" sz="2000" b="1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5436021" y="2509912"/>
            <a:ext cx="792163" cy="7921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ea typeface="SimSun" pitchFamily="2" charset="-122"/>
              </a:rPr>
              <a:t>Mixed</a:t>
            </a:r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>
            <a:off x="6300788" y="2717874"/>
            <a:ext cx="431800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N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27460"/>
              </p:ext>
            </p:extLst>
          </p:nvPr>
        </p:nvGraphicFramePr>
        <p:xfrm>
          <a:off x="7391400" y="2611189"/>
          <a:ext cx="10112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SIS/Draw Sketch" r:id="rId3" imgW="1094219" imgH="857011" progId="ISISServer">
                  <p:embed/>
                </p:oleObj>
              </mc:Choice>
              <mc:Fallback>
                <p:oleObj name="ISIS/Draw Sketch" r:id="rId3" imgW="1094219" imgH="857011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611189"/>
                        <a:ext cx="10112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>
          <a:xfrm>
            <a:off x="3194156" y="2609850"/>
            <a:ext cx="441740" cy="2447925"/>
          </a:xfrm>
          <a:prstGeom prst="rightBrace">
            <a:avLst>
              <a:gd name="adj1" fmla="val 4381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IN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8476" y="91185"/>
            <a:ext cx="1109324" cy="602791"/>
          </a:xfrm>
          <a:prstGeom prst="rect">
            <a:avLst/>
          </a:prstGeom>
        </p:spPr>
      </p:pic>
      <p:sp>
        <p:nvSpPr>
          <p:cNvPr id="27" name="object 34"/>
          <p:cNvSpPr txBox="1"/>
          <p:nvPr/>
        </p:nvSpPr>
        <p:spPr>
          <a:xfrm>
            <a:off x="228600" y="91185"/>
            <a:ext cx="527240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err="1" smtClean="0">
                <a:latin typeface="Calibri"/>
                <a:cs typeface="Calibri"/>
              </a:rPr>
              <a:t>Polyols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8" name="Picture 27" descr="Earth%20-%202005%20hole%20in%20ozone%20layer.gif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899"/>
          <a:stretch>
            <a:fillRect/>
          </a:stretch>
        </p:blipFill>
        <p:spPr>
          <a:xfrm>
            <a:off x="6400800" y="4264700"/>
            <a:ext cx="2772229" cy="262595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6332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91185"/>
            <a:ext cx="1109324" cy="602791"/>
          </a:xfrm>
          <a:prstGeom prst="rect">
            <a:avLst/>
          </a:prstGeom>
        </p:spPr>
      </p:pic>
      <p:sp>
        <p:nvSpPr>
          <p:cNvPr id="47" name="object 34"/>
          <p:cNvSpPr txBox="1"/>
          <p:nvPr/>
        </p:nvSpPr>
        <p:spPr>
          <a:xfrm>
            <a:off x="78739" y="91185"/>
            <a:ext cx="5272405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Calibri"/>
                <a:cs typeface="Calibri"/>
              </a:rPr>
              <a:t>India - HCFC Phase Out 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25804476"/>
              </p:ext>
            </p:extLst>
          </p:nvPr>
        </p:nvGraphicFramePr>
        <p:xfrm>
          <a:off x="4876800" y="1143000"/>
          <a:ext cx="4267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bject 3"/>
          <p:cNvSpPr/>
          <p:nvPr/>
        </p:nvSpPr>
        <p:spPr>
          <a:xfrm>
            <a:off x="227012" y="3161029"/>
            <a:ext cx="1258379" cy="1139571"/>
          </a:xfrm>
          <a:custGeom>
            <a:avLst/>
            <a:gdLst/>
            <a:ahLst/>
            <a:cxnLst/>
            <a:rect l="l" t="t" r="r" b="b"/>
            <a:pathLst>
              <a:path w="1258379" h="1139571">
                <a:moveTo>
                  <a:pt x="629183" y="0"/>
                </a:moveTo>
                <a:lnTo>
                  <a:pt x="577581" y="1888"/>
                </a:lnTo>
                <a:lnTo>
                  <a:pt x="527127" y="7455"/>
                </a:lnTo>
                <a:lnTo>
                  <a:pt x="477984" y="16554"/>
                </a:lnTo>
                <a:lnTo>
                  <a:pt x="430314" y="29039"/>
                </a:lnTo>
                <a:lnTo>
                  <a:pt x="384278" y="44763"/>
                </a:lnTo>
                <a:lnTo>
                  <a:pt x="340039" y="63580"/>
                </a:lnTo>
                <a:lnTo>
                  <a:pt x="297758" y="85343"/>
                </a:lnTo>
                <a:lnTo>
                  <a:pt x="257597" y="109906"/>
                </a:lnTo>
                <a:lnTo>
                  <a:pt x="219719" y="137123"/>
                </a:lnTo>
                <a:lnTo>
                  <a:pt x="184284" y="166846"/>
                </a:lnTo>
                <a:lnTo>
                  <a:pt x="151456" y="198929"/>
                </a:lnTo>
                <a:lnTo>
                  <a:pt x="121396" y="233226"/>
                </a:lnTo>
                <a:lnTo>
                  <a:pt x="94267" y="269591"/>
                </a:lnTo>
                <a:lnTo>
                  <a:pt x="70229" y="307876"/>
                </a:lnTo>
                <a:lnTo>
                  <a:pt x="49444" y="347936"/>
                </a:lnTo>
                <a:lnTo>
                  <a:pt x="32076" y="389623"/>
                </a:lnTo>
                <a:lnTo>
                  <a:pt x="18285" y="432792"/>
                </a:lnTo>
                <a:lnTo>
                  <a:pt x="8235" y="477296"/>
                </a:lnTo>
                <a:lnTo>
                  <a:pt x="2085" y="522988"/>
                </a:lnTo>
                <a:lnTo>
                  <a:pt x="0" y="569722"/>
                </a:lnTo>
                <a:lnTo>
                  <a:pt x="2085" y="616456"/>
                </a:lnTo>
                <a:lnTo>
                  <a:pt x="8235" y="662151"/>
                </a:lnTo>
                <a:lnTo>
                  <a:pt x="18285" y="706659"/>
                </a:lnTo>
                <a:lnTo>
                  <a:pt x="32076" y="749833"/>
                </a:lnTo>
                <a:lnTo>
                  <a:pt x="49444" y="791527"/>
                </a:lnTo>
                <a:lnTo>
                  <a:pt x="70229" y="831594"/>
                </a:lnTo>
                <a:lnTo>
                  <a:pt x="94267" y="869888"/>
                </a:lnTo>
                <a:lnTo>
                  <a:pt x="121396" y="906261"/>
                </a:lnTo>
                <a:lnTo>
                  <a:pt x="151456" y="940568"/>
                </a:lnTo>
                <a:lnTo>
                  <a:pt x="184284" y="972661"/>
                </a:lnTo>
                <a:lnTo>
                  <a:pt x="219719" y="1002393"/>
                </a:lnTo>
                <a:lnTo>
                  <a:pt x="257597" y="1029619"/>
                </a:lnTo>
                <a:lnTo>
                  <a:pt x="297758" y="1054191"/>
                </a:lnTo>
                <a:lnTo>
                  <a:pt x="340039" y="1075963"/>
                </a:lnTo>
                <a:lnTo>
                  <a:pt x="384278" y="1094787"/>
                </a:lnTo>
                <a:lnTo>
                  <a:pt x="430314" y="1110518"/>
                </a:lnTo>
                <a:lnTo>
                  <a:pt x="477984" y="1123008"/>
                </a:lnTo>
                <a:lnTo>
                  <a:pt x="527127" y="1132112"/>
                </a:lnTo>
                <a:lnTo>
                  <a:pt x="577581" y="1137681"/>
                </a:lnTo>
                <a:lnTo>
                  <a:pt x="629183" y="1139571"/>
                </a:lnTo>
                <a:lnTo>
                  <a:pt x="680785" y="1137681"/>
                </a:lnTo>
                <a:lnTo>
                  <a:pt x="731239" y="1132112"/>
                </a:lnTo>
                <a:lnTo>
                  <a:pt x="780383" y="1123008"/>
                </a:lnTo>
                <a:lnTo>
                  <a:pt x="828053" y="1110518"/>
                </a:lnTo>
                <a:lnTo>
                  <a:pt x="874090" y="1094787"/>
                </a:lnTo>
                <a:lnTo>
                  <a:pt x="918330" y="1075963"/>
                </a:lnTo>
                <a:lnTo>
                  <a:pt x="960612" y="1054191"/>
                </a:lnTo>
                <a:lnTo>
                  <a:pt x="1000773" y="1029619"/>
                </a:lnTo>
                <a:lnTo>
                  <a:pt x="1038653" y="1002393"/>
                </a:lnTo>
                <a:lnTo>
                  <a:pt x="1074088" y="972661"/>
                </a:lnTo>
                <a:lnTo>
                  <a:pt x="1106917" y="940568"/>
                </a:lnTo>
                <a:lnTo>
                  <a:pt x="1136978" y="906261"/>
                </a:lnTo>
                <a:lnTo>
                  <a:pt x="1164108" y="869888"/>
                </a:lnTo>
                <a:lnTo>
                  <a:pt x="1188147" y="831594"/>
                </a:lnTo>
                <a:lnTo>
                  <a:pt x="1208932" y="791527"/>
                </a:lnTo>
                <a:lnTo>
                  <a:pt x="1226301" y="749833"/>
                </a:lnTo>
                <a:lnTo>
                  <a:pt x="1240092" y="706659"/>
                </a:lnTo>
                <a:lnTo>
                  <a:pt x="1250144" y="662151"/>
                </a:lnTo>
                <a:lnTo>
                  <a:pt x="1256293" y="616456"/>
                </a:lnTo>
                <a:lnTo>
                  <a:pt x="1258379" y="569722"/>
                </a:lnTo>
                <a:lnTo>
                  <a:pt x="1256293" y="522988"/>
                </a:lnTo>
                <a:lnTo>
                  <a:pt x="1250144" y="477296"/>
                </a:lnTo>
                <a:lnTo>
                  <a:pt x="1240092" y="432792"/>
                </a:lnTo>
                <a:lnTo>
                  <a:pt x="1226301" y="389623"/>
                </a:lnTo>
                <a:lnTo>
                  <a:pt x="1208932" y="347936"/>
                </a:lnTo>
                <a:lnTo>
                  <a:pt x="1188147" y="307876"/>
                </a:lnTo>
                <a:lnTo>
                  <a:pt x="1164108" y="269591"/>
                </a:lnTo>
                <a:lnTo>
                  <a:pt x="1136978" y="233226"/>
                </a:lnTo>
                <a:lnTo>
                  <a:pt x="1106917" y="198929"/>
                </a:lnTo>
                <a:lnTo>
                  <a:pt x="1074088" y="166846"/>
                </a:lnTo>
                <a:lnTo>
                  <a:pt x="1038653" y="137123"/>
                </a:lnTo>
                <a:lnTo>
                  <a:pt x="1000773" y="109906"/>
                </a:lnTo>
                <a:lnTo>
                  <a:pt x="960612" y="85343"/>
                </a:lnTo>
                <a:lnTo>
                  <a:pt x="918330" y="63580"/>
                </a:lnTo>
                <a:lnTo>
                  <a:pt x="874090" y="44763"/>
                </a:lnTo>
                <a:lnTo>
                  <a:pt x="828053" y="29039"/>
                </a:lnTo>
                <a:lnTo>
                  <a:pt x="780383" y="16554"/>
                </a:lnTo>
                <a:lnTo>
                  <a:pt x="731239" y="7455"/>
                </a:lnTo>
                <a:lnTo>
                  <a:pt x="680785" y="1888"/>
                </a:lnTo>
                <a:lnTo>
                  <a:pt x="629183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4"/>
          <p:cNvSpPr txBox="1"/>
          <p:nvPr/>
        </p:nvSpPr>
        <p:spPr>
          <a:xfrm>
            <a:off x="381000" y="3581400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600" spc="-15" dirty="0" smtClean="0">
                <a:solidFill>
                  <a:schemeClr val="bg1"/>
                </a:solidFill>
                <a:latin typeface="Arial Black"/>
                <a:cs typeface="Arial Black"/>
              </a:rPr>
              <a:t>PHASE - II</a:t>
            </a:r>
            <a:endParaRPr sz="1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2078355" y="106680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2438400" y="487680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796">
                <a:moveTo>
                  <a:pt x="713358" y="0"/>
                </a:moveTo>
                <a:lnTo>
                  <a:pt x="654855" y="2124"/>
                </a:lnTo>
                <a:lnTo>
                  <a:pt x="597654" y="8426"/>
                </a:lnTo>
                <a:lnTo>
                  <a:pt x="541938" y="18739"/>
                </a:lnTo>
                <a:lnTo>
                  <a:pt x="487891" y="32896"/>
                </a:lnTo>
                <a:lnTo>
                  <a:pt x="435571" y="50784"/>
                </a:lnTo>
                <a:lnTo>
                  <a:pt x="385431" y="72132"/>
                </a:lnTo>
                <a:lnTo>
                  <a:pt x="337510" y="96823"/>
                </a:lnTo>
                <a:lnTo>
                  <a:pt x="291992" y="124691"/>
                </a:lnTo>
                <a:lnTo>
                  <a:pt x="249060" y="155570"/>
                </a:lnTo>
                <a:lnTo>
                  <a:pt x="208898" y="189293"/>
                </a:lnTo>
                <a:lnTo>
                  <a:pt x="171688" y="225695"/>
                </a:lnTo>
                <a:lnTo>
                  <a:pt x="137616" y="264609"/>
                </a:lnTo>
                <a:lnTo>
                  <a:pt x="106864" y="305869"/>
                </a:lnTo>
                <a:lnTo>
                  <a:pt x="79615" y="349309"/>
                </a:lnTo>
                <a:lnTo>
                  <a:pt x="56055" y="394763"/>
                </a:lnTo>
                <a:lnTo>
                  <a:pt x="36365" y="442065"/>
                </a:lnTo>
                <a:lnTo>
                  <a:pt x="20731" y="491049"/>
                </a:lnTo>
                <a:lnTo>
                  <a:pt x="9336" y="541548"/>
                </a:lnTo>
                <a:lnTo>
                  <a:pt x="2364" y="593397"/>
                </a:lnTo>
                <a:lnTo>
                  <a:pt x="0" y="646429"/>
                </a:lnTo>
                <a:lnTo>
                  <a:pt x="2364" y="699437"/>
                </a:lnTo>
                <a:lnTo>
                  <a:pt x="9337" y="751266"/>
                </a:lnTo>
                <a:lnTo>
                  <a:pt x="20733" y="801748"/>
                </a:lnTo>
                <a:lnTo>
                  <a:pt x="36369" y="850719"/>
                </a:lnTo>
                <a:lnTo>
                  <a:pt x="56062" y="898011"/>
                </a:lnTo>
                <a:lnTo>
                  <a:pt x="79628" y="943458"/>
                </a:lnTo>
                <a:lnTo>
                  <a:pt x="106883" y="986894"/>
                </a:lnTo>
                <a:lnTo>
                  <a:pt x="137643" y="1028151"/>
                </a:lnTo>
                <a:lnTo>
                  <a:pt x="171726" y="1067065"/>
                </a:lnTo>
                <a:lnTo>
                  <a:pt x="208946" y="1103468"/>
                </a:lnTo>
                <a:lnTo>
                  <a:pt x="249122" y="1137193"/>
                </a:lnTo>
                <a:lnTo>
                  <a:pt x="292068" y="1168075"/>
                </a:lnTo>
                <a:lnTo>
                  <a:pt x="337602" y="1195948"/>
                </a:lnTo>
                <a:lnTo>
                  <a:pt x="385539" y="1220644"/>
                </a:lnTo>
                <a:lnTo>
                  <a:pt x="435697" y="1241997"/>
                </a:lnTo>
                <a:lnTo>
                  <a:pt x="487891" y="1259841"/>
                </a:lnTo>
                <a:lnTo>
                  <a:pt x="541938" y="1274009"/>
                </a:lnTo>
                <a:lnTo>
                  <a:pt x="597654" y="1284335"/>
                </a:lnTo>
                <a:lnTo>
                  <a:pt x="654855" y="1290653"/>
                </a:lnTo>
                <a:lnTo>
                  <a:pt x="713358" y="1292796"/>
                </a:lnTo>
                <a:lnTo>
                  <a:pt x="771880" y="1290653"/>
                </a:lnTo>
                <a:lnTo>
                  <a:pt x="829098" y="1284335"/>
                </a:lnTo>
                <a:lnTo>
                  <a:pt x="884828" y="1274009"/>
                </a:lnTo>
                <a:lnTo>
                  <a:pt x="938888" y="1259841"/>
                </a:lnTo>
                <a:lnTo>
                  <a:pt x="991094" y="1241997"/>
                </a:lnTo>
                <a:lnTo>
                  <a:pt x="1041261" y="1220644"/>
                </a:lnTo>
                <a:lnTo>
                  <a:pt x="1089207" y="1195948"/>
                </a:lnTo>
                <a:lnTo>
                  <a:pt x="1134749" y="1168075"/>
                </a:lnTo>
                <a:lnTo>
                  <a:pt x="1177701" y="1137193"/>
                </a:lnTo>
                <a:lnTo>
                  <a:pt x="1217882" y="1103468"/>
                </a:lnTo>
                <a:lnTo>
                  <a:pt x="1255107" y="1067065"/>
                </a:lnTo>
                <a:lnTo>
                  <a:pt x="1289193" y="1028151"/>
                </a:lnTo>
                <a:lnTo>
                  <a:pt x="1319956" y="986894"/>
                </a:lnTo>
                <a:lnTo>
                  <a:pt x="1347213" y="943458"/>
                </a:lnTo>
                <a:lnTo>
                  <a:pt x="1370780" y="898011"/>
                </a:lnTo>
                <a:lnTo>
                  <a:pt x="1390474" y="850719"/>
                </a:lnTo>
                <a:lnTo>
                  <a:pt x="1406111" y="801748"/>
                </a:lnTo>
                <a:lnTo>
                  <a:pt x="1417507" y="751266"/>
                </a:lnTo>
                <a:lnTo>
                  <a:pt x="1424480" y="699437"/>
                </a:lnTo>
                <a:lnTo>
                  <a:pt x="1426845" y="646429"/>
                </a:lnTo>
                <a:lnTo>
                  <a:pt x="1424479" y="593396"/>
                </a:lnTo>
                <a:lnTo>
                  <a:pt x="1417506" y="541545"/>
                </a:lnTo>
                <a:lnTo>
                  <a:pt x="1406108" y="491042"/>
                </a:lnTo>
                <a:lnTo>
                  <a:pt x="1390469" y="442053"/>
                </a:lnTo>
                <a:lnTo>
                  <a:pt x="1370771" y="394745"/>
                </a:lnTo>
                <a:lnTo>
                  <a:pt x="1347198" y="349285"/>
                </a:lnTo>
                <a:lnTo>
                  <a:pt x="1319933" y="305838"/>
                </a:lnTo>
                <a:lnTo>
                  <a:pt x="1289161" y="264572"/>
                </a:lnTo>
                <a:lnTo>
                  <a:pt x="1255063" y="225652"/>
                </a:lnTo>
                <a:lnTo>
                  <a:pt x="1217825" y="189245"/>
                </a:lnTo>
                <a:lnTo>
                  <a:pt x="1177629" y="155518"/>
                </a:lnTo>
                <a:lnTo>
                  <a:pt x="1134659" y="124636"/>
                </a:lnTo>
                <a:lnTo>
                  <a:pt x="1089098" y="96767"/>
                </a:lnTo>
                <a:lnTo>
                  <a:pt x="1041261" y="72132"/>
                </a:lnTo>
                <a:lnTo>
                  <a:pt x="991094" y="50784"/>
                </a:lnTo>
                <a:lnTo>
                  <a:pt x="938888" y="32944"/>
                </a:lnTo>
                <a:lnTo>
                  <a:pt x="884828" y="18780"/>
                </a:lnTo>
                <a:lnTo>
                  <a:pt x="829098" y="8457"/>
                </a:lnTo>
                <a:lnTo>
                  <a:pt x="771880" y="2142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2"/>
          <p:cNvSpPr/>
          <p:nvPr/>
        </p:nvSpPr>
        <p:spPr>
          <a:xfrm rot="20928320">
            <a:off x="1247886" y="2451590"/>
            <a:ext cx="918792" cy="819820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2565755" y="228600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2"/>
          <p:cNvSpPr/>
          <p:nvPr/>
        </p:nvSpPr>
        <p:spPr>
          <a:xfrm rot="1775563">
            <a:off x="1710566" y="2947764"/>
            <a:ext cx="782414" cy="911445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5"/>
          <p:cNvSpPr/>
          <p:nvPr/>
        </p:nvSpPr>
        <p:spPr>
          <a:xfrm>
            <a:off x="2548128" y="358140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1328928" y="556514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7" name="object 32"/>
          <p:cNvSpPr/>
          <p:nvPr/>
        </p:nvSpPr>
        <p:spPr>
          <a:xfrm rot="3150255">
            <a:off x="1628503" y="3667028"/>
            <a:ext cx="722475" cy="768776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"/>
          <p:cNvSpPr/>
          <p:nvPr/>
        </p:nvSpPr>
        <p:spPr>
          <a:xfrm>
            <a:off x="685800" y="838200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2"/>
          <p:cNvSpPr/>
          <p:nvPr/>
        </p:nvSpPr>
        <p:spPr>
          <a:xfrm rot="19894425">
            <a:off x="665491" y="2275571"/>
            <a:ext cx="852490" cy="687149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0" name="object 32"/>
          <p:cNvSpPr/>
          <p:nvPr/>
        </p:nvSpPr>
        <p:spPr>
          <a:xfrm rot="4896609">
            <a:off x="1281388" y="4257594"/>
            <a:ext cx="918792" cy="819820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 rot="6413556">
            <a:off x="764988" y="4538861"/>
            <a:ext cx="912336" cy="910062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6"/>
          <p:cNvSpPr txBox="1"/>
          <p:nvPr/>
        </p:nvSpPr>
        <p:spPr>
          <a:xfrm>
            <a:off x="2438400" y="2748280"/>
            <a:ext cx="13760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b="1" spc="-10" dirty="0">
                <a:solidFill>
                  <a:srgbClr val="000000"/>
                </a:solidFill>
                <a:cs typeface="Arial Black"/>
              </a:rPr>
              <a:t>D</a:t>
            </a:r>
            <a:r>
              <a:rPr lang="en-US" b="1" spc="-10" dirty="0" smtClean="0">
                <a:solidFill>
                  <a:srgbClr val="000000"/>
                </a:solidFill>
                <a:cs typeface="Arial Black"/>
              </a:rPr>
              <a:t>iscontinues </a:t>
            </a:r>
          </a:p>
          <a:p>
            <a:pPr marL="12700" marR="12700" indent="89535" algn="ctr">
              <a:lnSpc>
                <a:spcPts val="1320"/>
              </a:lnSpc>
            </a:pPr>
            <a:r>
              <a:rPr lang="en-US" b="1" spc="-10" dirty="0" smtClean="0">
                <a:solidFill>
                  <a:srgbClr val="000000"/>
                </a:solidFill>
                <a:cs typeface="Arial Black"/>
              </a:rPr>
              <a:t>Panels</a:t>
            </a:r>
            <a:endParaRPr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33" name="object 6"/>
          <p:cNvSpPr txBox="1"/>
          <p:nvPr/>
        </p:nvSpPr>
        <p:spPr>
          <a:xfrm>
            <a:off x="1219200" y="602488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600" b="1" spc="-10" dirty="0" smtClean="0">
                <a:solidFill>
                  <a:srgbClr val="000000"/>
                </a:solidFill>
                <a:cs typeface="Arial Black"/>
              </a:rPr>
              <a:t>Water Heater</a:t>
            </a:r>
            <a:endParaRPr sz="1600"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1905000" y="1371600"/>
            <a:ext cx="1478146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b="1" spc="-10" dirty="0" smtClean="0">
                <a:solidFill>
                  <a:srgbClr val="000000"/>
                </a:solidFill>
                <a:cs typeface="Arial Black"/>
              </a:rPr>
              <a:t>Thermoware</a:t>
            </a:r>
            <a:endParaRPr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685800" y="11430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b="1" spc="-10" dirty="0" smtClean="0">
                <a:solidFill>
                  <a:srgbClr val="000000"/>
                </a:solidFill>
                <a:cs typeface="Arial Black"/>
              </a:rPr>
              <a:t>Commercial Refrigeration</a:t>
            </a:r>
            <a:endParaRPr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21" name="object 16"/>
          <p:cNvSpPr txBox="1"/>
          <p:nvPr/>
        </p:nvSpPr>
        <p:spPr>
          <a:xfrm>
            <a:off x="2603373" y="3655060"/>
            <a:ext cx="1176020" cy="79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0300"/>
              </a:lnSpc>
            </a:pPr>
            <a:endParaRPr lang="en-US" sz="1400" b="1" spc="-10" dirty="0" smtClean="0">
              <a:solidFill>
                <a:srgbClr val="000000"/>
              </a:solidFill>
              <a:cs typeface="Arial Black"/>
            </a:endParaRPr>
          </a:p>
          <a:p>
            <a:pPr marL="12700" marR="12700" algn="ctr">
              <a:lnSpc>
                <a:spcPct val="110300"/>
              </a:lnSpc>
            </a:pPr>
            <a:r>
              <a:rPr lang="en-US" b="1" spc="-10" dirty="0" smtClean="0">
                <a:solidFill>
                  <a:srgbClr val="000000"/>
                </a:solidFill>
                <a:cs typeface="Arial Black"/>
              </a:rPr>
              <a:t>General Insulation</a:t>
            </a:r>
            <a:endParaRPr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6045" y="517899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Integral Skin</a:t>
            </a:r>
            <a:endParaRPr lang="en-US" b="1" dirty="0"/>
          </a:p>
        </p:txBody>
      </p:sp>
      <p:sp>
        <p:nvSpPr>
          <p:cNvPr id="36" name="object 5"/>
          <p:cNvSpPr/>
          <p:nvPr/>
        </p:nvSpPr>
        <p:spPr>
          <a:xfrm>
            <a:off x="0" y="5711371"/>
            <a:ext cx="1261872" cy="11430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  <a:solidFill>
            <a:srgbClr val="608F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Rectangle 40"/>
          <p:cNvSpPr/>
          <p:nvPr/>
        </p:nvSpPr>
        <p:spPr>
          <a:xfrm rot="5400000">
            <a:off x="1557754" y="3471447"/>
            <a:ext cx="5943601" cy="67710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</a:rPr>
              <a:t>Cyclopentane   Methyl Formate    HFCs   HFOs   </a:t>
            </a:r>
            <a:r>
              <a:rPr lang="en-US" sz="1900" b="1" dirty="0" err="1" smtClean="0">
                <a:solidFill>
                  <a:schemeClr val="bg1"/>
                </a:solidFill>
              </a:rPr>
              <a:t>Methylal</a:t>
            </a:r>
            <a:endParaRPr lang="en-US" sz="1900" b="1" dirty="0" smtClean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	</a:t>
            </a:r>
            <a:r>
              <a:rPr lang="en-US" sz="1900" b="1" dirty="0" smtClean="0">
                <a:solidFill>
                  <a:schemeClr val="bg1"/>
                </a:solidFill>
              </a:rPr>
              <a:t>	   </a:t>
            </a:r>
            <a:r>
              <a:rPr lang="en-US" sz="1900" b="1" dirty="0" err="1" smtClean="0">
                <a:solidFill>
                  <a:schemeClr val="bg1"/>
                </a:solidFill>
              </a:rPr>
              <a:t>Ecomate</a:t>
            </a:r>
            <a:r>
              <a:rPr lang="en-US" sz="1900" b="1" dirty="0" smtClean="0">
                <a:solidFill>
                  <a:schemeClr val="bg1"/>
                </a:solidFill>
              </a:rPr>
              <a:t>     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867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Continuous Panel &amp; Sheets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200" y="4419600"/>
            <a:ext cx="152400" cy="121920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1" y="5715000"/>
            <a:ext cx="1142999" cy="114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444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9948194">
            <a:off x="4917846" y="2929525"/>
            <a:ext cx="718006" cy="135223"/>
          </a:xfrm>
          <a:prstGeom prst="right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 rot="20259850" flipH="1">
            <a:off x="2570025" y="3814473"/>
            <a:ext cx="1017314" cy="158810"/>
          </a:xfrm>
          <a:prstGeom prst="right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119619" flipH="1">
            <a:off x="2624200" y="2958654"/>
            <a:ext cx="890382" cy="121249"/>
          </a:xfrm>
          <a:prstGeom prst="right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2131327" flipH="1">
            <a:off x="4792919" y="3843818"/>
            <a:ext cx="1017314" cy="158810"/>
          </a:xfrm>
          <a:prstGeom prst="right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lobe.gif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1828800" cy="18288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47" name="object 34"/>
          <p:cNvSpPr txBox="1"/>
          <p:nvPr/>
        </p:nvSpPr>
        <p:spPr>
          <a:xfrm>
            <a:off x="231139" y="91185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>
                <a:latin typeface="Arial"/>
                <a:cs typeface="Arial"/>
              </a:rPr>
              <a:t>Trans</a:t>
            </a:r>
            <a:r>
              <a:rPr lang="en-US" sz="2800" b="1" spc="-5" dirty="0">
                <a:latin typeface="Arial"/>
                <a:cs typeface="Arial"/>
              </a:rPr>
              <a:t>i</a:t>
            </a:r>
            <a:r>
              <a:rPr lang="en-US" sz="2800" b="1" spc="-15" dirty="0">
                <a:latin typeface="Arial"/>
                <a:cs typeface="Arial"/>
              </a:rPr>
              <a:t>tioning</a:t>
            </a:r>
            <a:r>
              <a:rPr lang="en-US" sz="2800" b="1" spc="1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fr</a:t>
            </a:r>
            <a:r>
              <a:rPr lang="en-US" sz="2800" b="1" spc="-25" dirty="0">
                <a:latin typeface="Arial"/>
                <a:cs typeface="Arial"/>
              </a:rPr>
              <a:t>om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r>
              <a:rPr lang="en-US" sz="2800" b="1" spc="-20" dirty="0" smtClean="0">
                <a:latin typeface="Arial"/>
                <a:cs typeface="Arial"/>
              </a:rPr>
              <a:t>HCFC 1</a:t>
            </a:r>
            <a:r>
              <a:rPr lang="en-US" sz="2800" b="1" spc="-15" dirty="0" smtClean="0">
                <a:latin typeface="Arial"/>
                <a:cs typeface="Arial"/>
              </a:rPr>
              <a:t>4</a:t>
            </a:r>
            <a:r>
              <a:rPr lang="en-US" sz="2800" b="1" spc="-20" dirty="0" smtClean="0">
                <a:latin typeface="Arial"/>
                <a:cs typeface="Arial"/>
              </a:rPr>
              <a:t>1b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sp>
        <p:nvSpPr>
          <p:cNvPr id="54" name="object 45"/>
          <p:cNvSpPr txBox="1"/>
          <p:nvPr/>
        </p:nvSpPr>
        <p:spPr>
          <a:xfrm>
            <a:off x="3810000" y="1905000"/>
            <a:ext cx="855980" cy="48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ct val="110000"/>
              </a:lnSpc>
            </a:pPr>
            <a:r>
              <a:rPr sz="1400" b="1" spc="-45" dirty="0" smtClean="0">
                <a:latin typeface="Arial"/>
                <a:cs typeface="Arial"/>
              </a:rPr>
              <a:t>A</a:t>
            </a:r>
            <a:r>
              <a:rPr sz="1400" b="1" spc="0" dirty="0" smtClean="0">
                <a:latin typeface="Arial"/>
                <a:cs typeface="Arial"/>
              </a:rPr>
              <a:t>rticle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V </a:t>
            </a:r>
            <a:r>
              <a:rPr sz="1400" b="1" spc="-10" dirty="0" smtClean="0">
                <a:latin typeface="Arial"/>
                <a:cs typeface="Arial"/>
              </a:rPr>
              <a:t>Coun</a:t>
            </a:r>
            <a:r>
              <a:rPr sz="1400" b="1" spc="0" dirty="0" smtClean="0">
                <a:latin typeface="Arial"/>
                <a:cs typeface="Arial"/>
              </a:rPr>
              <a:t>tries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2" name="object 6"/>
          <p:cNvSpPr txBox="1"/>
          <p:nvPr/>
        </p:nvSpPr>
        <p:spPr>
          <a:xfrm>
            <a:off x="381000" y="3505200"/>
            <a:ext cx="757555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300" spc="-10" dirty="0" smtClean="0">
                <a:solidFill>
                  <a:srgbClr val="FFFFFF"/>
                </a:solidFill>
                <a:latin typeface="Arial Black"/>
                <a:cs typeface="Arial Black"/>
              </a:rPr>
              <a:t>HCFC 141 b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8" name="object 5"/>
          <p:cNvSpPr/>
          <p:nvPr/>
        </p:nvSpPr>
        <p:spPr>
          <a:xfrm>
            <a:off x="914401" y="3962400"/>
            <a:ext cx="1752599" cy="16002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5"/>
          <p:cNvSpPr/>
          <p:nvPr/>
        </p:nvSpPr>
        <p:spPr>
          <a:xfrm>
            <a:off x="838201" y="1752600"/>
            <a:ext cx="1752599" cy="16002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7620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Cyclopentane</a:t>
            </a:r>
            <a:endParaRPr lang="en-US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33800" y="3087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HCFC 141 B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1" y="426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Methyl </a:t>
            </a:r>
            <a:r>
              <a:rPr lang="en-US" dirty="0" err="1" smtClean="0">
                <a:solidFill>
                  <a:srgbClr val="FFFFFF"/>
                </a:solidFill>
                <a:latin typeface="Arial Black"/>
                <a:cs typeface="Arial Black"/>
              </a:rPr>
              <a:t>Formate</a:t>
            </a: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/ </a:t>
            </a:r>
            <a:r>
              <a:rPr lang="en-US" dirty="0" err="1" smtClean="0">
                <a:solidFill>
                  <a:srgbClr val="FFFFFF"/>
                </a:solidFill>
                <a:latin typeface="Arial Black"/>
                <a:cs typeface="Arial Black"/>
              </a:rPr>
              <a:t>Ecomate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6" name="object 5"/>
          <p:cNvSpPr/>
          <p:nvPr/>
        </p:nvSpPr>
        <p:spPr>
          <a:xfrm>
            <a:off x="5715000" y="17526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5867400" y="18288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  <a:r>
              <a:rPr lang="en-US" spc="-25" dirty="0">
                <a:solidFill>
                  <a:schemeClr val="bg1"/>
                </a:solidFill>
                <a:latin typeface="Arial Black"/>
                <a:cs typeface="Arial Black"/>
              </a:rPr>
              <a:t>f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n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d</a:t>
            </a:r>
            <a:r>
              <a:rPr lang="en-US" spc="-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Blends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 (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wa</a:t>
            </a:r>
            <a:r>
              <a:rPr lang="en-US" spc="-5" dirty="0">
                <a:solidFill>
                  <a:schemeClr val="bg1"/>
                </a:solidFill>
                <a:latin typeface="Arial Black"/>
                <a:cs typeface="Arial Black"/>
              </a:rPr>
              <a:t>ter,</a:t>
            </a:r>
            <a:r>
              <a:rPr lang="en-US" spc="2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pen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ta</a:t>
            </a:r>
            <a:r>
              <a:rPr lang="en-US" spc="-20" dirty="0">
                <a:solidFill>
                  <a:schemeClr val="bg1"/>
                </a:solidFill>
                <a:latin typeface="Arial Black"/>
                <a:cs typeface="Arial Black"/>
              </a:rPr>
              <a:t>n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lang="en-US" spc="-5" dirty="0">
                <a:solidFill>
                  <a:schemeClr val="bg1"/>
                </a:solidFill>
                <a:latin typeface="Arial Black"/>
                <a:cs typeface="Arial Black"/>
              </a:rPr>
              <a:t>, </a:t>
            </a:r>
            <a:r>
              <a:rPr lang="en-US" spc="-15" dirty="0" smtClean="0">
                <a:solidFill>
                  <a:schemeClr val="bg1"/>
                </a:solidFill>
                <a:latin typeface="Arial Black"/>
                <a:cs typeface="Arial Black"/>
              </a:rPr>
              <a:t>365</a:t>
            </a:r>
            <a:r>
              <a:rPr lang="en-US" spc="-10" dirty="0" smtClean="0">
                <a:solidFill>
                  <a:schemeClr val="bg1"/>
                </a:solidFill>
                <a:latin typeface="Arial Black"/>
                <a:cs typeface="Arial Black"/>
              </a:rPr>
              <a:t>mf</a:t>
            </a:r>
            <a:r>
              <a:rPr lang="en-US" spc="-15" dirty="0" smtClean="0">
                <a:solidFill>
                  <a:schemeClr val="bg1"/>
                </a:solidFill>
                <a:latin typeface="Arial Black"/>
                <a:cs typeface="Arial Black"/>
              </a:rPr>
              <a:t>c</a:t>
            </a:r>
            <a:r>
              <a:rPr lang="en-US" spc="-5" dirty="0">
                <a:solidFill>
                  <a:schemeClr val="bg1"/>
                </a:solidFill>
                <a:latin typeface="Arial Black"/>
                <a:cs typeface="Arial Black"/>
              </a:rPr>
              <a:t>,</a:t>
            </a:r>
            <a:r>
              <a:rPr lang="en-US" spc="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pc="-15" dirty="0">
                <a:solidFill>
                  <a:schemeClr val="bg1"/>
                </a:solidFill>
                <a:latin typeface="Arial Black"/>
                <a:cs typeface="Arial Black"/>
              </a:rPr>
              <a:t>o</a:t>
            </a:r>
            <a:r>
              <a:rPr lang="en-US" spc="-10" dirty="0">
                <a:solidFill>
                  <a:schemeClr val="bg1"/>
                </a:solidFill>
                <a:latin typeface="Arial Black"/>
                <a:cs typeface="Arial Black"/>
              </a:rPr>
              <a:t>th</a:t>
            </a:r>
            <a:r>
              <a:rPr lang="en-US" spc="-20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lang="en-US" spc="-5" dirty="0">
                <a:solidFill>
                  <a:schemeClr val="bg1"/>
                </a:solidFill>
                <a:latin typeface="Arial Black"/>
                <a:cs typeface="Arial Black"/>
              </a:rPr>
              <a:t>rs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object 5"/>
          <p:cNvSpPr/>
          <p:nvPr/>
        </p:nvSpPr>
        <p:spPr>
          <a:xfrm>
            <a:off x="5867400" y="38100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5943600" y="439602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-10" dirty="0" smtClean="0">
                <a:solidFill>
                  <a:schemeClr val="bg1"/>
                </a:solidFill>
                <a:latin typeface="Arial Black"/>
                <a:cs typeface="Arial Black"/>
              </a:rPr>
              <a:t>HFOs &amp; Blends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6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3"/>
          <p:cNvSpPr/>
          <p:nvPr/>
        </p:nvSpPr>
        <p:spPr>
          <a:xfrm>
            <a:off x="1054023" y="4252595"/>
            <a:ext cx="1003377" cy="471805"/>
          </a:xfrm>
          <a:custGeom>
            <a:avLst/>
            <a:gdLst/>
            <a:ahLst/>
            <a:cxnLst/>
            <a:rect l="l" t="t" r="r" b="b"/>
            <a:pathLst>
              <a:path w="1222451" h="997203">
                <a:moveTo>
                  <a:pt x="1155299" y="959075"/>
                </a:moveTo>
                <a:lnTo>
                  <a:pt x="1139266" y="978788"/>
                </a:lnTo>
                <a:lnTo>
                  <a:pt x="1222451" y="997203"/>
                </a:lnTo>
                <a:lnTo>
                  <a:pt x="1208854" y="967104"/>
                </a:lnTo>
                <a:lnTo>
                  <a:pt x="1165174" y="967104"/>
                </a:lnTo>
                <a:lnTo>
                  <a:pt x="1155299" y="959075"/>
                </a:lnTo>
                <a:close/>
              </a:path>
              <a:path w="1222451" h="997203">
                <a:moveTo>
                  <a:pt x="1171367" y="939318"/>
                </a:moveTo>
                <a:lnTo>
                  <a:pt x="1155299" y="959075"/>
                </a:lnTo>
                <a:lnTo>
                  <a:pt x="1165174" y="967104"/>
                </a:lnTo>
                <a:lnTo>
                  <a:pt x="1181176" y="947292"/>
                </a:lnTo>
                <a:lnTo>
                  <a:pt x="1171367" y="939318"/>
                </a:lnTo>
                <a:close/>
              </a:path>
              <a:path w="1222451" h="997203">
                <a:moveTo>
                  <a:pt x="1187399" y="919606"/>
                </a:moveTo>
                <a:lnTo>
                  <a:pt x="1171367" y="939318"/>
                </a:lnTo>
                <a:lnTo>
                  <a:pt x="1181176" y="947292"/>
                </a:lnTo>
                <a:lnTo>
                  <a:pt x="1165174" y="967104"/>
                </a:lnTo>
                <a:lnTo>
                  <a:pt x="1208854" y="967104"/>
                </a:lnTo>
                <a:lnTo>
                  <a:pt x="1187399" y="919606"/>
                </a:lnTo>
                <a:close/>
              </a:path>
              <a:path w="1222451" h="997203">
                <a:moveTo>
                  <a:pt x="16027" y="0"/>
                </a:moveTo>
                <a:lnTo>
                  <a:pt x="0" y="19684"/>
                </a:lnTo>
                <a:lnTo>
                  <a:pt x="1155299" y="959075"/>
                </a:lnTo>
                <a:lnTo>
                  <a:pt x="1171367" y="939318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32"/>
          <p:cNvSpPr/>
          <p:nvPr/>
        </p:nvSpPr>
        <p:spPr>
          <a:xfrm>
            <a:off x="1291527" y="2438400"/>
            <a:ext cx="918273" cy="838200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" name="Picture 27" descr="Globe.gif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447800" cy="1447800"/>
          </a:xfrm>
          <a:prstGeom prst="rect">
            <a:avLst/>
          </a:prstGeom>
        </p:spPr>
      </p:pic>
      <p:sp>
        <p:nvSpPr>
          <p:cNvPr id="72" name="object 5"/>
          <p:cNvSpPr/>
          <p:nvPr/>
        </p:nvSpPr>
        <p:spPr>
          <a:xfrm>
            <a:off x="2133600" y="3962400"/>
            <a:ext cx="1752599" cy="16002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31139" y="91185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>
                <a:latin typeface="Arial"/>
                <a:cs typeface="Arial"/>
              </a:rPr>
              <a:t>Trans</a:t>
            </a:r>
            <a:r>
              <a:rPr lang="en-US" sz="2800" b="1" spc="-5" dirty="0">
                <a:latin typeface="Arial"/>
                <a:cs typeface="Arial"/>
              </a:rPr>
              <a:t>i</a:t>
            </a:r>
            <a:r>
              <a:rPr lang="en-US" sz="2800" b="1" spc="-15" dirty="0">
                <a:latin typeface="Arial"/>
                <a:cs typeface="Arial"/>
              </a:rPr>
              <a:t>tioning</a:t>
            </a:r>
            <a:r>
              <a:rPr lang="en-US" sz="2800" b="1" spc="1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fr</a:t>
            </a:r>
            <a:r>
              <a:rPr lang="en-US" sz="2800" b="1" spc="-25" dirty="0">
                <a:latin typeface="Arial"/>
                <a:cs typeface="Arial"/>
              </a:rPr>
              <a:t>om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r>
              <a:rPr lang="en-US" sz="2800" b="1" spc="-20" dirty="0" smtClean="0">
                <a:latin typeface="Arial"/>
                <a:cs typeface="Arial"/>
              </a:rPr>
              <a:t>HCFC 1</a:t>
            </a:r>
            <a:r>
              <a:rPr lang="en-US" sz="2800" b="1" spc="-15" dirty="0" smtClean="0">
                <a:latin typeface="Arial"/>
                <a:cs typeface="Arial"/>
              </a:rPr>
              <a:t>4</a:t>
            </a:r>
            <a:r>
              <a:rPr lang="en-US" sz="2800" b="1" spc="-20" dirty="0" smtClean="0">
                <a:latin typeface="Arial"/>
                <a:cs typeface="Arial"/>
              </a:rPr>
              <a:t>1b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2133601" y="1143000"/>
            <a:ext cx="1752599" cy="16002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9"/>
          <p:cNvSpPr txBox="1"/>
          <p:nvPr/>
        </p:nvSpPr>
        <p:spPr>
          <a:xfrm>
            <a:off x="3810000" y="4114800"/>
            <a:ext cx="1501140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10" indent="83820" algn="r">
              <a:lnSpc>
                <a:spcPct val="167000"/>
              </a:lnSpc>
            </a:pPr>
            <a:r>
              <a:rPr sz="1600" b="1" spc="-15" dirty="0" smtClean="0">
                <a:latin typeface="Arial"/>
                <a:cs typeface="Arial"/>
              </a:rPr>
              <a:t>Performance</a:t>
            </a:r>
            <a:r>
              <a:rPr sz="1600" b="1" spc="-10" dirty="0" smtClean="0">
                <a:latin typeface="Arial"/>
                <a:cs typeface="Arial"/>
              </a:rPr>
              <a:t> Cost-effect</a:t>
            </a:r>
            <a:r>
              <a:rPr sz="1600" b="1" spc="5" dirty="0" smtClean="0">
                <a:latin typeface="Arial"/>
                <a:cs typeface="Arial"/>
              </a:rPr>
              <a:t>i</a:t>
            </a:r>
            <a:r>
              <a:rPr sz="1600" b="1" spc="-10" dirty="0" smtClean="0">
                <a:latin typeface="Arial"/>
                <a:cs typeface="Arial"/>
              </a:rPr>
              <a:t>ve En</a:t>
            </a:r>
            <a:r>
              <a:rPr sz="1600" b="1" spc="-35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ironme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t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600" b="1" dirty="0"/>
          </a:p>
          <a:p>
            <a:pPr marR="12700" algn="r">
              <a:lnSpc>
                <a:spcPct val="100000"/>
              </a:lnSpc>
            </a:pPr>
            <a:r>
              <a:rPr sz="1600" b="1" spc="-15" dirty="0" smtClean="0">
                <a:latin typeface="Arial"/>
                <a:cs typeface="Arial"/>
              </a:rPr>
              <a:t>Safety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8" name="object 38"/>
          <p:cNvSpPr txBox="1"/>
          <p:nvPr/>
        </p:nvSpPr>
        <p:spPr>
          <a:xfrm>
            <a:off x="5715000" y="1371600"/>
            <a:ext cx="34290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4620" marR="12700" indent="-121920">
              <a:lnSpc>
                <a:spcPct val="110000"/>
              </a:lnSpc>
            </a:pPr>
            <a:r>
              <a:rPr lang="en-US" b="1" dirty="0" smtClean="0">
                <a:latin typeface="Arial"/>
                <a:cs typeface="Arial"/>
              </a:rPr>
              <a:t> Long term solution already</a:t>
            </a:r>
          </a:p>
          <a:p>
            <a:pPr marL="134620" marR="12700" indent="-121920">
              <a:lnSpc>
                <a:spcPct val="110000"/>
              </a:lnSpc>
            </a:pPr>
            <a:r>
              <a:rPr lang="en-US" b="1" dirty="0" smtClean="0">
                <a:latin typeface="Arial"/>
                <a:cs typeface="Arial"/>
              </a:rPr>
              <a:t> Available. For energy may need improvement which can lead to use of blends of CP and HFOs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0" name="object 40"/>
          <p:cNvSpPr txBox="1"/>
          <p:nvPr/>
        </p:nvSpPr>
        <p:spPr>
          <a:xfrm>
            <a:off x="459740" y="858392"/>
            <a:ext cx="31146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54225" algn="l"/>
              </a:tabLst>
            </a:pPr>
            <a:r>
              <a:rPr sz="1950" b="1" u="sng" spc="-15" baseline="2136" dirty="0" smtClean="0">
                <a:latin typeface="Arial"/>
                <a:cs typeface="Arial"/>
              </a:rPr>
              <a:t>Current:</a:t>
            </a:r>
            <a:r>
              <a:rPr sz="1950" b="1" u="sng" spc="-7" baseline="2136" dirty="0" smtClean="0">
                <a:latin typeface="Arial"/>
                <a:cs typeface="Arial"/>
              </a:rPr>
              <a:t> </a:t>
            </a:r>
            <a:r>
              <a:rPr sz="1950" b="1" spc="-7" baseline="2136" dirty="0" smtClean="0">
                <a:latin typeface="Arial"/>
                <a:cs typeface="Arial"/>
              </a:rPr>
              <a:t>	</a:t>
            </a:r>
            <a:r>
              <a:rPr sz="1300" b="1" u="sng" spc="-85" dirty="0" smtClean="0">
                <a:latin typeface="Arial"/>
                <a:cs typeface="Arial"/>
              </a:rPr>
              <a:t>T</a:t>
            </a:r>
            <a:r>
              <a:rPr sz="1300" b="1" u="sng" spc="-10" dirty="0" smtClean="0">
                <a:latin typeface="Arial"/>
                <a:cs typeface="Arial"/>
              </a:rPr>
              <a:t>ransition</a:t>
            </a:r>
            <a:r>
              <a:rPr sz="1300" b="1" u="sng" spc="25" dirty="0" smtClean="0">
                <a:latin typeface="Arial"/>
                <a:cs typeface="Arial"/>
              </a:rPr>
              <a:t> </a:t>
            </a:r>
            <a:r>
              <a:rPr sz="1300" b="1" u="sng" spc="-10" dirty="0" smtClean="0">
                <a:latin typeface="Arial"/>
                <a:cs typeface="Arial"/>
              </a:rPr>
              <a:t>to: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1" name="object 41"/>
          <p:cNvSpPr txBox="1"/>
          <p:nvPr/>
        </p:nvSpPr>
        <p:spPr>
          <a:xfrm>
            <a:off x="4645914" y="845565"/>
            <a:ext cx="31515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46605" algn="l"/>
              </a:tabLst>
            </a:pPr>
            <a:r>
              <a:rPr sz="1300" b="1" u="sng" spc="-50" dirty="0" smtClean="0">
                <a:latin typeface="Arial"/>
                <a:cs typeface="Arial"/>
              </a:rPr>
              <a:t>A</a:t>
            </a:r>
            <a:r>
              <a:rPr sz="1300" b="1" u="sng" spc="-10" dirty="0" smtClean="0">
                <a:latin typeface="Arial"/>
                <a:cs typeface="Arial"/>
              </a:rPr>
              <a:t>ssessm</a:t>
            </a:r>
            <a:r>
              <a:rPr sz="1300" b="1" u="sng" spc="-5" dirty="0" smtClean="0">
                <a:latin typeface="Arial"/>
                <a:cs typeface="Arial"/>
              </a:rPr>
              <a:t>e</a:t>
            </a:r>
            <a:r>
              <a:rPr sz="1300" b="1" u="sng" spc="0" dirty="0" smtClean="0">
                <a:latin typeface="Arial"/>
                <a:cs typeface="Arial"/>
              </a:rPr>
              <a:t>n</a:t>
            </a:r>
            <a:r>
              <a:rPr sz="1300" b="1" u="sng" spc="-5" dirty="0" smtClean="0">
                <a:latin typeface="Arial"/>
                <a:cs typeface="Arial"/>
              </a:rPr>
              <a:t>t</a:t>
            </a:r>
            <a:r>
              <a:rPr sz="1300" b="1" spc="-5" dirty="0" smtClean="0">
                <a:latin typeface="Arial"/>
                <a:cs typeface="Arial"/>
              </a:rPr>
              <a:t>	</a:t>
            </a:r>
            <a:r>
              <a:rPr sz="1300" b="1" u="sng" spc="-10" dirty="0" smtClean="0">
                <a:latin typeface="Arial"/>
                <a:cs typeface="Arial"/>
              </a:rPr>
              <a:t>Future</a:t>
            </a:r>
            <a:r>
              <a:rPr sz="1300" b="1" u="sng" spc="15" dirty="0" smtClean="0">
                <a:latin typeface="Arial"/>
                <a:cs typeface="Arial"/>
              </a:rPr>
              <a:t> </a:t>
            </a:r>
            <a:r>
              <a:rPr sz="1300" b="1" u="sng" spc="-10" dirty="0" smtClean="0">
                <a:latin typeface="Arial"/>
                <a:cs typeface="Arial"/>
              </a:rPr>
              <a:t>Impact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4" name="object 45"/>
          <p:cNvSpPr txBox="1"/>
          <p:nvPr/>
        </p:nvSpPr>
        <p:spPr>
          <a:xfrm>
            <a:off x="357327" y="4455159"/>
            <a:ext cx="855980" cy="48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ct val="110000"/>
              </a:lnSpc>
            </a:pPr>
            <a:r>
              <a:rPr sz="1400" b="1" spc="-45" dirty="0" smtClean="0">
                <a:latin typeface="Arial"/>
                <a:cs typeface="Arial"/>
              </a:rPr>
              <a:t>A</a:t>
            </a:r>
            <a:r>
              <a:rPr sz="1400" b="1" spc="0" dirty="0" smtClean="0">
                <a:latin typeface="Arial"/>
                <a:cs typeface="Arial"/>
              </a:rPr>
              <a:t>rticle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V </a:t>
            </a:r>
            <a:r>
              <a:rPr sz="1400" b="1" spc="-10" dirty="0" smtClean="0">
                <a:latin typeface="Arial"/>
                <a:cs typeface="Arial"/>
              </a:rPr>
              <a:t>Coun</a:t>
            </a:r>
            <a:r>
              <a:rPr sz="1400" b="1" spc="0" dirty="0" smtClean="0">
                <a:latin typeface="Arial"/>
                <a:cs typeface="Arial"/>
              </a:rPr>
              <a:t>tries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42"/>
          <p:cNvSpPr txBox="1"/>
          <p:nvPr/>
        </p:nvSpPr>
        <p:spPr>
          <a:xfrm>
            <a:off x="6248400" y="4343400"/>
            <a:ext cx="2635885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endParaRPr sz="1400">
              <a:latin typeface="Arial"/>
              <a:cs typeface="Arial"/>
            </a:endParaRPr>
          </a:p>
        </p:txBody>
      </p:sp>
      <p:sp>
        <p:nvSpPr>
          <p:cNvPr id="70" name="object 42"/>
          <p:cNvSpPr txBox="1"/>
          <p:nvPr/>
        </p:nvSpPr>
        <p:spPr>
          <a:xfrm>
            <a:off x="5715000" y="4267200"/>
            <a:ext cx="3429000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dirty="0" smtClean="0">
                <a:latin typeface="Arial"/>
                <a:cs typeface="Arial"/>
              </a:rPr>
              <a:t>Environment friendly blowing </a:t>
            </a: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dirty="0" smtClean="0">
                <a:latin typeface="Arial"/>
                <a:cs typeface="Arial"/>
              </a:rPr>
              <a:t>agent, can easily replace </a:t>
            </a: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dirty="0" smtClean="0">
                <a:latin typeface="Arial"/>
                <a:cs typeface="Arial"/>
              </a:rPr>
              <a:t>HCFC 141 b. </a:t>
            </a:r>
            <a:r>
              <a:rPr lang="en-US" b="1" dirty="0" smtClean="0">
                <a:latin typeface="Arial"/>
                <a:cs typeface="Arial"/>
              </a:rPr>
              <a:t>dynamically priced which can be adopted easily by SMEs.</a:t>
            </a:r>
            <a:endParaRPr lang="en-US" b="1" dirty="0" smtClean="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dirty="0" smtClean="0">
                <a:latin typeface="Arial"/>
                <a:cs typeface="Arial"/>
              </a:rPr>
              <a:t>                   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257800" y="4267200"/>
            <a:ext cx="381000" cy="1524000"/>
          </a:xfrm>
          <a:prstGeom prst="rightBrac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16764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 smtClean="0">
                <a:solidFill>
                  <a:schemeClr val="bg1"/>
                </a:solidFill>
                <a:latin typeface="Arial Black"/>
                <a:cs typeface="Arial Black"/>
              </a:rPr>
              <a:t>Cyclopentane</a:t>
            </a:r>
            <a:endParaRPr lang="en-US" sz="1700" b="1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HCFC 141 B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62200" y="4267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Methyl </a:t>
            </a:r>
            <a:r>
              <a:rPr lang="en-US" dirty="0" err="1" smtClean="0">
                <a:solidFill>
                  <a:srgbClr val="FFFFFF"/>
                </a:solidFill>
                <a:latin typeface="Arial Black"/>
                <a:cs typeface="Arial Black"/>
              </a:rPr>
              <a:t>Formate</a:t>
            </a: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/ </a:t>
            </a:r>
            <a:r>
              <a:rPr lang="en-US" dirty="0" err="1" smtClean="0">
                <a:solidFill>
                  <a:srgbClr val="FFFFFF"/>
                </a:solidFill>
                <a:latin typeface="Arial Black"/>
                <a:cs typeface="Arial Black"/>
              </a:rPr>
              <a:t>Ecomate</a:t>
            </a: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4" name="object 9"/>
          <p:cNvSpPr txBox="1"/>
          <p:nvPr/>
        </p:nvSpPr>
        <p:spPr>
          <a:xfrm>
            <a:off x="4038600" y="1295400"/>
            <a:ext cx="1501140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10" indent="83820" algn="r">
              <a:lnSpc>
                <a:spcPct val="167000"/>
              </a:lnSpc>
            </a:pPr>
            <a:r>
              <a:rPr sz="1600" b="1" spc="-15" dirty="0" smtClean="0">
                <a:latin typeface="Arial"/>
                <a:cs typeface="Arial"/>
              </a:rPr>
              <a:t>Performance</a:t>
            </a:r>
            <a:r>
              <a:rPr sz="1600" b="1" spc="-10" dirty="0" smtClean="0">
                <a:latin typeface="Arial"/>
                <a:cs typeface="Arial"/>
              </a:rPr>
              <a:t> Cost-effect</a:t>
            </a:r>
            <a:r>
              <a:rPr sz="1600" b="1" spc="5" dirty="0" smtClean="0">
                <a:latin typeface="Arial"/>
                <a:cs typeface="Arial"/>
              </a:rPr>
              <a:t>i</a:t>
            </a:r>
            <a:r>
              <a:rPr sz="1600" b="1" spc="-10" dirty="0" smtClean="0">
                <a:latin typeface="Arial"/>
                <a:cs typeface="Arial"/>
              </a:rPr>
              <a:t>ve En</a:t>
            </a:r>
            <a:r>
              <a:rPr sz="1600" b="1" spc="-35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ironme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t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600" b="1" dirty="0"/>
          </a:p>
          <a:p>
            <a:pPr marR="12700" algn="r">
              <a:lnSpc>
                <a:spcPct val="100000"/>
              </a:lnSpc>
            </a:pPr>
            <a:r>
              <a:rPr sz="1600" b="1" spc="-15" dirty="0" smtClean="0">
                <a:latin typeface="Arial"/>
                <a:cs typeface="Arial"/>
              </a:rPr>
              <a:t>Safety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75" name="Right Brace 74"/>
          <p:cNvSpPr/>
          <p:nvPr/>
        </p:nvSpPr>
        <p:spPr>
          <a:xfrm>
            <a:off x="5486400" y="1447800"/>
            <a:ext cx="381000" cy="1524000"/>
          </a:xfrm>
          <a:prstGeom prst="rightBrac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31139" y="91185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>
                <a:latin typeface="Arial"/>
                <a:cs typeface="Arial"/>
              </a:rPr>
              <a:t>Trans</a:t>
            </a:r>
            <a:r>
              <a:rPr lang="en-US" sz="2800" b="1" spc="-5" dirty="0">
                <a:latin typeface="Arial"/>
                <a:cs typeface="Arial"/>
              </a:rPr>
              <a:t>i</a:t>
            </a:r>
            <a:r>
              <a:rPr lang="en-US" sz="2800" b="1" spc="-15" dirty="0">
                <a:latin typeface="Arial"/>
                <a:cs typeface="Arial"/>
              </a:rPr>
              <a:t>tioning</a:t>
            </a:r>
            <a:r>
              <a:rPr lang="en-US" sz="2800" b="1" spc="15" dirty="0">
                <a:latin typeface="Arial"/>
                <a:cs typeface="Arial"/>
              </a:rPr>
              <a:t> </a:t>
            </a:r>
            <a:r>
              <a:rPr lang="en-US" sz="2800" b="1" spc="-10" dirty="0">
                <a:latin typeface="Arial"/>
                <a:cs typeface="Arial"/>
              </a:rPr>
              <a:t>fr</a:t>
            </a:r>
            <a:r>
              <a:rPr lang="en-US" sz="2800" b="1" spc="-25" dirty="0">
                <a:latin typeface="Arial"/>
                <a:cs typeface="Arial"/>
              </a:rPr>
              <a:t>om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r>
              <a:rPr lang="en-US" sz="2800" b="1" spc="-20" dirty="0" smtClean="0">
                <a:latin typeface="Arial"/>
                <a:cs typeface="Arial"/>
              </a:rPr>
              <a:t>HCFC 1</a:t>
            </a:r>
            <a:r>
              <a:rPr lang="en-US" sz="2800" b="1" spc="-15" dirty="0" smtClean="0">
                <a:latin typeface="Arial"/>
                <a:cs typeface="Arial"/>
              </a:rPr>
              <a:t>4</a:t>
            </a:r>
            <a:r>
              <a:rPr lang="en-US" sz="2800" b="1" spc="-20" dirty="0" smtClean="0">
                <a:latin typeface="Arial"/>
                <a:cs typeface="Arial"/>
              </a:rPr>
              <a:t>1b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03893" y="3649752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PHASE - I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sp>
        <p:nvSpPr>
          <p:cNvPr id="46" name="object 33"/>
          <p:cNvSpPr/>
          <p:nvPr/>
        </p:nvSpPr>
        <p:spPr>
          <a:xfrm>
            <a:off x="1054023" y="4252595"/>
            <a:ext cx="1003377" cy="776605"/>
          </a:xfrm>
          <a:custGeom>
            <a:avLst/>
            <a:gdLst/>
            <a:ahLst/>
            <a:cxnLst/>
            <a:rect l="l" t="t" r="r" b="b"/>
            <a:pathLst>
              <a:path w="1222451" h="997203">
                <a:moveTo>
                  <a:pt x="1155299" y="959075"/>
                </a:moveTo>
                <a:lnTo>
                  <a:pt x="1139266" y="978788"/>
                </a:lnTo>
                <a:lnTo>
                  <a:pt x="1222451" y="997203"/>
                </a:lnTo>
                <a:lnTo>
                  <a:pt x="1208854" y="967104"/>
                </a:lnTo>
                <a:lnTo>
                  <a:pt x="1165174" y="967104"/>
                </a:lnTo>
                <a:lnTo>
                  <a:pt x="1155299" y="959075"/>
                </a:lnTo>
                <a:close/>
              </a:path>
              <a:path w="1222451" h="997203">
                <a:moveTo>
                  <a:pt x="1171367" y="939318"/>
                </a:moveTo>
                <a:lnTo>
                  <a:pt x="1155299" y="959075"/>
                </a:lnTo>
                <a:lnTo>
                  <a:pt x="1165174" y="967104"/>
                </a:lnTo>
                <a:lnTo>
                  <a:pt x="1181176" y="947292"/>
                </a:lnTo>
                <a:lnTo>
                  <a:pt x="1171367" y="939318"/>
                </a:lnTo>
                <a:close/>
              </a:path>
              <a:path w="1222451" h="997203">
                <a:moveTo>
                  <a:pt x="1187399" y="919606"/>
                </a:moveTo>
                <a:lnTo>
                  <a:pt x="1171367" y="939318"/>
                </a:lnTo>
                <a:lnTo>
                  <a:pt x="1181176" y="947292"/>
                </a:lnTo>
                <a:lnTo>
                  <a:pt x="1165174" y="967104"/>
                </a:lnTo>
                <a:lnTo>
                  <a:pt x="1208854" y="967104"/>
                </a:lnTo>
                <a:lnTo>
                  <a:pt x="1187399" y="919606"/>
                </a:lnTo>
                <a:close/>
              </a:path>
              <a:path w="1222451" h="997203">
                <a:moveTo>
                  <a:pt x="16027" y="0"/>
                </a:moveTo>
                <a:lnTo>
                  <a:pt x="0" y="19684"/>
                </a:lnTo>
                <a:lnTo>
                  <a:pt x="1155299" y="959075"/>
                </a:lnTo>
                <a:lnTo>
                  <a:pt x="1171367" y="939318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40"/>
          <p:cNvSpPr txBox="1"/>
          <p:nvPr/>
        </p:nvSpPr>
        <p:spPr>
          <a:xfrm>
            <a:off x="459740" y="858392"/>
            <a:ext cx="31146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54225" algn="l"/>
              </a:tabLst>
            </a:pPr>
            <a:r>
              <a:rPr sz="1950" b="1" u="sng" spc="-15" baseline="2136" dirty="0" smtClean="0">
                <a:latin typeface="Arial"/>
                <a:cs typeface="Arial"/>
              </a:rPr>
              <a:t>Current:</a:t>
            </a:r>
            <a:r>
              <a:rPr sz="1950" b="1" u="sng" spc="-7" baseline="2136" dirty="0" smtClean="0">
                <a:latin typeface="Arial"/>
                <a:cs typeface="Arial"/>
              </a:rPr>
              <a:t> </a:t>
            </a:r>
            <a:r>
              <a:rPr sz="1950" b="1" spc="-7" baseline="2136" dirty="0" smtClean="0">
                <a:latin typeface="Arial"/>
                <a:cs typeface="Arial"/>
              </a:rPr>
              <a:t>	</a:t>
            </a:r>
            <a:r>
              <a:rPr sz="1300" b="1" u="sng" spc="-85" dirty="0" smtClean="0">
                <a:latin typeface="Arial"/>
                <a:cs typeface="Arial"/>
              </a:rPr>
              <a:t>T</a:t>
            </a:r>
            <a:r>
              <a:rPr sz="1300" b="1" u="sng" spc="-10" dirty="0" smtClean="0">
                <a:latin typeface="Arial"/>
                <a:cs typeface="Arial"/>
              </a:rPr>
              <a:t>ransition</a:t>
            </a:r>
            <a:r>
              <a:rPr sz="1300" b="1" u="sng" spc="25" dirty="0" smtClean="0">
                <a:latin typeface="Arial"/>
                <a:cs typeface="Arial"/>
              </a:rPr>
              <a:t> </a:t>
            </a:r>
            <a:r>
              <a:rPr sz="1300" b="1" u="sng" spc="-10" dirty="0" smtClean="0">
                <a:latin typeface="Arial"/>
                <a:cs typeface="Arial"/>
              </a:rPr>
              <a:t>to: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1" name="object 41"/>
          <p:cNvSpPr txBox="1"/>
          <p:nvPr/>
        </p:nvSpPr>
        <p:spPr>
          <a:xfrm>
            <a:off x="4645914" y="845565"/>
            <a:ext cx="315150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46605" algn="l"/>
              </a:tabLst>
            </a:pPr>
            <a:r>
              <a:rPr sz="1300" b="1" u="sng" spc="-50" dirty="0" smtClean="0">
                <a:latin typeface="Arial"/>
                <a:cs typeface="Arial"/>
              </a:rPr>
              <a:t>A</a:t>
            </a:r>
            <a:r>
              <a:rPr sz="1300" b="1" u="sng" spc="-10" dirty="0" smtClean="0">
                <a:latin typeface="Arial"/>
                <a:cs typeface="Arial"/>
              </a:rPr>
              <a:t>ssessm</a:t>
            </a:r>
            <a:r>
              <a:rPr sz="1300" b="1" u="sng" spc="-5" dirty="0" smtClean="0">
                <a:latin typeface="Arial"/>
                <a:cs typeface="Arial"/>
              </a:rPr>
              <a:t>e</a:t>
            </a:r>
            <a:r>
              <a:rPr sz="1300" b="1" u="sng" spc="0" dirty="0" smtClean="0">
                <a:latin typeface="Arial"/>
                <a:cs typeface="Arial"/>
              </a:rPr>
              <a:t>n</a:t>
            </a:r>
            <a:r>
              <a:rPr sz="1300" b="1" u="sng" spc="-5" dirty="0" smtClean="0">
                <a:latin typeface="Arial"/>
                <a:cs typeface="Arial"/>
              </a:rPr>
              <a:t>t</a:t>
            </a:r>
            <a:r>
              <a:rPr sz="1300" b="1" spc="-5" dirty="0" smtClean="0">
                <a:latin typeface="Arial"/>
                <a:cs typeface="Arial"/>
              </a:rPr>
              <a:t>	</a:t>
            </a:r>
            <a:r>
              <a:rPr sz="1300" b="1" u="sng" spc="-10" dirty="0" smtClean="0">
                <a:latin typeface="Arial"/>
                <a:cs typeface="Arial"/>
              </a:rPr>
              <a:t>Future</a:t>
            </a:r>
            <a:r>
              <a:rPr sz="1300" b="1" u="sng" spc="15" dirty="0" smtClean="0">
                <a:latin typeface="Arial"/>
                <a:cs typeface="Arial"/>
              </a:rPr>
              <a:t> </a:t>
            </a:r>
            <a:r>
              <a:rPr sz="1300" b="1" u="sng" spc="-10" dirty="0" smtClean="0">
                <a:latin typeface="Arial"/>
                <a:cs typeface="Arial"/>
              </a:rPr>
              <a:t>Impact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2" name="object 42"/>
          <p:cNvSpPr txBox="1"/>
          <p:nvPr/>
        </p:nvSpPr>
        <p:spPr>
          <a:xfrm>
            <a:off x="5867400" y="1447800"/>
            <a:ext cx="3200400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spc="-5" dirty="0" smtClean="0">
                <a:latin typeface="Arial"/>
                <a:cs typeface="Arial"/>
              </a:rPr>
              <a:t>Medium term solution, can</a:t>
            </a: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spc="-5" dirty="0" smtClean="0">
                <a:latin typeface="Arial"/>
                <a:cs typeface="Arial"/>
              </a:rPr>
              <a:t>meet energy standards, may</a:t>
            </a: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spc="-5" dirty="0" smtClean="0">
                <a:latin typeface="Arial"/>
                <a:cs typeface="Arial"/>
              </a:rPr>
              <a:t>need transition to 4</a:t>
            </a:r>
            <a:r>
              <a:rPr lang="en-US" b="1" spc="-5" baseline="30000" dirty="0" smtClean="0">
                <a:latin typeface="Arial"/>
                <a:cs typeface="Arial"/>
              </a:rPr>
              <a:t>th</a:t>
            </a: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lang="en-US" b="1" spc="-5" dirty="0" smtClean="0">
                <a:latin typeface="Arial"/>
                <a:cs typeface="Arial"/>
              </a:rPr>
              <a:t>generation BA future </a:t>
            </a:r>
            <a:r>
              <a:rPr b="1" spc="0" dirty="0" smtClean="0">
                <a:latin typeface="Arial"/>
                <a:cs typeface="Arial"/>
              </a:rPr>
              <a:t>to</a:t>
            </a:r>
            <a:r>
              <a:rPr b="1" spc="-10" dirty="0" smtClean="0">
                <a:latin typeface="Arial"/>
                <a:cs typeface="Arial"/>
              </a:rPr>
              <a:t> </a:t>
            </a:r>
            <a:r>
              <a:rPr b="1" spc="0" dirty="0" smtClean="0">
                <a:latin typeface="Arial"/>
                <a:cs typeface="Arial"/>
              </a:rPr>
              <a:t>meet</a:t>
            </a:r>
            <a:endParaRPr lang="en-US" b="1" spc="5" dirty="0" smtClean="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r>
              <a:rPr b="1" spc="0" dirty="0" smtClean="0">
                <a:latin typeface="Arial"/>
                <a:cs typeface="Arial"/>
              </a:rPr>
              <a:t>GWP st</a:t>
            </a:r>
            <a:r>
              <a:rPr b="1" spc="5" dirty="0" smtClean="0">
                <a:latin typeface="Arial"/>
                <a:cs typeface="Arial"/>
              </a:rPr>
              <a:t>a</a:t>
            </a:r>
            <a:r>
              <a:rPr b="1" spc="-5" dirty="0" smtClean="0">
                <a:latin typeface="Arial"/>
                <a:cs typeface="Arial"/>
              </a:rPr>
              <a:t>nd</a:t>
            </a:r>
            <a:r>
              <a:rPr b="1" spc="0" dirty="0" smtClean="0">
                <a:latin typeface="Arial"/>
                <a:cs typeface="Arial"/>
              </a:rPr>
              <a:t>ar</a:t>
            </a:r>
            <a:r>
              <a:rPr b="1" spc="-5" dirty="0" smtClean="0">
                <a:latin typeface="Arial"/>
                <a:cs typeface="Arial"/>
              </a:rPr>
              <a:t>d</a:t>
            </a:r>
            <a:r>
              <a:rPr b="1" spc="0" dirty="0" smtClean="0">
                <a:latin typeface="Arial"/>
                <a:cs typeface="Arial"/>
              </a:rPr>
              <a:t>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43"/>
          <p:cNvSpPr txBox="1"/>
          <p:nvPr/>
        </p:nvSpPr>
        <p:spPr>
          <a:xfrm>
            <a:off x="5791200" y="4598670"/>
            <a:ext cx="3352800" cy="1268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10000"/>
              </a:lnSpc>
            </a:pPr>
            <a:r>
              <a:rPr b="1" spc="-20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b="1" spc="-5" dirty="0" smtClean="0">
                <a:latin typeface="Arial"/>
                <a:cs typeface="Arial"/>
              </a:rPr>
              <a:t>n</a:t>
            </a:r>
            <a:r>
              <a:rPr b="1" spc="0" dirty="0" smtClean="0">
                <a:latin typeface="Arial"/>
                <a:cs typeface="Arial"/>
              </a:rPr>
              <a:t>er</a:t>
            </a:r>
            <a:r>
              <a:rPr b="1" spc="-5" dirty="0" smtClean="0">
                <a:latin typeface="Arial"/>
                <a:cs typeface="Arial"/>
              </a:rPr>
              <a:t>g</a:t>
            </a:r>
            <a:r>
              <a:rPr b="1" spc="0" dirty="0" smtClean="0">
                <a:latin typeface="Arial"/>
                <a:cs typeface="Arial"/>
              </a:rPr>
              <a:t>y</a:t>
            </a:r>
            <a:r>
              <a:rPr b="1" spc="-5" dirty="0" smtClean="0">
                <a:latin typeface="Arial"/>
                <a:cs typeface="Arial"/>
              </a:rPr>
              <a:t> </a:t>
            </a:r>
            <a:r>
              <a:rPr b="1" spc="0" dirty="0" smtClean="0">
                <a:latin typeface="Arial"/>
                <a:cs typeface="Arial"/>
              </a:rPr>
              <a:t>ef</a:t>
            </a:r>
            <a:r>
              <a:rPr b="1" spc="5" dirty="0" smtClean="0">
                <a:latin typeface="Arial"/>
                <a:cs typeface="Arial"/>
              </a:rPr>
              <a:t>f</a:t>
            </a:r>
            <a:r>
              <a:rPr b="1" spc="0" dirty="0" smtClean="0">
                <a:latin typeface="Arial"/>
                <a:cs typeface="Arial"/>
              </a:rPr>
              <a:t>i</a:t>
            </a:r>
            <a:r>
              <a:rPr b="1" spc="5" dirty="0" smtClean="0">
                <a:latin typeface="Arial"/>
                <a:cs typeface="Arial"/>
              </a:rPr>
              <a:t>c</a:t>
            </a:r>
            <a:r>
              <a:rPr b="1" spc="0" dirty="0" smtClean="0">
                <a:latin typeface="Arial"/>
                <a:cs typeface="Arial"/>
              </a:rPr>
              <a:t>i</a:t>
            </a:r>
            <a:r>
              <a:rPr b="1" spc="5" dirty="0" smtClean="0">
                <a:latin typeface="Arial"/>
                <a:cs typeface="Arial"/>
              </a:rPr>
              <a:t>e</a:t>
            </a:r>
            <a:r>
              <a:rPr b="1" spc="-5" dirty="0" smtClean="0">
                <a:latin typeface="Arial"/>
                <a:cs typeface="Arial"/>
              </a:rPr>
              <a:t>n</a:t>
            </a:r>
            <a:r>
              <a:rPr b="1" spc="0" dirty="0" smtClean="0">
                <a:latin typeface="Arial"/>
                <a:cs typeface="Arial"/>
              </a:rPr>
              <a:t>t </a:t>
            </a:r>
            <a:r>
              <a:rPr b="1" spc="-5" dirty="0" smtClean="0">
                <a:latin typeface="Arial"/>
                <a:cs typeface="Arial"/>
              </a:rPr>
              <a:t>b</a:t>
            </a:r>
            <a:r>
              <a:rPr b="1" spc="0" dirty="0" smtClean="0">
                <a:latin typeface="Arial"/>
                <a:cs typeface="Arial"/>
              </a:rPr>
              <a:t>lo</a:t>
            </a:r>
            <a:r>
              <a:rPr b="1" spc="15" dirty="0" smtClean="0">
                <a:latin typeface="Arial"/>
                <a:cs typeface="Arial"/>
              </a:rPr>
              <a:t>w</a:t>
            </a:r>
            <a:r>
              <a:rPr b="1" spc="0" dirty="0" smtClean="0">
                <a:latin typeface="Arial"/>
                <a:cs typeface="Arial"/>
              </a:rPr>
              <a:t>ing</a:t>
            </a:r>
            <a:endParaRPr lang="en-US" b="1" spc="-65" dirty="0" smtClean="0">
              <a:latin typeface="Arial"/>
              <a:cs typeface="Arial"/>
            </a:endParaRPr>
          </a:p>
          <a:p>
            <a:pPr marL="355600" marR="12700" indent="-342900">
              <a:lnSpc>
                <a:spcPct val="110000"/>
              </a:lnSpc>
            </a:pPr>
            <a:r>
              <a:rPr b="1" spc="0" dirty="0" smtClean="0">
                <a:latin typeface="Arial"/>
                <a:cs typeface="Arial"/>
              </a:rPr>
              <a:t>a</a:t>
            </a:r>
            <a:r>
              <a:rPr b="1" spc="-5" dirty="0" smtClean="0">
                <a:latin typeface="Arial"/>
                <a:cs typeface="Arial"/>
              </a:rPr>
              <a:t>g</a:t>
            </a:r>
            <a:r>
              <a:rPr b="1" spc="0" dirty="0" smtClean="0">
                <a:latin typeface="Arial"/>
                <a:cs typeface="Arial"/>
              </a:rPr>
              <a:t>e</a:t>
            </a:r>
            <a:r>
              <a:rPr b="1" spc="-5" dirty="0" smtClean="0">
                <a:latin typeface="Arial"/>
                <a:cs typeface="Arial"/>
              </a:rPr>
              <a:t>n</a:t>
            </a:r>
            <a:r>
              <a:rPr b="1" spc="0" dirty="0" smtClean="0">
                <a:latin typeface="Arial"/>
                <a:cs typeface="Arial"/>
              </a:rPr>
              <a:t>t</a:t>
            </a:r>
            <a:r>
              <a:rPr b="1" spc="-5" dirty="0" smtClean="0">
                <a:latin typeface="Arial"/>
                <a:cs typeface="Arial"/>
              </a:rPr>
              <a:t> </a:t>
            </a:r>
            <a:r>
              <a:rPr b="1" spc="30" dirty="0" smtClean="0">
                <a:latin typeface="Arial"/>
                <a:cs typeface="Arial"/>
              </a:rPr>
              <a:t>w</a:t>
            </a:r>
            <a:r>
              <a:rPr b="1" spc="0" dirty="0" smtClean="0">
                <a:latin typeface="Arial"/>
                <a:cs typeface="Arial"/>
              </a:rPr>
              <a:t>i</a:t>
            </a:r>
            <a:r>
              <a:rPr b="1" spc="5" dirty="0" smtClean="0">
                <a:latin typeface="Arial"/>
                <a:cs typeface="Arial"/>
              </a:rPr>
              <a:t>t</a:t>
            </a:r>
            <a:r>
              <a:rPr b="1" spc="0" dirty="0" smtClean="0">
                <a:latin typeface="Arial"/>
                <a:cs typeface="Arial"/>
              </a:rPr>
              <a:t>h</a:t>
            </a:r>
            <a:r>
              <a:rPr b="1" spc="-65" dirty="0" smtClean="0">
                <a:latin typeface="Arial"/>
                <a:cs typeface="Arial"/>
              </a:rPr>
              <a:t> </a:t>
            </a:r>
            <a:r>
              <a:rPr b="1" spc="-30" dirty="0" smtClean="0">
                <a:latin typeface="Arial"/>
                <a:cs typeface="Arial"/>
              </a:rPr>
              <a:t>v</a:t>
            </a:r>
            <a:r>
              <a:rPr b="1" spc="0" dirty="0" smtClean="0">
                <a:latin typeface="Arial"/>
                <a:cs typeface="Arial"/>
              </a:rPr>
              <a:t>e</a:t>
            </a:r>
            <a:r>
              <a:rPr b="1" spc="15" dirty="0" smtClean="0">
                <a:latin typeface="Arial"/>
                <a:cs typeface="Arial"/>
              </a:rPr>
              <a:t>r</a:t>
            </a:r>
            <a:r>
              <a:rPr b="1" spc="0" dirty="0" smtClean="0">
                <a:latin typeface="Arial"/>
                <a:cs typeface="Arial"/>
              </a:rPr>
              <a:t>y low</a:t>
            </a:r>
            <a:r>
              <a:rPr b="1" spc="-30" dirty="0" smtClean="0">
                <a:latin typeface="Arial"/>
                <a:cs typeface="Arial"/>
              </a:rPr>
              <a:t> </a:t>
            </a:r>
            <a:r>
              <a:rPr b="1" spc="0" dirty="0" smtClean="0">
                <a:latin typeface="Arial"/>
                <a:cs typeface="Arial"/>
              </a:rPr>
              <a:t>GWP</a:t>
            </a:r>
            <a:r>
              <a:rPr lang="en-US" b="1" spc="-45" dirty="0">
                <a:latin typeface="Arial"/>
                <a:cs typeface="Arial"/>
              </a:rPr>
              <a:t>.</a:t>
            </a:r>
            <a:endParaRPr lang="en-US" b="1" spc="-20" dirty="0" smtClean="0">
              <a:latin typeface="Arial"/>
              <a:cs typeface="Arial"/>
            </a:endParaRPr>
          </a:p>
          <a:p>
            <a:pPr marL="355600" marR="12700" indent="-342900">
              <a:lnSpc>
                <a:spcPct val="110000"/>
              </a:lnSpc>
            </a:pPr>
            <a:r>
              <a:rPr lang="en-US" b="1" dirty="0">
                <a:latin typeface="Arial"/>
                <a:cs typeface="Arial"/>
              </a:rPr>
              <a:t>I</a:t>
            </a:r>
            <a:r>
              <a:rPr b="1" spc="0" dirty="0" smtClean="0">
                <a:latin typeface="Arial"/>
                <a:cs typeface="Arial"/>
              </a:rPr>
              <a:t>n </a:t>
            </a:r>
            <a:r>
              <a:rPr b="1" spc="0" dirty="0" smtClean="0">
                <a:latin typeface="Arial"/>
                <a:cs typeface="Arial"/>
              </a:rPr>
              <a:t>the</a:t>
            </a:r>
            <a:r>
              <a:rPr b="1" spc="-20" dirty="0" smtClean="0">
                <a:latin typeface="Arial"/>
                <a:cs typeface="Arial"/>
              </a:rPr>
              <a:t> </a:t>
            </a:r>
            <a:r>
              <a:rPr b="1" i="1" u="sng" spc="-10" dirty="0" smtClean="0">
                <a:latin typeface="Arial"/>
                <a:cs typeface="Arial"/>
              </a:rPr>
              <a:t>b</a:t>
            </a:r>
            <a:r>
              <a:rPr b="1" i="1" u="sng" spc="0" dirty="0" smtClean="0">
                <a:latin typeface="Arial"/>
                <a:cs typeface="Arial"/>
              </a:rPr>
              <a:t>est</a:t>
            </a:r>
            <a:r>
              <a:rPr b="1" i="1" u="sng" spc="-10" dirty="0" smtClean="0">
                <a:latin typeface="Arial"/>
                <a:cs typeface="Arial"/>
              </a:rPr>
              <a:t> po</a:t>
            </a:r>
            <a:r>
              <a:rPr b="1" i="1" u="sng" spc="0" dirty="0" smtClean="0">
                <a:latin typeface="Arial"/>
                <a:cs typeface="Arial"/>
              </a:rPr>
              <a:t>sition</a:t>
            </a:r>
            <a:endParaRPr lang="en-US" b="1" i="1" u="sng" spc="-45" dirty="0" smtClean="0">
              <a:latin typeface="Arial"/>
              <a:cs typeface="Arial"/>
            </a:endParaRPr>
          </a:p>
          <a:p>
            <a:pPr marL="355600" marR="12700" indent="-342900">
              <a:lnSpc>
                <a:spcPct val="110000"/>
              </a:lnSpc>
            </a:pPr>
            <a:r>
              <a:rPr b="1" i="1" u="sng" spc="-5" dirty="0" smtClean="0">
                <a:latin typeface="Arial"/>
                <a:cs typeface="Arial"/>
              </a:rPr>
              <a:t> </a:t>
            </a:r>
            <a:r>
              <a:rPr b="1" i="1" u="sng" spc="0" dirty="0" smtClean="0">
                <a:latin typeface="Arial"/>
                <a:cs typeface="Arial"/>
              </a:rPr>
              <a:t>f</a:t>
            </a:r>
            <a:r>
              <a:rPr lang="en-US" b="1" i="1" u="sng" spc="0" dirty="0" smtClean="0">
                <a:latin typeface="Arial"/>
                <a:cs typeface="Arial"/>
              </a:rPr>
              <a:t>or f</a:t>
            </a:r>
            <a:r>
              <a:rPr b="1" i="1" u="sng" spc="0" dirty="0" smtClean="0">
                <a:latin typeface="Arial"/>
                <a:cs typeface="Arial"/>
              </a:rPr>
              <a:t>ut</a:t>
            </a:r>
            <a:r>
              <a:rPr b="1" i="1" u="sng" spc="-5" dirty="0" smtClean="0">
                <a:latin typeface="Arial"/>
                <a:cs typeface="Arial"/>
              </a:rPr>
              <a:t>u</a:t>
            </a:r>
            <a:r>
              <a:rPr b="1" i="1" u="sng" spc="0" dirty="0" smtClean="0">
                <a:latin typeface="Arial"/>
                <a:cs typeface="Arial"/>
              </a:rPr>
              <a:t>re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4" name="object 45"/>
          <p:cNvSpPr txBox="1"/>
          <p:nvPr/>
        </p:nvSpPr>
        <p:spPr>
          <a:xfrm>
            <a:off x="439420" y="4455159"/>
            <a:ext cx="855980" cy="480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4610">
              <a:lnSpc>
                <a:spcPct val="110000"/>
              </a:lnSpc>
            </a:pPr>
            <a:r>
              <a:rPr sz="1400" b="1" spc="-45" dirty="0" smtClean="0">
                <a:latin typeface="Arial"/>
                <a:cs typeface="Arial"/>
              </a:rPr>
              <a:t>A</a:t>
            </a:r>
            <a:r>
              <a:rPr sz="1400" b="1" spc="0" dirty="0" smtClean="0">
                <a:latin typeface="Arial"/>
                <a:cs typeface="Arial"/>
              </a:rPr>
              <a:t>rticle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0" dirty="0" smtClean="0">
                <a:latin typeface="Arial"/>
                <a:cs typeface="Arial"/>
              </a:rPr>
              <a:t>V </a:t>
            </a:r>
            <a:r>
              <a:rPr sz="1400" b="1" spc="-10" dirty="0" smtClean="0">
                <a:latin typeface="Arial"/>
                <a:cs typeface="Arial"/>
              </a:rPr>
              <a:t>Coun</a:t>
            </a:r>
            <a:r>
              <a:rPr sz="1400" b="1" spc="0" dirty="0" smtClean="0">
                <a:latin typeface="Arial"/>
                <a:cs typeface="Arial"/>
              </a:rPr>
              <a:t>tries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7" name="object 32"/>
          <p:cNvSpPr/>
          <p:nvPr/>
        </p:nvSpPr>
        <p:spPr>
          <a:xfrm>
            <a:off x="1205801" y="2514600"/>
            <a:ext cx="927799" cy="847470"/>
          </a:xfrm>
          <a:custGeom>
            <a:avLst/>
            <a:gdLst/>
            <a:ahLst/>
            <a:cxnLst/>
            <a:rect l="l" t="t" r="r" b="b"/>
            <a:pathLst>
              <a:path w="1070673" h="995172">
                <a:moveTo>
                  <a:pt x="1006159" y="42631"/>
                </a:moveTo>
                <a:lnTo>
                  <a:pt x="0" y="976629"/>
                </a:lnTo>
                <a:lnTo>
                  <a:pt x="17272" y="995172"/>
                </a:lnTo>
                <a:lnTo>
                  <a:pt x="1023451" y="61280"/>
                </a:lnTo>
                <a:lnTo>
                  <a:pt x="1006159" y="42631"/>
                </a:lnTo>
                <a:close/>
              </a:path>
              <a:path w="1070673" h="995172">
                <a:moveTo>
                  <a:pt x="1057950" y="33909"/>
                </a:moveTo>
                <a:lnTo>
                  <a:pt x="1015555" y="33909"/>
                </a:lnTo>
                <a:lnTo>
                  <a:pt x="1032827" y="52577"/>
                </a:lnTo>
                <a:lnTo>
                  <a:pt x="1023451" y="61280"/>
                </a:lnTo>
                <a:lnTo>
                  <a:pt x="1040701" y="79883"/>
                </a:lnTo>
                <a:lnTo>
                  <a:pt x="1057950" y="33909"/>
                </a:lnTo>
                <a:close/>
              </a:path>
              <a:path w="1070673" h="995172">
                <a:moveTo>
                  <a:pt x="1015555" y="33909"/>
                </a:moveTo>
                <a:lnTo>
                  <a:pt x="1006159" y="42631"/>
                </a:lnTo>
                <a:lnTo>
                  <a:pt x="1023451" y="61280"/>
                </a:lnTo>
                <a:lnTo>
                  <a:pt x="1032827" y="52577"/>
                </a:lnTo>
                <a:lnTo>
                  <a:pt x="1015555" y="33909"/>
                </a:lnTo>
                <a:close/>
              </a:path>
              <a:path w="1070673" h="995172">
                <a:moveTo>
                  <a:pt x="1070673" y="0"/>
                </a:moveTo>
                <a:lnTo>
                  <a:pt x="988885" y="24002"/>
                </a:lnTo>
                <a:lnTo>
                  <a:pt x="1006159" y="42631"/>
                </a:lnTo>
                <a:lnTo>
                  <a:pt x="1015555" y="33909"/>
                </a:lnTo>
                <a:lnTo>
                  <a:pt x="1057950" y="33909"/>
                </a:lnTo>
                <a:lnTo>
                  <a:pt x="1070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2"/>
          <p:cNvSpPr txBox="1"/>
          <p:nvPr/>
        </p:nvSpPr>
        <p:spPr>
          <a:xfrm>
            <a:off x="6248400" y="2743200"/>
            <a:ext cx="2635885" cy="1295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0340" indent="-167640">
              <a:lnSpc>
                <a:spcPct val="100000"/>
              </a:lnSpc>
              <a:tabLst>
                <a:tab pos="180340" algn="l"/>
              </a:tabLst>
            </a:pPr>
            <a:endParaRPr sz="1400">
              <a:latin typeface="Arial"/>
              <a:cs typeface="Arial"/>
            </a:endParaRPr>
          </a:p>
        </p:txBody>
      </p:sp>
      <p:sp>
        <p:nvSpPr>
          <p:cNvPr id="75" name="object 5"/>
          <p:cNvSpPr/>
          <p:nvPr/>
        </p:nvSpPr>
        <p:spPr>
          <a:xfrm>
            <a:off x="2057400" y="1219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1828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5</a:t>
            </a:r>
            <a:r>
              <a:rPr lang="en-US" sz="1600" spc="-25" dirty="0">
                <a:solidFill>
                  <a:schemeClr val="bg1"/>
                </a:solidFill>
                <a:latin typeface="Arial Black"/>
                <a:cs typeface="Arial Black"/>
              </a:rPr>
              <a:t>f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a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n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d</a:t>
            </a:r>
            <a:r>
              <a:rPr lang="en-US" sz="1600" spc="-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Blends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 (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wa</a:t>
            </a:r>
            <a:r>
              <a:rPr lang="en-US" sz="1600" spc="-5" dirty="0">
                <a:solidFill>
                  <a:schemeClr val="bg1"/>
                </a:solidFill>
                <a:latin typeface="Arial Black"/>
                <a:cs typeface="Arial Black"/>
              </a:rPr>
              <a:t>ter,</a:t>
            </a:r>
            <a:r>
              <a:rPr lang="en-US" sz="1600" spc="2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pen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ta</a:t>
            </a:r>
            <a:r>
              <a:rPr lang="en-US" sz="1600" spc="-20" dirty="0">
                <a:solidFill>
                  <a:schemeClr val="bg1"/>
                </a:solidFill>
                <a:latin typeface="Arial Black"/>
                <a:cs typeface="Arial Black"/>
              </a:rPr>
              <a:t>n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lang="en-US" sz="1600" spc="-5" dirty="0">
                <a:solidFill>
                  <a:schemeClr val="bg1"/>
                </a:solidFill>
                <a:latin typeface="Arial Black"/>
                <a:cs typeface="Arial Black"/>
              </a:rPr>
              <a:t>, </a:t>
            </a:r>
            <a:r>
              <a:rPr lang="en-US" sz="1600" spc="-15" dirty="0" smtClean="0">
                <a:solidFill>
                  <a:schemeClr val="bg1"/>
                </a:solidFill>
                <a:latin typeface="Arial Black"/>
                <a:cs typeface="Arial Black"/>
              </a:rPr>
              <a:t>365</a:t>
            </a:r>
            <a:r>
              <a:rPr lang="en-US" sz="1600" spc="-10" dirty="0" smtClean="0">
                <a:solidFill>
                  <a:schemeClr val="bg1"/>
                </a:solidFill>
                <a:latin typeface="Arial Black"/>
                <a:cs typeface="Arial Black"/>
              </a:rPr>
              <a:t>mf</a:t>
            </a:r>
            <a:r>
              <a:rPr lang="en-US" sz="1600" spc="-15" dirty="0" smtClean="0">
                <a:solidFill>
                  <a:schemeClr val="bg1"/>
                </a:solidFill>
                <a:latin typeface="Arial Black"/>
                <a:cs typeface="Arial Black"/>
              </a:rPr>
              <a:t>c</a:t>
            </a:r>
            <a:r>
              <a:rPr lang="en-US" sz="1600" spc="-5" dirty="0">
                <a:solidFill>
                  <a:schemeClr val="bg1"/>
                </a:solidFill>
                <a:latin typeface="Arial Black"/>
                <a:cs typeface="Arial Black"/>
              </a:rPr>
              <a:t>,</a:t>
            </a:r>
            <a:r>
              <a:rPr lang="en-US" sz="1600" spc="15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n-US" sz="1600" spc="-15" dirty="0">
                <a:solidFill>
                  <a:schemeClr val="bg1"/>
                </a:solidFill>
                <a:latin typeface="Arial Black"/>
                <a:cs typeface="Arial Black"/>
              </a:rPr>
              <a:t>o</a:t>
            </a:r>
            <a:r>
              <a:rPr lang="en-US" sz="1600" spc="-10" dirty="0">
                <a:solidFill>
                  <a:schemeClr val="bg1"/>
                </a:solidFill>
                <a:latin typeface="Arial Black"/>
                <a:cs typeface="Arial Black"/>
              </a:rPr>
              <a:t>th</a:t>
            </a:r>
            <a:r>
              <a:rPr lang="en-US" sz="1600" spc="-20" dirty="0">
                <a:solidFill>
                  <a:schemeClr val="bg1"/>
                </a:solidFill>
                <a:latin typeface="Arial Black"/>
                <a:cs typeface="Arial Black"/>
              </a:rPr>
              <a:t>e</a:t>
            </a:r>
            <a:r>
              <a:rPr lang="en-US" sz="1600" spc="-5" dirty="0">
                <a:solidFill>
                  <a:schemeClr val="bg1"/>
                </a:solidFill>
                <a:latin typeface="Arial Black"/>
                <a:cs typeface="Arial Black"/>
              </a:rPr>
              <a:t>rs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object 5"/>
          <p:cNvSpPr/>
          <p:nvPr/>
        </p:nvSpPr>
        <p:spPr>
          <a:xfrm>
            <a:off x="2057400" y="4267200"/>
            <a:ext cx="2057400" cy="1828800"/>
          </a:xfrm>
          <a:custGeom>
            <a:avLst/>
            <a:gdLst/>
            <a:ahLst/>
            <a:cxnLst/>
            <a:rect l="l" t="t" r="r" b="b"/>
            <a:pathLst>
              <a:path w="1426845" h="1292860">
                <a:moveTo>
                  <a:pt x="713358" y="0"/>
                </a:moveTo>
                <a:lnTo>
                  <a:pt x="654855" y="2143"/>
                </a:lnTo>
                <a:lnTo>
                  <a:pt x="597654" y="8461"/>
                </a:lnTo>
                <a:lnTo>
                  <a:pt x="541938" y="18787"/>
                </a:lnTo>
                <a:lnTo>
                  <a:pt x="487891" y="32957"/>
                </a:lnTo>
                <a:lnTo>
                  <a:pt x="435697" y="50801"/>
                </a:lnTo>
                <a:lnTo>
                  <a:pt x="385539" y="72156"/>
                </a:lnTo>
                <a:lnTo>
                  <a:pt x="337602" y="96853"/>
                </a:lnTo>
                <a:lnTo>
                  <a:pt x="292068" y="124728"/>
                </a:lnTo>
                <a:lnTo>
                  <a:pt x="249122" y="155612"/>
                </a:lnTo>
                <a:lnTo>
                  <a:pt x="208946" y="189341"/>
                </a:lnTo>
                <a:lnTo>
                  <a:pt x="171726" y="225746"/>
                </a:lnTo>
                <a:lnTo>
                  <a:pt x="137643" y="264663"/>
                </a:lnTo>
                <a:lnTo>
                  <a:pt x="106883" y="305925"/>
                </a:lnTo>
                <a:lnTo>
                  <a:pt x="79628" y="349365"/>
                </a:lnTo>
                <a:lnTo>
                  <a:pt x="56062" y="394817"/>
                </a:lnTo>
                <a:lnTo>
                  <a:pt x="36369" y="442114"/>
                </a:lnTo>
                <a:lnTo>
                  <a:pt x="20733" y="491090"/>
                </a:lnTo>
                <a:lnTo>
                  <a:pt x="9337" y="541579"/>
                </a:lnTo>
                <a:lnTo>
                  <a:pt x="2364" y="593414"/>
                </a:lnTo>
                <a:lnTo>
                  <a:pt x="0" y="646430"/>
                </a:lnTo>
                <a:lnTo>
                  <a:pt x="2364" y="699445"/>
                </a:lnTo>
                <a:lnTo>
                  <a:pt x="9337" y="751280"/>
                </a:lnTo>
                <a:lnTo>
                  <a:pt x="20733" y="801769"/>
                </a:lnTo>
                <a:lnTo>
                  <a:pt x="36369" y="850745"/>
                </a:lnTo>
                <a:lnTo>
                  <a:pt x="56062" y="898042"/>
                </a:lnTo>
                <a:lnTo>
                  <a:pt x="79628" y="943494"/>
                </a:lnTo>
                <a:lnTo>
                  <a:pt x="106883" y="986934"/>
                </a:lnTo>
                <a:lnTo>
                  <a:pt x="137643" y="1028196"/>
                </a:lnTo>
                <a:lnTo>
                  <a:pt x="171726" y="1067113"/>
                </a:lnTo>
                <a:lnTo>
                  <a:pt x="208946" y="1103518"/>
                </a:lnTo>
                <a:lnTo>
                  <a:pt x="249122" y="1137247"/>
                </a:lnTo>
                <a:lnTo>
                  <a:pt x="292068" y="1168131"/>
                </a:lnTo>
                <a:lnTo>
                  <a:pt x="337602" y="1196006"/>
                </a:lnTo>
                <a:lnTo>
                  <a:pt x="385539" y="1220703"/>
                </a:lnTo>
                <a:lnTo>
                  <a:pt x="435697" y="1242058"/>
                </a:lnTo>
                <a:lnTo>
                  <a:pt x="487891" y="1259902"/>
                </a:lnTo>
                <a:lnTo>
                  <a:pt x="541938" y="1274072"/>
                </a:lnTo>
                <a:lnTo>
                  <a:pt x="597654" y="1284398"/>
                </a:lnTo>
                <a:lnTo>
                  <a:pt x="654855" y="1290716"/>
                </a:lnTo>
                <a:lnTo>
                  <a:pt x="713358" y="1292860"/>
                </a:lnTo>
                <a:lnTo>
                  <a:pt x="771880" y="1290716"/>
                </a:lnTo>
                <a:lnTo>
                  <a:pt x="829098" y="1284398"/>
                </a:lnTo>
                <a:lnTo>
                  <a:pt x="884828" y="1274072"/>
                </a:lnTo>
                <a:lnTo>
                  <a:pt x="938888" y="1259902"/>
                </a:lnTo>
                <a:lnTo>
                  <a:pt x="991094" y="1242058"/>
                </a:lnTo>
                <a:lnTo>
                  <a:pt x="1041261" y="1220703"/>
                </a:lnTo>
                <a:lnTo>
                  <a:pt x="1089207" y="1196006"/>
                </a:lnTo>
                <a:lnTo>
                  <a:pt x="1134749" y="1168131"/>
                </a:lnTo>
                <a:lnTo>
                  <a:pt x="1177701" y="1137247"/>
                </a:lnTo>
                <a:lnTo>
                  <a:pt x="1217882" y="1103518"/>
                </a:lnTo>
                <a:lnTo>
                  <a:pt x="1255107" y="1067113"/>
                </a:lnTo>
                <a:lnTo>
                  <a:pt x="1289193" y="1028196"/>
                </a:lnTo>
                <a:lnTo>
                  <a:pt x="1319956" y="986934"/>
                </a:lnTo>
                <a:lnTo>
                  <a:pt x="1347213" y="943494"/>
                </a:lnTo>
                <a:lnTo>
                  <a:pt x="1370780" y="898042"/>
                </a:lnTo>
                <a:lnTo>
                  <a:pt x="1390474" y="850745"/>
                </a:lnTo>
                <a:lnTo>
                  <a:pt x="1406111" y="801769"/>
                </a:lnTo>
                <a:lnTo>
                  <a:pt x="1417507" y="751280"/>
                </a:lnTo>
                <a:lnTo>
                  <a:pt x="1424480" y="699445"/>
                </a:lnTo>
                <a:lnTo>
                  <a:pt x="1426845" y="646430"/>
                </a:lnTo>
                <a:lnTo>
                  <a:pt x="1424480" y="593414"/>
                </a:lnTo>
                <a:lnTo>
                  <a:pt x="1417507" y="541579"/>
                </a:lnTo>
                <a:lnTo>
                  <a:pt x="1406111" y="491090"/>
                </a:lnTo>
                <a:lnTo>
                  <a:pt x="1390474" y="442114"/>
                </a:lnTo>
                <a:lnTo>
                  <a:pt x="1370780" y="394817"/>
                </a:lnTo>
                <a:lnTo>
                  <a:pt x="1347213" y="349365"/>
                </a:lnTo>
                <a:lnTo>
                  <a:pt x="1319956" y="305925"/>
                </a:lnTo>
                <a:lnTo>
                  <a:pt x="1289193" y="264663"/>
                </a:lnTo>
                <a:lnTo>
                  <a:pt x="1255107" y="225746"/>
                </a:lnTo>
                <a:lnTo>
                  <a:pt x="1217882" y="189341"/>
                </a:lnTo>
                <a:lnTo>
                  <a:pt x="1177701" y="155612"/>
                </a:lnTo>
                <a:lnTo>
                  <a:pt x="1134749" y="124728"/>
                </a:lnTo>
                <a:lnTo>
                  <a:pt x="1089207" y="96853"/>
                </a:lnTo>
                <a:lnTo>
                  <a:pt x="1041261" y="72156"/>
                </a:lnTo>
                <a:lnTo>
                  <a:pt x="991094" y="50801"/>
                </a:lnTo>
                <a:lnTo>
                  <a:pt x="938888" y="32957"/>
                </a:lnTo>
                <a:lnTo>
                  <a:pt x="884828" y="18787"/>
                </a:lnTo>
                <a:lnTo>
                  <a:pt x="829098" y="8461"/>
                </a:lnTo>
                <a:lnTo>
                  <a:pt x="771880" y="2143"/>
                </a:lnTo>
                <a:lnTo>
                  <a:pt x="713358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TextBox 76"/>
          <p:cNvSpPr txBox="1"/>
          <p:nvPr/>
        </p:nvSpPr>
        <p:spPr>
          <a:xfrm>
            <a:off x="2133600" y="4853226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10" dirty="0" smtClean="0">
                <a:solidFill>
                  <a:schemeClr val="bg1"/>
                </a:solidFill>
                <a:latin typeface="Arial Black"/>
                <a:cs typeface="Arial Black"/>
              </a:rPr>
              <a:t>HFOs &amp; Blends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object 9"/>
          <p:cNvSpPr txBox="1"/>
          <p:nvPr/>
        </p:nvSpPr>
        <p:spPr>
          <a:xfrm>
            <a:off x="3962400" y="1295400"/>
            <a:ext cx="1501140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10" indent="83820" algn="r">
              <a:lnSpc>
                <a:spcPct val="167000"/>
              </a:lnSpc>
            </a:pPr>
            <a:r>
              <a:rPr sz="1600" b="1" spc="-15" dirty="0" smtClean="0">
                <a:latin typeface="Arial"/>
                <a:cs typeface="Arial"/>
              </a:rPr>
              <a:t>Performance</a:t>
            </a:r>
            <a:r>
              <a:rPr sz="1600" b="1" spc="-10" dirty="0" smtClean="0">
                <a:latin typeface="Arial"/>
                <a:cs typeface="Arial"/>
              </a:rPr>
              <a:t> Cost-effect</a:t>
            </a:r>
            <a:r>
              <a:rPr sz="1600" b="1" spc="5" dirty="0" smtClean="0">
                <a:latin typeface="Arial"/>
                <a:cs typeface="Arial"/>
              </a:rPr>
              <a:t>i</a:t>
            </a:r>
            <a:r>
              <a:rPr sz="1600" b="1" spc="-10" dirty="0" smtClean="0">
                <a:latin typeface="Arial"/>
                <a:cs typeface="Arial"/>
              </a:rPr>
              <a:t>ve En</a:t>
            </a:r>
            <a:r>
              <a:rPr sz="1600" b="1" spc="-35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ironme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t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600" b="1" dirty="0"/>
          </a:p>
          <a:p>
            <a:pPr marR="12700" algn="r">
              <a:lnSpc>
                <a:spcPct val="100000"/>
              </a:lnSpc>
            </a:pPr>
            <a:r>
              <a:rPr sz="1600" b="1" spc="-15" dirty="0" smtClean="0">
                <a:latin typeface="Arial"/>
                <a:cs typeface="Arial"/>
              </a:rPr>
              <a:t>Safety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79" name="Right Brace 78"/>
          <p:cNvSpPr/>
          <p:nvPr/>
        </p:nvSpPr>
        <p:spPr>
          <a:xfrm>
            <a:off x="5410200" y="1447800"/>
            <a:ext cx="381000" cy="1524000"/>
          </a:xfrm>
          <a:prstGeom prst="rightBrac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bject 9"/>
          <p:cNvSpPr txBox="1"/>
          <p:nvPr/>
        </p:nvSpPr>
        <p:spPr>
          <a:xfrm>
            <a:off x="4038600" y="4343400"/>
            <a:ext cx="1501140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510" indent="83820" algn="r">
              <a:lnSpc>
                <a:spcPct val="167000"/>
              </a:lnSpc>
            </a:pPr>
            <a:r>
              <a:rPr sz="1600" b="1" spc="-15" dirty="0" smtClean="0">
                <a:latin typeface="Arial"/>
                <a:cs typeface="Arial"/>
              </a:rPr>
              <a:t>Performance</a:t>
            </a:r>
            <a:r>
              <a:rPr sz="1600" b="1" spc="-10" dirty="0" smtClean="0">
                <a:latin typeface="Arial"/>
                <a:cs typeface="Arial"/>
              </a:rPr>
              <a:t> Cost-effect</a:t>
            </a:r>
            <a:r>
              <a:rPr sz="1600" b="1" spc="5" dirty="0" smtClean="0">
                <a:latin typeface="Arial"/>
                <a:cs typeface="Arial"/>
              </a:rPr>
              <a:t>i</a:t>
            </a:r>
            <a:r>
              <a:rPr sz="1600" b="1" spc="-10" dirty="0" smtClean="0">
                <a:latin typeface="Arial"/>
                <a:cs typeface="Arial"/>
              </a:rPr>
              <a:t>ve En</a:t>
            </a:r>
            <a:r>
              <a:rPr sz="1600" b="1" spc="-35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ironme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5" dirty="0" smtClean="0">
                <a:latin typeface="Arial"/>
                <a:cs typeface="Arial"/>
              </a:rPr>
              <a:t>t</a:t>
            </a:r>
            <a:endParaRPr sz="1600" b="1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600" b="1" dirty="0"/>
          </a:p>
          <a:p>
            <a:pPr marR="12700" algn="r">
              <a:lnSpc>
                <a:spcPct val="100000"/>
              </a:lnSpc>
            </a:pPr>
            <a:r>
              <a:rPr sz="1600" b="1" spc="-15" dirty="0" smtClean="0">
                <a:latin typeface="Arial"/>
                <a:cs typeface="Arial"/>
              </a:rPr>
              <a:t>Safety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81" name="Right Brace 80"/>
          <p:cNvSpPr/>
          <p:nvPr/>
        </p:nvSpPr>
        <p:spPr>
          <a:xfrm>
            <a:off x="5486400" y="4495800"/>
            <a:ext cx="381000" cy="1524000"/>
          </a:xfrm>
          <a:prstGeom prst="rightBrac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lobe.gif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1447800" cy="14478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3352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HCFC 141 B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598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28600" y="156278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Arial"/>
                <a:cs typeface="Arial"/>
              </a:rPr>
              <a:t>Cyclopentane – a proven solution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03893" y="3649752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PHASE - I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40288"/>
              </p:ext>
            </p:extLst>
          </p:nvPr>
        </p:nvGraphicFramePr>
        <p:xfrm>
          <a:off x="457200" y="1066803"/>
          <a:ext cx="8229600" cy="528957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8229600"/>
              </a:tblGrid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Universally accepted for rigid foams productions for Medium and Large Industries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In use for many years in refrigerating appliances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Good availability as it is a by product of refineries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lower molecular weight thus less required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No toxicity related issues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Though highly flammable can be handled safely with properly designed equipment</a:t>
                      </a:r>
                      <a:endParaRPr lang="en-US" sz="2200" b="1" dirty="0"/>
                    </a:p>
                  </a:txBody>
                  <a:tcPr/>
                </a:tc>
              </a:tr>
              <a:tr h="59371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Polyol and C5 blend does not posses high fire risk</a:t>
                      </a:r>
                      <a:endParaRPr lang="en-US" sz="2200" b="1" dirty="0"/>
                    </a:p>
                  </a:txBody>
                  <a:tcPr/>
                </a:tc>
              </a:tr>
              <a:tr h="7970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200" b="1" kern="1200" dirty="0" smtClean="0"/>
                        <a:t>Initial capital cost is high but running cost is low , as it is the lowest cost  BA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4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612128"/>
            <a:ext cx="914400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065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0934" y="6276113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novating</a:t>
            </a:r>
            <a:r>
              <a:rPr lang="en-US" b="1" i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30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na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ble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i="1" spc="-15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u</a:t>
            </a:r>
            <a:r>
              <a:rPr lang="en-US" b="1" i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b="1" i="1" spc="-10" dirty="0">
                <a:solidFill>
                  <a:srgbClr val="FFFFFF"/>
                </a:solidFill>
                <a:cs typeface="Calibri"/>
              </a:rPr>
              <a:t>try</a:t>
            </a:r>
            <a:r>
              <a:rPr lang="en-US" b="1" i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i="1" spc="-15" dirty="0" smtClean="0">
                <a:solidFill>
                  <a:srgbClr val="FFFFFF"/>
                </a:solidFill>
                <a:cs typeface="Calibri"/>
              </a:rPr>
              <a:t>growth</a:t>
            </a:r>
            <a:endParaRPr lang="en-US" dirty="0">
              <a:cs typeface="Calibri"/>
            </a:endParaRPr>
          </a:p>
        </p:txBody>
      </p:sp>
      <p:sp>
        <p:nvSpPr>
          <p:cNvPr id="47" name="object 34"/>
          <p:cNvSpPr txBox="1"/>
          <p:nvPr/>
        </p:nvSpPr>
        <p:spPr>
          <a:xfrm>
            <a:off x="228600" y="139362"/>
            <a:ext cx="7388861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latin typeface="+mj-lt"/>
                <a:cs typeface="Arial"/>
              </a:rPr>
              <a:t>Challenges</a:t>
            </a:r>
            <a:endParaRPr sz="2000" dirty="0">
              <a:latin typeface="+mj-lt"/>
              <a:cs typeface="Calibri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303893" y="3649752"/>
            <a:ext cx="914400" cy="2341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00" spc="-15" dirty="0" smtClean="0">
                <a:solidFill>
                  <a:srgbClr val="FFFFFF"/>
                </a:solidFill>
                <a:latin typeface="Arial Black"/>
                <a:cs typeface="Arial Black"/>
              </a:rPr>
              <a:t>PHASE - I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2286000" y="1676400"/>
            <a:ext cx="129984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9535" algn="ctr">
              <a:lnSpc>
                <a:spcPts val="1320"/>
              </a:lnSpc>
            </a:pPr>
            <a:r>
              <a:rPr lang="en-US" sz="1400" b="1" spc="-10" dirty="0" smtClean="0">
                <a:solidFill>
                  <a:srgbClr val="FFFFFF"/>
                </a:solidFill>
                <a:cs typeface="Arial Black"/>
              </a:rPr>
              <a:t>Domestic Refrigeration</a:t>
            </a:r>
            <a:endParaRPr sz="1400" b="1" dirty="0">
              <a:cs typeface="Arial Black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39999"/>
              </p:ext>
            </p:extLst>
          </p:nvPr>
        </p:nvGraphicFramePr>
        <p:xfrm>
          <a:off x="304800" y="1295400"/>
          <a:ext cx="8550274" cy="5212080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8550274"/>
              </a:tblGrid>
              <a:tr h="7050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400" b="1" kern="1200" dirty="0" smtClean="0"/>
                        <a:t> </a:t>
                      </a:r>
                      <a:r>
                        <a:rPr lang="en-US" sz="2400" b="1" kern="1200" baseline="0" dirty="0" smtClean="0"/>
                        <a:t>Various blowing agents are in offering as </a:t>
                      </a:r>
                      <a:r>
                        <a:rPr lang="en-US" sz="2400" b="1" kern="1200" baseline="0" dirty="0" smtClean="0"/>
                        <a:t>alternative- </a:t>
                      </a:r>
                      <a:r>
                        <a:rPr lang="en-US" sz="2400" b="1" kern="1200" baseline="0" dirty="0" smtClean="0"/>
                        <a:t>making   selection confusing</a:t>
                      </a:r>
                      <a:endParaRPr lang="en-US" sz="2400" b="1" dirty="0"/>
                    </a:p>
                  </a:txBody>
                  <a:tcPr/>
                </a:tc>
              </a:tr>
              <a:tr h="7050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400" b="1" dirty="0" smtClean="0"/>
                        <a:t> New technologies</a:t>
                      </a:r>
                      <a:r>
                        <a:rPr lang="en-US" sz="2400" b="1" baseline="0" dirty="0" smtClean="0"/>
                        <a:t> are </a:t>
                      </a:r>
                      <a:r>
                        <a:rPr lang="en-US" sz="2400" b="1" dirty="0" smtClean="0"/>
                        <a:t>not fully adoptable because of </a:t>
                      </a:r>
                      <a:r>
                        <a:rPr lang="en-US" sz="2400" b="1" dirty="0" smtClean="0"/>
                        <a:t> high capital cost </a:t>
                      </a:r>
                      <a:endParaRPr lang="en-US" sz="2400" b="1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2400" b="1" dirty="0" smtClean="0"/>
                    </a:p>
                  </a:txBody>
                  <a:tcPr/>
                </a:tc>
              </a:tr>
              <a:tr h="70509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2400" b="1" dirty="0" smtClean="0"/>
                        <a:t> Phase-II stakeholders will be competing against large units using</a:t>
                      </a:r>
                      <a:r>
                        <a:rPr lang="en-US" sz="2400" b="1" baseline="0" dirty="0" smtClean="0"/>
                        <a:t> Cyclopentane  technology </a:t>
                      </a:r>
                      <a:endParaRPr lang="en-US" sz="2400" b="1" dirty="0"/>
                    </a:p>
                  </a:txBody>
                  <a:tcPr/>
                </a:tc>
              </a:tr>
              <a:tr h="1018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="1" dirty="0" smtClean="0"/>
                        <a:t> Not easy for them to adopt</a:t>
                      </a:r>
                      <a:r>
                        <a:rPr lang="en-US" sz="2400" b="1" baseline="0" dirty="0" smtClean="0"/>
                        <a:t> Cyclopentane technology due to lack of fund or infrastructure, Whereas </a:t>
                      </a:r>
                      <a:r>
                        <a:rPr lang="en-US" sz="2400" b="1" baseline="0" dirty="0" err="1" smtClean="0"/>
                        <a:t>cyclopentane</a:t>
                      </a:r>
                      <a:r>
                        <a:rPr lang="en-US" sz="2400" b="1" baseline="0" dirty="0" smtClean="0"/>
                        <a:t> is Fire Hazardous.</a:t>
                      </a:r>
                    </a:p>
                  </a:txBody>
                  <a:tcPr/>
                </a:tc>
              </a:tr>
              <a:tr h="676252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US" sz="2400" b="1" dirty="0" smtClean="0"/>
                        <a:t>Due</a:t>
                      </a:r>
                      <a:r>
                        <a:rPr lang="en-US" sz="2400" b="1" baseline="0" dirty="0" smtClean="0"/>
                        <a:t> to high capital cost and Fire hazardous properties it is challenging for micro &amp; small enterprises to  adopt to </a:t>
                      </a:r>
                      <a:r>
                        <a:rPr lang="en-US" sz="2400" b="1" baseline="0" dirty="0" err="1" smtClean="0"/>
                        <a:t>cyclopentane</a:t>
                      </a:r>
                      <a:r>
                        <a:rPr lang="en-US" sz="2400" b="1" baseline="0" dirty="0" smtClean="0"/>
                        <a:t> technology.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6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DEA9-09F3-4892-8692-60905AE042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In </a:t>
            </a:r>
            <a:r>
              <a:rPr lang="en-US" sz="2000" b="1" dirty="0"/>
              <a:t>the world market for more than a decade. </a:t>
            </a:r>
            <a:r>
              <a:rPr lang="en-US" sz="2000" b="1" dirty="0" smtClean="0"/>
              <a:t>Proven </a:t>
            </a:r>
            <a:r>
              <a:rPr lang="en-US" sz="2000" b="1" dirty="0"/>
              <a:t>in wide range of applications since 2002, including refrigeration</a:t>
            </a:r>
            <a:r>
              <a:rPr lang="en-US" sz="2000" b="1" dirty="0" smtClean="0"/>
              <a:t>, marine</a:t>
            </a:r>
            <a:r>
              <a:rPr lang="en-US" sz="2000" b="1" dirty="0"/>
              <a:t>, automotive, construction , sandwich panels, spray foam </a:t>
            </a:r>
            <a:r>
              <a:rPr lang="en-US" sz="2000" b="1" dirty="0" smtClean="0"/>
              <a:t>and </a:t>
            </a:r>
            <a:r>
              <a:rPr lang="en-US" sz="2000" b="1" dirty="0"/>
              <a:t>many more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A very good </a:t>
            </a:r>
            <a:r>
              <a:rPr lang="en-US" sz="2000" b="1" dirty="0"/>
              <a:t>thermal efficient Blowing agent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Can </a:t>
            </a:r>
            <a:r>
              <a:rPr lang="en-US" sz="2000" b="1" dirty="0"/>
              <a:t>replace HCFCs, HFCs, HCs  &amp; </a:t>
            </a:r>
            <a:r>
              <a:rPr lang="en-US" sz="2000" b="1" dirty="0" smtClean="0"/>
              <a:t>HFOs Environmentally </a:t>
            </a:r>
            <a:r>
              <a:rPr lang="en-US" sz="2000" b="1" dirty="0"/>
              <a:t>Benign and </a:t>
            </a:r>
            <a:r>
              <a:rPr lang="en-US" sz="2000" b="1" dirty="0" smtClean="0"/>
              <a:t>Economically </a:t>
            </a:r>
            <a:r>
              <a:rPr lang="en-US" sz="2000" b="1" dirty="0"/>
              <a:t>advantageous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Regulator compliant - US </a:t>
            </a:r>
            <a:r>
              <a:rPr lang="en-US" sz="2000" b="1" dirty="0"/>
              <a:t>EPA, SNAP, MONTREAL AND KYOTO Protocol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roperties </a:t>
            </a:r>
            <a:r>
              <a:rPr lang="en-US" sz="2000" b="1" dirty="0"/>
              <a:t>similar to 141-b with half the molecular weight, hence less quantities </a:t>
            </a:r>
            <a:r>
              <a:rPr lang="en-US" sz="2000" b="1" dirty="0" smtClean="0"/>
              <a:t>for </a:t>
            </a:r>
            <a:r>
              <a:rPr lang="en-US" sz="2000" b="1" dirty="0"/>
              <a:t>same density. Hence cost effective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Ease </a:t>
            </a:r>
            <a:r>
              <a:rPr lang="en-US" sz="2000" b="1" dirty="0"/>
              <a:t>of change over with minimal capital expenses. </a:t>
            </a:r>
            <a:r>
              <a:rPr lang="en-US" sz="2000" b="1" dirty="0" smtClean="0"/>
              <a:t>Means very </a:t>
            </a:r>
            <a:r>
              <a:rPr lang="en-US" sz="2000" b="1" dirty="0"/>
              <a:t>ideal for change over for SMEs. Can be processed through standard and/existing </a:t>
            </a:r>
            <a:r>
              <a:rPr lang="en-US" sz="2000" b="1" dirty="0" err="1"/>
              <a:t>equipments</a:t>
            </a:r>
            <a:r>
              <a:rPr lang="en-US" sz="2000" b="1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ECOMATE </a:t>
            </a:r>
            <a:r>
              <a:rPr lang="en-US" sz="2000" b="1" dirty="0"/>
              <a:t>is stored and shipped in metal containers.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Excellent </a:t>
            </a:r>
            <a:r>
              <a:rPr lang="en-US" sz="2000" b="1" dirty="0"/>
              <a:t>miscibility with all major </a:t>
            </a:r>
            <a:r>
              <a:rPr lang="en-US" sz="2000" b="1" dirty="0" err="1"/>
              <a:t>Polyols</a:t>
            </a:r>
            <a:r>
              <a:rPr lang="en-US" sz="2000" b="1" dirty="0"/>
              <a:t> and compatible with most </a:t>
            </a:r>
            <a:r>
              <a:rPr lang="en-US" sz="2000" b="1" dirty="0" smtClean="0"/>
              <a:t>PU raw </a:t>
            </a:r>
            <a:r>
              <a:rPr lang="en-US" sz="2000" b="1" dirty="0"/>
              <a:t>materials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No </a:t>
            </a:r>
            <a:r>
              <a:rPr lang="en-US" sz="2000" b="1" dirty="0"/>
              <a:t>need to emulsify blowing agent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Blended </a:t>
            </a:r>
            <a:r>
              <a:rPr lang="en-US" sz="2000" b="1" dirty="0"/>
              <a:t>POLYOL does not possess any fire risk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b="1" dirty="0" smtClean="0"/>
              <a:t>Available </a:t>
            </a:r>
            <a:r>
              <a:rPr lang="en-US" sz="2000" b="1" dirty="0"/>
              <a:t>worldwide </a:t>
            </a:r>
          </a:p>
        </p:txBody>
      </p:sp>
      <p:pic>
        <p:nvPicPr>
          <p:cNvPr id="6" name="Picture 5" descr="ecomate transparen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111375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1" y="190381"/>
            <a:ext cx="30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 dirty="0" smtClean="0">
                <a:latin typeface="Arial"/>
                <a:cs typeface="Arial"/>
              </a:rPr>
              <a:t>– </a:t>
            </a:r>
            <a:r>
              <a:rPr lang="en-US" sz="2800" b="1" spc="-20" dirty="0">
                <a:latin typeface="+mj-lt"/>
                <a:cs typeface="Arial"/>
              </a:rPr>
              <a:t>a proven solution</a:t>
            </a:r>
            <a:endParaRPr lang="en-US" sz="2800" dirty="0">
              <a:latin typeface="+mj-lt"/>
              <a:cs typeface="Calibri"/>
            </a:endParaRPr>
          </a:p>
          <a:p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80987" y="738251"/>
            <a:ext cx="8574087" cy="0"/>
          </a:xfrm>
          <a:custGeom>
            <a:avLst/>
            <a:gdLst/>
            <a:ahLst/>
            <a:cxnLst/>
            <a:rect l="l" t="t" r="r" b="b"/>
            <a:pathLst>
              <a:path w="8574087">
                <a:moveTo>
                  <a:pt x="0" y="0"/>
                </a:moveTo>
                <a:lnTo>
                  <a:pt x="8574087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8476" y="151584"/>
            <a:ext cx="896598" cy="5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2793</TotalTime>
  <Words>1179</Words>
  <Application>Microsoft Macintosh PowerPoint</Application>
  <PresentationFormat>On-screen Show (4:3)</PresentationFormat>
  <Paragraphs>200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ISIS/Draw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mdeshmukh</dc:creator>
  <cp:lastModifiedBy>S Arora</cp:lastModifiedBy>
  <cp:revision>228</cp:revision>
  <cp:lastPrinted>2017-05-08T08:54:57Z</cp:lastPrinted>
  <dcterms:created xsi:type="dcterms:W3CDTF">2014-07-24T10:44:20Z</dcterms:created>
  <dcterms:modified xsi:type="dcterms:W3CDTF">2017-05-24T09:35:51Z</dcterms:modified>
</cp:coreProperties>
</file>