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69" r:id="rId12"/>
    <p:sldId id="271" r:id="rId13"/>
    <p:sldId id="260" r:id="rId1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別置型ショーケース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漏洩量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家庭用エアコン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漏洩量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その他業務用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漏洩量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3.1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ビル用ＰＡＣ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漏洩量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2.2000000000000002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その他中型冷凍冷蔵機器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漏洩量</c:v>
                </c:pt>
              </c:strCache>
            </c:strRef>
          </c:cat>
          <c:val>
            <c:numRef>
              <c:f>Sheet1!$B$6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大型冷凍機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漏洩量</c:v>
                </c:pt>
              </c:strCache>
            </c:strRef>
          </c:cat>
          <c:val>
            <c:numRef>
              <c:f>Sheet1!$B$7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小型冷凍冷蔵機器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漏洩量</c:v>
                </c:pt>
              </c:strCache>
            </c:strRef>
          </c:cat>
          <c:val>
            <c:numRef>
              <c:f>Sheet1!$B$8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614144"/>
        <c:axId val="102615680"/>
      </c:barChart>
      <c:catAx>
        <c:axId val="102614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ja-JP"/>
          </a:p>
        </c:txPr>
        <c:crossAx val="102615680"/>
        <c:crosses val="autoZero"/>
        <c:auto val="1"/>
        <c:lblAlgn val="ctr"/>
        <c:lblOffset val="100"/>
        <c:noMultiLvlLbl val="0"/>
      </c:catAx>
      <c:valAx>
        <c:axId val="102615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ja-JP"/>
          </a:p>
        </c:txPr>
        <c:crossAx val="102614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8501348549925138"/>
          <c:y val="1.6080028357565078E-2"/>
          <c:w val="0.49339050980151372"/>
          <c:h val="0.90064896306831344"/>
        </c:manualLayout>
      </c:layout>
      <c:overlay val="0"/>
      <c:txPr>
        <a:bodyPr/>
        <a:lstStyle/>
        <a:p>
          <a:pPr>
            <a:defRPr lang="ja-JP"/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14F9A-A859-4E98-A901-89A5A799CBFC}" type="datetimeFigureOut">
              <a:rPr kumimoji="1" lang="ja-JP" altLang="en-US" smtClean="0"/>
              <a:t>2017/5/21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92448-9C51-4A51-800B-A5C1B46D75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010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80363-0226-440A-A8EC-918EF3D2764F}" type="datetimeFigureOut">
              <a:rPr kumimoji="1" lang="ja-JP" altLang="en-US" smtClean="0"/>
              <a:t>2017/5/21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605F5-D445-482B-857D-356F011FE3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206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605F5-D445-482B-857D-356F011FE31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274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B721-0E2F-49EB-AB75-0723CFFCF041}" type="datetimeFigureOut">
              <a:rPr kumimoji="1" lang="ja-JP" altLang="en-US" smtClean="0"/>
              <a:t>2017/5/21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53E-246D-4DCE-BE37-CDC56656F2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B721-0E2F-49EB-AB75-0723CFFCF041}" type="datetimeFigureOut">
              <a:rPr kumimoji="1" lang="ja-JP" altLang="en-US" smtClean="0"/>
              <a:t>2017/5/21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53E-246D-4DCE-BE37-CDC56656F2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B721-0E2F-49EB-AB75-0723CFFCF041}" type="datetimeFigureOut">
              <a:rPr kumimoji="1" lang="ja-JP" altLang="en-US" smtClean="0"/>
              <a:t>2017/5/21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53E-246D-4DCE-BE37-CDC56656F2F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B721-0E2F-49EB-AB75-0723CFFCF041}" type="datetimeFigureOut">
              <a:rPr kumimoji="1" lang="ja-JP" altLang="en-US" smtClean="0"/>
              <a:t>2017/5/21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53E-246D-4DCE-BE37-CDC56656F2F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B721-0E2F-49EB-AB75-0723CFFCF041}" type="datetimeFigureOut">
              <a:rPr kumimoji="1" lang="ja-JP" altLang="en-US" smtClean="0"/>
              <a:t>2017/5/21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53E-246D-4DCE-BE37-CDC56656F2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B721-0E2F-49EB-AB75-0723CFFCF041}" type="datetimeFigureOut">
              <a:rPr kumimoji="1" lang="ja-JP" altLang="en-US" smtClean="0"/>
              <a:t>2017/5/21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53E-246D-4DCE-BE37-CDC56656F2F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B721-0E2F-49EB-AB75-0723CFFCF041}" type="datetimeFigureOut">
              <a:rPr kumimoji="1" lang="ja-JP" altLang="en-US" smtClean="0"/>
              <a:t>2017/5/21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53E-246D-4DCE-BE37-CDC56656F2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B721-0E2F-49EB-AB75-0723CFFCF041}" type="datetimeFigureOut">
              <a:rPr kumimoji="1" lang="ja-JP" altLang="en-US" smtClean="0"/>
              <a:t>2017/5/21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53E-246D-4DCE-BE37-CDC56656F2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B721-0E2F-49EB-AB75-0723CFFCF041}" type="datetimeFigureOut">
              <a:rPr kumimoji="1" lang="ja-JP" altLang="en-US" smtClean="0"/>
              <a:t>2017/5/21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53E-246D-4DCE-BE37-CDC56656F2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B721-0E2F-49EB-AB75-0723CFFCF041}" type="datetimeFigureOut">
              <a:rPr kumimoji="1" lang="ja-JP" altLang="en-US" smtClean="0"/>
              <a:t>2017/5/21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53E-246D-4DCE-BE37-CDC56656F2F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B721-0E2F-49EB-AB75-0723CFFCF041}" type="datetimeFigureOut">
              <a:rPr kumimoji="1" lang="ja-JP" altLang="en-US" smtClean="0"/>
              <a:t>2017/5/21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53E-246D-4DCE-BE37-CDC56656F2F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98DB721-0E2F-49EB-AB75-0723CFFCF041}" type="datetimeFigureOut">
              <a:rPr kumimoji="1" lang="ja-JP" altLang="en-US" smtClean="0"/>
              <a:t>2017/5/21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50DD53E-246D-4DCE-BE37-CDC56656F2F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008112"/>
          </a:xfrm>
        </p:spPr>
        <p:txBody>
          <a:bodyPr>
            <a:noAutofit/>
          </a:bodyPr>
          <a:lstStyle/>
          <a:p>
            <a:pPr algn="ctr"/>
            <a:r>
              <a:rPr lang="en-US" altLang="ja-JP" sz="3200" b="0" dirty="0">
                <a:solidFill>
                  <a:schemeClr val="bg1"/>
                </a:solidFill>
                <a:effectLst/>
              </a:rPr>
              <a:t>Overview of Technical and </a:t>
            </a:r>
            <a:r>
              <a:rPr lang="en-US" altLang="ja-JP" sz="3200" b="0" dirty="0" smtClean="0">
                <a:solidFill>
                  <a:schemeClr val="bg1"/>
                </a:solidFill>
                <a:effectLst/>
              </a:rPr>
              <a:t>Policy Challenges </a:t>
            </a:r>
            <a:r>
              <a:rPr lang="en-US" altLang="ja-JP" sz="3200" b="0" dirty="0">
                <a:solidFill>
                  <a:schemeClr val="bg1"/>
                </a:solidFill>
                <a:effectLst/>
              </a:rPr>
              <a:t>in Meeting </a:t>
            </a:r>
            <a:r>
              <a:rPr lang="en-US" altLang="ja-JP" sz="3200" b="0" dirty="0" smtClean="0">
                <a:solidFill>
                  <a:schemeClr val="bg1"/>
                </a:solidFill>
                <a:effectLst/>
              </a:rPr>
              <a:t>2020 Phase </a:t>
            </a:r>
            <a:r>
              <a:rPr lang="en-US" altLang="ja-JP" sz="3200" b="0" dirty="0">
                <a:solidFill>
                  <a:schemeClr val="bg1"/>
                </a:solidFill>
                <a:effectLst/>
              </a:rPr>
              <a:t>Out Targets</a:t>
            </a:r>
            <a:endParaRPr kumimoji="1" lang="ja-JP" altLang="en-US" sz="32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23528" y="2124273"/>
            <a:ext cx="8496944" cy="13767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ja-JP" sz="4000" dirty="0" smtClean="0">
                <a:solidFill>
                  <a:schemeClr val="bg1"/>
                </a:solidFill>
                <a:ea typeface="+mj-ea"/>
                <a:cs typeface="+mj-cs"/>
              </a:rPr>
              <a:t>on </a:t>
            </a:r>
            <a:r>
              <a:rPr lang="en-US" altLang="ja-JP" sz="4000" dirty="0">
                <a:solidFill>
                  <a:schemeClr val="bg1"/>
                </a:solidFill>
                <a:ea typeface="+mj-ea"/>
                <a:cs typeface="+mj-cs"/>
              </a:rPr>
              <a:t>RAC Servicing </a:t>
            </a:r>
            <a:r>
              <a:rPr lang="en-US" altLang="ja-JP" sz="4000" dirty="0" smtClean="0">
                <a:solidFill>
                  <a:schemeClr val="bg1"/>
                </a:solidFill>
                <a:ea typeface="+mj-ea"/>
                <a:cs typeface="+mj-cs"/>
              </a:rPr>
              <a:t>Sector</a:t>
            </a:r>
          </a:p>
          <a:p>
            <a:pPr>
              <a:spcBef>
                <a:spcPct val="0"/>
              </a:spcBef>
            </a:pPr>
            <a:r>
              <a:rPr lang="en-US" altLang="ja-JP" sz="4000" dirty="0" smtClean="0">
                <a:solidFill>
                  <a:schemeClr val="bg1"/>
                </a:solidFill>
                <a:ea typeface="+mj-ea"/>
                <a:cs typeface="+mj-cs"/>
              </a:rPr>
              <a:t>- Leakage Control </a:t>
            </a:r>
            <a:r>
              <a:rPr lang="en-US" altLang="ja-JP" sz="4000" dirty="0" smtClean="0">
                <a:solidFill>
                  <a:schemeClr val="bg1"/>
                </a:solidFill>
                <a:ea typeface="+mj-ea"/>
                <a:cs typeface="+mj-cs"/>
              </a:rPr>
              <a:t>-</a:t>
            </a:r>
            <a:endParaRPr lang="ja-JP" altLang="en-US" sz="40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76056" y="3861048"/>
            <a:ext cx="3816424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300" i="1" dirty="0" smtClean="0">
                <a:solidFill>
                  <a:schemeClr val="tx2"/>
                </a:solidFill>
              </a:rPr>
              <a:t>The Annual 2017 Network Meetings of the National Ozone Officers of the South Asia Countries</a:t>
            </a:r>
          </a:p>
          <a:p>
            <a:pPr algn="l"/>
            <a:r>
              <a:rPr lang="en-US" altLang="ja-JP" sz="1300" i="1" dirty="0" smtClean="0">
                <a:solidFill>
                  <a:schemeClr val="tx2"/>
                </a:solidFill>
              </a:rPr>
              <a:t>Agra, India, 23-26 May 2017</a:t>
            </a:r>
          </a:p>
          <a:p>
            <a:pPr algn="l"/>
            <a:r>
              <a:rPr lang="en-US" altLang="ja-JP" sz="1300" i="1" dirty="0" err="1" smtClean="0">
                <a:solidFill>
                  <a:schemeClr val="tx2"/>
                </a:solidFill>
              </a:rPr>
              <a:t>Niro</a:t>
            </a:r>
            <a:r>
              <a:rPr lang="en-US" altLang="ja-JP" sz="1300" i="1" dirty="0" smtClean="0">
                <a:solidFill>
                  <a:schemeClr val="tx2"/>
                </a:solidFill>
              </a:rPr>
              <a:t> </a:t>
            </a:r>
            <a:r>
              <a:rPr lang="en-US" altLang="ja-JP" sz="1300" i="1" dirty="0" err="1" smtClean="0">
                <a:solidFill>
                  <a:schemeClr val="tx2"/>
                </a:solidFill>
              </a:rPr>
              <a:t>Tohi</a:t>
            </a:r>
            <a:endParaRPr lang="en-US" altLang="ja-JP" sz="1300" i="1" dirty="0" smtClean="0">
              <a:solidFill>
                <a:schemeClr val="tx2"/>
              </a:solidFill>
            </a:endParaRPr>
          </a:p>
          <a:p>
            <a:pPr algn="l"/>
            <a:r>
              <a:rPr lang="en-US" altLang="ja-JP" sz="1300" i="1" dirty="0" smtClean="0">
                <a:solidFill>
                  <a:schemeClr val="tx2"/>
                </a:solidFill>
              </a:rPr>
              <a:t>PREC Institute Inc., Japan</a:t>
            </a:r>
            <a:endParaRPr lang="en-US" altLang="ja-JP" sz="13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29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043608" y="3467555"/>
            <a:ext cx="7704856" cy="3201805"/>
          </a:xfrm>
        </p:spPr>
        <p:txBody>
          <a:bodyPr>
            <a:normAutofit/>
          </a:bodyPr>
          <a:lstStyle/>
          <a:p>
            <a:r>
              <a:rPr lang="en-US" altLang="ja-JP" sz="3200" dirty="0"/>
              <a:t>Users must keep the record </a:t>
            </a:r>
            <a:r>
              <a:rPr lang="en-US" altLang="ja-JP" sz="3200" dirty="0" smtClean="0"/>
              <a:t>of inspection, the history of repair and  </a:t>
            </a:r>
            <a:r>
              <a:rPr lang="en-US" altLang="ja-JP" sz="3200" dirty="0"/>
              <a:t>filling/recovery of </a:t>
            </a:r>
            <a:r>
              <a:rPr lang="en-US" altLang="ja-JP" sz="3200" dirty="0" smtClean="0"/>
              <a:t>refrigerants.</a:t>
            </a:r>
          </a:p>
          <a:p>
            <a:r>
              <a:rPr lang="en-US" altLang="ja-JP" sz="3200" dirty="0"/>
              <a:t>Related records must be disclosed upon request of a maintenance operators etc. at the time of equipment </a:t>
            </a:r>
            <a:r>
              <a:rPr lang="en-US" altLang="ja-JP" sz="3200" dirty="0" smtClean="0"/>
              <a:t>maintenance. </a:t>
            </a:r>
            <a:endParaRPr lang="en-US" altLang="ja-JP" sz="3200" dirty="0"/>
          </a:p>
          <a:p>
            <a:endParaRPr kumimoji="1" lang="ja-JP" altLang="en-US" sz="32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Record-keeping of inspection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20060"/>
            <a:ext cx="2993086" cy="133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21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Guideline on fluorocarbon leakage inspection and repairing for commercial RAC equipment</a:t>
            </a:r>
            <a:endParaRPr kumimoji="1" lang="ja-JP" alt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3096344" cy="4378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139952" y="2817845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The guideline has been developed and published by RAC association (JARAC</a:t>
            </a:r>
            <a:r>
              <a:rPr lang="en-US" altLang="ja-JP" sz="2800" dirty="0"/>
              <a:t>)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51901" y="4509120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JARAC</a:t>
            </a:r>
            <a:r>
              <a:rPr lang="en-US" altLang="ja-JP" sz="2000" dirty="0" smtClean="0"/>
              <a:t>: </a:t>
            </a:r>
          </a:p>
          <a:p>
            <a:r>
              <a:rPr lang="en-US" altLang="ja-JP" sz="2000" dirty="0" smtClean="0"/>
              <a:t>Japan </a:t>
            </a:r>
            <a:r>
              <a:rPr lang="en-US" altLang="ja-JP" sz="2000" dirty="0"/>
              <a:t>Association of Refrigeration and Air-Conditioning Contractors 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52658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72067" y="2460029"/>
            <a:ext cx="7408333" cy="2769171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Responsibilities of industrial/commercial RAC users </a:t>
            </a:r>
            <a:r>
              <a:rPr lang="en-US" altLang="ja-JP" sz="2800" dirty="0"/>
              <a:t>for refrigerant leakage control </a:t>
            </a:r>
            <a:endParaRPr kumimoji="1" lang="en-US" altLang="ja-JP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3200" dirty="0"/>
              <a:t>Simple inspection (more frequent</a:t>
            </a:r>
            <a:r>
              <a:rPr lang="en-US" altLang="ja-JP" sz="32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3200" dirty="0"/>
              <a:t>Periodic inspection (more specialized</a:t>
            </a:r>
            <a:r>
              <a:rPr lang="en-US" altLang="ja-JP" sz="32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Record-keeping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コンテンツ プレースホルダー 1"/>
          <p:cNvSpPr txBox="1">
            <a:spLocks/>
          </p:cNvSpPr>
          <p:nvPr/>
        </p:nvSpPr>
        <p:spPr>
          <a:xfrm>
            <a:off x="611560" y="5301208"/>
            <a:ext cx="7992888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>
                <a:solidFill>
                  <a:srgbClr val="C00000"/>
                </a:solidFill>
              </a:rPr>
              <a:t>In order to supervise how equipment are managed, </a:t>
            </a:r>
            <a:r>
              <a:rPr lang="en-US" altLang="ja-JP" sz="2800" dirty="0" smtClean="0">
                <a:solidFill>
                  <a:srgbClr val="C00000"/>
                </a:solidFill>
              </a:rPr>
              <a:t>the information of </a:t>
            </a:r>
            <a:r>
              <a:rPr lang="en-US" altLang="ja-JP" sz="2800" dirty="0">
                <a:solidFill>
                  <a:srgbClr val="C00000"/>
                </a:solidFill>
              </a:rPr>
              <a:t>equipment and </a:t>
            </a:r>
            <a:r>
              <a:rPr lang="en-US" altLang="ja-JP" sz="2800" dirty="0" smtClean="0">
                <a:solidFill>
                  <a:srgbClr val="C00000"/>
                </a:solidFill>
              </a:rPr>
              <a:t>users/managers is necessary. </a:t>
            </a:r>
            <a:endParaRPr lang="en-US" altLang="ja-JP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247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2708919"/>
            <a:ext cx="8229600" cy="864097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kumimoji="1" lang="en-US" altLang="ja-JP" sz="4400" dirty="0" smtClean="0">
                <a:latin typeface="+mj-lt"/>
              </a:rPr>
              <a:t>Thank you for your attention</a:t>
            </a:r>
            <a:endParaRPr kumimoji="1" lang="ja-JP" alt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779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1872208"/>
          </a:xfrm>
        </p:spPr>
        <p:txBody>
          <a:bodyPr>
            <a:noAutofit/>
          </a:bodyPr>
          <a:lstStyle/>
          <a:p>
            <a:r>
              <a:rPr lang="en-US" altLang="ja-JP" sz="2800" dirty="0"/>
              <a:t>CFCs/HCFCs have been successfully reduced.</a:t>
            </a:r>
          </a:p>
          <a:p>
            <a:r>
              <a:rPr lang="en-US" altLang="ja-JP" sz="2800" dirty="0" smtClean="0"/>
              <a:t>HFCs </a:t>
            </a:r>
            <a:r>
              <a:rPr lang="en-US" altLang="ja-JP" sz="2800" dirty="0"/>
              <a:t>emissions have been increasing rapidly and are </a:t>
            </a:r>
            <a:r>
              <a:rPr lang="en-US" altLang="ja-JP" sz="2800" dirty="0" smtClean="0"/>
              <a:t>estimated </a:t>
            </a:r>
            <a:r>
              <a:rPr lang="en-US" altLang="ja-JP" sz="2800" dirty="0"/>
              <a:t>to double in 2020 as compared to emissions in 2011 from RAC (approx</a:t>
            </a:r>
            <a:r>
              <a:rPr lang="en-US" altLang="ja-JP" sz="2800" dirty="0" smtClean="0"/>
              <a:t>. 80% of total).</a:t>
            </a:r>
            <a:endParaRPr kumimoji="1" lang="ja-JP" altLang="en-US" sz="2800" dirty="0"/>
          </a:p>
        </p:txBody>
      </p:sp>
      <p:sp>
        <p:nvSpPr>
          <p:cNvPr id="5" name="タイトル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1143000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Estimated f-gas emissions in Japan</a:t>
            </a:r>
            <a:endParaRPr lang="ja-JP" altLang="en-US" sz="4000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899592" y="6453336"/>
            <a:ext cx="712879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Arial" pitchFamily="34" charset="0"/>
              </a:rPr>
              <a:t>Estimated f-gas emissions from refrigeration and air-conditioning in 2020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82517"/>
            <a:ext cx="5040560" cy="304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線コネクタ 7"/>
          <p:cNvCxnSpPr/>
          <p:nvPr/>
        </p:nvCxnSpPr>
        <p:spPr>
          <a:xfrm>
            <a:off x="4752208" y="4390983"/>
            <a:ext cx="169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235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1368152"/>
          </a:xfrm>
        </p:spPr>
        <p:txBody>
          <a:bodyPr>
            <a:noAutofit/>
          </a:bodyPr>
          <a:lstStyle/>
          <a:p>
            <a:r>
              <a:rPr lang="en-US" altLang="ja-JP" sz="2800" dirty="0"/>
              <a:t>It was found out that refrigerant </a:t>
            </a:r>
            <a:r>
              <a:rPr lang="en-US" altLang="ja-JP" sz="2800" dirty="0">
                <a:solidFill>
                  <a:srgbClr val="FF0000"/>
                </a:solidFill>
              </a:rPr>
              <a:t>leakage</a:t>
            </a:r>
            <a:r>
              <a:rPr lang="en-US" altLang="ja-JP" sz="2800" dirty="0"/>
              <a:t> from the equipment </a:t>
            </a:r>
            <a:r>
              <a:rPr lang="en-US" altLang="ja-JP" sz="2800" dirty="0">
                <a:solidFill>
                  <a:srgbClr val="FF0000"/>
                </a:solidFill>
              </a:rPr>
              <a:t>in use </a:t>
            </a:r>
            <a:r>
              <a:rPr lang="en-US" altLang="ja-JP" sz="2800" dirty="0"/>
              <a:t>is going to be much more than </a:t>
            </a:r>
            <a:r>
              <a:rPr lang="en-US" altLang="ja-JP" sz="2800" dirty="0" smtClean="0"/>
              <a:t>expected.</a:t>
            </a:r>
            <a:endParaRPr kumimoji="1" lang="ja-JP" altLang="en-US" sz="28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Estimated f-gas emissions in Japan</a:t>
            </a:r>
            <a:endParaRPr kumimoji="1" lang="ja-JP" altLang="en-US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611560" y="3881499"/>
            <a:ext cx="4765771" cy="2684339"/>
            <a:chOff x="1226867" y="3632103"/>
            <a:chExt cx="4765771" cy="268433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0554" y="3803553"/>
              <a:ext cx="1093788" cy="240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テキスト ボックス 24"/>
            <p:cNvSpPr txBox="1">
              <a:spLocks noChangeArrowheads="1"/>
            </p:cNvSpPr>
            <p:nvPr/>
          </p:nvSpPr>
          <p:spPr bwMode="auto">
            <a:xfrm>
              <a:off x="1226867" y="3632103"/>
              <a:ext cx="8461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900"/>
                <a:t>(mil t-CO2)</a:t>
              </a:r>
              <a:endParaRPr lang="ja-JP" altLang="en-US" sz="90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312118" y="3776119"/>
              <a:ext cx="206375" cy="134938"/>
            </a:xfrm>
            <a:prstGeom prst="rect">
              <a:avLst/>
            </a:prstGeom>
            <a:noFill/>
          </p:spPr>
          <p:txBody>
            <a:bodyPr lIns="0" rIns="0"/>
            <a:lstStyle/>
            <a:p>
              <a:r>
                <a:rPr lang="en-US" altLang="ja-JP" sz="1000" dirty="0"/>
                <a:t>50</a:t>
              </a:r>
              <a:endParaRPr lang="ja-JP" altLang="en-US" sz="10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311299" y="4230293"/>
              <a:ext cx="206375" cy="134938"/>
            </a:xfrm>
            <a:prstGeom prst="rect">
              <a:avLst/>
            </a:prstGeom>
            <a:noFill/>
          </p:spPr>
          <p:txBody>
            <a:bodyPr lIns="0" rIns="0"/>
            <a:lstStyle/>
            <a:p>
              <a:r>
                <a:rPr lang="en-US" altLang="ja-JP" sz="1000" dirty="0"/>
                <a:t>40</a:t>
              </a:r>
              <a:endParaRPr lang="ja-JP" altLang="en-US" sz="10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322312" y="4631162"/>
              <a:ext cx="204788" cy="136525"/>
            </a:xfrm>
            <a:prstGeom prst="rect">
              <a:avLst/>
            </a:prstGeom>
            <a:noFill/>
          </p:spPr>
          <p:txBody>
            <a:bodyPr lIns="0" rIns="0"/>
            <a:lstStyle/>
            <a:p>
              <a:r>
                <a:rPr lang="en-US" altLang="ja-JP" sz="1000" dirty="0"/>
                <a:t>30</a:t>
              </a:r>
              <a:endParaRPr lang="ja-JP" altLang="en-US" sz="10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333425" y="5012484"/>
              <a:ext cx="206375" cy="136525"/>
            </a:xfrm>
            <a:prstGeom prst="rect">
              <a:avLst/>
            </a:prstGeom>
            <a:noFill/>
          </p:spPr>
          <p:txBody>
            <a:bodyPr lIns="0" rIns="0"/>
            <a:lstStyle/>
            <a:p>
              <a:r>
                <a:rPr lang="en-US" altLang="ja-JP" sz="1000" dirty="0"/>
                <a:t>20</a:t>
              </a:r>
              <a:endParaRPr lang="ja-JP" altLang="en-US" sz="10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323354" y="5428955"/>
              <a:ext cx="204788" cy="134938"/>
            </a:xfrm>
            <a:prstGeom prst="rect">
              <a:avLst/>
            </a:prstGeom>
            <a:noFill/>
          </p:spPr>
          <p:txBody>
            <a:bodyPr lIns="0" rIns="0"/>
            <a:lstStyle/>
            <a:p>
              <a:r>
                <a:rPr lang="en-US" altLang="ja-JP" sz="1000" dirty="0"/>
                <a:t>10</a:t>
              </a:r>
              <a:endParaRPr lang="ja-JP" altLang="en-US" sz="1000" dirty="0"/>
            </a:p>
          </p:txBody>
        </p:sp>
        <p:cxnSp>
          <p:nvCxnSpPr>
            <p:cNvPr id="11" name="直線コネクタ 10"/>
            <p:cNvCxnSpPr/>
            <p:nvPr/>
          </p:nvCxnSpPr>
          <p:spPr>
            <a:xfrm flipV="1">
              <a:off x="2084881" y="4302017"/>
              <a:ext cx="1176793" cy="6917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" name="グラフ 11"/>
            <p:cNvGraphicFramePr/>
            <p:nvPr>
              <p:extLst>
                <p:ext uri="{D42A27DB-BD31-4B8C-83A1-F6EECF244321}">
                  <p14:modId xmlns:p14="http://schemas.microsoft.com/office/powerpoint/2010/main" val="260709580"/>
                </p:ext>
              </p:extLst>
            </p:nvPr>
          </p:nvGraphicFramePr>
          <p:xfrm>
            <a:off x="2536254" y="3856509"/>
            <a:ext cx="2834187" cy="24018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正方形/長方形 12"/>
            <p:cNvSpPr/>
            <p:nvPr/>
          </p:nvSpPr>
          <p:spPr>
            <a:xfrm>
              <a:off x="1576117" y="5357716"/>
              <a:ext cx="795337" cy="2905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ja-JP" sz="1400" dirty="0" smtClean="0">
                  <a:solidFill>
                    <a:srgbClr val="FF0000"/>
                  </a:solidFill>
                </a:rPr>
                <a:t>in </a:t>
              </a:r>
              <a:r>
                <a:rPr lang="en-US" altLang="ja-JP" sz="1400" dirty="0">
                  <a:solidFill>
                    <a:srgbClr val="FF0000"/>
                  </a:solidFill>
                </a:rPr>
                <a:t>use</a:t>
              </a:r>
              <a:endParaRPr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1580879" y="4505228"/>
              <a:ext cx="790575" cy="2905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100"/>
                </a:lnSpc>
              </a:pPr>
              <a:r>
                <a:rPr lang="en-US" altLang="ja-JP" sz="1100" dirty="0" smtClean="0">
                  <a:solidFill>
                    <a:schemeClr val="tx1"/>
                  </a:solidFill>
                </a:rPr>
                <a:t>at </a:t>
              </a:r>
              <a:r>
                <a:rPr lang="en-US" altLang="ja-JP" sz="1100" dirty="0">
                  <a:solidFill>
                    <a:schemeClr val="tx1"/>
                  </a:solidFill>
                </a:rPr>
                <a:t>disposal</a:t>
              </a:r>
              <a:endParaRPr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5" name="テキスト ボックス 34"/>
            <p:cNvSpPr txBox="1">
              <a:spLocks noChangeArrowheads="1"/>
            </p:cNvSpPr>
            <p:nvPr/>
          </p:nvSpPr>
          <p:spPr bwMode="auto">
            <a:xfrm>
              <a:off x="3065884" y="5978304"/>
              <a:ext cx="982538" cy="3381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dirty="0"/>
                <a:t>Leakage</a:t>
              </a:r>
              <a:endParaRPr lang="ja-JP" altLang="en-US" sz="1600" dirty="0"/>
            </a:p>
          </p:txBody>
        </p:sp>
        <p:sp>
          <p:nvSpPr>
            <p:cNvPr id="16" name="テキスト ボックス 35"/>
            <p:cNvSpPr txBox="1">
              <a:spLocks noChangeArrowheads="1"/>
            </p:cNvSpPr>
            <p:nvPr/>
          </p:nvSpPr>
          <p:spPr bwMode="auto">
            <a:xfrm>
              <a:off x="1508772" y="5980341"/>
              <a:ext cx="96520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400" dirty="0">
                  <a:solidFill>
                    <a:srgbClr val="FF0000"/>
                  </a:solidFill>
                </a:rPr>
                <a:t>2020 BAU</a:t>
              </a:r>
              <a:endParaRPr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4098654" y="5703791"/>
              <a:ext cx="1893984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1000" dirty="0" smtClean="0"/>
                <a:t>Separated-type Showcases</a:t>
              </a:r>
              <a:endParaRPr lang="ja-JP" altLang="en-US" sz="1000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103417" y="5402106"/>
              <a:ext cx="885825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/>
            <a:p>
              <a:r>
                <a:rPr lang="en-US" altLang="ja-JP" sz="1000" dirty="0" smtClean="0"/>
                <a:t>Room ACs</a:t>
              </a:r>
              <a:endParaRPr lang="ja-JP" altLang="en-US" sz="1000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089128" y="5081491"/>
              <a:ext cx="1831501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1000" dirty="0" smtClean="0"/>
                <a:t>Commercial </a:t>
              </a:r>
              <a:r>
                <a:rPr lang="en-US" altLang="ja-JP" sz="1000" dirty="0"/>
                <a:t>ACs</a:t>
              </a:r>
              <a:endParaRPr lang="ja-JP" altLang="en-US" sz="10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089129" y="4144866"/>
              <a:ext cx="1289050" cy="2619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/>
            <a:p>
              <a:r>
                <a:rPr lang="en-US" altLang="ja-JP" sz="1000" dirty="0"/>
                <a:t>Large refrigerators</a:t>
              </a:r>
              <a:endParaRPr lang="ja-JP" altLang="en-US" sz="10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4089129" y="3830541"/>
              <a:ext cx="1255713" cy="2619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/>
            <a:p>
              <a:r>
                <a:rPr lang="en-US" altLang="ja-JP" sz="1000" dirty="0"/>
                <a:t>Small refrigerators </a:t>
              </a:r>
              <a:endParaRPr lang="ja-JP" altLang="en-US" sz="1000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097066" y="4767166"/>
              <a:ext cx="1751555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1000" dirty="0" smtClean="0"/>
                <a:t>Packaged ACs for buildings</a:t>
              </a:r>
              <a:endParaRPr lang="ja-JP" altLang="en-US" sz="1000" dirty="0"/>
            </a:p>
          </p:txBody>
        </p:sp>
        <p:cxnSp>
          <p:nvCxnSpPr>
            <p:cNvPr id="24" name="直線コネクタ 23"/>
            <p:cNvCxnSpPr/>
            <p:nvPr/>
          </p:nvCxnSpPr>
          <p:spPr>
            <a:xfrm flipV="1">
              <a:off x="2067629" y="5927732"/>
              <a:ext cx="1184745" cy="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正方形/長方形 24"/>
            <p:cNvSpPr/>
            <p:nvPr/>
          </p:nvSpPr>
          <p:spPr>
            <a:xfrm>
              <a:off x="4098654" y="4507859"/>
              <a:ext cx="1476164" cy="284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098654" y="4466002"/>
              <a:ext cx="1893984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1000" dirty="0" smtClean="0"/>
                <a:t>Middle sized refrigerators</a:t>
              </a:r>
              <a:endParaRPr lang="ja-JP" altLang="en-US" sz="1000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51" y="4005064"/>
            <a:ext cx="3573984" cy="230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テキスト ボックス 26"/>
          <p:cNvSpPr txBox="1"/>
          <p:nvPr/>
        </p:nvSpPr>
        <p:spPr>
          <a:xfrm>
            <a:off x="5615125" y="634888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Separated-type Showcase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83077" y="4064875"/>
            <a:ext cx="792088" cy="276999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Outdoor</a:t>
            </a:r>
            <a:endParaRPr kumimoji="1" lang="ja-JP" altLang="en-US" sz="12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183077" y="4937898"/>
            <a:ext cx="648072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Indoor</a:t>
            </a:r>
            <a:endParaRPr kumimoji="1" lang="ja-JP" altLang="en-US" sz="12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028383" y="4147707"/>
            <a:ext cx="97662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Refrigerator</a:t>
            </a:r>
            <a:endParaRPr kumimoji="1" lang="ja-JP" altLang="en-US" sz="12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228184" y="6150283"/>
            <a:ext cx="1008113" cy="22057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ja-JP" sz="1200" dirty="0" smtClean="0"/>
              <a:t>Showcase</a:t>
            </a:r>
            <a:endParaRPr kumimoji="1" lang="ja-JP" altLang="en-US" sz="1200" dirty="0"/>
          </a:p>
        </p:txBody>
      </p:sp>
      <p:sp>
        <p:nvSpPr>
          <p:cNvPr id="30" name="下カーブ矢印 29"/>
          <p:cNvSpPr/>
          <p:nvPr/>
        </p:nvSpPr>
        <p:spPr>
          <a:xfrm rot="796024" flipV="1">
            <a:off x="4420556" y="6276646"/>
            <a:ext cx="999804" cy="253405"/>
          </a:xfrm>
          <a:prstGeom prst="curvedDownArrow">
            <a:avLst>
              <a:gd name="adj1" fmla="val 21029"/>
              <a:gd name="adj2" fmla="val 50000"/>
              <a:gd name="adj3" fmla="val 518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7" name="タイトル 1"/>
          <p:cNvSpPr txBox="1">
            <a:spLocks/>
          </p:cNvSpPr>
          <p:nvPr/>
        </p:nvSpPr>
        <p:spPr>
          <a:xfrm>
            <a:off x="54667" y="6525344"/>
            <a:ext cx="5250655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Arial" pitchFamily="34" charset="0"/>
              </a:rPr>
              <a:t>Estimated f-gas emissions and leakages from RAC by type in 2020 (BAU)</a:t>
            </a:r>
            <a:endParaRPr kumimoji="1" lang="ja-JP" altLang="en-US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20579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Poor maintenance</a:t>
            </a:r>
          </a:p>
          <a:p>
            <a:r>
              <a:rPr lang="en-US" altLang="ja-JP" sz="4000" dirty="0" smtClean="0"/>
              <a:t>Aging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3000" dirty="0" smtClean="0"/>
              <a:t>Users </a:t>
            </a:r>
            <a:r>
              <a:rPr lang="en-US" altLang="ja-JP" sz="3000" dirty="0"/>
              <a:t>often do not grasp the situation of leakage and cause(s), and repeat refilling without  repairing.</a:t>
            </a:r>
          </a:p>
          <a:p>
            <a:endParaRPr lang="en-US" altLang="ja-JP" sz="4000" dirty="0"/>
          </a:p>
          <a:p>
            <a:pPr>
              <a:buFont typeface="Wingdings" panose="05000000000000000000" pitchFamily="2" charset="2"/>
              <a:buChar char="l"/>
            </a:pPr>
            <a:endParaRPr lang="en-US" altLang="ja-JP" sz="4000" dirty="0"/>
          </a:p>
          <a:p>
            <a:endParaRPr kumimoji="1" lang="ja-JP" altLang="en-US" sz="40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Main causes of refrigerant leakage from RAC equipment in use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361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 smtClean="0"/>
              <a:t>Proper management </a:t>
            </a:r>
            <a:r>
              <a:rPr lang="en-US" altLang="ja-JP" sz="3200" dirty="0"/>
              <a:t>of RAC equipment</a:t>
            </a:r>
            <a:endParaRPr lang="en-US" altLang="ja-JP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800" dirty="0"/>
              <a:t>Installation at appropriate </a:t>
            </a:r>
            <a:r>
              <a:rPr lang="en-US" altLang="ja-JP" sz="2800" dirty="0" smtClean="0"/>
              <a:t>places/maintaining  </a:t>
            </a:r>
            <a:r>
              <a:rPr lang="en-US" altLang="ja-JP" sz="2800" dirty="0"/>
              <a:t>the appropriate </a:t>
            </a:r>
            <a:r>
              <a:rPr lang="en-US" altLang="ja-JP" sz="2800" dirty="0" smtClean="0"/>
              <a:t>installation environment.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800" dirty="0" smtClean="0">
                <a:solidFill>
                  <a:srgbClr val="FF0000"/>
                </a:solidFill>
              </a:rPr>
              <a:t>Inspection of equipment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Responsibilities of </a:t>
            </a:r>
            <a:r>
              <a:rPr lang="en-US" altLang="ja-JP" dirty="0" smtClean="0"/>
              <a:t>Industrial/Commercial RAC Users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9054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302" y="3632461"/>
            <a:ext cx="1387797" cy="116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角丸四角形 10"/>
          <p:cNvSpPr/>
          <p:nvPr/>
        </p:nvSpPr>
        <p:spPr>
          <a:xfrm>
            <a:off x="3409120" y="3429000"/>
            <a:ext cx="1738944" cy="3233872"/>
          </a:xfrm>
          <a:prstGeom prst="round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5292080" y="3244138"/>
            <a:ext cx="3456384" cy="3497230"/>
          </a:xfrm>
          <a:prstGeom prst="wedgeRoundRectCallout">
            <a:avLst>
              <a:gd name="adj1" fmla="val -60516"/>
              <a:gd name="adj2" fmla="val -10256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Inspection frequency</a:t>
            </a:r>
            <a:br>
              <a:rPr lang="en-US" altLang="ja-JP" dirty="0" smtClean="0"/>
            </a:br>
            <a:r>
              <a:rPr lang="en-US" altLang="ja-JP" dirty="0" smtClean="0"/>
              <a:t>required </a:t>
            </a:r>
            <a:r>
              <a:rPr lang="en-US" altLang="ja-JP" dirty="0"/>
              <a:t>by the </a:t>
            </a:r>
            <a:r>
              <a:rPr lang="en-US" altLang="ja-JP" dirty="0" smtClean="0"/>
              <a:t>law in Japan</a:t>
            </a:r>
            <a:endParaRPr kumimoji="1" lang="ja-JP" altLang="en-US" dirty="0"/>
          </a:p>
        </p:txBody>
      </p:sp>
      <p:sp>
        <p:nvSpPr>
          <p:cNvPr id="5" name="コンテンツ プレースホルダー 1"/>
          <p:cNvSpPr txBox="1">
            <a:spLocks/>
          </p:cNvSpPr>
          <p:nvPr/>
        </p:nvSpPr>
        <p:spPr>
          <a:xfrm>
            <a:off x="872067" y="2420888"/>
            <a:ext cx="7408333" cy="936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Users must carry out </a:t>
            </a:r>
            <a:r>
              <a:rPr lang="en-US" altLang="ja-JP" dirty="0">
                <a:solidFill>
                  <a:srgbClr val="FF0000"/>
                </a:solidFill>
              </a:rPr>
              <a:t>simple inspection </a:t>
            </a:r>
            <a:r>
              <a:rPr lang="en-US" altLang="ja-JP" dirty="0"/>
              <a:t>of all specified products </a:t>
            </a:r>
            <a:r>
              <a:rPr lang="en-US" altLang="ja-JP" dirty="0">
                <a:solidFill>
                  <a:srgbClr val="FF0000"/>
                </a:solidFill>
              </a:rPr>
              <a:t>more than once in 3 months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987381" y="3582691"/>
            <a:ext cx="1874553" cy="924944"/>
            <a:chOff x="1187624" y="3730131"/>
            <a:chExt cx="1874553" cy="92494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730131"/>
              <a:ext cx="1800200" cy="924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正方形/長方形 6"/>
            <p:cNvSpPr/>
            <p:nvPr/>
          </p:nvSpPr>
          <p:spPr>
            <a:xfrm>
              <a:off x="2771800" y="3976577"/>
              <a:ext cx="290377" cy="2977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755576" y="4641977"/>
            <a:ext cx="2628542" cy="2099392"/>
            <a:chOff x="1043608" y="4569968"/>
            <a:chExt cx="2628542" cy="209939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4569968"/>
              <a:ext cx="2628542" cy="2099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1259632" y="6381328"/>
              <a:ext cx="1408262" cy="2095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kumimoji="1" lang="en-US" altLang="ja-JP" sz="1200" dirty="0" smtClean="0"/>
                <a:t>Temperature inside</a:t>
              </a:r>
              <a:endParaRPr kumimoji="1" lang="ja-JP" altLang="en-US" sz="12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144594" y="4642503"/>
              <a:ext cx="2069887" cy="2009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kumimoji="1" lang="en-US" altLang="ja-JP" sz="1200" dirty="0" smtClean="0"/>
                <a:t>Frosts on heat exchanger</a:t>
              </a:r>
              <a:endParaRPr kumimoji="1" lang="ja-JP" altLang="en-US" sz="1200" dirty="0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5229200"/>
            <a:ext cx="126481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直線コネクタ 13"/>
          <p:cNvCxnSpPr/>
          <p:nvPr/>
        </p:nvCxnSpPr>
        <p:spPr>
          <a:xfrm>
            <a:off x="2560925" y="6186570"/>
            <a:ext cx="11363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2550292" y="4105582"/>
            <a:ext cx="11363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563888" y="3244137"/>
            <a:ext cx="138786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Outdoor units</a:t>
            </a:r>
            <a:endParaRPr kumimoji="1" lang="ja-JP" altLang="en-US" sz="1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556564" y="4869160"/>
            <a:ext cx="1247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Oil </a:t>
            </a:r>
            <a:r>
              <a:rPr lang="en-US" altLang="ja-JP" sz="1600" dirty="0"/>
              <a:t>seeping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236296" y="4874199"/>
            <a:ext cx="111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Corrosion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724128" y="6228601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D</a:t>
            </a:r>
            <a:r>
              <a:rPr lang="en-US" altLang="ja-JP" sz="1600" dirty="0" smtClean="0"/>
              <a:t>amages, </a:t>
            </a:r>
            <a:r>
              <a:rPr lang="en-US" altLang="ja-JP" sz="1600" dirty="0"/>
              <a:t>abnormal </a:t>
            </a:r>
            <a:r>
              <a:rPr lang="en-US" altLang="ja-JP" sz="1600" dirty="0" smtClean="0"/>
              <a:t>noises &amp; vibrations</a:t>
            </a:r>
            <a:endParaRPr kumimoji="1" lang="ja-JP" altLang="en-US" sz="16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204321"/>
            <a:ext cx="1686114" cy="110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テキスト ボックス 27"/>
          <p:cNvSpPr txBox="1"/>
          <p:nvPr/>
        </p:nvSpPr>
        <p:spPr>
          <a:xfrm>
            <a:off x="5580112" y="328498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Visual inspection and checking for abnormal noises etc. </a:t>
            </a:r>
            <a:endParaRPr kumimoji="1" lang="ja-JP" altLang="en-US" sz="16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52693"/>
            <a:ext cx="1471279" cy="109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83" y="3857194"/>
            <a:ext cx="1458557" cy="10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角丸四角形 17"/>
          <p:cNvSpPr/>
          <p:nvPr/>
        </p:nvSpPr>
        <p:spPr>
          <a:xfrm>
            <a:off x="467544" y="3267519"/>
            <a:ext cx="1768302" cy="305497"/>
          </a:xfrm>
          <a:prstGeom prst="roundRect">
            <a:avLst/>
          </a:prstGeom>
          <a:solidFill>
            <a:srgbClr val="C0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bg1"/>
                </a:solidFill>
              </a:rPr>
              <a:t>Inspection items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35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589509"/>
              </p:ext>
            </p:extLst>
          </p:nvPr>
        </p:nvGraphicFramePr>
        <p:xfrm>
          <a:off x="683568" y="4223911"/>
          <a:ext cx="792088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700932"/>
                <a:gridCol w="29877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Category</a:t>
                      </a:r>
                      <a:endParaRPr kumimoji="1" lang="ja-JP" alt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</a:t>
                      </a:r>
                      <a:endParaRPr kumimoji="1" lang="ja-JP" alt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Inspection frequency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Refrigerators</a:t>
                      </a:r>
                      <a:endParaRPr kumimoji="1" lang="en-US" altLang="ja-JP" sz="2000" u="none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indent="-177800">
                        <a:lnSpc>
                          <a:spcPts val="1400"/>
                        </a:lnSpc>
                      </a:pPr>
                      <a:r>
                        <a:rPr kumimoji="1" lang="en-US" altLang="ja-JP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 kW or larger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more than once/year</a:t>
                      </a:r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kumimoji="1" lang="en-US" altLang="ja-JP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Air conditioners</a:t>
                      </a:r>
                      <a:endParaRPr kumimoji="1" lang="en-US" altLang="ja-JP" sz="2000" u="none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-177800">
                        <a:lnSpc>
                          <a:spcPts val="1400"/>
                        </a:lnSpc>
                      </a:pPr>
                      <a:r>
                        <a:rPr kumimoji="1" lang="en-US" altLang="ja-JP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kW or larger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more than once/year</a:t>
                      </a: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en-US" altLang="ja-JP" sz="1800" u="none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7.5 kW or larger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(smaller than 50kW)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more than once/3 years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Inspection frequency</a:t>
            </a:r>
            <a:br>
              <a:rPr lang="en-US" altLang="ja-JP" dirty="0" smtClean="0"/>
            </a:br>
            <a:r>
              <a:rPr lang="en-US" altLang="ja-JP" dirty="0" smtClean="0"/>
              <a:t>required </a:t>
            </a:r>
            <a:r>
              <a:rPr lang="en-US" altLang="ja-JP" dirty="0"/>
              <a:t>by the </a:t>
            </a:r>
            <a:r>
              <a:rPr lang="en-US" altLang="ja-JP" dirty="0" smtClean="0"/>
              <a:t>law in Japan</a:t>
            </a:r>
            <a:endParaRPr kumimoji="1" lang="ja-JP" altLang="en-US" dirty="0"/>
          </a:p>
        </p:txBody>
      </p:sp>
      <p:sp>
        <p:nvSpPr>
          <p:cNvPr id="5" name="コンテンツ プレースホルダー 1"/>
          <p:cNvSpPr txBox="1">
            <a:spLocks/>
          </p:cNvSpPr>
          <p:nvPr/>
        </p:nvSpPr>
        <p:spPr>
          <a:xfrm>
            <a:off x="872067" y="2673209"/>
            <a:ext cx="7372341" cy="1331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For </a:t>
            </a:r>
            <a:r>
              <a:rPr lang="en-US" altLang="ja-JP" dirty="0"/>
              <a:t>certain specified products, </a:t>
            </a:r>
            <a:r>
              <a:rPr lang="en-US" altLang="ja-JP" dirty="0" smtClean="0">
                <a:solidFill>
                  <a:srgbClr val="FF0000"/>
                </a:solidFill>
              </a:rPr>
              <a:t>Periodic Inspection </a:t>
            </a:r>
            <a:r>
              <a:rPr lang="en-US" altLang="ja-JP" dirty="0"/>
              <a:t>must be carried out by a person with specialized </a:t>
            </a:r>
            <a:r>
              <a:rPr lang="en-US" altLang="ja-JP" dirty="0" smtClean="0"/>
              <a:t>knowledge.</a:t>
            </a:r>
          </a:p>
        </p:txBody>
      </p:sp>
    </p:spTree>
    <p:extLst>
      <p:ext uri="{BB962C8B-B14F-4D97-AF65-F5344CB8AC3E}">
        <p14:creationId xmlns:p14="http://schemas.microsoft.com/office/powerpoint/2010/main" val="2975634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00162" y="1916833"/>
            <a:ext cx="7408333" cy="576064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Direct method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 </a:t>
            </a:r>
            <a:r>
              <a:rPr lang="en-US" altLang="ja-JP" dirty="0"/>
              <a:t>of </a:t>
            </a:r>
            <a:r>
              <a:rPr lang="en-US" altLang="ja-JP" dirty="0" smtClean="0"/>
              <a:t>Periodic Inspection 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903" y="2778792"/>
            <a:ext cx="2735057" cy="23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0928"/>
            <a:ext cx="2815132" cy="238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476903" y="5158933"/>
            <a:ext cx="2735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Spray </a:t>
            </a:r>
            <a:r>
              <a:rPr lang="en-US" altLang="ja-JP" dirty="0"/>
              <a:t>bubbling liquid to </a:t>
            </a:r>
            <a:r>
              <a:rPr lang="en-US" altLang="ja-JP" dirty="0" smtClean="0"/>
              <a:t>detect leakage spots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00069" y="5167932"/>
            <a:ext cx="273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Electronic leak detectors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1711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00162" y="1916833"/>
            <a:ext cx="7408333" cy="576064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Indirect method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 </a:t>
            </a:r>
            <a:r>
              <a:rPr lang="en-US" altLang="ja-JP" dirty="0"/>
              <a:t>of </a:t>
            </a:r>
            <a:r>
              <a:rPr lang="en-US" altLang="ja-JP" dirty="0" smtClean="0"/>
              <a:t>Periodic Inspection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0" y="2769890"/>
            <a:ext cx="38884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Using </a:t>
            </a:r>
            <a:r>
              <a:rPr lang="en-US" altLang="ja-JP" sz="2800" dirty="0" smtClean="0"/>
              <a:t>a check sheet, </a:t>
            </a:r>
            <a:r>
              <a:rPr lang="en-US" altLang="ja-JP" sz="2800" dirty="0"/>
              <a:t>check whether the operation </a:t>
            </a:r>
            <a:r>
              <a:rPr lang="en-US" altLang="ja-JP" sz="2800" dirty="0" smtClean="0"/>
              <a:t>values of </a:t>
            </a:r>
            <a:r>
              <a:rPr lang="en-US" altLang="ja-JP" sz="2800" dirty="0"/>
              <a:t>the running </a:t>
            </a:r>
            <a:r>
              <a:rPr lang="en-US" altLang="ja-JP" sz="2800" dirty="0" smtClean="0"/>
              <a:t>devices are </a:t>
            </a:r>
            <a:r>
              <a:rPr lang="en-US" altLang="ja-JP" sz="2800" dirty="0"/>
              <a:t>deviated from the </a:t>
            </a:r>
            <a:r>
              <a:rPr lang="en-US" altLang="ja-JP" sz="2800" dirty="0" smtClean="0"/>
              <a:t>daily/normal values </a:t>
            </a:r>
            <a:r>
              <a:rPr lang="en-US" altLang="ja-JP" sz="2800" dirty="0"/>
              <a:t>and diagnose the </a:t>
            </a:r>
            <a:r>
              <a:rPr lang="en-US" altLang="ja-JP" sz="2800" dirty="0" smtClean="0"/>
              <a:t>possibility of leakage.</a:t>
            </a:r>
            <a:endParaRPr kumimoji="1" lang="ja-JP" alt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492896"/>
            <a:ext cx="322892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698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1263</TotalTime>
  <Words>501</Words>
  <Application>Microsoft Office PowerPoint</Application>
  <PresentationFormat>画面に合わせる (4:3)</PresentationFormat>
  <Paragraphs>91</Paragraphs>
  <Slides>13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ウェーブ</vt:lpstr>
      <vt:lpstr>Overview of Technical and Policy Challenges in Meeting 2020 Phase Out Targets</vt:lpstr>
      <vt:lpstr>Estimated f-gas emissions in Japan</vt:lpstr>
      <vt:lpstr>Estimated f-gas emissions in Japan</vt:lpstr>
      <vt:lpstr>Main causes of refrigerant leakage from RAC equipment in use</vt:lpstr>
      <vt:lpstr>Responsibilities of Industrial/Commercial RAC Users</vt:lpstr>
      <vt:lpstr>Inspection frequency required by the law in Japan</vt:lpstr>
      <vt:lpstr>Inspection frequency required by the law in Japan</vt:lpstr>
      <vt:lpstr>Example of Periodic Inspection </vt:lpstr>
      <vt:lpstr>Example of Periodic Inspection </vt:lpstr>
      <vt:lpstr>Record-keeping of inspection</vt:lpstr>
      <vt:lpstr>Guideline on fluorocarbon leakage inspection and repairing for commercial RAC equipment</vt:lpstr>
      <vt:lpstr>Summary</vt:lpstr>
      <vt:lpstr>PowerPoint プレゼンテーション</vt:lpstr>
    </vt:vector>
  </TitlesOfParts>
  <Company>PREC Institute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Technical and Policy Challenges in Meeting Post 2015 Phase Out Targets</dc:title>
  <dc:creator>tohi</dc:creator>
  <cp:lastModifiedBy>tohi</cp:lastModifiedBy>
  <cp:revision>78</cp:revision>
  <cp:lastPrinted>2016-06-10T06:50:57Z</cp:lastPrinted>
  <dcterms:created xsi:type="dcterms:W3CDTF">2016-06-10T04:06:32Z</dcterms:created>
  <dcterms:modified xsi:type="dcterms:W3CDTF">2017-05-21T09:58:12Z</dcterms:modified>
</cp:coreProperties>
</file>