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8"/>
  </p:notesMasterIdLst>
  <p:sldIdLst>
    <p:sldId id="256" r:id="rId2"/>
    <p:sldId id="278" r:id="rId3"/>
    <p:sldId id="308" r:id="rId4"/>
    <p:sldId id="299" r:id="rId5"/>
    <p:sldId id="286" r:id="rId6"/>
    <p:sldId id="303" r:id="rId7"/>
    <p:sldId id="302" r:id="rId8"/>
    <p:sldId id="296" r:id="rId9"/>
    <p:sldId id="321" r:id="rId10"/>
    <p:sldId id="280" r:id="rId11"/>
    <p:sldId id="279" r:id="rId12"/>
    <p:sldId id="309" r:id="rId13"/>
    <p:sldId id="310" r:id="rId14"/>
    <p:sldId id="307" r:id="rId15"/>
    <p:sldId id="295" r:id="rId16"/>
    <p:sldId id="291" r:id="rId17"/>
    <p:sldId id="314" r:id="rId18"/>
    <p:sldId id="264" r:id="rId19"/>
    <p:sldId id="318" r:id="rId20"/>
    <p:sldId id="320" r:id="rId21"/>
    <p:sldId id="319" r:id="rId22"/>
    <p:sldId id="304" r:id="rId23"/>
    <p:sldId id="316" r:id="rId24"/>
    <p:sldId id="315" r:id="rId25"/>
    <p:sldId id="317" r:id="rId26"/>
    <p:sldId id="27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1111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AAE51-BC23-4AB2-AFE5-35774CFCF9D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EA18FA74-1A1E-4B8F-9F86-9F5988F4B597}">
      <dgm:prSet phldrT="[Text]"/>
      <dgm:spPr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/>
            <a:t>Efficient products</a:t>
          </a:r>
          <a:endParaRPr lang="en-US" dirty="0"/>
        </a:p>
      </dgm:t>
    </dgm:pt>
    <dgm:pt modelId="{E3FBDF04-EAA0-4312-98BD-AC83D0EE40AF}" type="parTrans" cxnId="{1446A0A5-44CC-4295-9007-1175A24A0F33}">
      <dgm:prSet/>
      <dgm:spPr/>
      <dgm:t>
        <a:bodyPr/>
        <a:lstStyle/>
        <a:p>
          <a:endParaRPr lang="en-US"/>
        </a:p>
      </dgm:t>
    </dgm:pt>
    <dgm:pt modelId="{5DE96988-30B2-4DC7-9E97-72EED99EE0AA}" type="sibTrans" cxnId="{1446A0A5-44CC-4295-9007-1175A24A0F33}">
      <dgm:prSet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8A621B64-6257-4326-A7E8-E4295C0D8A0D}">
      <dgm:prSet phldrT="[Text]"/>
      <dgm:spPr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/>
            <a:t>Efficient usage</a:t>
          </a:r>
          <a:endParaRPr lang="en-US" dirty="0"/>
        </a:p>
      </dgm:t>
    </dgm:pt>
    <dgm:pt modelId="{42970D78-733C-46C5-9BA1-8C192CBB9303}" type="parTrans" cxnId="{68C935BE-9588-498A-900A-590FC41F9F80}">
      <dgm:prSet/>
      <dgm:spPr/>
      <dgm:t>
        <a:bodyPr/>
        <a:lstStyle/>
        <a:p>
          <a:endParaRPr lang="en-US"/>
        </a:p>
      </dgm:t>
    </dgm:pt>
    <dgm:pt modelId="{FBB57FA0-82E3-44B8-8504-B15ADE5B985F}" type="sibTrans" cxnId="{68C935BE-9588-498A-900A-590FC41F9F80}">
      <dgm:prSet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90E798D8-857B-47C6-BD9D-D38E8663CEFC}">
      <dgm:prSet phldrT="[Text]"/>
      <dgm:spPr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/>
            <a:t>Energy saving</a:t>
          </a:r>
          <a:endParaRPr lang="en-US" dirty="0"/>
        </a:p>
      </dgm:t>
    </dgm:pt>
    <dgm:pt modelId="{F12FBBDE-1A0D-4784-970A-895D8B76BFE0}" type="parTrans" cxnId="{9D013FDF-5CF8-4CC6-900A-3E7F67362580}">
      <dgm:prSet/>
      <dgm:spPr/>
      <dgm:t>
        <a:bodyPr/>
        <a:lstStyle/>
        <a:p>
          <a:endParaRPr lang="en-US"/>
        </a:p>
      </dgm:t>
    </dgm:pt>
    <dgm:pt modelId="{3E31D49E-D40A-4F3F-B084-1C80EE56CD2D}" type="sibTrans" cxnId="{9D013FDF-5CF8-4CC6-900A-3E7F67362580}">
      <dgm:prSet/>
      <dgm:spPr/>
      <dgm:t>
        <a:bodyPr/>
        <a:lstStyle/>
        <a:p>
          <a:endParaRPr lang="en-US"/>
        </a:p>
      </dgm:t>
    </dgm:pt>
    <dgm:pt modelId="{A29510DE-2255-4D14-8A50-FC834D07251E}" type="pres">
      <dgm:prSet presAssocID="{C3DAAE51-BC23-4AB2-AFE5-35774CFCF9D3}" presName="linearFlow" presStyleCnt="0">
        <dgm:presLayoutVars>
          <dgm:dir/>
          <dgm:resizeHandles val="exact"/>
        </dgm:presLayoutVars>
      </dgm:prSet>
      <dgm:spPr/>
    </dgm:pt>
    <dgm:pt modelId="{FF6BDB61-6697-41EE-930C-4596664D6800}" type="pres">
      <dgm:prSet presAssocID="{EA18FA74-1A1E-4B8F-9F86-9F5988F4B5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A6758-3ACF-4618-BDC9-F846B688C3A0}" type="pres">
      <dgm:prSet presAssocID="{5DE96988-30B2-4DC7-9E97-72EED99EE0AA}" presName="spacerL" presStyleCnt="0"/>
      <dgm:spPr/>
    </dgm:pt>
    <dgm:pt modelId="{5E1BB030-9E20-469E-B19F-ABD138B0DD37}" type="pres">
      <dgm:prSet presAssocID="{5DE96988-30B2-4DC7-9E97-72EED99EE0A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A83D4D1-CF61-430C-A0FE-2A5A0B524C30}" type="pres">
      <dgm:prSet presAssocID="{5DE96988-30B2-4DC7-9E97-72EED99EE0AA}" presName="spacerR" presStyleCnt="0"/>
      <dgm:spPr/>
    </dgm:pt>
    <dgm:pt modelId="{9EFBE568-E043-4A95-99B7-99E4FBD24574}" type="pres">
      <dgm:prSet presAssocID="{8A621B64-6257-4326-A7E8-E4295C0D8A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2756E-CF25-4657-A821-5FEA34C9A9BC}" type="pres">
      <dgm:prSet presAssocID="{FBB57FA0-82E3-44B8-8504-B15ADE5B985F}" presName="spacerL" presStyleCnt="0"/>
      <dgm:spPr/>
    </dgm:pt>
    <dgm:pt modelId="{3E78F916-7653-464A-AFA7-7E75EA3995AD}" type="pres">
      <dgm:prSet presAssocID="{FBB57FA0-82E3-44B8-8504-B15ADE5B985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C6D9F55-B972-43F8-8EAB-55A6CBA683FF}" type="pres">
      <dgm:prSet presAssocID="{FBB57FA0-82E3-44B8-8504-B15ADE5B985F}" presName="spacerR" presStyleCnt="0"/>
      <dgm:spPr/>
    </dgm:pt>
    <dgm:pt modelId="{A2E8422B-6876-43EC-A7B7-ECBEF4486758}" type="pres">
      <dgm:prSet presAssocID="{90E798D8-857B-47C6-BD9D-D38E8663CEF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B7A94-3E2B-4079-95CD-A9F808FD20E4}" type="presOf" srcId="{FBB57FA0-82E3-44B8-8504-B15ADE5B985F}" destId="{3E78F916-7653-464A-AFA7-7E75EA3995AD}" srcOrd="0" destOrd="0" presId="urn:microsoft.com/office/officeart/2005/8/layout/equation1"/>
    <dgm:cxn modelId="{9D013FDF-5CF8-4CC6-900A-3E7F67362580}" srcId="{C3DAAE51-BC23-4AB2-AFE5-35774CFCF9D3}" destId="{90E798D8-857B-47C6-BD9D-D38E8663CEFC}" srcOrd="2" destOrd="0" parTransId="{F12FBBDE-1A0D-4784-970A-895D8B76BFE0}" sibTransId="{3E31D49E-D40A-4F3F-B084-1C80EE56CD2D}"/>
    <dgm:cxn modelId="{292A855B-237C-42BE-9837-6E9833B43136}" type="presOf" srcId="{8A621B64-6257-4326-A7E8-E4295C0D8A0D}" destId="{9EFBE568-E043-4A95-99B7-99E4FBD24574}" srcOrd="0" destOrd="0" presId="urn:microsoft.com/office/officeart/2005/8/layout/equation1"/>
    <dgm:cxn modelId="{E71961D5-D6EE-411E-86AD-D70D76599685}" type="presOf" srcId="{C3DAAE51-BC23-4AB2-AFE5-35774CFCF9D3}" destId="{A29510DE-2255-4D14-8A50-FC834D07251E}" srcOrd="0" destOrd="0" presId="urn:microsoft.com/office/officeart/2005/8/layout/equation1"/>
    <dgm:cxn modelId="{CC9AE19D-7EF8-44BA-9EA2-E9C574C597C1}" type="presOf" srcId="{5DE96988-30B2-4DC7-9E97-72EED99EE0AA}" destId="{5E1BB030-9E20-469E-B19F-ABD138B0DD37}" srcOrd="0" destOrd="0" presId="urn:microsoft.com/office/officeart/2005/8/layout/equation1"/>
    <dgm:cxn modelId="{1446A0A5-44CC-4295-9007-1175A24A0F33}" srcId="{C3DAAE51-BC23-4AB2-AFE5-35774CFCF9D3}" destId="{EA18FA74-1A1E-4B8F-9F86-9F5988F4B597}" srcOrd="0" destOrd="0" parTransId="{E3FBDF04-EAA0-4312-98BD-AC83D0EE40AF}" sibTransId="{5DE96988-30B2-4DC7-9E97-72EED99EE0AA}"/>
    <dgm:cxn modelId="{68C935BE-9588-498A-900A-590FC41F9F80}" srcId="{C3DAAE51-BC23-4AB2-AFE5-35774CFCF9D3}" destId="{8A621B64-6257-4326-A7E8-E4295C0D8A0D}" srcOrd="1" destOrd="0" parTransId="{42970D78-733C-46C5-9BA1-8C192CBB9303}" sibTransId="{FBB57FA0-82E3-44B8-8504-B15ADE5B985F}"/>
    <dgm:cxn modelId="{255B220B-FB0C-42BF-ACEE-858A319995B0}" type="presOf" srcId="{EA18FA74-1A1E-4B8F-9F86-9F5988F4B597}" destId="{FF6BDB61-6697-41EE-930C-4596664D6800}" srcOrd="0" destOrd="0" presId="urn:microsoft.com/office/officeart/2005/8/layout/equation1"/>
    <dgm:cxn modelId="{E122937B-93E3-4145-B59A-AF71D11B4E34}" type="presOf" srcId="{90E798D8-857B-47C6-BD9D-D38E8663CEFC}" destId="{A2E8422B-6876-43EC-A7B7-ECBEF4486758}" srcOrd="0" destOrd="0" presId="urn:microsoft.com/office/officeart/2005/8/layout/equation1"/>
    <dgm:cxn modelId="{D806BE1A-E7EA-4079-B3BB-3040A6E5C010}" type="presParOf" srcId="{A29510DE-2255-4D14-8A50-FC834D07251E}" destId="{FF6BDB61-6697-41EE-930C-4596664D6800}" srcOrd="0" destOrd="0" presId="urn:microsoft.com/office/officeart/2005/8/layout/equation1"/>
    <dgm:cxn modelId="{98084923-BFF7-4D60-AEE1-4610BCFF9469}" type="presParOf" srcId="{A29510DE-2255-4D14-8A50-FC834D07251E}" destId="{9F6A6758-3ACF-4618-BDC9-F846B688C3A0}" srcOrd="1" destOrd="0" presId="urn:microsoft.com/office/officeart/2005/8/layout/equation1"/>
    <dgm:cxn modelId="{005EC34C-A960-4CFD-83B8-0F9289A17953}" type="presParOf" srcId="{A29510DE-2255-4D14-8A50-FC834D07251E}" destId="{5E1BB030-9E20-469E-B19F-ABD138B0DD37}" srcOrd="2" destOrd="0" presId="urn:microsoft.com/office/officeart/2005/8/layout/equation1"/>
    <dgm:cxn modelId="{01B6BD42-C889-4FCC-8726-4A153F9BA2DF}" type="presParOf" srcId="{A29510DE-2255-4D14-8A50-FC834D07251E}" destId="{5A83D4D1-CF61-430C-A0FE-2A5A0B524C30}" srcOrd="3" destOrd="0" presId="urn:microsoft.com/office/officeart/2005/8/layout/equation1"/>
    <dgm:cxn modelId="{D5E8531E-774A-46D3-8FC8-44FC82FC246D}" type="presParOf" srcId="{A29510DE-2255-4D14-8A50-FC834D07251E}" destId="{9EFBE568-E043-4A95-99B7-99E4FBD24574}" srcOrd="4" destOrd="0" presId="urn:microsoft.com/office/officeart/2005/8/layout/equation1"/>
    <dgm:cxn modelId="{D6E32E47-01D8-45B8-B8F7-130DC241E7DF}" type="presParOf" srcId="{A29510DE-2255-4D14-8A50-FC834D07251E}" destId="{90D2756E-CF25-4657-A821-5FEA34C9A9BC}" srcOrd="5" destOrd="0" presId="urn:microsoft.com/office/officeart/2005/8/layout/equation1"/>
    <dgm:cxn modelId="{262FD03C-79D5-4317-AB98-90D903A0F0B0}" type="presParOf" srcId="{A29510DE-2255-4D14-8A50-FC834D07251E}" destId="{3E78F916-7653-464A-AFA7-7E75EA3995AD}" srcOrd="6" destOrd="0" presId="urn:microsoft.com/office/officeart/2005/8/layout/equation1"/>
    <dgm:cxn modelId="{990C12EF-4040-4584-A02C-F0A077EA4E1E}" type="presParOf" srcId="{A29510DE-2255-4D14-8A50-FC834D07251E}" destId="{CC6D9F55-B972-43F8-8EAB-55A6CBA683FF}" srcOrd="7" destOrd="0" presId="urn:microsoft.com/office/officeart/2005/8/layout/equation1"/>
    <dgm:cxn modelId="{6ADDD32A-7F11-4E56-A5B0-5B3E0E53BA6E}" type="presParOf" srcId="{A29510DE-2255-4D14-8A50-FC834D07251E}" destId="{A2E8422B-6876-43EC-A7B7-ECBEF448675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35517-679F-4B0C-B6D5-A06FEE81C68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43B77E4-C3BE-4462-A25C-814ED9A07F0A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Room AC</a:t>
          </a:r>
          <a:endParaRPr lang="en-IN" dirty="0"/>
        </a:p>
      </dgm:t>
    </dgm:pt>
    <dgm:pt modelId="{C5094817-113A-4B2D-BB4D-33DA3D21F98B}" type="parTrans" cxnId="{3EB212C6-2E39-4737-BC98-3E4F9E9769F2}">
      <dgm:prSet/>
      <dgm:spPr/>
      <dgm:t>
        <a:bodyPr/>
        <a:lstStyle/>
        <a:p>
          <a:endParaRPr lang="en-IN"/>
        </a:p>
      </dgm:t>
    </dgm:pt>
    <dgm:pt modelId="{3A60E20B-A80E-4F80-AC79-685842076CD3}" type="sibTrans" cxnId="{3EB212C6-2E39-4737-BC98-3E4F9E9769F2}">
      <dgm:prSet/>
      <dgm:spPr/>
      <dgm:t>
        <a:bodyPr/>
        <a:lstStyle/>
        <a:p>
          <a:endParaRPr lang="en-IN"/>
        </a:p>
      </dgm:t>
    </dgm:pt>
    <dgm:pt modelId="{63B8B5AA-9691-40AA-B34F-FE2548686E47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Labelling +30%</a:t>
          </a:r>
          <a:endParaRPr lang="en-IN" dirty="0"/>
        </a:p>
      </dgm:t>
    </dgm:pt>
    <dgm:pt modelId="{A108745C-DCF8-4379-B70D-E00305CD1873}" type="parTrans" cxnId="{8A1CB59E-41D9-4905-9DD0-5047665DD72A}">
      <dgm:prSet/>
      <dgm:spPr/>
      <dgm:t>
        <a:bodyPr/>
        <a:lstStyle/>
        <a:p>
          <a:endParaRPr lang="en-IN"/>
        </a:p>
      </dgm:t>
    </dgm:pt>
    <dgm:pt modelId="{55F65112-EAC6-4135-8B1F-A5FCABDE921B}" type="sibTrans" cxnId="{8A1CB59E-41D9-4905-9DD0-5047665DD72A}">
      <dgm:prSet/>
      <dgm:spPr/>
      <dgm:t>
        <a:bodyPr/>
        <a:lstStyle/>
        <a:p>
          <a:endParaRPr lang="en-IN"/>
        </a:p>
      </dgm:t>
    </dgm:pt>
    <dgm:pt modelId="{6ED3C431-7DDB-4EB2-A690-150A6E03D685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CSPF +</a:t>
          </a:r>
          <a:r>
            <a:rPr lang="en-IN" dirty="0" smtClean="0"/>
            <a:t>20~40 </a:t>
          </a:r>
          <a:r>
            <a:rPr lang="en-IN" dirty="0" smtClean="0"/>
            <a:t>%</a:t>
          </a:r>
          <a:endParaRPr lang="en-IN" dirty="0"/>
        </a:p>
      </dgm:t>
    </dgm:pt>
    <dgm:pt modelId="{BECF414B-EDFF-4D79-AA52-96162F456721}" type="parTrans" cxnId="{356BF61C-E2A6-4902-BA25-F3B8615CC352}">
      <dgm:prSet/>
      <dgm:spPr/>
      <dgm:t>
        <a:bodyPr/>
        <a:lstStyle/>
        <a:p>
          <a:endParaRPr lang="en-IN"/>
        </a:p>
      </dgm:t>
    </dgm:pt>
    <dgm:pt modelId="{811C1758-CDBC-4F61-81C3-BAAEA9DC539D}" type="sibTrans" cxnId="{356BF61C-E2A6-4902-BA25-F3B8615CC352}">
      <dgm:prSet/>
      <dgm:spPr/>
      <dgm:t>
        <a:bodyPr/>
        <a:lstStyle/>
        <a:p>
          <a:endParaRPr lang="en-IN"/>
        </a:p>
      </dgm:t>
    </dgm:pt>
    <dgm:pt modelId="{A9AF8983-8AA6-4D98-AA17-BBAEA427FD33}" type="pres">
      <dgm:prSet presAssocID="{E5435517-679F-4B0C-B6D5-A06FEE81C680}" presName="CompostProcess" presStyleCnt="0">
        <dgm:presLayoutVars>
          <dgm:dir/>
          <dgm:resizeHandles val="exact"/>
        </dgm:presLayoutVars>
      </dgm:prSet>
      <dgm:spPr/>
    </dgm:pt>
    <dgm:pt modelId="{C6618FEB-2270-4915-8893-25CA539E59B0}" type="pres">
      <dgm:prSet presAssocID="{E5435517-679F-4B0C-B6D5-A06FEE81C680}" presName="arrow" presStyleLbl="bgShp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24CEB956-015E-4FE5-8462-95E51FC864E7}" type="pres">
      <dgm:prSet presAssocID="{E5435517-679F-4B0C-B6D5-A06FEE81C680}" presName="linearProcess" presStyleCnt="0"/>
      <dgm:spPr/>
    </dgm:pt>
    <dgm:pt modelId="{56A10A80-7B14-4301-BB35-17C3B1C56460}" type="pres">
      <dgm:prSet presAssocID="{843B77E4-C3BE-4462-A25C-814ED9A07F0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D4CEBB-F31A-4245-A2D1-CD848645A603}" type="pres">
      <dgm:prSet presAssocID="{3A60E20B-A80E-4F80-AC79-685842076CD3}" presName="sibTrans" presStyleCnt="0"/>
      <dgm:spPr/>
    </dgm:pt>
    <dgm:pt modelId="{39A56BFB-96EB-4D57-B2F3-9D165BB1F51A}" type="pres">
      <dgm:prSet presAssocID="{63B8B5AA-9691-40AA-B34F-FE2548686E4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2F1E8F-6245-4805-B9C1-30B10386002B}" type="pres">
      <dgm:prSet presAssocID="{55F65112-EAC6-4135-8B1F-A5FCABDE921B}" presName="sibTrans" presStyleCnt="0"/>
      <dgm:spPr/>
    </dgm:pt>
    <dgm:pt modelId="{985EC487-B65F-4EA2-99DD-C01574BAB79C}" type="pres">
      <dgm:prSet presAssocID="{6ED3C431-7DDB-4EB2-A690-150A6E03D68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7762151-3636-4494-ABA7-ACE5FAF80D27}" type="presOf" srcId="{E5435517-679F-4B0C-B6D5-A06FEE81C680}" destId="{A9AF8983-8AA6-4D98-AA17-BBAEA427FD33}" srcOrd="0" destOrd="0" presId="urn:microsoft.com/office/officeart/2005/8/layout/hProcess9"/>
    <dgm:cxn modelId="{88123D68-A0F0-4AE5-9337-030D78D048E1}" type="presOf" srcId="{63B8B5AA-9691-40AA-B34F-FE2548686E47}" destId="{39A56BFB-96EB-4D57-B2F3-9D165BB1F51A}" srcOrd="0" destOrd="0" presId="urn:microsoft.com/office/officeart/2005/8/layout/hProcess9"/>
    <dgm:cxn modelId="{3EB212C6-2E39-4737-BC98-3E4F9E9769F2}" srcId="{E5435517-679F-4B0C-B6D5-A06FEE81C680}" destId="{843B77E4-C3BE-4462-A25C-814ED9A07F0A}" srcOrd="0" destOrd="0" parTransId="{C5094817-113A-4B2D-BB4D-33DA3D21F98B}" sibTransId="{3A60E20B-A80E-4F80-AC79-685842076CD3}"/>
    <dgm:cxn modelId="{99341D3D-CC10-4BAE-9890-6AC0C5A427D3}" type="presOf" srcId="{6ED3C431-7DDB-4EB2-A690-150A6E03D685}" destId="{985EC487-B65F-4EA2-99DD-C01574BAB79C}" srcOrd="0" destOrd="0" presId="urn:microsoft.com/office/officeart/2005/8/layout/hProcess9"/>
    <dgm:cxn modelId="{356BF61C-E2A6-4902-BA25-F3B8615CC352}" srcId="{E5435517-679F-4B0C-B6D5-A06FEE81C680}" destId="{6ED3C431-7DDB-4EB2-A690-150A6E03D685}" srcOrd="2" destOrd="0" parTransId="{BECF414B-EDFF-4D79-AA52-96162F456721}" sibTransId="{811C1758-CDBC-4F61-81C3-BAAEA9DC539D}"/>
    <dgm:cxn modelId="{8A1CB59E-41D9-4905-9DD0-5047665DD72A}" srcId="{E5435517-679F-4B0C-B6D5-A06FEE81C680}" destId="{63B8B5AA-9691-40AA-B34F-FE2548686E47}" srcOrd="1" destOrd="0" parTransId="{A108745C-DCF8-4379-B70D-E00305CD1873}" sibTransId="{55F65112-EAC6-4135-8B1F-A5FCABDE921B}"/>
    <dgm:cxn modelId="{3126F034-DAB2-47EB-89A4-498D432A9B21}" type="presOf" srcId="{843B77E4-C3BE-4462-A25C-814ED9A07F0A}" destId="{56A10A80-7B14-4301-BB35-17C3B1C56460}" srcOrd="0" destOrd="0" presId="urn:microsoft.com/office/officeart/2005/8/layout/hProcess9"/>
    <dgm:cxn modelId="{A0FF1958-5B2C-439B-A9A6-F1288FA980A6}" type="presParOf" srcId="{A9AF8983-8AA6-4D98-AA17-BBAEA427FD33}" destId="{C6618FEB-2270-4915-8893-25CA539E59B0}" srcOrd="0" destOrd="0" presId="urn:microsoft.com/office/officeart/2005/8/layout/hProcess9"/>
    <dgm:cxn modelId="{660BAA79-49AF-4A0F-9EF7-DEB8F6EAADAE}" type="presParOf" srcId="{A9AF8983-8AA6-4D98-AA17-BBAEA427FD33}" destId="{24CEB956-015E-4FE5-8462-95E51FC864E7}" srcOrd="1" destOrd="0" presId="urn:microsoft.com/office/officeart/2005/8/layout/hProcess9"/>
    <dgm:cxn modelId="{AB3A35F8-8B2E-4F02-AEE9-7DBD34FA96DC}" type="presParOf" srcId="{24CEB956-015E-4FE5-8462-95E51FC864E7}" destId="{56A10A80-7B14-4301-BB35-17C3B1C56460}" srcOrd="0" destOrd="0" presId="urn:microsoft.com/office/officeart/2005/8/layout/hProcess9"/>
    <dgm:cxn modelId="{2FE762FF-CBE1-4936-BC7B-646581DF4DD2}" type="presParOf" srcId="{24CEB956-015E-4FE5-8462-95E51FC864E7}" destId="{31D4CEBB-F31A-4245-A2D1-CD848645A603}" srcOrd="1" destOrd="0" presId="urn:microsoft.com/office/officeart/2005/8/layout/hProcess9"/>
    <dgm:cxn modelId="{3F230249-A25A-45DF-98F0-F308ED6E0ABA}" type="presParOf" srcId="{24CEB956-015E-4FE5-8462-95E51FC864E7}" destId="{39A56BFB-96EB-4D57-B2F3-9D165BB1F51A}" srcOrd="2" destOrd="0" presId="urn:microsoft.com/office/officeart/2005/8/layout/hProcess9"/>
    <dgm:cxn modelId="{D2E9B175-EFCA-4E5B-AD90-E2BACD092F38}" type="presParOf" srcId="{24CEB956-015E-4FE5-8462-95E51FC864E7}" destId="{7C2F1E8F-6245-4805-B9C1-30B10386002B}" srcOrd="3" destOrd="0" presId="urn:microsoft.com/office/officeart/2005/8/layout/hProcess9"/>
    <dgm:cxn modelId="{F353E141-BDBA-4C22-9294-3C3DF825D122}" type="presParOf" srcId="{24CEB956-015E-4FE5-8462-95E51FC864E7}" destId="{985EC487-B65F-4EA2-99DD-C01574BAB79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35517-679F-4B0C-B6D5-A06FEE81C68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43B77E4-C3BE-4462-A25C-814ED9A07F0A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Chillers</a:t>
          </a:r>
          <a:endParaRPr lang="en-IN" dirty="0"/>
        </a:p>
      </dgm:t>
    </dgm:pt>
    <dgm:pt modelId="{C5094817-113A-4B2D-BB4D-33DA3D21F98B}" type="parTrans" cxnId="{3EB212C6-2E39-4737-BC98-3E4F9E9769F2}">
      <dgm:prSet/>
      <dgm:spPr/>
      <dgm:t>
        <a:bodyPr/>
        <a:lstStyle/>
        <a:p>
          <a:endParaRPr lang="en-IN"/>
        </a:p>
      </dgm:t>
    </dgm:pt>
    <dgm:pt modelId="{3A60E20B-A80E-4F80-AC79-685842076CD3}" type="sibTrans" cxnId="{3EB212C6-2E39-4737-BC98-3E4F9E9769F2}">
      <dgm:prSet/>
      <dgm:spPr/>
      <dgm:t>
        <a:bodyPr/>
        <a:lstStyle/>
        <a:p>
          <a:endParaRPr lang="en-IN"/>
        </a:p>
      </dgm:t>
    </dgm:pt>
    <dgm:pt modelId="{63B8B5AA-9691-40AA-B34F-FE2548686E47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Flooded +25%</a:t>
          </a:r>
          <a:endParaRPr lang="en-IN" dirty="0"/>
        </a:p>
      </dgm:t>
    </dgm:pt>
    <dgm:pt modelId="{A108745C-DCF8-4379-B70D-E00305CD1873}" type="parTrans" cxnId="{8A1CB59E-41D9-4905-9DD0-5047665DD72A}">
      <dgm:prSet/>
      <dgm:spPr/>
      <dgm:t>
        <a:bodyPr/>
        <a:lstStyle/>
        <a:p>
          <a:endParaRPr lang="en-IN"/>
        </a:p>
      </dgm:t>
    </dgm:pt>
    <dgm:pt modelId="{55F65112-EAC6-4135-8B1F-A5FCABDE921B}" type="sibTrans" cxnId="{8A1CB59E-41D9-4905-9DD0-5047665DD72A}">
      <dgm:prSet/>
      <dgm:spPr/>
      <dgm:t>
        <a:bodyPr/>
        <a:lstStyle/>
        <a:p>
          <a:endParaRPr lang="en-IN"/>
        </a:p>
      </dgm:t>
    </dgm:pt>
    <dgm:pt modelId="{6ED3C431-7DDB-4EB2-A690-150A6E03D685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Inverter +30%</a:t>
          </a:r>
          <a:endParaRPr lang="en-IN" dirty="0"/>
        </a:p>
      </dgm:t>
    </dgm:pt>
    <dgm:pt modelId="{BECF414B-EDFF-4D79-AA52-96162F456721}" type="parTrans" cxnId="{356BF61C-E2A6-4902-BA25-F3B8615CC352}">
      <dgm:prSet/>
      <dgm:spPr/>
      <dgm:t>
        <a:bodyPr/>
        <a:lstStyle/>
        <a:p>
          <a:endParaRPr lang="en-IN"/>
        </a:p>
      </dgm:t>
    </dgm:pt>
    <dgm:pt modelId="{811C1758-CDBC-4F61-81C3-BAAEA9DC539D}" type="sibTrans" cxnId="{356BF61C-E2A6-4902-BA25-F3B8615CC352}">
      <dgm:prSet/>
      <dgm:spPr/>
      <dgm:t>
        <a:bodyPr/>
        <a:lstStyle/>
        <a:p>
          <a:endParaRPr lang="en-IN"/>
        </a:p>
      </dgm:t>
    </dgm:pt>
    <dgm:pt modelId="{A9AF8983-8AA6-4D98-AA17-BBAEA427FD33}" type="pres">
      <dgm:prSet presAssocID="{E5435517-679F-4B0C-B6D5-A06FEE81C680}" presName="CompostProcess" presStyleCnt="0">
        <dgm:presLayoutVars>
          <dgm:dir/>
          <dgm:resizeHandles val="exact"/>
        </dgm:presLayoutVars>
      </dgm:prSet>
      <dgm:spPr/>
    </dgm:pt>
    <dgm:pt modelId="{C6618FEB-2270-4915-8893-25CA539E59B0}" type="pres">
      <dgm:prSet presAssocID="{E5435517-679F-4B0C-B6D5-A06FEE81C680}" presName="arrow" presStyleLbl="bgShp" presStyleIdx="0" presStyleCnt="1" custLinFactNeighborY="4332"/>
      <dgm:spPr>
        <a:solidFill>
          <a:schemeClr val="tx2">
            <a:lumMod val="40000"/>
            <a:lumOff val="60000"/>
          </a:schemeClr>
        </a:solidFill>
      </dgm:spPr>
    </dgm:pt>
    <dgm:pt modelId="{24CEB956-015E-4FE5-8462-95E51FC864E7}" type="pres">
      <dgm:prSet presAssocID="{E5435517-679F-4B0C-B6D5-A06FEE81C680}" presName="linearProcess" presStyleCnt="0"/>
      <dgm:spPr/>
    </dgm:pt>
    <dgm:pt modelId="{56A10A80-7B14-4301-BB35-17C3B1C56460}" type="pres">
      <dgm:prSet presAssocID="{843B77E4-C3BE-4462-A25C-814ED9A07F0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D4CEBB-F31A-4245-A2D1-CD848645A603}" type="pres">
      <dgm:prSet presAssocID="{3A60E20B-A80E-4F80-AC79-685842076CD3}" presName="sibTrans" presStyleCnt="0"/>
      <dgm:spPr/>
    </dgm:pt>
    <dgm:pt modelId="{39A56BFB-96EB-4D57-B2F3-9D165BB1F51A}" type="pres">
      <dgm:prSet presAssocID="{63B8B5AA-9691-40AA-B34F-FE2548686E4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2F1E8F-6245-4805-B9C1-30B10386002B}" type="pres">
      <dgm:prSet presAssocID="{55F65112-EAC6-4135-8B1F-A5FCABDE921B}" presName="sibTrans" presStyleCnt="0"/>
      <dgm:spPr/>
    </dgm:pt>
    <dgm:pt modelId="{985EC487-B65F-4EA2-99DD-C01574BAB79C}" type="pres">
      <dgm:prSet presAssocID="{6ED3C431-7DDB-4EB2-A690-150A6E03D68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EB212C6-2E39-4737-BC98-3E4F9E9769F2}" srcId="{E5435517-679F-4B0C-B6D5-A06FEE81C680}" destId="{843B77E4-C3BE-4462-A25C-814ED9A07F0A}" srcOrd="0" destOrd="0" parTransId="{C5094817-113A-4B2D-BB4D-33DA3D21F98B}" sibTransId="{3A60E20B-A80E-4F80-AC79-685842076CD3}"/>
    <dgm:cxn modelId="{356BF61C-E2A6-4902-BA25-F3B8615CC352}" srcId="{E5435517-679F-4B0C-B6D5-A06FEE81C680}" destId="{6ED3C431-7DDB-4EB2-A690-150A6E03D685}" srcOrd="2" destOrd="0" parTransId="{BECF414B-EDFF-4D79-AA52-96162F456721}" sibTransId="{811C1758-CDBC-4F61-81C3-BAAEA9DC539D}"/>
    <dgm:cxn modelId="{8A1CB59E-41D9-4905-9DD0-5047665DD72A}" srcId="{E5435517-679F-4B0C-B6D5-A06FEE81C680}" destId="{63B8B5AA-9691-40AA-B34F-FE2548686E47}" srcOrd="1" destOrd="0" parTransId="{A108745C-DCF8-4379-B70D-E00305CD1873}" sibTransId="{55F65112-EAC6-4135-8B1F-A5FCABDE921B}"/>
    <dgm:cxn modelId="{93F85B5D-D98B-469A-8645-D0D76C47F5AB}" type="presOf" srcId="{6ED3C431-7DDB-4EB2-A690-150A6E03D685}" destId="{985EC487-B65F-4EA2-99DD-C01574BAB79C}" srcOrd="0" destOrd="0" presId="urn:microsoft.com/office/officeart/2005/8/layout/hProcess9"/>
    <dgm:cxn modelId="{C12FB06D-361F-4BF4-8AC2-1147F69C3A9F}" type="presOf" srcId="{63B8B5AA-9691-40AA-B34F-FE2548686E47}" destId="{39A56BFB-96EB-4D57-B2F3-9D165BB1F51A}" srcOrd="0" destOrd="0" presId="urn:microsoft.com/office/officeart/2005/8/layout/hProcess9"/>
    <dgm:cxn modelId="{3E17C3DC-3C75-4C10-885B-9C43B2A1287E}" type="presOf" srcId="{843B77E4-C3BE-4462-A25C-814ED9A07F0A}" destId="{56A10A80-7B14-4301-BB35-17C3B1C56460}" srcOrd="0" destOrd="0" presId="urn:microsoft.com/office/officeart/2005/8/layout/hProcess9"/>
    <dgm:cxn modelId="{08771DD3-ECC2-4A04-8062-AED97B3749FE}" type="presOf" srcId="{E5435517-679F-4B0C-B6D5-A06FEE81C680}" destId="{A9AF8983-8AA6-4D98-AA17-BBAEA427FD33}" srcOrd="0" destOrd="0" presId="urn:microsoft.com/office/officeart/2005/8/layout/hProcess9"/>
    <dgm:cxn modelId="{ED0AFE7C-C5D0-4CCA-B09F-E06975C4A7FF}" type="presParOf" srcId="{A9AF8983-8AA6-4D98-AA17-BBAEA427FD33}" destId="{C6618FEB-2270-4915-8893-25CA539E59B0}" srcOrd="0" destOrd="0" presId="urn:microsoft.com/office/officeart/2005/8/layout/hProcess9"/>
    <dgm:cxn modelId="{6222C1BB-D2E5-4E9E-8E47-C5B49DC2C436}" type="presParOf" srcId="{A9AF8983-8AA6-4D98-AA17-BBAEA427FD33}" destId="{24CEB956-015E-4FE5-8462-95E51FC864E7}" srcOrd="1" destOrd="0" presId="urn:microsoft.com/office/officeart/2005/8/layout/hProcess9"/>
    <dgm:cxn modelId="{AAF5B76A-D349-4090-8093-FC3F0E5B0E52}" type="presParOf" srcId="{24CEB956-015E-4FE5-8462-95E51FC864E7}" destId="{56A10A80-7B14-4301-BB35-17C3B1C56460}" srcOrd="0" destOrd="0" presId="urn:microsoft.com/office/officeart/2005/8/layout/hProcess9"/>
    <dgm:cxn modelId="{567A5C97-D08F-40B3-AF35-191E07ED7439}" type="presParOf" srcId="{24CEB956-015E-4FE5-8462-95E51FC864E7}" destId="{31D4CEBB-F31A-4245-A2D1-CD848645A603}" srcOrd="1" destOrd="0" presId="urn:microsoft.com/office/officeart/2005/8/layout/hProcess9"/>
    <dgm:cxn modelId="{40A026C1-4592-41BA-9D86-D7A615B2F77A}" type="presParOf" srcId="{24CEB956-015E-4FE5-8462-95E51FC864E7}" destId="{39A56BFB-96EB-4D57-B2F3-9D165BB1F51A}" srcOrd="2" destOrd="0" presId="urn:microsoft.com/office/officeart/2005/8/layout/hProcess9"/>
    <dgm:cxn modelId="{9B7C8E88-3F3D-4D54-B5E5-4CB9DB9FCD30}" type="presParOf" srcId="{24CEB956-015E-4FE5-8462-95E51FC864E7}" destId="{7C2F1E8F-6245-4805-B9C1-30B10386002B}" srcOrd="3" destOrd="0" presId="urn:microsoft.com/office/officeart/2005/8/layout/hProcess9"/>
    <dgm:cxn modelId="{18D3312D-0486-4E92-89AD-E66B894178E9}" type="presParOf" srcId="{24CEB956-015E-4FE5-8462-95E51FC864E7}" destId="{985EC487-B65F-4EA2-99DD-C01574BAB79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435517-679F-4B0C-B6D5-A06FEE81C68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43B77E4-C3BE-4462-A25C-814ED9A07F0A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VRF</a:t>
          </a:r>
          <a:endParaRPr lang="en-IN" dirty="0"/>
        </a:p>
      </dgm:t>
    </dgm:pt>
    <dgm:pt modelId="{C5094817-113A-4B2D-BB4D-33DA3D21F98B}" type="parTrans" cxnId="{3EB212C6-2E39-4737-BC98-3E4F9E9769F2}">
      <dgm:prSet/>
      <dgm:spPr/>
      <dgm:t>
        <a:bodyPr/>
        <a:lstStyle/>
        <a:p>
          <a:endParaRPr lang="en-IN"/>
        </a:p>
      </dgm:t>
    </dgm:pt>
    <dgm:pt modelId="{3A60E20B-A80E-4F80-AC79-685842076CD3}" type="sibTrans" cxnId="{3EB212C6-2E39-4737-BC98-3E4F9E9769F2}">
      <dgm:prSet/>
      <dgm:spPr/>
      <dgm:t>
        <a:bodyPr/>
        <a:lstStyle/>
        <a:p>
          <a:endParaRPr lang="en-IN"/>
        </a:p>
      </dgm:t>
    </dgm:pt>
    <dgm:pt modelId="{63B8B5AA-9691-40AA-B34F-FE2548686E47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+ 25%</a:t>
          </a:r>
          <a:endParaRPr lang="en-IN" dirty="0"/>
        </a:p>
      </dgm:t>
    </dgm:pt>
    <dgm:pt modelId="{A108745C-DCF8-4379-B70D-E00305CD1873}" type="parTrans" cxnId="{8A1CB59E-41D9-4905-9DD0-5047665DD72A}">
      <dgm:prSet/>
      <dgm:spPr/>
      <dgm:t>
        <a:bodyPr/>
        <a:lstStyle/>
        <a:p>
          <a:endParaRPr lang="en-IN"/>
        </a:p>
      </dgm:t>
    </dgm:pt>
    <dgm:pt modelId="{55F65112-EAC6-4135-8B1F-A5FCABDE921B}" type="sibTrans" cxnId="{8A1CB59E-41D9-4905-9DD0-5047665DD72A}">
      <dgm:prSet/>
      <dgm:spPr/>
      <dgm:t>
        <a:bodyPr/>
        <a:lstStyle/>
        <a:p>
          <a:endParaRPr lang="en-IN"/>
        </a:p>
      </dgm:t>
    </dgm:pt>
    <dgm:pt modelId="{6ED3C431-7DDB-4EB2-A690-150A6E03D685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All Inv  + 25%</a:t>
          </a:r>
          <a:endParaRPr lang="en-IN" dirty="0"/>
        </a:p>
      </dgm:t>
    </dgm:pt>
    <dgm:pt modelId="{BECF414B-EDFF-4D79-AA52-96162F456721}" type="parTrans" cxnId="{356BF61C-E2A6-4902-BA25-F3B8615CC352}">
      <dgm:prSet/>
      <dgm:spPr/>
      <dgm:t>
        <a:bodyPr/>
        <a:lstStyle/>
        <a:p>
          <a:endParaRPr lang="en-IN"/>
        </a:p>
      </dgm:t>
    </dgm:pt>
    <dgm:pt modelId="{811C1758-CDBC-4F61-81C3-BAAEA9DC539D}" type="sibTrans" cxnId="{356BF61C-E2A6-4902-BA25-F3B8615CC352}">
      <dgm:prSet/>
      <dgm:spPr/>
      <dgm:t>
        <a:bodyPr/>
        <a:lstStyle/>
        <a:p>
          <a:endParaRPr lang="en-IN"/>
        </a:p>
      </dgm:t>
    </dgm:pt>
    <dgm:pt modelId="{A9AF8983-8AA6-4D98-AA17-BBAEA427FD33}" type="pres">
      <dgm:prSet presAssocID="{E5435517-679F-4B0C-B6D5-A06FEE81C680}" presName="CompostProcess" presStyleCnt="0">
        <dgm:presLayoutVars>
          <dgm:dir/>
          <dgm:resizeHandles val="exact"/>
        </dgm:presLayoutVars>
      </dgm:prSet>
      <dgm:spPr/>
    </dgm:pt>
    <dgm:pt modelId="{C6618FEB-2270-4915-8893-25CA539E59B0}" type="pres">
      <dgm:prSet presAssocID="{E5435517-679F-4B0C-B6D5-A06FEE81C680}" presName="arrow" presStyleLbl="bgShp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24CEB956-015E-4FE5-8462-95E51FC864E7}" type="pres">
      <dgm:prSet presAssocID="{E5435517-679F-4B0C-B6D5-A06FEE81C680}" presName="linearProcess" presStyleCnt="0"/>
      <dgm:spPr/>
    </dgm:pt>
    <dgm:pt modelId="{56A10A80-7B14-4301-BB35-17C3B1C56460}" type="pres">
      <dgm:prSet presAssocID="{843B77E4-C3BE-4462-A25C-814ED9A07F0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D4CEBB-F31A-4245-A2D1-CD848645A603}" type="pres">
      <dgm:prSet presAssocID="{3A60E20B-A80E-4F80-AC79-685842076CD3}" presName="sibTrans" presStyleCnt="0"/>
      <dgm:spPr/>
    </dgm:pt>
    <dgm:pt modelId="{39A56BFB-96EB-4D57-B2F3-9D165BB1F51A}" type="pres">
      <dgm:prSet presAssocID="{63B8B5AA-9691-40AA-B34F-FE2548686E47}" presName="textNode" presStyleLbl="node1" presStyleIdx="1" presStyleCnt="3" custLinFactNeighborY="-139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2F1E8F-6245-4805-B9C1-30B10386002B}" type="pres">
      <dgm:prSet presAssocID="{55F65112-EAC6-4135-8B1F-A5FCABDE921B}" presName="sibTrans" presStyleCnt="0"/>
      <dgm:spPr/>
    </dgm:pt>
    <dgm:pt modelId="{985EC487-B65F-4EA2-99DD-C01574BAB79C}" type="pres">
      <dgm:prSet presAssocID="{6ED3C431-7DDB-4EB2-A690-150A6E03D68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51D7A43-A69D-4E84-AD58-F545DC5ECE0B}" type="presOf" srcId="{843B77E4-C3BE-4462-A25C-814ED9A07F0A}" destId="{56A10A80-7B14-4301-BB35-17C3B1C56460}" srcOrd="0" destOrd="0" presId="urn:microsoft.com/office/officeart/2005/8/layout/hProcess9"/>
    <dgm:cxn modelId="{356BF61C-E2A6-4902-BA25-F3B8615CC352}" srcId="{E5435517-679F-4B0C-B6D5-A06FEE81C680}" destId="{6ED3C431-7DDB-4EB2-A690-150A6E03D685}" srcOrd="2" destOrd="0" parTransId="{BECF414B-EDFF-4D79-AA52-96162F456721}" sibTransId="{811C1758-CDBC-4F61-81C3-BAAEA9DC539D}"/>
    <dgm:cxn modelId="{3EB212C6-2E39-4737-BC98-3E4F9E9769F2}" srcId="{E5435517-679F-4B0C-B6D5-A06FEE81C680}" destId="{843B77E4-C3BE-4462-A25C-814ED9A07F0A}" srcOrd="0" destOrd="0" parTransId="{C5094817-113A-4B2D-BB4D-33DA3D21F98B}" sibTransId="{3A60E20B-A80E-4F80-AC79-685842076CD3}"/>
    <dgm:cxn modelId="{8A1CB59E-41D9-4905-9DD0-5047665DD72A}" srcId="{E5435517-679F-4B0C-B6D5-A06FEE81C680}" destId="{63B8B5AA-9691-40AA-B34F-FE2548686E47}" srcOrd="1" destOrd="0" parTransId="{A108745C-DCF8-4379-B70D-E00305CD1873}" sibTransId="{55F65112-EAC6-4135-8B1F-A5FCABDE921B}"/>
    <dgm:cxn modelId="{1D22C117-FC05-4324-BD71-B0AF9A171704}" type="presOf" srcId="{E5435517-679F-4B0C-B6D5-A06FEE81C680}" destId="{A9AF8983-8AA6-4D98-AA17-BBAEA427FD33}" srcOrd="0" destOrd="0" presId="urn:microsoft.com/office/officeart/2005/8/layout/hProcess9"/>
    <dgm:cxn modelId="{F037A63E-1188-4C66-B31A-B373F9E0E082}" type="presOf" srcId="{6ED3C431-7DDB-4EB2-A690-150A6E03D685}" destId="{985EC487-B65F-4EA2-99DD-C01574BAB79C}" srcOrd="0" destOrd="0" presId="urn:microsoft.com/office/officeart/2005/8/layout/hProcess9"/>
    <dgm:cxn modelId="{44FDBC97-A228-4AD2-A9F6-DBE049C63C55}" type="presOf" srcId="{63B8B5AA-9691-40AA-B34F-FE2548686E47}" destId="{39A56BFB-96EB-4D57-B2F3-9D165BB1F51A}" srcOrd="0" destOrd="0" presId="urn:microsoft.com/office/officeart/2005/8/layout/hProcess9"/>
    <dgm:cxn modelId="{DC14696B-D0FC-4960-BA2C-ED3EC37E5EEC}" type="presParOf" srcId="{A9AF8983-8AA6-4D98-AA17-BBAEA427FD33}" destId="{C6618FEB-2270-4915-8893-25CA539E59B0}" srcOrd="0" destOrd="0" presId="urn:microsoft.com/office/officeart/2005/8/layout/hProcess9"/>
    <dgm:cxn modelId="{23371EC2-D7F9-42FC-AC65-3B9FF1334F75}" type="presParOf" srcId="{A9AF8983-8AA6-4D98-AA17-BBAEA427FD33}" destId="{24CEB956-015E-4FE5-8462-95E51FC864E7}" srcOrd="1" destOrd="0" presId="urn:microsoft.com/office/officeart/2005/8/layout/hProcess9"/>
    <dgm:cxn modelId="{FF006860-2E9F-4675-BA2B-E1B95DF45275}" type="presParOf" srcId="{24CEB956-015E-4FE5-8462-95E51FC864E7}" destId="{56A10A80-7B14-4301-BB35-17C3B1C56460}" srcOrd="0" destOrd="0" presId="urn:microsoft.com/office/officeart/2005/8/layout/hProcess9"/>
    <dgm:cxn modelId="{2E90EC0E-ABCC-4073-8E72-A732C45AEEE1}" type="presParOf" srcId="{24CEB956-015E-4FE5-8462-95E51FC864E7}" destId="{31D4CEBB-F31A-4245-A2D1-CD848645A603}" srcOrd="1" destOrd="0" presId="urn:microsoft.com/office/officeart/2005/8/layout/hProcess9"/>
    <dgm:cxn modelId="{D9B7D796-8DB4-4B8B-9A45-63CD7B5E55E5}" type="presParOf" srcId="{24CEB956-015E-4FE5-8462-95E51FC864E7}" destId="{39A56BFB-96EB-4D57-B2F3-9D165BB1F51A}" srcOrd="2" destOrd="0" presId="urn:microsoft.com/office/officeart/2005/8/layout/hProcess9"/>
    <dgm:cxn modelId="{A80826B5-795E-45EA-AA57-35AECF460F3C}" type="presParOf" srcId="{24CEB956-015E-4FE5-8462-95E51FC864E7}" destId="{7C2F1E8F-6245-4805-B9C1-30B10386002B}" srcOrd="3" destOrd="0" presId="urn:microsoft.com/office/officeart/2005/8/layout/hProcess9"/>
    <dgm:cxn modelId="{8D1CBFEB-8E3B-4DCF-A7CB-6DEB0C5559DB}" type="presParOf" srcId="{24CEB956-015E-4FE5-8462-95E51FC864E7}" destId="{985EC487-B65F-4EA2-99DD-C01574BAB79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35517-679F-4B0C-B6D5-A06FEE81C68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43B77E4-C3BE-4462-A25C-814ED9A07F0A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Ducted</a:t>
          </a:r>
          <a:endParaRPr lang="en-IN" dirty="0"/>
        </a:p>
      </dgm:t>
    </dgm:pt>
    <dgm:pt modelId="{C5094817-113A-4B2D-BB4D-33DA3D21F98B}" type="parTrans" cxnId="{3EB212C6-2E39-4737-BC98-3E4F9E9769F2}">
      <dgm:prSet/>
      <dgm:spPr/>
      <dgm:t>
        <a:bodyPr/>
        <a:lstStyle/>
        <a:p>
          <a:endParaRPr lang="en-IN"/>
        </a:p>
      </dgm:t>
    </dgm:pt>
    <dgm:pt modelId="{3A60E20B-A80E-4F80-AC79-685842076CD3}" type="sibTrans" cxnId="{3EB212C6-2E39-4737-BC98-3E4F9E9769F2}">
      <dgm:prSet/>
      <dgm:spPr/>
      <dgm:t>
        <a:bodyPr/>
        <a:lstStyle/>
        <a:p>
          <a:endParaRPr lang="en-IN"/>
        </a:p>
      </dgm:t>
    </dgm:pt>
    <dgm:pt modelId="{63B8B5AA-9691-40AA-B34F-FE2548686E47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No Change</a:t>
          </a:r>
          <a:endParaRPr lang="en-IN" dirty="0"/>
        </a:p>
      </dgm:t>
    </dgm:pt>
    <dgm:pt modelId="{A108745C-DCF8-4379-B70D-E00305CD1873}" type="parTrans" cxnId="{8A1CB59E-41D9-4905-9DD0-5047665DD72A}">
      <dgm:prSet/>
      <dgm:spPr/>
      <dgm:t>
        <a:bodyPr/>
        <a:lstStyle/>
        <a:p>
          <a:endParaRPr lang="en-IN"/>
        </a:p>
      </dgm:t>
    </dgm:pt>
    <dgm:pt modelId="{55F65112-EAC6-4135-8B1F-A5FCABDE921B}" type="sibTrans" cxnId="{8A1CB59E-41D9-4905-9DD0-5047665DD72A}">
      <dgm:prSet/>
      <dgm:spPr/>
      <dgm:t>
        <a:bodyPr/>
        <a:lstStyle/>
        <a:p>
          <a:endParaRPr lang="en-IN"/>
        </a:p>
      </dgm:t>
    </dgm:pt>
    <dgm:pt modelId="{6ED3C431-7DDB-4EB2-A690-150A6E03D685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Inv + 10 to 15 %</a:t>
          </a:r>
          <a:endParaRPr lang="en-IN" dirty="0"/>
        </a:p>
      </dgm:t>
    </dgm:pt>
    <dgm:pt modelId="{BECF414B-EDFF-4D79-AA52-96162F456721}" type="parTrans" cxnId="{356BF61C-E2A6-4902-BA25-F3B8615CC352}">
      <dgm:prSet/>
      <dgm:spPr/>
      <dgm:t>
        <a:bodyPr/>
        <a:lstStyle/>
        <a:p>
          <a:endParaRPr lang="en-IN"/>
        </a:p>
      </dgm:t>
    </dgm:pt>
    <dgm:pt modelId="{811C1758-CDBC-4F61-81C3-BAAEA9DC539D}" type="sibTrans" cxnId="{356BF61C-E2A6-4902-BA25-F3B8615CC352}">
      <dgm:prSet/>
      <dgm:spPr/>
      <dgm:t>
        <a:bodyPr/>
        <a:lstStyle/>
        <a:p>
          <a:endParaRPr lang="en-IN"/>
        </a:p>
      </dgm:t>
    </dgm:pt>
    <dgm:pt modelId="{A9AF8983-8AA6-4D98-AA17-BBAEA427FD33}" type="pres">
      <dgm:prSet presAssocID="{E5435517-679F-4B0C-B6D5-A06FEE81C680}" presName="CompostProcess" presStyleCnt="0">
        <dgm:presLayoutVars>
          <dgm:dir/>
          <dgm:resizeHandles val="exact"/>
        </dgm:presLayoutVars>
      </dgm:prSet>
      <dgm:spPr/>
    </dgm:pt>
    <dgm:pt modelId="{C6618FEB-2270-4915-8893-25CA539E59B0}" type="pres">
      <dgm:prSet presAssocID="{E5435517-679F-4B0C-B6D5-A06FEE81C680}" presName="arrow" presStyleLbl="bgShp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24CEB956-015E-4FE5-8462-95E51FC864E7}" type="pres">
      <dgm:prSet presAssocID="{E5435517-679F-4B0C-B6D5-A06FEE81C680}" presName="linearProcess" presStyleCnt="0"/>
      <dgm:spPr/>
    </dgm:pt>
    <dgm:pt modelId="{56A10A80-7B14-4301-BB35-17C3B1C56460}" type="pres">
      <dgm:prSet presAssocID="{843B77E4-C3BE-4462-A25C-814ED9A07F0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D4CEBB-F31A-4245-A2D1-CD848645A603}" type="pres">
      <dgm:prSet presAssocID="{3A60E20B-A80E-4F80-AC79-685842076CD3}" presName="sibTrans" presStyleCnt="0"/>
      <dgm:spPr/>
    </dgm:pt>
    <dgm:pt modelId="{39A56BFB-96EB-4D57-B2F3-9D165BB1F51A}" type="pres">
      <dgm:prSet presAssocID="{63B8B5AA-9691-40AA-B34F-FE2548686E4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2F1E8F-6245-4805-B9C1-30B10386002B}" type="pres">
      <dgm:prSet presAssocID="{55F65112-EAC6-4135-8B1F-A5FCABDE921B}" presName="sibTrans" presStyleCnt="0"/>
      <dgm:spPr/>
    </dgm:pt>
    <dgm:pt modelId="{985EC487-B65F-4EA2-99DD-C01574BAB79C}" type="pres">
      <dgm:prSet presAssocID="{6ED3C431-7DDB-4EB2-A690-150A6E03D68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1C11B81-7E1F-4234-AFCE-49D8FBCB630B}" type="presOf" srcId="{E5435517-679F-4B0C-B6D5-A06FEE81C680}" destId="{A9AF8983-8AA6-4D98-AA17-BBAEA427FD33}" srcOrd="0" destOrd="0" presId="urn:microsoft.com/office/officeart/2005/8/layout/hProcess9"/>
    <dgm:cxn modelId="{3EB212C6-2E39-4737-BC98-3E4F9E9769F2}" srcId="{E5435517-679F-4B0C-B6D5-A06FEE81C680}" destId="{843B77E4-C3BE-4462-A25C-814ED9A07F0A}" srcOrd="0" destOrd="0" parTransId="{C5094817-113A-4B2D-BB4D-33DA3D21F98B}" sibTransId="{3A60E20B-A80E-4F80-AC79-685842076CD3}"/>
    <dgm:cxn modelId="{356BF61C-E2A6-4902-BA25-F3B8615CC352}" srcId="{E5435517-679F-4B0C-B6D5-A06FEE81C680}" destId="{6ED3C431-7DDB-4EB2-A690-150A6E03D685}" srcOrd="2" destOrd="0" parTransId="{BECF414B-EDFF-4D79-AA52-96162F456721}" sibTransId="{811C1758-CDBC-4F61-81C3-BAAEA9DC539D}"/>
    <dgm:cxn modelId="{8A1CB59E-41D9-4905-9DD0-5047665DD72A}" srcId="{E5435517-679F-4B0C-B6D5-A06FEE81C680}" destId="{63B8B5AA-9691-40AA-B34F-FE2548686E47}" srcOrd="1" destOrd="0" parTransId="{A108745C-DCF8-4379-B70D-E00305CD1873}" sibTransId="{55F65112-EAC6-4135-8B1F-A5FCABDE921B}"/>
    <dgm:cxn modelId="{D13AF521-FEA0-4F17-82DF-8667CC2164D3}" type="presOf" srcId="{6ED3C431-7DDB-4EB2-A690-150A6E03D685}" destId="{985EC487-B65F-4EA2-99DD-C01574BAB79C}" srcOrd="0" destOrd="0" presId="urn:microsoft.com/office/officeart/2005/8/layout/hProcess9"/>
    <dgm:cxn modelId="{302E1903-F70E-4702-B58A-40763DDB94DC}" type="presOf" srcId="{843B77E4-C3BE-4462-A25C-814ED9A07F0A}" destId="{56A10A80-7B14-4301-BB35-17C3B1C56460}" srcOrd="0" destOrd="0" presId="urn:microsoft.com/office/officeart/2005/8/layout/hProcess9"/>
    <dgm:cxn modelId="{28720F4F-8C3A-4D61-A5FE-6C78F2D9C7EB}" type="presOf" srcId="{63B8B5AA-9691-40AA-B34F-FE2548686E47}" destId="{39A56BFB-96EB-4D57-B2F3-9D165BB1F51A}" srcOrd="0" destOrd="0" presId="urn:microsoft.com/office/officeart/2005/8/layout/hProcess9"/>
    <dgm:cxn modelId="{23225616-5601-45EA-AC53-53C4123C5E29}" type="presParOf" srcId="{A9AF8983-8AA6-4D98-AA17-BBAEA427FD33}" destId="{C6618FEB-2270-4915-8893-25CA539E59B0}" srcOrd="0" destOrd="0" presId="urn:microsoft.com/office/officeart/2005/8/layout/hProcess9"/>
    <dgm:cxn modelId="{7CEFE8A8-DED2-43D2-B8B6-E4FDC5412E1B}" type="presParOf" srcId="{A9AF8983-8AA6-4D98-AA17-BBAEA427FD33}" destId="{24CEB956-015E-4FE5-8462-95E51FC864E7}" srcOrd="1" destOrd="0" presId="urn:microsoft.com/office/officeart/2005/8/layout/hProcess9"/>
    <dgm:cxn modelId="{7A76128A-BE1F-4045-A26B-FF285154D654}" type="presParOf" srcId="{24CEB956-015E-4FE5-8462-95E51FC864E7}" destId="{56A10A80-7B14-4301-BB35-17C3B1C56460}" srcOrd="0" destOrd="0" presId="urn:microsoft.com/office/officeart/2005/8/layout/hProcess9"/>
    <dgm:cxn modelId="{2FBBFC49-3C78-4C72-8092-4C36CE2544A2}" type="presParOf" srcId="{24CEB956-015E-4FE5-8462-95E51FC864E7}" destId="{31D4CEBB-F31A-4245-A2D1-CD848645A603}" srcOrd="1" destOrd="0" presId="urn:microsoft.com/office/officeart/2005/8/layout/hProcess9"/>
    <dgm:cxn modelId="{2F776B85-8218-4F7A-8EA4-CBAFE96950A4}" type="presParOf" srcId="{24CEB956-015E-4FE5-8462-95E51FC864E7}" destId="{39A56BFB-96EB-4D57-B2F3-9D165BB1F51A}" srcOrd="2" destOrd="0" presId="urn:microsoft.com/office/officeart/2005/8/layout/hProcess9"/>
    <dgm:cxn modelId="{142AE3D7-4496-43ED-ACA6-6BE97760FCFB}" type="presParOf" srcId="{24CEB956-015E-4FE5-8462-95E51FC864E7}" destId="{7C2F1E8F-6245-4805-B9C1-30B10386002B}" srcOrd="3" destOrd="0" presId="urn:microsoft.com/office/officeart/2005/8/layout/hProcess9"/>
    <dgm:cxn modelId="{7CEDEA16-CB7B-4BDE-A7B8-C861ED6584E9}" type="presParOf" srcId="{24CEB956-015E-4FE5-8462-95E51FC864E7}" destId="{985EC487-B65F-4EA2-99DD-C01574BAB79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DCF24F-1C72-4CAA-A55D-65506779252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2DB75F1-768E-42D0-A150-200C175E427C}">
      <dgm:prSet phldrT="[Text]"/>
      <dgm:spPr>
        <a:solidFill>
          <a:srgbClr val="002060"/>
        </a:solidFill>
      </dgm:spPr>
      <dgm:t>
        <a:bodyPr/>
        <a:lstStyle/>
        <a:p>
          <a:r>
            <a:rPr lang="en-IN" dirty="0" smtClean="0">
              <a:solidFill>
                <a:schemeClr val="bg1"/>
              </a:solidFill>
            </a:rPr>
            <a:t>No feasible option based on Evaluation criteria</a:t>
          </a:r>
          <a:endParaRPr lang="en-IN" dirty="0">
            <a:solidFill>
              <a:schemeClr val="bg1"/>
            </a:solidFill>
          </a:endParaRPr>
        </a:p>
      </dgm:t>
    </dgm:pt>
    <dgm:pt modelId="{EBDC30D7-893A-48BA-B63B-EECA8BE16F5B}" type="parTrans" cxnId="{2308D061-0BF6-4339-89B4-2D577CB40F0D}">
      <dgm:prSet/>
      <dgm:spPr/>
      <dgm:t>
        <a:bodyPr/>
        <a:lstStyle/>
        <a:p>
          <a:endParaRPr lang="en-IN"/>
        </a:p>
      </dgm:t>
    </dgm:pt>
    <dgm:pt modelId="{8167FD34-A653-43F3-A319-5FB54D01BAC2}" type="sibTrans" cxnId="{2308D061-0BF6-4339-89B4-2D577CB40F0D}">
      <dgm:prSet/>
      <dgm:spPr/>
      <dgm:t>
        <a:bodyPr/>
        <a:lstStyle/>
        <a:p>
          <a:endParaRPr lang="en-IN"/>
        </a:p>
      </dgm:t>
    </dgm:pt>
    <dgm:pt modelId="{75B9C826-7B52-4EC6-A0E1-25D5D4DA43F2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en-IN" sz="2800" dirty="0" smtClean="0"/>
            <a:t>HFC32 :</a:t>
          </a:r>
          <a:r>
            <a:rPr lang="en-IN" sz="2000" dirty="0" smtClean="0"/>
            <a:t>Is it a true  LOW GWP or transient </a:t>
          </a:r>
        </a:p>
        <a:p>
          <a:pPr algn="l"/>
          <a:endParaRPr lang="en-IN" sz="2000" dirty="0" smtClean="0"/>
        </a:p>
      </dgm:t>
    </dgm:pt>
    <dgm:pt modelId="{5CDD8DEE-FBF3-41E6-B2BB-B7295369DB97}" type="parTrans" cxnId="{22B67DDB-DEAB-49EB-9C3A-24B091AFD5B3}">
      <dgm:prSet/>
      <dgm:spPr/>
      <dgm:t>
        <a:bodyPr/>
        <a:lstStyle/>
        <a:p>
          <a:endParaRPr lang="en-IN"/>
        </a:p>
      </dgm:t>
    </dgm:pt>
    <dgm:pt modelId="{3A2F928C-31BF-4755-BDC1-51EC2C94C06D}" type="sibTrans" cxnId="{22B67DDB-DEAB-49EB-9C3A-24B091AFD5B3}">
      <dgm:prSet/>
      <dgm:spPr/>
      <dgm:t>
        <a:bodyPr/>
        <a:lstStyle/>
        <a:p>
          <a:endParaRPr lang="en-IN"/>
        </a:p>
      </dgm:t>
    </dgm:pt>
    <dgm:pt modelId="{716EC525-2A6C-4B70-A102-15BE4C456207}">
      <dgm:prSet phldrT="[Text]" custT="1"/>
      <dgm:spPr>
        <a:solidFill>
          <a:srgbClr val="0070C0"/>
        </a:solidFill>
      </dgm:spPr>
      <dgm:t>
        <a:bodyPr/>
        <a:lstStyle/>
        <a:p>
          <a:pPr algn="r"/>
          <a:r>
            <a:rPr lang="en-IN" sz="2800" dirty="0" smtClean="0"/>
            <a:t>HC290</a:t>
          </a:r>
          <a:r>
            <a:rPr lang="en-IN" sz="1400" dirty="0" smtClean="0"/>
            <a:t> </a:t>
          </a:r>
        </a:p>
        <a:p>
          <a:pPr algn="r"/>
          <a:r>
            <a:rPr lang="en-IN" sz="1600" dirty="0" smtClean="0"/>
            <a:t>High Flammability, handling, Storage, Commissioning , Service is a concern. Transportation of refrigerants for service. Challenges in using in SPLIT units which form approx 80 % of Room Ac market. Charge limitation for larger systems</a:t>
          </a:r>
          <a:endParaRPr lang="en-IN" sz="1600" dirty="0"/>
        </a:p>
      </dgm:t>
    </dgm:pt>
    <dgm:pt modelId="{A5ADDECE-FBA7-4960-A3F5-54D49DA304EF}" type="parTrans" cxnId="{AC75A484-2E04-479E-A9BD-806F24134248}">
      <dgm:prSet/>
      <dgm:spPr/>
      <dgm:t>
        <a:bodyPr/>
        <a:lstStyle/>
        <a:p>
          <a:endParaRPr lang="en-IN"/>
        </a:p>
      </dgm:t>
    </dgm:pt>
    <dgm:pt modelId="{90AFA6C2-EEF0-4F2B-9294-558FFA0072E1}" type="sibTrans" cxnId="{AC75A484-2E04-479E-A9BD-806F24134248}">
      <dgm:prSet/>
      <dgm:spPr/>
      <dgm:t>
        <a:bodyPr/>
        <a:lstStyle/>
        <a:p>
          <a:endParaRPr lang="en-IN"/>
        </a:p>
      </dgm:t>
    </dgm:pt>
    <dgm:pt modelId="{5225B98E-7FED-4787-A9A3-833572E8A33D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en-IN" sz="2800" dirty="0" smtClean="0"/>
            <a:t>HFC 446A / 447</a:t>
          </a:r>
          <a:endParaRPr lang="en-IN" sz="2000" dirty="0" smtClean="0"/>
        </a:p>
        <a:p>
          <a:pPr algn="l"/>
          <a:r>
            <a:rPr lang="en-IN" sz="2000" dirty="0" smtClean="0"/>
            <a:t>Commercially not available</a:t>
          </a:r>
        </a:p>
        <a:p>
          <a:pPr algn="l"/>
          <a:r>
            <a:rPr lang="en-IN" sz="2000" dirty="0" smtClean="0"/>
            <a:t>Are these also true LOW GWP refrigerants or transient</a:t>
          </a:r>
          <a:endParaRPr lang="en-IN" sz="2000" dirty="0"/>
        </a:p>
      </dgm:t>
    </dgm:pt>
    <dgm:pt modelId="{79F9E4B5-E44E-4FC2-95E5-6B2BBAE0AF34}" type="parTrans" cxnId="{39DD8DAB-855A-40A4-A1B3-393D2719AA3E}">
      <dgm:prSet/>
      <dgm:spPr/>
      <dgm:t>
        <a:bodyPr/>
        <a:lstStyle/>
        <a:p>
          <a:endParaRPr lang="en-IN"/>
        </a:p>
      </dgm:t>
    </dgm:pt>
    <dgm:pt modelId="{584692FB-D62F-49EB-BB0F-2076D927AB9F}" type="sibTrans" cxnId="{39DD8DAB-855A-40A4-A1B3-393D2719AA3E}">
      <dgm:prSet/>
      <dgm:spPr/>
      <dgm:t>
        <a:bodyPr/>
        <a:lstStyle/>
        <a:p>
          <a:endParaRPr lang="en-IN"/>
        </a:p>
      </dgm:t>
    </dgm:pt>
    <dgm:pt modelId="{6436541F-5318-44AF-B36E-334EFF592C2E}">
      <dgm:prSet phldrT="[Text]" custT="1"/>
      <dgm:spPr>
        <a:solidFill>
          <a:srgbClr val="0070C0"/>
        </a:solidFill>
      </dgm:spPr>
      <dgm:t>
        <a:bodyPr/>
        <a:lstStyle/>
        <a:p>
          <a:pPr algn="r"/>
          <a:r>
            <a:rPr lang="en-IN" sz="2800" dirty="0" smtClean="0"/>
            <a:t>HFO</a:t>
          </a:r>
        </a:p>
        <a:p>
          <a:pPr algn="r"/>
          <a:r>
            <a:rPr lang="en-IN" sz="1600" dirty="0" smtClean="0"/>
            <a:t> Commercially not available. Few manufacturers have decided not to adopt in MAC due to safety.</a:t>
          </a:r>
        </a:p>
        <a:p>
          <a:pPr algn="r"/>
          <a:r>
            <a:rPr lang="en-IN" sz="1600" dirty="0" smtClean="0"/>
            <a:t>Long term impact on environment not known</a:t>
          </a:r>
        </a:p>
        <a:p>
          <a:pPr algn="r"/>
          <a:r>
            <a:rPr lang="en-IN" sz="1600" dirty="0" smtClean="0"/>
            <a:t>Cost and Application Patents </a:t>
          </a:r>
        </a:p>
        <a:p>
          <a:pPr algn="ctr"/>
          <a:endParaRPr lang="en-IN" sz="1400" dirty="0" smtClean="0"/>
        </a:p>
        <a:p>
          <a:pPr algn="ctr"/>
          <a:endParaRPr lang="en-IN" sz="1400" dirty="0"/>
        </a:p>
      </dgm:t>
    </dgm:pt>
    <dgm:pt modelId="{F9BCBCD4-6C4C-40D5-BEF4-8EF105425F57}" type="parTrans" cxnId="{B9F7C9A0-C49E-4133-AF2A-EE21D7C541F1}">
      <dgm:prSet/>
      <dgm:spPr/>
      <dgm:t>
        <a:bodyPr/>
        <a:lstStyle/>
        <a:p>
          <a:endParaRPr lang="en-IN"/>
        </a:p>
      </dgm:t>
    </dgm:pt>
    <dgm:pt modelId="{322AC639-CB30-4915-A61F-41A8D1D1B4B8}" type="sibTrans" cxnId="{B9F7C9A0-C49E-4133-AF2A-EE21D7C541F1}">
      <dgm:prSet/>
      <dgm:spPr/>
      <dgm:t>
        <a:bodyPr/>
        <a:lstStyle/>
        <a:p>
          <a:endParaRPr lang="en-IN"/>
        </a:p>
      </dgm:t>
    </dgm:pt>
    <dgm:pt modelId="{88651F02-172D-49A5-B118-533D189E6C5E}" type="pres">
      <dgm:prSet presAssocID="{82DCF24F-1C72-4CAA-A55D-65506779252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301926C-AB34-4338-9F4E-3F3E51EE857A}" type="pres">
      <dgm:prSet presAssocID="{82DCF24F-1C72-4CAA-A55D-65506779252D}" presName="matrix" presStyleCnt="0"/>
      <dgm:spPr/>
    </dgm:pt>
    <dgm:pt modelId="{0AE433AC-FFB5-4623-AFB0-66B37340CC99}" type="pres">
      <dgm:prSet presAssocID="{82DCF24F-1C72-4CAA-A55D-65506779252D}" presName="tile1" presStyleLbl="node1" presStyleIdx="0" presStyleCnt="4"/>
      <dgm:spPr/>
      <dgm:t>
        <a:bodyPr/>
        <a:lstStyle/>
        <a:p>
          <a:endParaRPr lang="en-IN"/>
        </a:p>
      </dgm:t>
    </dgm:pt>
    <dgm:pt modelId="{D3734423-E738-4FAE-B33B-13C2EFF827E1}" type="pres">
      <dgm:prSet presAssocID="{82DCF24F-1C72-4CAA-A55D-65506779252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C0DD63-56B2-4700-B773-444ED0484695}" type="pres">
      <dgm:prSet presAssocID="{82DCF24F-1C72-4CAA-A55D-65506779252D}" presName="tile2" presStyleLbl="node1" presStyleIdx="1" presStyleCnt="4"/>
      <dgm:spPr/>
      <dgm:t>
        <a:bodyPr/>
        <a:lstStyle/>
        <a:p>
          <a:endParaRPr lang="en-IN"/>
        </a:p>
      </dgm:t>
    </dgm:pt>
    <dgm:pt modelId="{C1A12231-D49E-4FDB-B957-D432AEE56C49}" type="pres">
      <dgm:prSet presAssocID="{82DCF24F-1C72-4CAA-A55D-65506779252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B288F2-2348-47AF-B019-A50DDCC49539}" type="pres">
      <dgm:prSet presAssocID="{82DCF24F-1C72-4CAA-A55D-65506779252D}" presName="tile3" presStyleLbl="node1" presStyleIdx="2" presStyleCnt="4"/>
      <dgm:spPr/>
      <dgm:t>
        <a:bodyPr/>
        <a:lstStyle/>
        <a:p>
          <a:endParaRPr lang="en-IN"/>
        </a:p>
      </dgm:t>
    </dgm:pt>
    <dgm:pt modelId="{E36ECC87-0597-4586-BF36-385EE013CEB5}" type="pres">
      <dgm:prSet presAssocID="{82DCF24F-1C72-4CAA-A55D-65506779252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8FF71C-0B47-4AC0-982A-AEE38C839156}" type="pres">
      <dgm:prSet presAssocID="{82DCF24F-1C72-4CAA-A55D-65506779252D}" presName="tile4" presStyleLbl="node1" presStyleIdx="3" presStyleCnt="4"/>
      <dgm:spPr/>
      <dgm:t>
        <a:bodyPr/>
        <a:lstStyle/>
        <a:p>
          <a:endParaRPr lang="en-IN"/>
        </a:p>
      </dgm:t>
    </dgm:pt>
    <dgm:pt modelId="{2B3AF358-1BB4-4B87-8EF6-A99376D37BAD}" type="pres">
      <dgm:prSet presAssocID="{82DCF24F-1C72-4CAA-A55D-65506779252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4F6C51-4E24-4403-94CF-767A90048994}" type="pres">
      <dgm:prSet presAssocID="{82DCF24F-1C72-4CAA-A55D-65506779252D}" presName="centerTile" presStyleLbl="fgShp" presStyleIdx="0" presStyleCnt="1" custScaleX="128331" custScaleY="118933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22B67DDB-DEAB-49EB-9C3A-24B091AFD5B3}" srcId="{E2DB75F1-768E-42D0-A150-200C175E427C}" destId="{75B9C826-7B52-4EC6-A0E1-25D5D4DA43F2}" srcOrd="0" destOrd="0" parTransId="{5CDD8DEE-FBF3-41E6-B2BB-B7295369DB97}" sibTransId="{3A2F928C-31BF-4755-BDC1-51EC2C94C06D}"/>
    <dgm:cxn modelId="{FECDAF87-8C5A-48E0-B124-3EF0936C4604}" type="presOf" srcId="{75B9C826-7B52-4EC6-A0E1-25D5D4DA43F2}" destId="{0AE433AC-FFB5-4623-AFB0-66B37340CC99}" srcOrd="0" destOrd="0" presId="urn:microsoft.com/office/officeart/2005/8/layout/matrix1"/>
    <dgm:cxn modelId="{04159C0F-105E-422E-BEC6-A1F928292FC4}" type="presOf" srcId="{82DCF24F-1C72-4CAA-A55D-65506779252D}" destId="{88651F02-172D-49A5-B118-533D189E6C5E}" srcOrd="0" destOrd="0" presId="urn:microsoft.com/office/officeart/2005/8/layout/matrix1"/>
    <dgm:cxn modelId="{D9C5A7DB-74DC-4E55-B8BD-6B580BA265D8}" type="presOf" srcId="{5225B98E-7FED-4787-A9A3-833572E8A33D}" destId="{EFB288F2-2348-47AF-B019-A50DDCC49539}" srcOrd="0" destOrd="0" presId="urn:microsoft.com/office/officeart/2005/8/layout/matrix1"/>
    <dgm:cxn modelId="{EDF8662A-DA54-4EEF-9D81-2058095BC050}" type="presOf" srcId="{716EC525-2A6C-4B70-A102-15BE4C456207}" destId="{38C0DD63-56B2-4700-B773-444ED0484695}" srcOrd="0" destOrd="0" presId="urn:microsoft.com/office/officeart/2005/8/layout/matrix1"/>
    <dgm:cxn modelId="{2308D061-0BF6-4339-89B4-2D577CB40F0D}" srcId="{82DCF24F-1C72-4CAA-A55D-65506779252D}" destId="{E2DB75F1-768E-42D0-A150-200C175E427C}" srcOrd="0" destOrd="0" parTransId="{EBDC30D7-893A-48BA-B63B-EECA8BE16F5B}" sibTransId="{8167FD34-A653-43F3-A319-5FB54D01BAC2}"/>
    <dgm:cxn modelId="{19FDFA8F-4609-49A9-8A87-70E862ECB291}" type="presOf" srcId="{6436541F-5318-44AF-B36E-334EFF592C2E}" destId="{2B3AF358-1BB4-4B87-8EF6-A99376D37BAD}" srcOrd="1" destOrd="0" presId="urn:microsoft.com/office/officeart/2005/8/layout/matrix1"/>
    <dgm:cxn modelId="{B9F7C9A0-C49E-4133-AF2A-EE21D7C541F1}" srcId="{E2DB75F1-768E-42D0-A150-200C175E427C}" destId="{6436541F-5318-44AF-B36E-334EFF592C2E}" srcOrd="3" destOrd="0" parTransId="{F9BCBCD4-6C4C-40D5-BEF4-8EF105425F57}" sibTransId="{322AC639-CB30-4915-A61F-41A8D1D1B4B8}"/>
    <dgm:cxn modelId="{AC75A484-2E04-479E-A9BD-806F24134248}" srcId="{E2DB75F1-768E-42D0-A150-200C175E427C}" destId="{716EC525-2A6C-4B70-A102-15BE4C456207}" srcOrd="1" destOrd="0" parTransId="{A5ADDECE-FBA7-4960-A3F5-54D49DA304EF}" sibTransId="{90AFA6C2-EEF0-4F2B-9294-558FFA0072E1}"/>
    <dgm:cxn modelId="{049E3525-CF11-4179-AE86-FD974F06BC26}" type="presOf" srcId="{716EC525-2A6C-4B70-A102-15BE4C456207}" destId="{C1A12231-D49E-4FDB-B957-D432AEE56C49}" srcOrd="1" destOrd="0" presId="urn:microsoft.com/office/officeart/2005/8/layout/matrix1"/>
    <dgm:cxn modelId="{85928DDC-82E0-49AD-97CE-08E17D53344B}" type="presOf" srcId="{E2DB75F1-768E-42D0-A150-200C175E427C}" destId="{C34F6C51-4E24-4403-94CF-767A90048994}" srcOrd="0" destOrd="0" presId="urn:microsoft.com/office/officeart/2005/8/layout/matrix1"/>
    <dgm:cxn modelId="{B2AFF1EA-FF68-45E7-BC23-23B225E2B898}" type="presOf" srcId="{5225B98E-7FED-4787-A9A3-833572E8A33D}" destId="{E36ECC87-0597-4586-BF36-385EE013CEB5}" srcOrd="1" destOrd="0" presId="urn:microsoft.com/office/officeart/2005/8/layout/matrix1"/>
    <dgm:cxn modelId="{98135FA2-F9BF-4584-98BE-E2D5C33ABCC6}" type="presOf" srcId="{75B9C826-7B52-4EC6-A0E1-25D5D4DA43F2}" destId="{D3734423-E738-4FAE-B33B-13C2EFF827E1}" srcOrd="1" destOrd="0" presId="urn:microsoft.com/office/officeart/2005/8/layout/matrix1"/>
    <dgm:cxn modelId="{A9CF9C27-32B1-496A-A6EB-4EAE2B0F260E}" type="presOf" srcId="{6436541F-5318-44AF-B36E-334EFF592C2E}" destId="{C08FF71C-0B47-4AC0-982A-AEE38C839156}" srcOrd="0" destOrd="0" presId="urn:microsoft.com/office/officeart/2005/8/layout/matrix1"/>
    <dgm:cxn modelId="{39DD8DAB-855A-40A4-A1B3-393D2719AA3E}" srcId="{E2DB75F1-768E-42D0-A150-200C175E427C}" destId="{5225B98E-7FED-4787-A9A3-833572E8A33D}" srcOrd="2" destOrd="0" parTransId="{79F9E4B5-E44E-4FC2-95E5-6B2BBAE0AF34}" sibTransId="{584692FB-D62F-49EB-BB0F-2076D927AB9F}"/>
    <dgm:cxn modelId="{EE84A610-C7BD-48F8-8E2E-9E147EF95DFD}" type="presParOf" srcId="{88651F02-172D-49A5-B118-533D189E6C5E}" destId="{4301926C-AB34-4338-9F4E-3F3E51EE857A}" srcOrd="0" destOrd="0" presId="urn:microsoft.com/office/officeart/2005/8/layout/matrix1"/>
    <dgm:cxn modelId="{739E31A5-5C7B-4FA6-B154-05F9C9742A36}" type="presParOf" srcId="{4301926C-AB34-4338-9F4E-3F3E51EE857A}" destId="{0AE433AC-FFB5-4623-AFB0-66B37340CC99}" srcOrd="0" destOrd="0" presId="urn:microsoft.com/office/officeart/2005/8/layout/matrix1"/>
    <dgm:cxn modelId="{C2EB748D-A232-4480-9765-518D65CD409E}" type="presParOf" srcId="{4301926C-AB34-4338-9F4E-3F3E51EE857A}" destId="{D3734423-E738-4FAE-B33B-13C2EFF827E1}" srcOrd="1" destOrd="0" presId="urn:microsoft.com/office/officeart/2005/8/layout/matrix1"/>
    <dgm:cxn modelId="{B492608D-1347-4978-B31B-8D15CAC87E7C}" type="presParOf" srcId="{4301926C-AB34-4338-9F4E-3F3E51EE857A}" destId="{38C0DD63-56B2-4700-B773-444ED0484695}" srcOrd="2" destOrd="0" presId="urn:microsoft.com/office/officeart/2005/8/layout/matrix1"/>
    <dgm:cxn modelId="{9BA65A21-BDAC-40E7-933B-579BDF705454}" type="presParOf" srcId="{4301926C-AB34-4338-9F4E-3F3E51EE857A}" destId="{C1A12231-D49E-4FDB-B957-D432AEE56C49}" srcOrd="3" destOrd="0" presId="urn:microsoft.com/office/officeart/2005/8/layout/matrix1"/>
    <dgm:cxn modelId="{CB52E8D9-27B8-4CCD-A8E8-50FDA77E0E8D}" type="presParOf" srcId="{4301926C-AB34-4338-9F4E-3F3E51EE857A}" destId="{EFB288F2-2348-47AF-B019-A50DDCC49539}" srcOrd="4" destOrd="0" presId="urn:microsoft.com/office/officeart/2005/8/layout/matrix1"/>
    <dgm:cxn modelId="{062853B8-90D8-40B8-A3D6-AA6BA571E2A3}" type="presParOf" srcId="{4301926C-AB34-4338-9F4E-3F3E51EE857A}" destId="{E36ECC87-0597-4586-BF36-385EE013CEB5}" srcOrd="5" destOrd="0" presId="urn:microsoft.com/office/officeart/2005/8/layout/matrix1"/>
    <dgm:cxn modelId="{462674B8-2DD6-439E-B86F-A493E0F5AA34}" type="presParOf" srcId="{4301926C-AB34-4338-9F4E-3F3E51EE857A}" destId="{C08FF71C-0B47-4AC0-982A-AEE38C839156}" srcOrd="6" destOrd="0" presId="urn:microsoft.com/office/officeart/2005/8/layout/matrix1"/>
    <dgm:cxn modelId="{44E79635-8C41-4DC2-8A29-B1EBFD77B9F4}" type="presParOf" srcId="{4301926C-AB34-4338-9F4E-3F3E51EE857A}" destId="{2B3AF358-1BB4-4B87-8EF6-A99376D37BAD}" srcOrd="7" destOrd="0" presId="urn:microsoft.com/office/officeart/2005/8/layout/matrix1"/>
    <dgm:cxn modelId="{4217104F-792B-49D4-8085-FE31EC2E5043}" type="presParOf" srcId="{88651F02-172D-49A5-B118-533D189E6C5E}" destId="{C34F6C51-4E24-4403-94CF-767A9004899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C9272F-F0EA-4E06-9389-1F7DAFBD935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DA8F2E7-D334-4BD9-B447-5011AE82732A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Energy Saving</a:t>
          </a:r>
          <a:endParaRPr lang="en-IN" dirty="0"/>
        </a:p>
      </dgm:t>
    </dgm:pt>
    <dgm:pt modelId="{98B69010-7F6D-4C3F-81BC-17E113C79C84}" type="parTrans" cxnId="{1DF2466E-05A8-4C85-A443-5FCB8426356E}">
      <dgm:prSet/>
      <dgm:spPr/>
      <dgm:t>
        <a:bodyPr/>
        <a:lstStyle/>
        <a:p>
          <a:endParaRPr lang="en-IN"/>
        </a:p>
      </dgm:t>
    </dgm:pt>
    <dgm:pt modelId="{2689387C-F00A-4F25-A407-1B3E2814EB24}" type="sibTrans" cxnId="{1DF2466E-05A8-4C85-A443-5FCB8426356E}">
      <dgm:prSet/>
      <dgm:spPr/>
      <dgm:t>
        <a:bodyPr/>
        <a:lstStyle/>
        <a:p>
          <a:endParaRPr lang="en-IN"/>
        </a:p>
      </dgm:t>
    </dgm:pt>
    <dgm:pt modelId="{E4A6BF38-DEA0-4F3B-96BF-366A29A33171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Behaviour</a:t>
          </a:r>
          <a:endParaRPr lang="en-IN" dirty="0"/>
        </a:p>
      </dgm:t>
    </dgm:pt>
    <dgm:pt modelId="{06B28E7E-92D8-4F2E-8CE4-8E4D8B524667}" type="parTrans" cxnId="{4AC06B7F-02A3-45AB-B854-32FED29520D5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IN"/>
        </a:p>
      </dgm:t>
    </dgm:pt>
    <dgm:pt modelId="{AB3201F6-E0F5-4A1C-A38B-6AB4EB9A960E}" type="sibTrans" cxnId="{4AC06B7F-02A3-45AB-B854-32FED29520D5}">
      <dgm:prSet/>
      <dgm:spPr/>
      <dgm:t>
        <a:bodyPr/>
        <a:lstStyle/>
        <a:p>
          <a:endParaRPr lang="en-IN"/>
        </a:p>
      </dgm:t>
    </dgm:pt>
    <dgm:pt modelId="{94B204EC-A1C6-4212-8997-1138F85DFF39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Energy Efficient</a:t>
          </a:r>
        </a:p>
        <a:p>
          <a:r>
            <a:rPr lang="en-IN" dirty="0" smtClean="0"/>
            <a:t>Products</a:t>
          </a:r>
          <a:endParaRPr lang="en-IN" dirty="0"/>
        </a:p>
      </dgm:t>
    </dgm:pt>
    <dgm:pt modelId="{18E9E014-8090-4479-BFA8-AAC36960203C}" type="parTrans" cxnId="{50B72B99-523C-4552-9388-BAE745A39873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IN"/>
        </a:p>
      </dgm:t>
    </dgm:pt>
    <dgm:pt modelId="{80AD3228-4A09-43C3-B833-562C6F7F7087}" type="sibTrans" cxnId="{50B72B99-523C-4552-9388-BAE745A39873}">
      <dgm:prSet/>
      <dgm:spPr/>
      <dgm:t>
        <a:bodyPr/>
        <a:lstStyle/>
        <a:p>
          <a:endParaRPr lang="en-IN"/>
        </a:p>
      </dgm:t>
    </dgm:pt>
    <dgm:pt modelId="{6EA88588-F541-4BDD-9C8C-4CE305CF8B96}">
      <dgm:prSet phldrT="[Text]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Service</a:t>
          </a:r>
          <a:endParaRPr lang="en-IN" dirty="0"/>
        </a:p>
      </dgm:t>
    </dgm:pt>
    <dgm:pt modelId="{1D897F4C-A049-4A2A-BDE5-E608DE53FB1E}" type="parTrans" cxnId="{C00A2B4F-5617-42D6-9015-A858E451CB1E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IN"/>
        </a:p>
      </dgm:t>
    </dgm:pt>
    <dgm:pt modelId="{2CE32CFA-02C0-459F-9E05-1055144C44A8}" type="sibTrans" cxnId="{C00A2B4F-5617-42D6-9015-A858E451CB1E}">
      <dgm:prSet/>
      <dgm:spPr/>
      <dgm:t>
        <a:bodyPr/>
        <a:lstStyle/>
        <a:p>
          <a:endParaRPr lang="en-IN"/>
        </a:p>
      </dgm:t>
    </dgm:pt>
    <dgm:pt modelId="{70CE66A9-B62E-44C2-B0DA-B617EB42210E}">
      <dgm:prSet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Regulatory</a:t>
          </a:r>
          <a:endParaRPr lang="en-IN" dirty="0"/>
        </a:p>
      </dgm:t>
    </dgm:pt>
    <dgm:pt modelId="{A55E4329-8B0B-4E2F-B9B3-32C9C48B5BB6}" type="parTrans" cxnId="{077044C8-7D63-4480-A209-FFC9C33909EB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D12ACB6E-EA18-442F-B6C2-508348203108}" type="sibTrans" cxnId="{077044C8-7D63-4480-A209-FFC9C33909EB}">
      <dgm:prSet/>
      <dgm:spPr/>
    </dgm:pt>
    <dgm:pt modelId="{29EF85B3-5131-44CA-8137-96994A04B0FA}">
      <dgm:prSet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Control &amp; </a:t>
          </a:r>
        </a:p>
        <a:p>
          <a:r>
            <a:rPr lang="en-IN" dirty="0" smtClean="0"/>
            <a:t>Monitoring</a:t>
          </a:r>
          <a:endParaRPr lang="en-IN" dirty="0"/>
        </a:p>
      </dgm:t>
    </dgm:pt>
    <dgm:pt modelId="{478ED88B-8BBA-497A-AA83-0D59F6294337}" type="parTrans" cxnId="{1B12BD13-A87E-4C1A-852B-D05A4A4866D3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50974770-8ADA-4C8C-A5F4-997063E94E77}" type="sibTrans" cxnId="{1B12BD13-A87E-4C1A-852B-D05A4A4866D3}">
      <dgm:prSet/>
      <dgm:spPr/>
    </dgm:pt>
    <dgm:pt modelId="{23F07CA0-504E-4ACD-B67A-962665143A24}">
      <dgm:prSet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N" dirty="0" smtClean="0"/>
            <a:t>Architecture</a:t>
          </a:r>
          <a:endParaRPr lang="en-IN" dirty="0"/>
        </a:p>
      </dgm:t>
    </dgm:pt>
    <dgm:pt modelId="{6F3920B1-7FA7-4176-955D-74F64E2DD4DD}" type="parTrans" cxnId="{55D29D6E-C110-446D-B454-8FA944EB5F91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2B65E2A3-307A-4360-B8FF-9B2B02B1AD75}" type="sibTrans" cxnId="{55D29D6E-C110-446D-B454-8FA944EB5F91}">
      <dgm:prSet/>
      <dgm:spPr/>
    </dgm:pt>
    <dgm:pt modelId="{B44A4656-08CF-425C-B52B-48872CE66E4D}" type="pres">
      <dgm:prSet presAssocID="{A8C9272F-F0EA-4E06-9389-1F7DAFBD93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6F75E57-B0D2-4ADF-B17E-22B2BF58D8A0}" type="pres">
      <dgm:prSet presAssocID="{5DA8F2E7-D334-4BD9-B447-5011AE82732A}" presName="centerShape" presStyleLbl="node0" presStyleIdx="0" presStyleCnt="1"/>
      <dgm:spPr/>
      <dgm:t>
        <a:bodyPr/>
        <a:lstStyle/>
        <a:p>
          <a:endParaRPr lang="en-IN"/>
        </a:p>
      </dgm:t>
    </dgm:pt>
    <dgm:pt modelId="{2549C9E9-870B-444D-85A2-2B3B32BAA5FC}" type="pres">
      <dgm:prSet presAssocID="{6F3920B1-7FA7-4176-955D-74F64E2DD4DD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C182E766-0DCB-4B41-8222-16FB087A9483}" type="pres">
      <dgm:prSet presAssocID="{23F07CA0-504E-4ACD-B67A-962665143A2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7FB1BC8-370C-47CE-8A8D-BFA6B2C92B87}" type="pres">
      <dgm:prSet presAssocID="{06B28E7E-92D8-4F2E-8CE4-8E4D8B524667}" presName="parTrans" presStyleLbl="bgSibTrans2D1" presStyleIdx="1" presStyleCnt="6"/>
      <dgm:spPr/>
      <dgm:t>
        <a:bodyPr/>
        <a:lstStyle/>
        <a:p>
          <a:endParaRPr lang="en-IN"/>
        </a:p>
      </dgm:t>
    </dgm:pt>
    <dgm:pt modelId="{E7ABBF3B-9B2D-4F30-897A-EF9D2A4BDDB1}" type="pres">
      <dgm:prSet presAssocID="{E4A6BF38-DEA0-4F3B-96BF-366A29A3317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49CC17-C8BF-475E-A94A-746CD4400953}" type="pres">
      <dgm:prSet presAssocID="{478ED88B-8BBA-497A-AA83-0D59F6294337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049F68A9-EBA9-434D-ACF4-DE269C910177}" type="pres">
      <dgm:prSet presAssocID="{29EF85B3-5131-44CA-8137-96994A04B0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EA67082-454F-4B32-9CD0-D22E4CF36194}" type="pres">
      <dgm:prSet presAssocID="{18E9E014-8090-4479-BFA8-AAC36960203C}" presName="parTrans" presStyleLbl="bgSibTrans2D1" presStyleIdx="3" presStyleCnt="6"/>
      <dgm:spPr/>
      <dgm:t>
        <a:bodyPr/>
        <a:lstStyle/>
        <a:p>
          <a:endParaRPr lang="en-IN"/>
        </a:p>
      </dgm:t>
    </dgm:pt>
    <dgm:pt modelId="{89E15578-DC6B-4368-9C37-850D4AA6B567}" type="pres">
      <dgm:prSet presAssocID="{94B204EC-A1C6-4212-8997-1138F85DFF3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441B819-C9BB-4B49-9D1B-68DD042F8E6B}" type="pres">
      <dgm:prSet presAssocID="{A55E4329-8B0B-4E2F-B9B3-32C9C48B5BB6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15EDFEBF-A9F9-4D76-86CE-A00920FC47C7}" type="pres">
      <dgm:prSet presAssocID="{70CE66A9-B62E-44C2-B0DA-B617EB42210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1A10E7-DF2F-4AA2-B094-8F0780EAAB10}" type="pres">
      <dgm:prSet presAssocID="{1D897F4C-A049-4A2A-BDE5-E608DE53FB1E}" presName="parTrans" presStyleLbl="bgSibTrans2D1" presStyleIdx="5" presStyleCnt="6"/>
      <dgm:spPr/>
      <dgm:t>
        <a:bodyPr/>
        <a:lstStyle/>
        <a:p>
          <a:endParaRPr lang="en-IN"/>
        </a:p>
      </dgm:t>
    </dgm:pt>
    <dgm:pt modelId="{FA5CA0DB-EFD2-47FE-B02B-2A41BFF59461}" type="pres">
      <dgm:prSet presAssocID="{6EA88588-F541-4BDD-9C8C-4CE305CF8B9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B12BD13-A87E-4C1A-852B-D05A4A4866D3}" srcId="{5DA8F2E7-D334-4BD9-B447-5011AE82732A}" destId="{29EF85B3-5131-44CA-8137-96994A04B0FA}" srcOrd="2" destOrd="0" parTransId="{478ED88B-8BBA-497A-AA83-0D59F6294337}" sibTransId="{50974770-8ADA-4C8C-A5F4-997063E94E77}"/>
    <dgm:cxn modelId="{8968059D-2A5C-4072-873A-5E5FFA6DDB24}" type="presOf" srcId="{A55E4329-8B0B-4E2F-B9B3-32C9C48B5BB6}" destId="{2441B819-C9BB-4B49-9D1B-68DD042F8E6B}" srcOrd="0" destOrd="0" presId="urn:microsoft.com/office/officeart/2005/8/layout/radial4"/>
    <dgm:cxn modelId="{B0B7A73B-A9DA-4C0D-9449-30C500103DB1}" type="presOf" srcId="{5DA8F2E7-D334-4BD9-B447-5011AE82732A}" destId="{B6F75E57-B0D2-4ADF-B17E-22B2BF58D8A0}" srcOrd="0" destOrd="0" presId="urn:microsoft.com/office/officeart/2005/8/layout/radial4"/>
    <dgm:cxn modelId="{3B301247-60A5-470B-9583-38B121B1C496}" type="presOf" srcId="{18E9E014-8090-4479-BFA8-AAC36960203C}" destId="{5EA67082-454F-4B32-9CD0-D22E4CF36194}" srcOrd="0" destOrd="0" presId="urn:microsoft.com/office/officeart/2005/8/layout/radial4"/>
    <dgm:cxn modelId="{1DF2466E-05A8-4C85-A443-5FCB8426356E}" srcId="{A8C9272F-F0EA-4E06-9389-1F7DAFBD9355}" destId="{5DA8F2E7-D334-4BD9-B447-5011AE82732A}" srcOrd="0" destOrd="0" parTransId="{98B69010-7F6D-4C3F-81BC-17E113C79C84}" sibTransId="{2689387C-F00A-4F25-A407-1B3E2814EB24}"/>
    <dgm:cxn modelId="{55D29D6E-C110-446D-B454-8FA944EB5F91}" srcId="{5DA8F2E7-D334-4BD9-B447-5011AE82732A}" destId="{23F07CA0-504E-4ACD-B67A-962665143A24}" srcOrd="0" destOrd="0" parTransId="{6F3920B1-7FA7-4176-955D-74F64E2DD4DD}" sibTransId="{2B65E2A3-307A-4360-B8FF-9B2B02B1AD75}"/>
    <dgm:cxn modelId="{11186048-AB3D-4760-A6FD-3C05913564F2}" type="presOf" srcId="{1D897F4C-A049-4A2A-BDE5-E608DE53FB1E}" destId="{A81A10E7-DF2F-4AA2-B094-8F0780EAAB10}" srcOrd="0" destOrd="0" presId="urn:microsoft.com/office/officeart/2005/8/layout/radial4"/>
    <dgm:cxn modelId="{4AC06B7F-02A3-45AB-B854-32FED29520D5}" srcId="{5DA8F2E7-D334-4BD9-B447-5011AE82732A}" destId="{E4A6BF38-DEA0-4F3B-96BF-366A29A33171}" srcOrd="1" destOrd="0" parTransId="{06B28E7E-92D8-4F2E-8CE4-8E4D8B524667}" sibTransId="{AB3201F6-E0F5-4A1C-A38B-6AB4EB9A960E}"/>
    <dgm:cxn modelId="{077044C8-7D63-4480-A209-FFC9C33909EB}" srcId="{5DA8F2E7-D334-4BD9-B447-5011AE82732A}" destId="{70CE66A9-B62E-44C2-B0DA-B617EB42210E}" srcOrd="4" destOrd="0" parTransId="{A55E4329-8B0B-4E2F-B9B3-32C9C48B5BB6}" sibTransId="{D12ACB6E-EA18-442F-B6C2-508348203108}"/>
    <dgm:cxn modelId="{7D9F81DB-4ECE-4482-93C0-1FCA06653EB9}" type="presOf" srcId="{6F3920B1-7FA7-4176-955D-74F64E2DD4DD}" destId="{2549C9E9-870B-444D-85A2-2B3B32BAA5FC}" srcOrd="0" destOrd="0" presId="urn:microsoft.com/office/officeart/2005/8/layout/radial4"/>
    <dgm:cxn modelId="{2AB04245-6C65-4C69-A50A-5539B0BBBD93}" type="presOf" srcId="{94B204EC-A1C6-4212-8997-1138F85DFF39}" destId="{89E15578-DC6B-4368-9C37-850D4AA6B567}" srcOrd="0" destOrd="0" presId="urn:microsoft.com/office/officeart/2005/8/layout/radial4"/>
    <dgm:cxn modelId="{A37CAD32-FAD6-475B-A535-5E65476D0987}" type="presOf" srcId="{478ED88B-8BBA-497A-AA83-0D59F6294337}" destId="{0449CC17-C8BF-475E-A94A-746CD4400953}" srcOrd="0" destOrd="0" presId="urn:microsoft.com/office/officeart/2005/8/layout/radial4"/>
    <dgm:cxn modelId="{84EE40CA-4885-4697-9DA3-CA402C83CC9C}" type="presOf" srcId="{6EA88588-F541-4BDD-9C8C-4CE305CF8B96}" destId="{FA5CA0DB-EFD2-47FE-B02B-2A41BFF59461}" srcOrd="0" destOrd="0" presId="urn:microsoft.com/office/officeart/2005/8/layout/radial4"/>
    <dgm:cxn modelId="{5335865D-3073-4C95-B0C4-7D5347221BC7}" type="presOf" srcId="{E4A6BF38-DEA0-4F3B-96BF-366A29A33171}" destId="{E7ABBF3B-9B2D-4F30-897A-EF9D2A4BDDB1}" srcOrd="0" destOrd="0" presId="urn:microsoft.com/office/officeart/2005/8/layout/radial4"/>
    <dgm:cxn modelId="{1FDC00CC-2AA3-465D-8CD1-8CF4A02088B6}" type="presOf" srcId="{A8C9272F-F0EA-4E06-9389-1F7DAFBD9355}" destId="{B44A4656-08CF-425C-B52B-48872CE66E4D}" srcOrd="0" destOrd="0" presId="urn:microsoft.com/office/officeart/2005/8/layout/radial4"/>
    <dgm:cxn modelId="{C00A2B4F-5617-42D6-9015-A858E451CB1E}" srcId="{5DA8F2E7-D334-4BD9-B447-5011AE82732A}" destId="{6EA88588-F541-4BDD-9C8C-4CE305CF8B96}" srcOrd="5" destOrd="0" parTransId="{1D897F4C-A049-4A2A-BDE5-E608DE53FB1E}" sibTransId="{2CE32CFA-02C0-459F-9E05-1055144C44A8}"/>
    <dgm:cxn modelId="{50B72B99-523C-4552-9388-BAE745A39873}" srcId="{5DA8F2E7-D334-4BD9-B447-5011AE82732A}" destId="{94B204EC-A1C6-4212-8997-1138F85DFF39}" srcOrd="3" destOrd="0" parTransId="{18E9E014-8090-4479-BFA8-AAC36960203C}" sibTransId="{80AD3228-4A09-43C3-B833-562C6F7F7087}"/>
    <dgm:cxn modelId="{8D7D27B4-FB69-47A9-93D6-16AB05E8A3BD}" type="presOf" srcId="{29EF85B3-5131-44CA-8137-96994A04B0FA}" destId="{049F68A9-EBA9-434D-ACF4-DE269C910177}" srcOrd="0" destOrd="0" presId="urn:microsoft.com/office/officeart/2005/8/layout/radial4"/>
    <dgm:cxn modelId="{46EF54D2-FA6B-4F52-AD7E-7859C6AAB6B8}" type="presOf" srcId="{23F07CA0-504E-4ACD-B67A-962665143A24}" destId="{C182E766-0DCB-4B41-8222-16FB087A9483}" srcOrd="0" destOrd="0" presId="urn:microsoft.com/office/officeart/2005/8/layout/radial4"/>
    <dgm:cxn modelId="{CAE4BDF2-A777-4854-A9D4-D3CB8B8E6FAB}" type="presOf" srcId="{06B28E7E-92D8-4F2E-8CE4-8E4D8B524667}" destId="{E7FB1BC8-370C-47CE-8A8D-BFA6B2C92B87}" srcOrd="0" destOrd="0" presId="urn:microsoft.com/office/officeart/2005/8/layout/radial4"/>
    <dgm:cxn modelId="{C4BCF530-B57D-4BD0-AB8C-6F2200FBC335}" type="presOf" srcId="{70CE66A9-B62E-44C2-B0DA-B617EB42210E}" destId="{15EDFEBF-A9F9-4D76-86CE-A00920FC47C7}" srcOrd="0" destOrd="0" presId="urn:microsoft.com/office/officeart/2005/8/layout/radial4"/>
    <dgm:cxn modelId="{42E176E2-46FB-41AA-A638-4E54484336FC}" type="presParOf" srcId="{B44A4656-08CF-425C-B52B-48872CE66E4D}" destId="{B6F75E57-B0D2-4ADF-B17E-22B2BF58D8A0}" srcOrd="0" destOrd="0" presId="urn:microsoft.com/office/officeart/2005/8/layout/radial4"/>
    <dgm:cxn modelId="{34F61365-0137-4054-8997-51E8D76EB59B}" type="presParOf" srcId="{B44A4656-08CF-425C-B52B-48872CE66E4D}" destId="{2549C9E9-870B-444D-85A2-2B3B32BAA5FC}" srcOrd="1" destOrd="0" presId="urn:microsoft.com/office/officeart/2005/8/layout/radial4"/>
    <dgm:cxn modelId="{5A906232-601C-4708-8188-A7865633127E}" type="presParOf" srcId="{B44A4656-08CF-425C-B52B-48872CE66E4D}" destId="{C182E766-0DCB-4B41-8222-16FB087A9483}" srcOrd="2" destOrd="0" presId="urn:microsoft.com/office/officeart/2005/8/layout/radial4"/>
    <dgm:cxn modelId="{DB094D30-C6E0-4C7D-8534-8D7CEEE0B3BC}" type="presParOf" srcId="{B44A4656-08CF-425C-B52B-48872CE66E4D}" destId="{E7FB1BC8-370C-47CE-8A8D-BFA6B2C92B87}" srcOrd="3" destOrd="0" presId="urn:microsoft.com/office/officeart/2005/8/layout/radial4"/>
    <dgm:cxn modelId="{EF7E3B8B-05F4-47C6-B728-716E61EBB52E}" type="presParOf" srcId="{B44A4656-08CF-425C-B52B-48872CE66E4D}" destId="{E7ABBF3B-9B2D-4F30-897A-EF9D2A4BDDB1}" srcOrd="4" destOrd="0" presId="urn:microsoft.com/office/officeart/2005/8/layout/radial4"/>
    <dgm:cxn modelId="{B367772E-480B-44F9-8FAE-001AD10F6FE3}" type="presParOf" srcId="{B44A4656-08CF-425C-B52B-48872CE66E4D}" destId="{0449CC17-C8BF-475E-A94A-746CD4400953}" srcOrd="5" destOrd="0" presId="urn:microsoft.com/office/officeart/2005/8/layout/radial4"/>
    <dgm:cxn modelId="{B25B5776-6E5E-4FFC-829E-1B9F5DC66EB5}" type="presParOf" srcId="{B44A4656-08CF-425C-B52B-48872CE66E4D}" destId="{049F68A9-EBA9-434D-ACF4-DE269C910177}" srcOrd="6" destOrd="0" presId="urn:microsoft.com/office/officeart/2005/8/layout/radial4"/>
    <dgm:cxn modelId="{AD252E35-06B8-4A01-9447-BE7837E3F6B3}" type="presParOf" srcId="{B44A4656-08CF-425C-B52B-48872CE66E4D}" destId="{5EA67082-454F-4B32-9CD0-D22E4CF36194}" srcOrd="7" destOrd="0" presId="urn:microsoft.com/office/officeart/2005/8/layout/radial4"/>
    <dgm:cxn modelId="{63BDD167-29CE-4AA1-A869-B1394FF95289}" type="presParOf" srcId="{B44A4656-08CF-425C-B52B-48872CE66E4D}" destId="{89E15578-DC6B-4368-9C37-850D4AA6B567}" srcOrd="8" destOrd="0" presId="urn:microsoft.com/office/officeart/2005/8/layout/radial4"/>
    <dgm:cxn modelId="{32950DD4-377C-4CCA-A18D-859E30729787}" type="presParOf" srcId="{B44A4656-08CF-425C-B52B-48872CE66E4D}" destId="{2441B819-C9BB-4B49-9D1B-68DD042F8E6B}" srcOrd="9" destOrd="0" presId="urn:microsoft.com/office/officeart/2005/8/layout/radial4"/>
    <dgm:cxn modelId="{6480AABF-A0E7-449B-BE42-D26751EC246E}" type="presParOf" srcId="{B44A4656-08CF-425C-B52B-48872CE66E4D}" destId="{15EDFEBF-A9F9-4D76-86CE-A00920FC47C7}" srcOrd="10" destOrd="0" presId="urn:microsoft.com/office/officeart/2005/8/layout/radial4"/>
    <dgm:cxn modelId="{6AC17B79-6EB9-496C-A90E-E4F1C5F3F9AD}" type="presParOf" srcId="{B44A4656-08CF-425C-B52B-48872CE66E4D}" destId="{A81A10E7-DF2F-4AA2-B094-8F0780EAAB10}" srcOrd="11" destOrd="0" presId="urn:microsoft.com/office/officeart/2005/8/layout/radial4"/>
    <dgm:cxn modelId="{4CCFEBDB-F543-4FCA-9562-D31B4BE36107}" type="presParOf" srcId="{B44A4656-08CF-425C-B52B-48872CE66E4D}" destId="{FA5CA0DB-EFD2-47FE-B02B-2A41BFF5946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6BDB61-6697-41EE-930C-4596664D6800}">
      <dsp:nvSpPr>
        <dsp:cNvPr id="0" name=""/>
        <dsp:cNvSpPr/>
      </dsp:nvSpPr>
      <dsp:spPr>
        <a:xfrm>
          <a:off x="1383" y="1619634"/>
          <a:ext cx="1834381" cy="1834381"/>
        </a:xfrm>
        <a:prstGeom prst="ellipse">
          <a:avLst/>
        </a:prstGeom>
        <a:solidFill>
          <a:srgbClr val="002060"/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Efficient products</a:t>
          </a:r>
          <a:endParaRPr lang="en-US" sz="2800" kern="1200" dirty="0"/>
        </a:p>
      </dsp:txBody>
      <dsp:txXfrm>
        <a:off x="1383" y="1619634"/>
        <a:ext cx="1834381" cy="1834381"/>
      </dsp:txXfrm>
    </dsp:sp>
    <dsp:sp modelId="{5E1BB030-9E20-469E-B19F-ABD138B0DD37}">
      <dsp:nvSpPr>
        <dsp:cNvPr id="0" name=""/>
        <dsp:cNvSpPr/>
      </dsp:nvSpPr>
      <dsp:spPr>
        <a:xfrm>
          <a:off x="1984716" y="2004854"/>
          <a:ext cx="1063941" cy="1063941"/>
        </a:xfrm>
        <a:prstGeom prst="mathPlus">
          <a:avLst/>
        </a:prstGeom>
        <a:solidFill>
          <a:srgbClr val="00B0F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984716" y="2004854"/>
        <a:ext cx="1063941" cy="1063941"/>
      </dsp:txXfrm>
    </dsp:sp>
    <dsp:sp modelId="{9EFBE568-E043-4A95-99B7-99E4FBD24574}">
      <dsp:nvSpPr>
        <dsp:cNvPr id="0" name=""/>
        <dsp:cNvSpPr/>
      </dsp:nvSpPr>
      <dsp:spPr>
        <a:xfrm>
          <a:off x="3197609" y="1619634"/>
          <a:ext cx="1834381" cy="1834381"/>
        </a:xfrm>
        <a:prstGeom prst="ellipse">
          <a:avLst/>
        </a:prstGeom>
        <a:solidFill>
          <a:srgbClr val="002060"/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Efficient usage</a:t>
          </a:r>
          <a:endParaRPr lang="en-US" sz="2800" kern="1200" dirty="0"/>
        </a:p>
      </dsp:txBody>
      <dsp:txXfrm>
        <a:off x="3197609" y="1619634"/>
        <a:ext cx="1834381" cy="1834381"/>
      </dsp:txXfrm>
    </dsp:sp>
    <dsp:sp modelId="{3E78F916-7653-464A-AFA7-7E75EA3995AD}">
      <dsp:nvSpPr>
        <dsp:cNvPr id="0" name=""/>
        <dsp:cNvSpPr/>
      </dsp:nvSpPr>
      <dsp:spPr>
        <a:xfrm>
          <a:off x="5180942" y="2004854"/>
          <a:ext cx="1063941" cy="1063941"/>
        </a:xfrm>
        <a:prstGeom prst="mathEqual">
          <a:avLst/>
        </a:prstGeom>
        <a:solidFill>
          <a:srgbClr val="00B0F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180942" y="2004854"/>
        <a:ext cx="1063941" cy="1063941"/>
      </dsp:txXfrm>
    </dsp:sp>
    <dsp:sp modelId="{A2E8422B-6876-43EC-A7B7-ECBEF4486758}">
      <dsp:nvSpPr>
        <dsp:cNvPr id="0" name=""/>
        <dsp:cNvSpPr/>
      </dsp:nvSpPr>
      <dsp:spPr>
        <a:xfrm>
          <a:off x="6393835" y="1619634"/>
          <a:ext cx="1834381" cy="1834381"/>
        </a:xfrm>
        <a:prstGeom prst="ellipse">
          <a:avLst/>
        </a:prstGeom>
        <a:solidFill>
          <a:srgbClr val="002060"/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Energy saving</a:t>
          </a:r>
          <a:endParaRPr lang="en-US" sz="2800" kern="1200" dirty="0"/>
        </a:p>
      </dsp:txBody>
      <dsp:txXfrm>
        <a:off x="6393835" y="1619634"/>
        <a:ext cx="1834381" cy="18343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618FEB-2270-4915-8893-25CA539E59B0}">
      <dsp:nvSpPr>
        <dsp:cNvPr id="0" name=""/>
        <dsp:cNvSpPr/>
      </dsp:nvSpPr>
      <dsp:spPr>
        <a:xfrm>
          <a:off x="617219" y="0"/>
          <a:ext cx="6995160" cy="1468760"/>
        </a:xfrm>
        <a:prstGeom prst="rightArrow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10A80-7B14-4301-BB35-17C3B1C56460}">
      <dsp:nvSpPr>
        <dsp:cNvPr id="0" name=""/>
        <dsp:cNvSpPr/>
      </dsp:nvSpPr>
      <dsp:spPr>
        <a:xfrm>
          <a:off x="116532" y="440628"/>
          <a:ext cx="2468880" cy="587504"/>
        </a:xfrm>
        <a:prstGeom prst="roundRect">
          <a:avLst/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Room AC</a:t>
          </a:r>
          <a:endParaRPr lang="en-IN" sz="2500" kern="1200" dirty="0"/>
        </a:p>
      </dsp:txBody>
      <dsp:txXfrm>
        <a:off x="116532" y="440628"/>
        <a:ext cx="2468880" cy="587504"/>
      </dsp:txXfrm>
    </dsp:sp>
    <dsp:sp modelId="{39A56BFB-96EB-4D57-B2F3-9D165BB1F51A}">
      <dsp:nvSpPr>
        <dsp:cNvPr id="0" name=""/>
        <dsp:cNvSpPr/>
      </dsp:nvSpPr>
      <dsp:spPr>
        <a:xfrm>
          <a:off x="2880359" y="440628"/>
          <a:ext cx="2468880" cy="587504"/>
        </a:xfrm>
        <a:prstGeom prst="roundRect">
          <a:avLst/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Labelling +30%</a:t>
          </a:r>
          <a:endParaRPr lang="en-IN" sz="2500" kern="1200" dirty="0"/>
        </a:p>
      </dsp:txBody>
      <dsp:txXfrm>
        <a:off x="2880359" y="440628"/>
        <a:ext cx="2468880" cy="587504"/>
      </dsp:txXfrm>
    </dsp:sp>
    <dsp:sp modelId="{985EC487-B65F-4EA2-99DD-C01574BAB79C}">
      <dsp:nvSpPr>
        <dsp:cNvPr id="0" name=""/>
        <dsp:cNvSpPr/>
      </dsp:nvSpPr>
      <dsp:spPr>
        <a:xfrm>
          <a:off x="5644187" y="440628"/>
          <a:ext cx="2468880" cy="587504"/>
        </a:xfrm>
        <a:prstGeom prst="roundRect">
          <a:avLst/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CSPF +</a:t>
          </a:r>
          <a:r>
            <a:rPr lang="en-IN" sz="2500" kern="1200" dirty="0" smtClean="0"/>
            <a:t>20~40 </a:t>
          </a:r>
          <a:r>
            <a:rPr lang="en-IN" sz="2500" kern="1200" dirty="0" smtClean="0"/>
            <a:t>%</a:t>
          </a:r>
          <a:endParaRPr lang="en-IN" sz="2500" kern="1200" dirty="0"/>
        </a:p>
      </dsp:txBody>
      <dsp:txXfrm>
        <a:off x="5644187" y="440628"/>
        <a:ext cx="2468880" cy="5875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618FEB-2270-4915-8893-25CA539E59B0}">
      <dsp:nvSpPr>
        <dsp:cNvPr id="0" name=""/>
        <dsp:cNvSpPr/>
      </dsp:nvSpPr>
      <dsp:spPr>
        <a:xfrm>
          <a:off x="617219" y="0"/>
          <a:ext cx="6995160" cy="1468760"/>
        </a:xfrm>
        <a:prstGeom prst="rightArrow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10A80-7B14-4301-BB35-17C3B1C56460}">
      <dsp:nvSpPr>
        <dsp:cNvPr id="0" name=""/>
        <dsp:cNvSpPr/>
      </dsp:nvSpPr>
      <dsp:spPr>
        <a:xfrm>
          <a:off x="67910" y="440628"/>
          <a:ext cx="2468880" cy="587504"/>
        </a:xfrm>
        <a:prstGeom prst="roundRect">
          <a:avLst/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Chillers</a:t>
          </a:r>
          <a:endParaRPr lang="en-IN" sz="2600" kern="1200" dirty="0"/>
        </a:p>
      </dsp:txBody>
      <dsp:txXfrm>
        <a:off x="67910" y="440628"/>
        <a:ext cx="2468880" cy="587504"/>
      </dsp:txXfrm>
    </dsp:sp>
    <dsp:sp modelId="{39A56BFB-96EB-4D57-B2F3-9D165BB1F51A}">
      <dsp:nvSpPr>
        <dsp:cNvPr id="0" name=""/>
        <dsp:cNvSpPr/>
      </dsp:nvSpPr>
      <dsp:spPr>
        <a:xfrm>
          <a:off x="2880359" y="440628"/>
          <a:ext cx="2468880" cy="587504"/>
        </a:xfrm>
        <a:prstGeom prst="roundRect">
          <a:avLst/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Flooded +25%</a:t>
          </a:r>
          <a:endParaRPr lang="en-IN" sz="2600" kern="1200" dirty="0"/>
        </a:p>
      </dsp:txBody>
      <dsp:txXfrm>
        <a:off x="2880359" y="440628"/>
        <a:ext cx="2468880" cy="587504"/>
      </dsp:txXfrm>
    </dsp:sp>
    <dsp:sp modelId="{985EC487-B65F-4EA2-99DD-C01574BAB79C}">
      <dsp:nvSpPr>
        <dsp:cNvPr id="0" name=""/>
        <dsp:cNvSpPr/>
      </dsp:nvSpPr>
      <dsp:spPr>
        <a:xfrm>
          <a:off x="5692809" y="440628"/>
          <a:ext cx="2468880" cy="587504"/>
        </a:xfrm>
        <a:prstGeom prst="roundRect">
          <a:avLst/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Inverter +30%</a:t>
          </a:r>
          <a:endParaRPr lang="en-IN" sz="2600" kern="1200" dirty="0"/>
        </a:p>
      </dsp:txBody>
      <dsp:txXfrm>
        <a:off x="5692809" y="440628"/>
        <a:ext cx="2468880" cy="5875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618FEB-2270-4915-8893-25CA539E59B0}">
      <dsp:nvSpPr>
        <dsp:cNvPr id="0" name=""/>
        <dsp:cNvSpPr/>
      </dsp:nvSpPr>
      <dsp:spPr>
        <a:xfrm>
          <a:off x="617219" y="0"/>
          <a:ext cx="6995160" cy="1468760"/>
        </a:xfrm>
        <a:prstGeom prst="rightArrow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10A80-7B14-4301-BB35-17C3B1C56460}">
      <dsp:nvSpPr>
        <dsp:cNvPr id="0" name=""/>
        <dsp:cNvSpPr/>
      </dsp:nvSpPr>
      <dsp:spPr>
        <a:xfrm>
          <a:off x="0" y="440628"/>
          <a:ext cx="2468880" cy="587504"/>
        </a:xfrm>
        <a:prstGeom prst="roundRect">
          <a:avLst/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VRF</a:t>
          </a:r>
          <a:endParaRPr lang="en-IN" sz="2600" kern="1200" dirty="0"/>
        </a:p>
      </dsp:txBody>
      <dsp:txXfrm>
        <a:off x="0" y="440628"/>
        <a:ext cx="2468880" cy="587504"/>
      </dsp:txXfrm>
    </dsp:sp>
    <dsp:sp modelId="{39A56BFB-96EB-4D57-B2F3-9D165BB1F51A}">
      <dsp:nvSpPr>
        <dsp:cNvPr id="0" name=""/>
        <dsp:cNvSpPr/>
      </dsp:nvSpPr>
      <dsp:spPr>
        <a:xfrm>
          <a:off x="2880359" y="432438"/>
          <a:ext cx="2468880" cy="587504"/>
        </a:xfrm>
        <a:prstGeom prst="roundRect">
          <a:avLst/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+ 25%</a:t>
          </a:r>
          <a:endParaRPr lang="en-IN" sz="2600" kern="1200" dirty="0"/>
        </a:p>
      </dsp:txBody>
      <dsp:txXfrm>
        <a:off x="2880359" y="432438"/>
        <a:ext cx="2468880" cy="587504"/>
      </dsp:txXfrm>
    </dsp:sp>
    <dsp:sp modelId="{985EC487-B65F-4EA2-99DD-C01574BAB79C}">
      <dsp:nvSpPr>
        <dsp:cNvPr id="0" name=""/>
        <dsp:cNvSpPr/>
      </dsp:nvSpPr>
      <dsp:spPr>
        <a:xfrm>
          <a:off x="5760720" y="440628"/>
          <a:ext cx="2468880" cy="587504"/>
        </a:xfrm>
        <a:prstGeom prst="roundRect">
          <a:avLst/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All Inv  + 25%</a:t>
          </a:r>
          <a:endParaRPr lang="en-IN" sz="2600" kern="1200" dirty="0"/>
        </a:p>
      </dsp:txBody>
      <dsp:txXfrm>
        <a:off x="5760720" y="440628"/>
        <a:ext cx="2468880" cy="58750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618FEB-2270-4915-8893-25CA539E59B0}">
      <dsp:nvSpPr>
        <dsp:cNvPr id="0" name=""/>
        <dsp:cNvSpPr/>
      </dsp:nvSpPr>
      <dsp:spPr>
        <a:xfrm>
          <a:off x="617219" y="0"/>
          <a:ext cx="6995160" cy="1468760"/>
        </a:xfrm>
        <a:prstGeom prst="rightArrow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10A80-7B14-4301-BB35-17C3B1C56460}">
      <dsp:nvSpPr>
        <dsp:cNvPr id="0" name=""/>
        <dsp:cNvSpPr/>
      </dsp:nvSpPr>
      <dsp:spPr>
        <a:xfrm>
          <a:off x="47818" y="440628"/>
          <a:ext cx="2468880" cy="587504"/>
        </a:xfrm>
        <a:prstGeom prst="roundRect">
          <a:avLst/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Ducted</a:t>
          </a:r>
          <a:endParaRPr lang="en-IN" sz="2500" kern="1200" dirty="0"/>
        </a:p>
      </dsp:txBody>
      <dsp:txXfrm>
        <a:off x="47818" y="440628"/>
        <a:ext cx="2468880" cy="587504"/>
      </dsp:txXfrm>
    </dsp:sp>
    <dsp:sp modelId="{39A56BFB-96EB-4D57-B2F3-9D165BB1F51A}">
      <dsp:nvSpPr>
        <dsp:cNvPr id="0" name=""/>
        <dsp:cNvSpPr/>
      </dsp:nvSpPr>
      <dsp:spPr>
        <a:xfrm>
          <a:off x="2880359" y="440628"/>
          <a:ext cx="2468880" cy="587504"/>
        </a:xfrm>
        <a:prstGeom prst="roundRect">
          <a:avLst/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No Change</a:t>
          </a:r>
          <a:endParaRPr lang="en-IN" sz="2500" kern="1200" dirty="0"/>
        </a:p>
      </dsp:txBody>
      <dsp:txXfrm>
        <a:off x="2880359" y="440628"/>
        <a:ext cx="2468880" cy="587504"/>
      </dsp:txXfrm>
    </dsp:sp>
    <dsp:sp modelId="{985EC487-B65F-4EA2-99DD-C01574BAB79C}">
      <dsp:nvSpPr>
        <dsp:cNvPr id="0" name=""/>
        <dsp:cNvSpPr/>
      </dsp:nvSpPr>
      <dsp:spPr>
        <a:xfrm>
          <a:off x="5712901" y="440628"/>
          <a:ext cx="2468880" cy="587504"/>
        </a:xfrm>
        <a:prstGeom prst="roundRect">
          <a:avLst/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Inv + 10 to 15 %</a:t>
          </a:r>
          <a:endParaRPr lang="en-IN" sz="2500" kern="1200" dirty="0"/>
        </a:p>
      </dsp:txBody>
      <dsp:txXfrm>
        <a:off x="5712901" y="440628"/>
        <a:ext cx="2468880" cy="58750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E433AC-FFB5-4623-AFB0-66B37340CC99}">
      <dsp:nvSpPr>
        <dsp:cNvPr id="0" name=""/>
        <dsp:cNvSpPr/>
      </dsp:nvSpPr>
      <dsp:spPr>
        <a:xfrm rot="16200000">
          <a:off x="753039" y="-753039"/>
          <a:ext cx="2608721" cy="4114800"/>
        </a:xfrm>
        <a:prstGeom prst="round1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HFC32 :</a:t>
          </a:r>
          <a:r>
            <a:rPr lang="en-IN" sz="2000" kern="1200" dirty="0" smtClean="0"/>
            <a:t>Is it a true  LOW GWP or transient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 smtClean="0"/>
        </a:p>
      </dsp:txBody>
      <dsp:txXfrm rot="16200000">
        <a:off x="1079129" y="-1079129"/>
        <a:ext cx="1956541" cy="4114800"/>
      </dsp:txXfrm>
    </dsp:sp>
    <dsp:sp modelId="{38C0DD63-56B2-4700-B773-444ED0484695}">
      <dsp:nvSpPr>
        <dsp:cNvPr id="0" name=""/>
        <dsp:cNvSpPr/>
      </dsp:nvSpPr>
      <dsp:spPr>
        <a:xfrm>
          <a:off x="4114800" y="0"/>
          <a:ext cx="4114800" cy="2608721"/>
        </a:xfrm>
        <a:prstGeom prst="round1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HC290</a:t>
          </a:r>
          <a:r>
            <a:rPr lang="en-IN" sz="1400" kern="1200" dirty="0" smtClean="0"/>
            <a:t>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High Flammability, handling, Storage, Commissioning , Service is a concern. Transportation of refrigerants for service. Challenges in using in SPLIT units which form approx 80 % of Room Ac market. Charge limitation for larger systems</a:t>
          </a:r>
          <a:endParaRPr lang="en-IN" sz="1600" kern="1200" dirty="0"/>
        </a:p>
      </dsp:txBody>
      <dsp:txXfrm>
        <a:off x="4114800" y="0"/>
        <a:ext cx="4114800" cy="1956541"/>
      </dsp:txXfrm>
    </dsp:sp>
    <dsp:sp modelId="{EFB288F2-2348-47AF-B019-A50DDCC49539}">
      <dsp:nvSpPr>
        <dsp:cNvPr id="0" name=""/>
        <dsp:cNvSpPr/>
      </dsp:nvSpPr>
      <dsp:spPr>
        <a:xfrm rot="10800000">
          <a:off x="0" y="2608721"/>
          <a:ext cx="4114800" cy="2608721"/>
        </a:xfrm>
        <a:prstGeom prst="round1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HFC 446A / 447</a:t>
          </a:r>
          <a:endParaRPr lang="en-IN" sz="20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Commercially not available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Are these also true LOW GWP refrigerants or transient</a:t>
          </a:r>
          <a:endParaRPr lang="en-IN" sz="2000" kern="1200" dirty="0"/>
        </a:p>
      </dsp:txBody>
      <dsp:txXfrm rot="10800000">
        <a:off x="0" y="3260901"/>
        <a:ext cx="4114800" cy="1956541"/>
      </dsp:txXfrm>
    </dsp:sp>
    <dsp:sp modelId="{C08FF71C-0B47-4AC0-982A-AEE38C839156}">
      <dsp:nvSpPr>
        <dsp:cNvPr id="0" name=""/>
        <dsp:cNvSpPr/>
      </dsp:nvSpPr>
      <dsp:spPr>
        <a:xfrm rot="5400000">
          <a:off x="4867839" y="1855682"/>
          <a:ext cx="2608721" cy="4114800"/>
        </a:xfrm>
        <a:prstGeom prst="round1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HFO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 Commercially not available. Few manufacturers have decided not to adopt in MAC due to safety.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Long term impact on environment not known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Cost and Application Patents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 dirty="0"/>
        </a:p>
      </dsp:txBody>
      <dsp:txXfrm rot="5400000">
        <a:off x="5193929" y="2181772"/>
        <a:ext cx="1956541" cy="4114800"/>
      </dsp:txXfrm>
    </dsp:sp>
    <dsp:sp modelId="{C34F6C51-4E24-4403-94CF-767A90048994}">
      <dsp:nvSpPr>
        <dsp:cNvPr id="0" name=""/>
        <dsp:cNvSpPr/>
      </dsp:nvSpPr>
      <dsp:spPr>
        <a:xfrm>
          <a:off x="2530630" y="1833063"/>
          <a:ext cx="3168338" cy="1551315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smtClean="0">
              <a:solidFill>
                <a:schemeClr val="bg1"/>
              </a:solidFill>
            </a:rPr>
            <a:t>No feasible option based on Evaluation criteria</a:t>
          </a:r>
          <a:endParaRPr lang="en-IN" sz="3000" kern="1200" dirty="0">
            <a:solidFill>
              <a:schemeClr val="bg1"/>
            </a:solidFill>
          </a:endParaRPr>
        </a:p>
      </dsp:txBody>
      <dsp:txXfrm>
        <a:off x="2530630" y="1833063"/>
        <a:ext cx="3168338" cy="155131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F75E57-B0D2-4ADF-B17E-22B2BF58D8A0}">
      <dsp:nvSpPr>
        <dsp:cNvPr id="0" name=""/>
        <dsp:cNvSpPr/>
      </dsp:nvSpPr>
      <dsp:spPr>
        <a:xfrm>
          <a:off x="3096025" y="2487136"/>
          <a:ext cx="2037549" cy="2037549"/>
        </a:xfrm>
        <a:prstGeom prst="ellipse">
          <a:avLst/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900" kern="1200" dirty="0" smtClean="0"/>
            <a:t>Energy Saving</a:t>
          </a:r>
          <a:endParaRPr lang="en-IN" sz="3900" kern="1200" dirty="0"/>
        </a:p>
      </dsp:txBody>
      <dsp:txXfrm>
        <a:off x="3096025" y="2487136"/>
        <a:ext cx="2037549" cy="2037549"/>
      </dsp:txXfrm>
    </dsp:sp>
    <dsp:sp modelId="{2549C9E9-870B-444D-85A2-2B3B32BAA5FC}">
      <dsp:nvSpPr>
        <dsp:cNvPr id="0" name=""/>
        <dsp:cNvSpPr/>
      </dsp:nvSpPr>
      <dsp:spPr>
        <a:xfrm rot="10800000">
          <a:off x="1029684" y="3215560"/>
          <a:ext cx="1952692" cy="580701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2E766-0DCB-4B41-8222-16FB087A9483}">
      <dsp:nvSpPr>
        <dsp:cNvPr id="0" name=""/>
        <dsp:cNvSpPr/>
      </dsp:nvSpPr>
      <dsp:spPr>
        <a:xfrm>
          <a:off x="316541" y="2935397"/>
          <a:ext cx="1426284" cy="114102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Architecture</a:t>
          </a:r>
          <a:endParaRPr lang="en-IN" sz="2100" kern="1200" dirty="0"/>
        </a:p>
      </dsp:txBody>
      <dsp:txXfrm>
        <a:off x="316541" y="2935397"/>
        <a:ext cx="1426284" cy="1141027"/>
      </dsp:txXfrm>
    </dsp:sp>
    <dsp:sp modelId="{E7FB1BC8-370C-47CE-8A8D-BFA6B2C92B87}">
      <dsp:nvSpPr>
        <dsp:cNvPr id="0" name=""/>
        <dsp:cNvSpPr/>
      </dsp:nvSpPr>
      <dsp:spPr>
        <a:xfrm rot="12960000">
          <a:off x="1432423" y="1976056"/>
          <a:ext cx="1952692" cy="580701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BBF3B-9B2D-4F30-897A-EF9D2A4BDDB1}">
      <dsp:nvSpPr>
        <dsp:cNvPr id="0" name=""/>
        <dsp:cNvSpPr/>
      </dsp:nvSpPr>
      <dsp:spPr>
        <a:xfrm>
          <a:off x="905746" y="1122011"/>
          <a:ext cx="1426284" cy="114102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Behaviour</a:t>
          </a:r>
          <a:endParaRPr lang="en-IN" sz="2100" kern="1200" dirty="0"/>
        </a:p>
      </dsp:txBody>
      <dsp:txXfrm>
        <a:off x="905746" y="1122011"/>
        <a:ext cx="1426284" cy="1141027"/>
      </dsp:txXfrm>
    </dsp:sp>
    <dsp:sp modelId="{0449CC17-C8BF-475E-A94A-746CD4400953}">
      <dsp:nvSpPr>
        <dsp:cNvPr id="0" name=""/>
        <dsp:cNvSpPr/>
      </dsp:nvSpPr>
      <dsp:spPr>
        <a:xfrm rot="15120000">
          <a:off x="2486808" y="1210000"/>
          <a:ext cx="1952692" cy="580701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F68A9-EBA9-434D-ACF4-DE269C910177}">
      <dsp:nvSpPr>
        <dsp:cNvPr id="0" name=""/>
        <dsp:cNvSpPr/>
      </dsp:nvSpPr>
      <dsp:spPr>
        <a:xfrm>
          <a:off x="2448304" y="1277"/>
          <a:ext cx="1426284" cy="114102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Control &amp;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Monitoring</a:t>
          </a:r>
          <a:endParaRPr lang="en-IN" sz="2100" kern="1200" dirty="0"/>
        </a:p>
      </dsp:txBody>
      <dsp:txXfrm>
        <a:off x="2448304" y="1277"/>
        <a:ext cx="1426284" cy="1141027"/>
      </dsp:txXfrm>
    </dsp:sp>
    <dsp:sp modelId="{5EA67082-454F-4B32-9CD0-D22E4CF36194}">
      <dsp:nvSpPr>
        <dsp:cNvPr id="0" name=""/>
        <dsp:cNvSpPr/>
      </dsp:nvSpPr>
      <dsp:spPr>
        <a:xfrm rot="17280000">
          <a:off x="3790099" y="1210000"/>
          <a:ext cx="1952692" cy="580701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15578-DC6B-4368-9C37-850D4AA6B567}">
      <dsp:nvSpPr>
        <dsp:cNvPr id="0" name=""/>
        <dsp:cNvSpPr/>
      </dsp:nvSpPr>
      <dsp:spPr>
        <a:xfrm>
          <a:off x="4355010" y="1277"/>
          <a:ext cx="1426284" cy="114102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Energy Efficient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Products</a:t>
          </a:r>
          <a:endParaRPr lang="en-IN" sz="2100" kern="1200" dirty="0"/>
        </a:p>
      </dsp:txBody>
      <dsp:txXfrm>
        <a:off x="4355010" y="1277"/>
        <a:ext cx="1426284" cy="1141027"/>
      </dsp:txXfrm>
    </dsp:sp>
    <dsp:sp modelId="{2441B819-C9BB-4B49-9D1B-68DD042F8E6B}">
      <dsp:nvSpPr>
        <dsp:cNvPr id="0" name=""/>
        <dsp:cNvSpPr/>
      </dsp:nvSpPr>
      <dsp:spPr>
        <a:xfrm rot="19440000">
          <a:off x="4844484" y="1976056"/>
          <a:ext cx="1952692" cy="580701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DFEBF-A9F9-4D76-86CE-A00920FC47C7}">
      <dsp:nvSpPr>
        <dsp:cNvPr id="0" name=""/>
        <dsp:cNvSpPr/>
      </dsp:nvSpPr>
      <dsp:spPr>
        <a:xfrm>
          <a:off x="5897568" y="1122011"/>
          <a:ext cx="1426284" cy="114102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Regulatory</a:t>
          </a:r>
          <a:endParaRPr lang="en-IN" sz="2100" kern="1200" dirty="0"/>
        </a:p>
      </dsp:txBody>
      <dsp:txXfrm>
        <a:off x="5897568" y="1122011"/>
        <a:ext cx="1426284" cy="1141027"/>
      </dsp:txXfrm>
    </dsp:sp>
    <dsp:sp modelId="{A81A10E7-DF2F-4AA2-B094-8F0780EAAB10}">
      <dsp:nvSpPr>
        <dsp:cNvPr id="0" name=""/>
        <dsp:cNvSpPr/>
      </dsp:nvSpPr>
      <dsp:spPr>
        <a:xfrm>
          <a:off x="5247223" y="3215560"/>
          <a:ext cx="1952692" cy="580701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CA0DB-EFD2-47FE-B02B-2A41BFF59461}">
      <dsp:nvSpPr>
        <dsp:cNvPr id="0" name=""/>
        <dsp:cNvSpPr/>
      </dsp:nvSpPr>
      <dsp:spPr>
        <a:xfrm>
          <a:off x="6486773" y="2935397"/>
          <a:ext cx="1426284" cy="114102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Service</a:t>
          </a:r>
          <a:endParaRPr lang="en-IN" sz="2100" kern="1200" dirty="0"/>
        </a:p>
      </dsp:txBody>
      <dsp:txXfrm>
        <a:off x="6486773" y="2935397"/>
        <a:ext cx="1426284" cy="1141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C347D-8379-4055-8CAF-3F15BC1028BE}" type="datetimeFigureOut">
              <a:rPr lang="en-IN" smtClean="0"/>
              <a:pPr/>
              <a:t>21-05-2017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0539-479A-4C9A-8305-EB0E1D67A3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3589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0539-479A-4C9A-8305-EB0E1D67A3C4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AF15FB-6EF4-4F6D-BAC4-E6A308E052BB}" type="slidenum">
              <a:rPr lang="en-US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I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8C707A-8C36-47FD-A536-76CEDFA8159D}" type="slidenum">
              <a:rPr lang="en-US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37C3DD-66D6-433C-85EF-E5808E3C3A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4" descr="RAM Logo"/>
          <p:cNvPicPr>
            <a:picLocks noChangeAspect="1" noChangeArrowheads="1"/>
          </p:cNvPicPr>
          <p:nvPr userDrawn="1"/>
        </p:nvPicPr>
        <p:blipFill>
          <a:blip r:embed="rId13" cstate="print">
            <a:lum bright="-46000" contrast="42000"/>
          </a:blip>
          <a:srcRect/>
          <a:stretch>
            <a:fillRect/>
          </a:stretch>
        </p:blipFill>
        <p:spPr bwMode="auto">
          <a:xfrm>
            <a:off x="7467600" y="62484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016" y="1505930"/>
            <a:ext cx="889248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Challenges &amp; Opportunities to Improve the Energy Efficiency in Air conditioning Sector </a:t>
            </a:r>
            <a:r>
              <a:rPr lang="en-US" dirty="0" smtClean="0"/>
              <a:t>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267200"/>
            <a:ext cx="7696200" cy="1447800"/>
          </a:xfrm>
        </p:spPr>
        <p:txBody>
          <a:bodyPr>
            <a:normAutofit lnSpcReduction="10000"/>
          </a:bodyPr>
          <a:lstStyle/>
          <a:p>
            <a:pPr algn="r" eaLnBrk="1" hangingPunct="1"/>
            <a:r>
              <a:rPr lang="en-US" dirty="0" smtClean="0"/>
              <a:t> </a:t>
            </a:r>
            <a:r>
              <a:rPr lang="en-US" dirty="0" err="1" smtClean="0">
                <a:latin typeface="Arial "/>
              </a:rPr>
              <a:t>Jitendra</a:t>
            </a:r>
            <a:r>
              <a:rPr lang="en-US" dirty="0" smtClean="0">
                <a:latin typeface="Arial "/>
              </a:rPr>
              <a:t> Bhambure</a:t>
            </a:r>
          </a:p>
          <a:p>
            <a:pPr algn="r" eaLnBrk="1" hangingPunct="1"/>
            <a:r>
              <a:rPr lang="en-US" dirty="0" smtClean="0">
                <a:latin typeface="Arial "/>
              </a:rPr>
              <a:t>Executive Vice President </a:t>
            </a:r>
            <a:endParaRPr lang="en-US" dirty="0" smtClean="0">
              <a:latin typeface="Arial "/>
            </a:endParaRPr>
          </a:p>
          <a:p>
            <a:pPr algn="r" eaLnBrk="1" hangingPunct="1"/>
            <a:r>
              <a:rPr lang="en-US" dirty="0" smtClean="0">
                <a:latin typeface="Arial "/>
              </a:rPr>
              <a:t>Blue Star</a:t>
            </a:r>
            <a:endParaRPr lang="en-US" dirty="0" smtClean="0">
              <a:latin typeface="Arial "/>
            </a:endParaRPr>
          </a:p>
        </p:txBody>
      </p:sp>
      <p:pic>
        <p:nvPicPr>
          <p:cNvPr id="3076" name="Picture 4" descr="RA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286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7C3DD-66D6-433C-85EF-E5808E3C3A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789" y="260648"/>
            <a:ext cx="2326995" cy="53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Technologies introduced in India in the  last 10 yrs to improve energy efficiency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With sustained growth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India, and demand from customers for energy efficient products latest technologies were adopted: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Inverter in VRF, Room AC and Chillers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Heat Exchangers in Water cooled Chillers: Falling film and Flooded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Heat Exchangers Air cooled : Micro channel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Controllers : Micro-channel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Oil free Chillers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Indian manufacturers adopted the technologies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we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 at par with the developed world </a:t>
            </a:r>
          </a:p>
          <a:p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will have to think out of Box to conserve energy</a:t>
            </a:r>
            <a:endParaRPr lang="en-US" sz="20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 4 contributors to energy in India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2" y="1956792"/>
          <a:ext cx="871296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016224"/>
                <a:gridCol w="1800200"/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Segment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Approx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Energy consumption</a:t>
                      </a:r>
                    </a:p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Mega Units/ Yr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Five Yr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CAGR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Growth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Five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year projection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Room AC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6600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~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Changeover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to Inverter approx 40~50%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Ducted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~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5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Started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changing over to Inverter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VRF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~ 15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Will continue to grow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Chillers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2200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Flat ~ 5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efficiency technologies will be 40 to 50%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Energy consumption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44624"/>
          <a:ext cx="822960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Up Arrow 5"/>
          <p:cNvSpPr/>
          <p:nvPr/>
        </p:nvSpPr>
        <p:spPr>
          <a:xfrm>
            <a:off x="107504" y="4005064"/>
            <a:ext cx="2808312" cy="1872208"/>
          </a:xfrm>
          <a:prstGeom prst="up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3203848" y="4005064"/>
            <a:ext cx="3096344" cy="1872208"/>
          </a:xfrm>
          <a:prstGeom prst="upArrow">
            <a:avLst>
              <a:gd name="adj1" fmla="val 58815"/>
              <a:gd name="adj2" fmla="val 50000"/>
            </a:avLst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Behavior</a:t>
            </a:r>
          </a:p>
          <a:p>
            <a:pPr algn="ctr"/>
            <a:r>
              <a:rPr lang="en-US" sz="2400" dirty="0" smtClean="0"/>
              <a:t>Installation</a:t>
            </a:r>
          </a:p>
          <a:p>
            <a:pPr algn="ctr"/>
            <a:r>
              <a:rPr lang="en-US" sz="2400" dirty="0" smtClean="0"/>
              <a:t>Maintenance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8206"/>
            <a:ext cx="8064896" cy="892562"/>
          </a:xfrm>
        </p:spPr>
        <p:txBody>
          <a:bodyPr>
            <a:noAutofit/>
          </a:bodyPr>
          <a:lstStyle/>
          <a:p>
            <a:r>
              <a:rPr lang="en-IN" sz="3200" dirty="0" smtClean="0">
                <a:solidFill>
                  <a:schemeClr val="tx1"/>
                </a:solidFill>
              </a:rPr>
              <a:t>Product Energy efficiency : We have made good progress,  has reached </a:t>
            </a:r>
            <a:r>
              <a:rPr lang="en-IN" sz="3200" dirty="0" smtClean="0">
                <a:solidFill>
                  <a:schemeClr val="tx1"/>
                </a:solidFill>
              </a:rPr>
              <a:t>saturation  </a:t>
            </a:r>
            <a:r>
              <a:rPr lang="en-IN" sz="3200" dirty="0" smtClean="0">
                <a:solidFill>
                  <a:schemeClr val="tx1"/>
                </a:solidFill>
              </a:rPr>
              <a:t/>
            </a:r>
            <a:br>
              <a:rPr lang="en-IN" sz="3200" dirty="0" smtClean="0">
                <a:solidFill>
                  <a:schemeClr val="tx1"/>
                </a:solidFill>
              </a:rPr>
            </a:br>
            <a:r>
              <a:rPr lang="en-IN" sz="3200" dirty="0" smtClean="0">
                <a:solidFill>
                  <a:schemeClr val="tx1"/>
                </a:solidFill>
              </a:rPr>
              <a:t>  </a:t>
            </a:r>
            <a:endParaRPr lang="en-IN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412776"/>
          <a:ext cx="8229600" cy="146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46856" y="2464296"/>
          <a:ext cx="8229600" cy="146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67544" y="3616424"/>
          <a:ext cx="8229600" cy="146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446856" y="4696544"/>
          <a:ext cx="8229600" cy="146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203848" y="1484784"/>
            <a:ext cx="2736304" cy="50405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IN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6012160" y="1484784"/>
            <a:ext cx="2736304" cy="50405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IN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3707904" y="6021288"/>
            <a:ext cx="1656184" cy="28803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solidFill>
                  <a:schemeClr val="bg1"/>
                </a:solidFill>
              </a:rPr>
              <a:t>Present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28184" y="6021288"/>
            <a:ext cx="2232248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bg1"/>
                </a:solidFill>
              </a:rPr>
              <a:t>2018 to 2020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1520" y="5877272"/>
            <a:ext cx="2880320" cy="8367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 break thru technology like LED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efficiency should be seen in tandem with Refrigerants</a:t>
            </a:r>
            <a:endParaRPr lang="en-IN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307901"/>
          <a:ext cx="8229600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efficiency perspective new Refrigerants </a:t>
            </a:r>
            <a:endParaRPr lang="en-IN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Alternative to R22 Systems</a:t>
            </a:r>
          </a:p>
          <a:p>
            <a:pPr lvl="1"/>
            <a:r>
              <a:rPr lang="en-IN" dirty="0" smtClean="0"/>
              <a:t>N20 B with GWP 988 is A1 non </a:t>
            </a:r>
            <a:r>
              <a:rPr lang="en-IN" dirty="0"/>
              <a:t>t</a:t>
            </a:r>
            <a:r>
              <a:rPr lang="en-IN" dirty="0" smtClean="0"/>
              <a:t>oxic and non flammable</a:t>
            </a:r>
          </a:p>
          <a:p>
            <a:pPr lvl="1"/>
            <a:r>
              <a:rPr lang="en-IN" dirty="0" smtClean="0"/>
              <a:t>R290 GWP 3 A3 highly flammable</a:t>
            </a:r>
          </a:p>
          <a:p>
            <a:pPr lvl="1"/>
            <a:r>
              <a:rPr lang="en-IN" dirty="0" smtClean="0"/>
              <a:t>DR 3 , ARMA 20-B and R444B are A2L mildly flammable with GWP between 148 to 295</a:t>
            </a:r>
          </a:p>
          <a:p>
            <a:endParaRPr lang="en-IN" sz="1400" dirty="0" smtClean="0"/>
          </a:p>
          <a:p>
            <a:r>
              <a:rPr lang="en-IN" dirty="0" smtClean="0"/>
              <a:t>Test results show that all refrigerants had a reduced capacity  by (-) 3 to (-)14 % and efficiency (-) 11 to (-)16 % other than R290 which had increased by 7 % and similar trends are observed at 52 and 55 Deg C</a:t>
            </a:r>
          </a:p>
          <a:p>
            <a:endParaRPr lang="en-IN" sz="1400" dirty="0" smtClean="0"/>
          </a:p>
          <a:p>
            <a:r>
              <a:rPr lang="en-IN" dirty="0" smtClean="0"/>
              <a:t>Though R290 has higher </a:t>
            </a:r>
            <a:r>
              <a:rPr lang="en-IN" dirty="0" smtClean="0"/>
              <a:t>efficiency, has limitations </a:t>
            </a:r>
            <a:r>
              <a:rPr lang="en-IN" dirty="0" smtClean="0"/>
              <a:t>due to charge </a:t>
            </a:r>
            <a:r>
              <a:rPr lang="en-IN" dirty="0" smtClean="0"/>
              <a:t>limits and Safety</a:t>
            </a:r>
            <a:endParaRPr lang="en-IN" dirty="0" smtClean="0"/>
          </a:p>
          <a:p>
            <a:pPr lvl="1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Challenges </a:t>
            </a:r>
            <a:r>
              <a:rPr lang="en-IN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adopting new Refrigerants</a:t>
            </a:r>
            <a:endParaRPr lang="en-IN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Addressing design platforms</a:t>
            </a:r>
          </a:p>
          <a:p>
            <a:pPr lvl="1"/>
            <a:r>
              <a:rPr lang="en-IN" dirty="0" smtClean="0"/>
              <a:t>Non clarity of  long term perspective on acceptable  Refrigerant. 20 years history has shown that new refrigerants </a:t>
            </a:r>
            <a:r>
              <a:rPr lang="en-IN" dirty="0" smtClean="0"/>
              <a:t>have lower efficiencies</a:t>
            </a:r>
            <a:endParaRPr lang="en-IN" dirty="0" smtClean="0"/>
          </a:p>
          <a:p>
            <a:pPr lvl="1"/>
            <a:r>
              <a:rPr lang="en-IN" dirty="0" smtClean="0"/>
              <a:t>Patents and cost of technology</a:t>
            </a:r>
          </a:p>
          <a:p>
            <a:pPr lvl="1"/>
            <a:r>
              <a:rPr lang="en-IN" dirty="0" smtClean="0"/>
              <a:t>Meeting Efficiency requirements under high ambient conditions</a:t>
            </a:r>
          </a:p>
          <a:p>
            <a:r>
              <a:rPr lang="en-IN" dirty="0" smtClean="0"/>
              <a:t>Skill </a:t>
            </a:r>
            <a:r>
              <a:rPr lang="en-IN" dirty="0" smtClean="0"/>
              <a:t>development</a:t>
            </a:r>
          </a:p>
          <a:p>
            <a:pPr lvl="1"/>
            <a:r>
              <a:rPr lang="en-IN" dirty="0" smtClean="0"/>
              <a:t>Constantly </a:t>
            </a:r>
            <a:r>
              <a:rPr lang="en-IN" dirty="0" smtClean="0"/>
              <a:t>migration from HVAC technicians to other reliable income source hinders the knowledge absorption </a:t>
            </a:r>
            <a:endParaRPr lang="en-IN" dirty="0" smtClean="0"/>
          </a:p>
          <a:p>
            <a:pPr lvl="1"/>
            <a:r>
              <a:rPr lang="en-IN" dirty="0" smtClean="0"/>
              <a:t>The growth is in tier two and three towns</a:t>
            </a:r>
            <a:r>
              <a:rPr lang="en-IN" dirty="0" smtClean="0"/>
              <a:t> </a:t>
            </a:r>
          </a:p>
          <a:p>
            <a:r>
              <a:rPr lang="en-IN" dirty="0" smtClean="0">
                <a:latin typeface="+mj-lt"/>
                <a:cs typeface="Arial" pitchFamily="34" charset="0"/>
              </a:rPr>
              <a:t>To best of our knowledge no country has initiated using HC </a:t>
            </a:r>
            <a:r>
              <a:rPr lang="en-IN" dirty="0" smtClean="0">
                <a:latin typeface="+mj-lt"/>
                <a:cs typeface="Arial" pitchFamily="34" charset="0"/>
              </a:rPr>
              <a:t> </a:t>
            </a:r>
            <a:r>
              <a:rPr lang="en-IN" dirty="0" smtClean="0">
                <a:latin typeface="+mj-lt"/>
                <a:cs typeface="Arial" pitchFamily="34" charset="0"/>
              </a:rPr>
              <a:t>as </a:t>
            </a:r>
            <a:r>
              <a:rPr lang="en-IN" dirty="0" smtClean="0">
                <a:latin typeface="+mj-lt"/>
                <a:cs typeface="Arial" pitchFamily="34" charset="0"/>
              </a:rPr>
              <a:t>handling </a:t>
            </a:r>
            <a:r>
              <a:rPr lang="en-IN" dirty="0" smtClean="0">
                <a:latin typeface="+mj-lt"/>
                <a:cs typeface="Arial" pitchFamily="34" charset="0"/>
              </a:rPr>
              <a:t>of flammable refrigerants is not possible in field installed </a:t>
            </a:r>
            <a:r>
              <a:rPr lang="en-IN" dirty="0" smtClean="0">
                <a:latin typeface="+mj-lt"/>
                <a:cs typeface="Arial" pitchFamily="34" charset="0"/>
              </a:rPr>
              <a:t>units</a:t>
            </a:r>
            <a:endParaRPr lang="en-IN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Factors affecting high energy consumption</a:t>
            </a:r>
            <a:endParaRPr lang="en-IN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Refrigerants : In high ambient conditions the de-rating of capacity of HFC is higher resulting in higher energy consumption</a:t>
            </a:r>
          </a:p>
          <a:p>
            <a:r>
              <a:rPr lang="en-IN" dirty="0" smtClean="0"/>
              <a:t>The Modern Architecture and material has increased the heat load</a:t>
            </a:r>
          </a:p>
          <a:p>
            <a:r>
              <a:rPr lang="en-IN" dirty="0" smtClean="0"/>
              <a:t>With high density of high-rise buildings the Urban heat index is between 3 to 6 Deg C</a:t>
            </a:r>
          </a:p>
          <a:p>
            <a:r>
              <a:rPr lang="en-IN" dirty="0" smtClean="0"/>
              <a:t>Improper installation and </a:t>
            </a:r>
            <a:r>
              <a:rPr lang="en-IN" dirty="0" smtClean="0"/>
              <a:t>i</a:t>
            </a:r>
            <a:r>
              <a:rPr lang="en-IN" dirty="0" smtClean="0"/>
              <a:t>nadequate maintenance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Challenges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reducing energy consumption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600200"/>
            <a:ext cx="8363272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"/>
              </a:rPr>
              <a:t>Maintenance of the Heat exchangers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Arial 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"/>
              </a:rPr>
              <a:t>Corrosion in the Indian context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Arial 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"/>
              </a:rPr>
              <a:t>Competency of Service technicians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Arial 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"/>
              </a:rPr>
              <a:t>Installation practices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Arial 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"/>
              </a:rPr>
              <a:t>Poor quality of Power specially voltage fluctuations</a:t>
            </a:r>
            <a:endParaRPr lang="en-US" sz="2400" dirty="0" smtClean="0">
              <a:latin typeface="Arial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16824" cy="490066"/>
          </a:xfrm>
        </p:spPr>
        <p:txBody>
          <a:bodyPr>
            <a:noAutofit/>
          </a:bodyPr>
          <a:lstStyle/>
          <a:p>
            <a:r>
              <a:rPr lang="en-IN" sz="3600" dirty="0" smtClean="0">
                <a:latin typeface="Arial" pitchFamily="34" charset="0"/>
                <a:cs typeface="Arial" pitchFamily="34" charset="0"/>
              </a:rPr>
              <a:t>Beyond Energy efficient products </a:t>
            </a: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63888" y="1988840"/>
            <a:ext cx="5400600" cy="4032448"/>
          </a:xfrm>
        </p:spPr>
        <p:txBody>
          <a:bodyPr>
            <a:noAutofit/>
          </a:bodyPr>
          <a:lstStyle/>
          <a:p>
            <a:r>
              <a:rPr lang="en-IN" sz="2400" dirty="0" smtClean="0"/>
              <a:t>Our ancestors had knowledge of reducing heat </a:t>
            </a:r>
            <a:r>
              <a:rPr lang="en-IN" sz="2400" dirty="0" smtClean="0"/>
              <a:t>load</a:t>
            </a:r>
            <a:endParaRPr lang="en-IN" sz="1000" dirty="0" smtClean="0"/>
          </a:p>
          <a:p>
            <a:r>
              <a:rPr lang="en-IN" sz="2400" dirty="0" smtClean="0"/>
              <a:t>Architects will have to play a lead </a:t>
            </a:r>
            <a:r>
              <a:rPr lang="en-IN" sz="2400" dirty="0" smtClean="0"/>
              <a:t>role</a:t>
            </a:r>
            <a:endParaRPr lang="en-IN" sz="1000" dirty="0" smtClean="0"/>
          </a:p>
          <a:p>
            <a:r>
              <a:rPr lang="en-IN" sz="2400" dirty="0" smtClean="0"/>
              <a:t>Our behaviour has to be </a:t>
            </a:r>
            <a:r>
              <a:rPr lang="en-IN" sz="2400" dirty="0" smtClean="0"/>
              <a:t>changed</a:t>
            </a:r>
            <a:endParaRPr lang="en-IN" sz="1000" dirty="0" smtClean="0"/>
          </a:p>
          <a:p>
            <a:r>
              <a:rPr lang="en-IN" sz="2400" dirty="0" smtClean="0"/>
              <a:t>M East has regulated lowest set </a:t>
            </a:r>
            <a:r>
              <a:rPr lang="en-IN" sz="2400" dirty="0" smtClean="0"/>
              <a:t>temperature</a:t>
            </a:r>
            <a:endParaRPr lang="en-IN" sz="1000" dirty="0" smtClean="0"/>
          </a:p>
          <a:p>
            <a:r>
              <a:rPr lang="en-IN" sz="2400" dirty="0" smtClean="0"/>
              <a:t>Research needs to be enhanced in this field</a:t>
            </a:r>
          </a:p>
          <a:p>
            <a:endParaRPr lang="en-IN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772816"/>
            <a:ext cx="28803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 factors post liberalization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Indian government took steps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liberalize economy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1992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 growth in IT sector fuelled by Y2K and in the first decade of twenty first century by the economic growth,  created a demand for comfort Air-conditioning in commercial followed by residential segments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8654"/>
            <a:ext cx="6552728" cy="490066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Arial" pitchFamily="34" charset="0"/>
                <a:cs typeface="Arial" pitchFamily="34" charset="0"/>
              </a:rPr>
              <a:t>Integrated approach</a:t>
            </a:r>
            <a:endParaRPr lang="en-IN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648" y="260648"/>
            <a:ext cx="8153400" cy="990600"/>
          </a:xfrm>
        </p:spPr>
        <p:txBody>
          <a:bodyPr>
            <a:noAutofit/>
          </a:bodyPr>
          <a:lstStyle/>
          <a:p>
            <a:r>
              <a:rPr lang="en-IN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Few avenues </a:t>
            </a:r>
            <a:r>
              <a:rPr lang="en-IN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save </a:t>
            </a:r>
            <a:r>
              <a:rPr lang="en-IN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</a:t>
            </a:r>
            <a:endParaRPr lang="en-IN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Stratification of Air conditioned </a:t>
            </a:r>
            <a:r>
              <a:rPr lang="en-IN" sz="2800" dirty="0" smtClean="0"/>
              <a:t>space</a:t>
            </a:r>
            <a:endParaRPr lang="en-IN" sz="1100" dirty="0" smtClean="0"/>
          </a:p>
          <a:p>
            <a:r>
              <a:rPr lang="en-IN" sz="2800" dirty="0" smtClean="0"/>
              <a:t>Temperature </a:t>
            </a:r>
            <a:r>
              <a:rPr lang="en-IN" sz="2800" dirty="0" smtClean="0"/>
              <a:t>settings</a:t>
            </a:r>
            <a:endParaRPr lang="en-IN" sz="1100" dirty="0" smtClean="0"/>
          </a:p>
          <a:p>
            <a:r>
              <a:rPr lang="en-IN" sz="2800" dirty="0" smtClean="0"/>
              <a:t>Planning and control of unintended use &amp; </a:t>
            </a:r>
            <a:r>
              <a:rPr lang="en-IN" sz="2800" dirty="0" smtClean="0"/>
              <a:t>Monitoring</a:t>
            </a:r>
            <a:endParaRPr lang="en-IN" sz="1100" dirty="0" smtClean="0"/>
          </a:p>
          <a:p>
            <a:r>
              <a:rPr lang="en-IN" sz="2800" dirty="0" smtClean="0"/>
              <a:t>Installation practices , Competency of </a:t>
            </a:r>
            <a:r>
              <a:rPr lang="en-IN" sz="2800" dirty="0" smtClean="0"/>
              <a:t>technicians</a:t>
            </a:r>
            <a:endParaRPr lang="en-IN" sz="1100" dirty="0" smtClean="0"/>
          </a:p>
          <a:p>
            <a:r>
              <a:rPr lang="en-IN" sz="2800" dirty="0" smtClean="0"/>
              <a:t>Maintenance of Heat </a:t>
            </a:r>
            <a:r>
              <a:rPr lang="en-IN" sz="2800" dirty="0" smtClean="0"/>
              <a:t>exchangers </a:t>
            </a:r>
          </a:p>
          <a:p>
            <a:r>
              <a:rPr lang="en-IN" sz="2800" dirty="0" smtClean="0"/>
              <a:t>Stabilized Voltage </a:t>
            </a:r>
          </a:p>
          <a:p>
            <a:r>
              <a:rPr lang="en-IN" sz="2800" dirty="0" smtClean="0"/>
              <a:t>Corrosion of Heat Exchangers</a:t>
            </a:r>
            <a:endParaRPr lang="en-IN" sz="11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Policies short term</a:t>
            </a:r>
            <a:endParaRPr lang="en-IN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 place </a:t>
            </a:r>
          </a:p>
          <a:p>
            <a:pPr lvl="1"/>
            <a:r>
              <a:rPr lang="en-IN" dirty="0" smtClean="0"/>
              <a:t>Room </a:t>
            </a:r>
            <a:r>
              <a:rPr lang="en-IN" dirty="0" smtClean="0"/>
              <a:t>AC programme finalized up-to 31</a:t>
            </a:r>
            <a:r>
              <a:rPr lang="en-IN" baseline="30000" dirty="0" smtClean="0"/>
              <a:t>st</a:t>
            </a:r>
            <a:r>
              <a:rPr lang="en-IN" dirty="0" smtClean="0"/>
              <a:t> Dec 2019. This is one of the most stringent programme in the world.</a:t>
            </a:r>
          </a:p>
          <a:p>
            <a:pPr lvl="1"/>
            <a:r>
              <a:rPr lang="en-IN" dirty="0" smtClean="0"/>
              <a:t>ECBC ( Energy Conservation Building Code ) is being finalized and will </a:t>
            </a:r>
            <a:r>
              <a:rPr lang="en-IN" dirty="0" smtClean="0"/>
              <a:t>be made mandatory in </a:t>
            </a:r>
            <a:r>
              <a:rPr lang="en-IN" dirty="0" smtClean="0"/>
              <a:t>2017. </a:t>
            </a:r>
          </a:p>
          <a:p>
            <a:r>
              <a:rPr lang="en-IN" dirty="0" smtClean="0"/>
              <a:t>What next</a:t>
            </a:r>
          </a:p>
          <a:p>
            <a:pPr lvl="1"/>
            <a:r>
              <a:rPr lang="en-IN" dirty="0" smtClean="0"/>
              <a:t>Address the existing population of ACs and </a:t>
            </a:r>
            <a:r>
              <a:rPr lang="en-IN" dirty="0" smtClean="0"/>
              <a:t>have interventions to migrate to Efficient products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solidFill>
                  <a:schemeClr val="tx1"/>
                </a:solidFill>
              </a:rPr>
              <a:t>Policies long term</a:t>
            </a:r>
            <a:endParaRPr lang="en-IN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Have solutions to suit Indian conditions</a:t>
            </a:r>
            <a:endParaRPr lang="en-IN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04864"/>
            <a:ext cx="3289939" cy="401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>
          <a:xfrm>
            <a:off x="6372200" y="2348880"/>
            <a:ext cx="720080" cy="360040"/>
          </a:xfrm>
          <a:prstGeom prst="borderCallout1">
            <a:avLst>
              <a:gd name="adj1" fmla="val 18750"/>
              <a:gd name="adj2" fmla="val -8333"/>
              <a:gd name="adj3" fmla="val 101128"/>
              <a:gd name="adj4" fmla="val -36101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300192" y="4005064"/>
            <a:ext cx="504056" cy="360040"/>
          </a:xfrm>
          <a:prstGeom prst="borderCallout1">
            <a:avLst>
              <a:gd name="adj1" fmla="val 18750"/>
              <a:gd name="adj2" fmla="val -8333"/>
              <a:gd name="adj3" fmla="val -1219"/>
              <a:gd name="adj4" fmla="val -43849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300192" y="4725144"/>
            <a:ext cx="432048" cy="360040"/>
          </a:xfrm>
          <a:prstGeom prst="borderCallout1">
            <a:avLst>
              <a:gd name="adj1" fmla="val 18750"/>
              <a:gd name="adj2" fmla="val -8333"/>
              <a:gd name="adj3" fmla="val 78384"/>
              <a:gd name="adj4" fmla="val -55401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 flipH="1">
            <a:off x="1187624" y="3140968"/>
            <a:ext cx="576064" cy="504056"/>
          </a:xfrm>
          <a:prstGeom prst="borderCallout1">
            <a:avLst>
              <a:gd name="adj1" fmla="val 18750"/>
              <a:gd name="adj2" fmla="val -8333"/>
              <a:gd name="adj3" fmla="val 96255"/>
              <a:gd name="adj4" fmla="val -24591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 term opportunities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Comfort has to be suitable for Indian climatic conditions and hence the equipment and solutions have to be India specific</a:t>
            </a:r>
          </a:p>
          <a:p>
            <a:r>
              <a:rPr lang="en-US" dirty="0" smtClean="0"/>
              <a:t>Only relying on Air-conditioning will not be a good approach</a:t>
            </a:r>
          </a:p>
          <a:p>
            <a:r>
              <a:rPr lang="en-US" dirty="0" smtClean="0"/>
              <a:t>Research is needed in Air Coolers, Chemical based dehumidifiers</a:t>
            </a:r>
          </a:p>
          <a:p>
            <a:r>
              <a:rPr lang="en-US" dirty="0" smtClean="0"/>
              <a:t>Building Architecture will play a major role, India is has embraced Green building movement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Need to study corrosion and its impact on heat exchangers. Corrosion can impact efficiency as high as 20 %</a:t>
            </a:r>
          </a:p>
          <a:p>
            <a:endParaRPr lang="en-US" dirty="0" smtClean="0"/>
          </a:p>
          <a:p>
            <a:r>
              <a:rPr lang="en-US" dirty="0" smtClean="0"/>
              <a:t>Urban heat index and steps to reduce</a:t>
            </a:r>
          </a:p>
          <a:p>
            <a:endParaRPr lang="en-US" dirty="0" smtClean="0"/>
          </a:p>
          <a:p>
            <a:r>
              <a:rPr lang="en-US" dirty="0" smtClean="0"/>
              <a:t>To bring Policy makers, Regulators, Academia, Architect, HVAC consultants, Manufacturers and Customers on one platform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971800"/>
            <a:ext cx="7010400" cy="1295400"/>
          </a:xfrm>
        </p:spPr>
        <p:txBody>
          <a:bodyPr/>
          <a:lstStyle/>
          <a:p>
            <a:pPr algn="ctr" eaLnBrk="1" hangingPunct="1"/>
            <a:r>
              <a:rPr lang="en-US" sz="7500" dirty="0" smtClean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India </a:t>
            </a:r>
            <a:r>
              <a:rPr lang="en-IN" dirty="0" smtClean="0"/>
              <a:t>Electricity Status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The Consumption per capita is half of the world average</a:t>
            </a:r>
          </a:p>
          <a:p>
            <a:endParaRPr lang="en-IN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As a country we are the sixth largest energy consumer</a:t>
            </a:r>
          </a:p>
          <a:p>
            <a:endParaRPr lang="en-IN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The growth is around 10% per annum and is one of the 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highest in the world</a:t>
            </a:r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endParaRPr lang="en-IN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70 % of the buildings are yet to be built in next 35 years and will require Air conditioning</a:t>
            </a:r>
          </a:p>
          <a:p>
            <a:endParaRPr lang="en-IN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Penetration of Air conditioning is around 4 % </a:t>
            </a:r>
          </a:p>
          <a:p>
            <a:endParaRPr lang="en-IN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India energy efficiency needs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dirty="0" smtClean="0"/>
              <a:t>The immediate needs of the country are to optimum utilization of resources to generate Energy ,improve productivity, meet aspirations of citizens, create jobs , reduce food wastage, develop cold chain and create infrastructure for </a:t>
            </a:r>
            <a:r>
              <a:rPr lang="en-IN" dirty="0" smtClean="0"/>
              <a:t>exports</a:t>
            </a:r>
            <a:endParaRPr lang="en-IN" dirty="0" smtClean="0"/>
          </a:p>
          <a:p>
            <a:pPr algn="ctr">
              <a:buNone/>
            </a:pPr>
            <a:endParaRPr lang="en-IN" dirty="0"/>
          </a:p>
          <a:p>
            <a:pPr algn="ctr">
              <a:buNone/>
            </a:pPr>
            <a:r>
              <a:rPr lang="en-IN" dirty="0" smtClean="0"/>
              <a:t>Air conditioning and Refrigeration will play a key role </a:t>
            </a:r>
          </a:p>
          <a:p>
            <a:pPr algn="ctr">
              <a:buNone/>
            </a:pPr>
            <a:r>
              <a:rPr lang="en-IN" dirty="0" smtClean="0"/>
              <a:t>a</a:t>
            </a:r>
            <a:r>
              <a:rPr lang="en-IN" dirty="0" smtClean="0"/>
              <a:t>s </a:t>
            </a:r>
            <a:r>
              <a:rPr lang="en-IN" dirty="0" smtClean="0"/>
              <a:t>Air-conditioners utilize &gt; 60 % of energy in any </a:t>
            </a:r>
            <a:r>
              <a:rPr lang="en-IN" dirty="0" smtClean="0"/>
              <a:t>building. </a:t>
            </a:r>
            <a:r>
              <a:rPr lang="en-IN" dirty="0" smtClean="0"/>
              <a:t>Energy Efficiency has become a focus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GWP contributors </a:t>
            </a:r>
            <a:endParaRPr lang="en-IN" dirty="0"/>
          </a:p>
        </p:txBody>
      </p:sp>
      <p:pic>
        <p:nvPicPr>
          <p:cNvPr id="1026" name="Picture 2" descr="D:\jmbhambure\Rama\image269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1"/>
            <a:ext cx="3138032" cy="2592288"/>
          </a:xfrm>
          <a:prstGeom prst="rect">
            <a:avLst/>
          </a:prstGeom>
          <a:noFill/>
        </p:spPr>
      </p:pic>
      <p:pic>
        <p:nvPicPr>
          <p:cNvPr id="1027" name="Picture 3" descr="D:\jmbhambure\Rama\image26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397169"/>
            <a:ext cx="4752528" cy="453044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528" y="595102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The Important Greenhouse Gases (except water </a:t>
            </a:r>
            <a:r>
              <a:rPr lang="en-IN" b="1" dirty="0" smtClean="0"/>
              <a:t>vapour)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b="1" dirty="0" smtClean="0"/>
              <a:t>U.S. Department of Energy, (October, 2000)</a:t>
            </a:r>
            <a:endParaRPr lang="en-IN" dirty="0"/>
          </a:p>
        </p:txBody>
      </p:sp>
      <p:sp>
        <p:nvSpPr>
          <p:cNvPr id="7" name="Down Arrow 6"/>
          <p:cNvSpPr/>
          <p:nvPr/>
        </p:nvSpPr>
        <p:spPr>
          <a:xfrm>
            <a:off x="7380312" y="3501008"/>
            <a:ext cx="576064" cy="936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2924944"/>
            <a:ext cx="134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Refrigerants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0" name="Line Callout 1 (Border and Accent Bar) 9"/>
          <p:cNvSpPr/>
          <p:nvPr/>
        </p:nvSpPr>
        <p:spPr>
          <a:xfrm flipH="1">
            <a:off x="1403648" y="4221088"/>
            <a:ext cx="1656184" cy="1008112"/>
          </a:xfrm>
          <a:prstGeom prst="accentBorderCallout1">
            <a:avLst>
              <a:gd name="adj1" fmla="val 18750"/>
              <a:gd name="adj2" fmla="val -8333"/>
              <a:gd name="adj3" fmla="val -10695"/>
              <a:gd name="adj4" fmla="val -99404"/>
            </a:avLst>
          </a:prstGeom>
          <a:solidFill>
            <a:srgbClr val="FFFF00"/>
          </a:solidFill>
          <a:ln w="57150"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Fossil fuel based Energy Generation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 txBox="1">
            <a:spLocks noGrp="1"/>
          </p:cNvSpPr>
          <p:nvPr/>
        </p:nvSpPr>
        <p:spPr bwMode="auto">
          <a:xfrm>
            <a:off x="6629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F15AE22-9DAB-4635-8CE8-B76F71781DCA}" type="slidenum">
              <a:rPr lang="en-US" sz="2000">
                <a:latin typeface="Times New Roman" pitchFamily="18" charset="0"/>
              </a:rPr>
              <a:pPr algn="r"/>
              <a:t>6</a:t>
            </a:fld>
            <a:endParaRPr lang="en-US" sz="2000">
              <a:latin typeface="Times New Roman" pitchFamily="18" charset="0"/>
            </a:endParaRPr>
          </a:p>
        </p:txBody>
      </p:sp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609600" y="22860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Integrated approach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4200" y="990600"/>
            <a:ext cx="2133600" cy="533400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 "/>
                <a:cs typeface="+mn-cs"/>
              </a:rPr>
              <a:t>Safety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48000" y="2391544"/>
            <a:ext cx="2133600" cy="533400"/>
          </a:xfrm>
          <a:prstGeom prst="rect">
            <a:avLst/>
          </a:prstGeom>
          <a:solidFill>
            <a:srgbClr val="FFFF0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 "/>
                <a:cs typeface="+mn-cs"/>
              </a:rPr>
              <a:t>Environment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71800" y="3352800"/>
            <a:ext cx="2133600" cy="533400"/>
          </a:xfrm>
          <a:prstGeom prst="rect">
            <a:avLst/>
          </a:prstGeom>
          <a:solidFill>
            <a:srgbClr val="FFFF0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Arial "/>
              </a:rPr>
              <a:t>Performance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48000" y="4572000"/>
            <a:ext cx="2133600" cy="533400"/>
          </a:xfrm>
          <a:prstGeom prst="rect">
            <a:avLst/>
          </a:prstGeom>
          <a:solidFill>
            <a:srgbClr val="00B05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rial "/>
                <a:cs typeface="+mn-cs"/>
              </a:rPr>
              <a:t>Economics</a:t>
            </a:r>
            <a:endParaRPr lang="en-US" b="1" dirty="0">
              <a:solidFill>
                <a:schemeClr val="bg1"/>
              </a:solidFill>
              <a:latin typeface="Arial 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1676400"/>
            <a:ext cx="1828800" cy="533400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"/>
                <a:cs typeface="+mn-cs"/>
              </a:rPr>
              <a:t>Toxicity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2000" y="2895600"/>
            <a:ext cx="1828800" cy="533400"/>
          </a:xfrm>
          <a:prstGeom prst="rect">
            <a:avLst/>
          </a:prstGeom>
          <a:solidFill>
            <a:srgbClr val="00800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"/>
                <a:cs typeface="+mn-cs"/>
              </a:rPr>
              <a:t>Ozone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38200" y="3962400"/>
            <a:ext cx="1828800" cy="685800"/>
          </a:xfrm>
          <a:prstGeom prst="rect">
            <a:avLst/>
          </a:prstGeom>
          <a:solidFill>
            <a:srgbClr val="FFFF0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Arial "/>
              </a:rPr>
              <a:t>Physical Properties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8200" y="5029200"/>
            <a:ext cx="1828800" cy="685800"/>
          </a:xfrm>
          <a:prstGeom prst="rect">
            <a:avLst/>
          </a:prstGeom>
          <a:solidFill>
            <a:srgbClr val="FFFF0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latin typeface="Arial "/>
                <a:cs typeface="+mn-cs"/>
              </a:rPr>
              <a:t>Technology Changes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5400000">
            <a:off x="3735388" y="1903412"/>
            <a:ext cx="609600" cy="31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16200000" flipH="1">
            <a:off x="3771900" y="3086100"/>
            <a:ext cx="5334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>
            <a:off x="3734594" y="4266406"/>
            <a:ext cx="609600" cy="1588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Down Arrow 27"/>
          <p:cNvSpPr>
            <a:spLocks noChangeArrowheads="1"/>
          </p:cNvSpPr>
          <p:nvPr/>
        </p:nvSpPr>
        <p:spPr bwMode="auto">
          <a:xfrm>
            <a:off x="3962400" y="5181600"/>
            <a:ext cx="122238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62000" y="5791200"/>
            <a:ext cx="7848600" cy="609600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"/>
                <a:cs typeface="+mn-cs"/>
              </a:rPr>
              <a:t>Integrated Evaluation </a:t>
            </a:r>
            <a:r>
              <a:rPr lang="en-US" b="1" dirty="0" smtClean="0">
                <a:solidFill>
                  <a:schemeClr val="bg1"/>
                </a:solidFill>
                <a:latin typeface="Arial "/>
                <a:cs typeface="+mn-cs"/>
              </a:rPr>
              <a:t>is needed for conserving energy along with </a:t>
            </a:r>
            <a:r>
              <a:rPr lang="en-US" b="1" dirty="0" smtClean="0">
                <a:solidFill>
                  <a:schemeClr val="bg1"/>
                </a:solidFill>
                <a:latin typeface="Arial "/>
                <a:cs typeface="+mn-cs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 "/>
                <a:cs typeface="+mn-cs"/>
              </a:rPr>
              <a:t>selection of Refrigerant</a:t>
            </a:r>
          </a:p>
        </p:txBody>
      </p: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>
            <a:off x="2590800" y="1905000"/>
            <a:ext cx="14478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>
            <a:off x="2590800" y="3124200"/>
            <a:ext cx="14478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>
            <a:off x="2743200" y="4343400"/>
            <a:ext cx="12954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>
            <a:off x="2667000" y="5410200"/>
            <a:ext cx="12954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638800" y="1676400"/>
            <a:ext cx="2133600" cy="533400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"/>
                <a:cs typeface="+mn-cs"/>
              </a:rPr>
              <a:t>Flammability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638800" y="2819400"/>
            <a:ext cx="2133600" cy="533400"/>
          </a:xfrm>
          <a:prstGeom prst="rect">
            <a:avLst/>
          </a:prstGeom>
          <a:solidFill>
            <a:srgbClr val="FFFF0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Arial "/>
              </a:rPr>
              <a:t>GWP &amp; LCCP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562600" y="3962400"/>
            <a:ext cx="2133600" cy="762000"/>
          </a:xfrm>
          <a:prstGeom prst="rect">
            <a:avLst/>
          </a:prstGeom>
          <a:solidFill>
            <a:srgbClr val="FFFF0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>
                <a:latin typeface="Arial "/>
              </a:rPr>
              <a:t>Energy </a:t>
            </a:r>
            <a:r>
              <a:rPr lang="en-US" sz="1600" b="1" dirty="0">
                <a:latin typeface="Arial "/>
              </a:rPr>
              <a:t>(Annual/ Peak Capacity)</a:t>
            </a:r>
            <a:endParaRPr lang="en-US" b="1" dirty="0">
              <a:latin typeface="Arial 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562600" y="5105400"/>
            <a:ext cx="2133600" cy="533400"/>
          </a:xfrm>
          <a:prstGeom prst="rect">
            <a:avLst/>
          </a:prstGeom>
          <a:solidFill>
            <a:srgbClr val="FFFF0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 "/>
                <a:cs typeface="+mn-cs"/>
              </a:rPr>
              <a:t>Total Cost</a:t>
            </a:r>
          </a:p>
        </p:txBody>
      </p: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rot="10800000">
            <a:off x="4040188" y="1905000"/>
            <a:ext cx="15240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 rot="10800000">
            <a:off x="4038600" y="3124200"/>
            <a:ext cx="15240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 rot="10800000">
            <a:off x="4038600" y="4343400"/>
            <a:ext cx="15240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rot="10800000">
            <a:off x="4038600" y="5410200"/>
            <a:ext cx="15240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" name="Rounded Rectangle 29"/>
          <p:cNvSpPr/>
          <p:nvPr/>
        </p:nvSpPr>
        <p:spPr>
          <a:xfrm>
            <a:off x="762000" y="6553200"/>
            <a:ext cx="3962400" cy="2286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Source: Emerson Climate Technologies, Inc.</a:t>
            </a:r>
            <a:endParaRPr lang="en-US" sz="1400" b="1" dirty="0">
              <a:solidFill>
                <a:schemeClr val="tx1"/>
              </a:solidFill>
              <a:latin typeface="Arial Body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771800" y="2348880"/>
            <a:ext cx="54006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771800" y="2204864"/>
            <a:ext cx="0" cy="2592288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1560" y="4869160"/>
            <a:ext cx="208823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1560" y="4869160"/>
            <a:ext cx="0" cy="72008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316416" y="2204864"/>
            <a:ext cx="72008" cy="360040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9552" y="5661248"/>
            <a:ext cx="7848872" cy="72008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 txBox="1">
            <a:spLocks noGrp="1"/>
          </p:cNvSpPr>
          <p:nvPr/>
        </p:nvSpPr>
        <p:spPr bwMode="auto">
          <a:xfrm>
            <a:off x="6629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2FB8A1A-0629-4480-BF8C-01933802B39F}" type="slidenum">
              <a:rPr lang="en-US" sz="2000">
                <a:latin typeface="Times New Roman" pitchFamily="18" charset="0"/>
              </a:rPr>
              <a:pPr algn="r"/>
              <a:t>7</a:t>
            </a:fld>
            <a:endParaRPr lang="en-US" sz="2000">
              <a:latin typeface="Times New Roman" pitchFamily="18" charset="0"/>
            </a:endParaRPr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683568" y="446088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rial Body"/>
              </a:rPr>
              <a:t>Life Cycle Climate Performance (LCCP) - To Measure Environment Impact</a:t>
            </a:r>
            <a:endParaRPr lang="en-US" sz="2800" b="1" dirty="0">
              <a:solidFill>
                <a:schemeClr val="tx2"/>
              </a:solidFill>
              <a:latin typeface="Arial Body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81000" y="1676400"/>
            <a:ext cx="1981200" cy="9144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Arial Body"/>
                <a:cs typeface="+mn-cs"/>
              </a:rPr>
              <a:t>LCCP</a:t>
            </a:r>
          </a:p>
        </p:txBody>
      </p:sp>
      <p:sp>
        <p:nvSpPr>
          <p:cNvPr id="9" name="Equal 8"/>
          <p:cNvSpPr>
            <a:spLocks noChangeArrowheads="1"/>
          </p:cNvSpPr>
          <p:nvPr/>
        </p:nvSpPr>
        <p:spPr bwMode="auto">
          <a:xfrm>
            <a:off x="2743200" y="1981200"/>
            <a:ext cx="609600" cy="381000"/>
          </a:xfrm>
          <a:custGeom>
            <a:avLst/>
            <a:gdLst>
              <a:gd name="T0" fmla="*/ 528798 w 609600"/>
              <a:gd name="T1" fmla="*/ 94263 h 381000"/>
              <a:gd name="T2" fmla="*/ 528798 w 609600"/>
              <a:gd name="T3" fmla="*/ 286737 h 381000"/>
              <a:gd name="T4" fmla="*/ 304800 w 609600"/>
              <a:gd name="T5" fmla="*/ 331542 h 381000"/>
              <a:gd name="T6" fmla="*/ 80802 w 609600"/>
              <a:gd name="T7" fmla="*/ 94263 h 381000"/>
              <a:gd name="T8" fmla="*/ 80802 w 609600"/>
              <a:gd name="T9" fmla="*/ 286737 h 381000"/>
              <a:gd name="T10" fmla="*/ 304800 w 609600"/>
              <a:gd name="T11" fmla="*/ 49458 h 381000"/>
              <a:gd name="T12" fmla="*/ 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17694720 60000 65536"/>
              <a:gd name="T18" fmla="*/ 80802 w 609600"/>
              <a:gd name="T19" fmla="*/ 49458 h 381000"/>
              <a:gd name="T20" fmla="*/ 528798 w 609600"/>
              <a:gd name="T21" fmla="*/ 331542 h 38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9600" h="381000">
                <a:moveTo>
                  <a:pt x="80802" y="49458"/>
                </a:moveTo>
                <a:lnTo>
                  <a:pt x="528798" y="49458"/>
                </a:lnTo>
                <a:lnTo>
                  <a:pt x="528798" y="139069"/>
                </a:lnTo>
                <a:lnTo>
                  <a:pt x="80802" y="139069"/>
                </a:lnTo>
                <a:close/>
                <a:moveTo>
                  <a:pt x="80802" y="241931"/>
                </a:moveTo>
                <a:lnTo>
                  <a:pt x="528798" y="241931"/>
                </a:lnTo>
                <a:lnTo>
                  <a:pt x="528798" y="331542"/>
                </a:lnTo>
                <a:lnTo>
                  <a:pt x="80802" y="331542"/>
                </a:lnTo>
                <a:close/>
              </a:path>
            </a:pathLst>
          </a:custGeom>
          <a:noFill/>
          <a:ln w="349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429000" y="1752600"/>
            <a:ext cx="1905000" cy="9144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Arial Body"/>
                <a:cs typeface="+mn-cs"/>
              </a:rPr>
              <a:t>Direct Global Warming</a:t>
            </a:r>
          </a:p>
        </p:txBody>
      </p:sp>
      <p:sp>
        <p:nvSpPr>
          <p:cNvPr id="11" name="Plus 10"/>
          <p:cNvSpPr>
            <a:spLocks noChangeArrowheads="1"/>
          </p:cNvSpPr>
          <p:nvPr/>
        </p:nvSpPr>
        <p:spPr bwMode="auto">
          <a:xfrm>
            <a:off x="5562600" y="1981200"/>
            <a:ext cx="533400" cy="533400"/>
          </a:xfrm>
          <a:custGeom>
            <a:avLst/>
            <a:gdLst>
              <a:gd name="T0" fmla="*/ 462698 w 533400"/>
              <a:gd name="T1" fmla="*/ 266700 h 533400"/>
              <a:gd name="T2" fmla="*/ 266700 w 533400"/>
              <a:gd name="T3" fmla="*/ 462698 h 533400"/>
              <a:gd name="T4" fmla="*/ 70702 w 533400"/>
              <a:gd name="T5" fmla="*/ 266700 h 533400"/>
              <a:gd name="T6" fmla="*/ 266700 w 533400"/>
              <a:gd name="T7" fmla="*/ 70702 h 533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70702 w 533400"/>
              <a:gd name="T13" fmla="*/ 203972 h 533400"/>
              <a:gd name="T14" fmla="*/ 462698 w 533400"/>
              <a:gd name="T15" fmla="*/ 329428 h 533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3400" h="533400">
                <a:moveTo>
                  <a:pt x="70702" y="203972"/>
                </a:moveTo>
                <a:lnTo>
                  <a:pt x="203972" y="203972"/>
                </a:lnTo>
                <a:lnTo>
                  <a:pt x="203972" y="70702"/>
                </a:lnTo>
                <a:lnTo>
                  <a:pt x="329428" y="70702"/>
                </a:lnTo>
                <a:lnTo>
                  <a:pt x="329428" y="203972"/>
                </a:lnTo>
                <a:lnTo>
                  <a:pt x="462698" y="203972"/>
                </a:lnTo>
                <a:lnTo>
                  <a:pt x="462698" y="329428"/>
                </a:lnTo>
                <a:lnTo>
                  <a:pt x="329428" y="329428"/>
                </a:lnTo>
                <a:lnTo>
                  <a:pt x="329428" y="462698"/>
                </a:lnTo>
                <a:lnTo>
                  <a:pt x="203972" y="462698"/>
                </a:lnTo>
                <a:lnTo>
                  <a:pt x="203972" y="329428"/>
                </a:lnTo>
                <a:lnTo>
                  <a:pt x="70702" y="329428"/>
                </a:lnTo>
                <a:close/>
              </a:path>
            </a:pathLst>
          </a:cu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6172200" y="1828800"/>
            <a:ext cx="19050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 Body"/>
                <a:cs typeface="+mn-cs"/>
              </a:rPr>
              <a:t>Indirect Global Warming</a:t>
            </a:r>
          </a:p>
        </p:txBody>
      </p:sp>
      <p:sp>
        <p:nvSpPr>
          <p:cNvPr id="15" name="Up Arrow 14"/>
          <p:cNvSpPr>
            <a:spLocks noChangeArrowheads="1"/>
          </p:cNvSpPr>
          <p:nvPr/>
        </p:nvSpPr>
        <p:spPr bwMode="auto">
          <a:xfrm>
            <a:off x="3429000" y="3048000"/>
            <a:ext cx="2133600" cy="1219200"/>
          </a:xfrm>
          <a:prstGeom prst="upArrow">
            <a:avLst>
              <a:gd name="adj1" fmla="val 50000"/>
              <a:gd name="adj2" fmla="val 50940"/>
            </a:avLst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Body"/>
                <a:cs typeface="+mn-cs"/>
              </a:rPr>
              <a:t>Refrigerant Leakage</a:t>
            </a:r>
          </a:p>
        </p:txBody>
      </p:sp>
      <p:sp>
        <p:nvSpPr>
          <p:cNvPr id="16" name="Up Arrow 15"/>
          <p:cNvSpPr>
            <a:spLocks noChangeArrowheads="1"/>
          </p:cNvSpPr>
          <p:nvPr/>
        </p:nvSpPr>
        <p:spPr bwMode="auto">
          <a:xfrm>
            <a:off x="5943600" y="2971800"/>
            <a:ext cx="2133600" cy="1295400"/>
          </a:xfrm>
          <a:prstGeom prst="upArrow">
            <a:avLst>
              <a:gd name="adj1" fmla="val 50000"/>
              <a:gd name="adj2" fmla="val 50940"/>
            </a:avLst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Arial Body"/>
                <a:cs typeface="+mn-cs"/>
              </a:rPr>
              <a:t>Energy Consumption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52800" y="4419600"/>
            <a:ext cx="2209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/>
            <a:r>
              <a:rPr lang="en-US" sz="1700" b="1">
                <a:solidFill>
                  <a:schemeClr val="tx1"/>
                </a:solidFill>
                <a:latin typeface="Arial Body"/>
                <a:cs typeface="Arial" pitchFamily="34" charset="0"/>
              </a:rPr>
              <a:t>1. Leak Rate</a:t>
            </a:r>
          </a:p>
          <a:p>
            <a:pPr marL="457200" indent="-457200"/>
            <a:r>
              <a:rPr lang="en-US" sz="1700" b="1">
                <a:solidFill>
                  <a:schemeClr val="tx1"/>
                </a:solidFill>
                <a:latin typeface="Arial Body"/>
                <a:cs typeface="Arial" pitchFamily="34" charset="0"/>
              </a:rPr>
              <a:t>2. Charge Amount</a:t>
            </a:r>
          </a:p>
          <a:p>
            <a:pPr marL="457200" indent="-457200"/>
            <a:r>
              <a:rPr lang="en-US" sz="1700" b="1">
                <a:solidFill>
                  <a:schemeClr val="tx1"/>
                </a:solidFill>
                <a:latin typeface="Arial Body"/>
                <a:cs typeface="Arial" pitchFamily="34" charset="0"/>
              </a:rPr>
              <a:t>3. Refrigerant GWP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867400" y="4419600"/>
            <a:ext cx="2209800" cy="838200"/>
          </a:xfrm>
          <a:prstGeom prst="rect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en-US" sz="1700" b="1">
                <a:solidFill>
                  <a:schemeClr val="bg1"/>
                </a:solidFill>
                <a:latin typeface="Arial Body"/>
              </a:rPr>
              <a:t>Energy Consumed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685800" y="5334000"/>
            <a:ext cx="7772400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Body"/>
              </a:rPr>
              <a:t>Energy Consumption has 95 to 98 % impact on Environment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228600" y="2895600"/>
            <a:ext cx="2743200" cy="19812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 dirty="0">
                <a:latin typeface="Arial Body"/>
                <a:cs typeface="+mn-cs"/>
              </a:rPr>
              <a:t>Holistic Approach: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latin typeface="Arial Body"/>
                <a:cs typeface="+mn-cs"/>
              </a:rPr>
              <a:t> Safety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latin typeface="Arial Body"/>
                <a:cs typeface="+mn-cs"/>
              </a:rPr>
              <a:t>Performance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latin typeface="Arial Body"/>
                <a:cs typeface="+mn-cs"/>
              </a:rPr>
              <a:t>Environment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latin typeface="Arial Body"/>
                <a:cs typeface="+mn-cs"/>
              </a:rPr>
              <a:t>Economics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2000" y="6553200"/>
            <a:ext cx="3962400" cy="2286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Source: Emerson Climate Technologies, Inc.</a:t>
            </a:r>
            <a:endParaRPr lang="en-US" sz="1400" b="1" dirty="0">
              <a:solidFill>
                <a:schemeClr val="tx1"/>
              </a:solidFill>
              <a:latin typeface="Arial Body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76" y="-99392"/>
            <a:ext cx="7772400" cy="1143000"/>
          </a:xfrm>
        </p:spPr>
        <p:txBody>
          <a:bodyPr/>
          <a:lstStyle/>
          <a:p>
            <a:r>
              <a:rPr lang="en-US" dirty="0" smtClean="0"/>
              <a:t>India Temperature Map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80546"/>
            <a:ext cx="4752528" cy="579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012160" y="764704"/>
            <a:ext cx="129614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old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544" y="4941168"/>
            <a:ext cx="1296144" cy="648072"/>
          </a:xfrm>
          <a:prstGeom prst="roundRect">
            <a:avLst/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Warm &amp; Humid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36" y="1700808"/>
            <a:ext cx="129614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Hot &amp; Dry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192" y="3429000"/>
            <a:ext cx="165618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Composite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2160" y="4437112"/>
            <a:ext cx="1728192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Temperate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47664" y="2276872"/>
            <a:ext cx="720080" cy="36004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707904" y="3212976"/>
            <a:ext cx="2592288" cy="576064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203848" y="4725144"/>
            <a:ext cx="2736304" cy="36004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635896" y="1052736"/>
            <a:ext cx="2448272" cy="288032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619672" y="4725144"/>
            <a:ext cx="1152128" cy="288032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Indian Market</a:t>
            </a:r>
            <a:endParaRPr lang="en-IN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5"/>
            <a:ext cx="8229600" cy="4608512"/>
          </a:xfrm>
        </p:spPr>
        <p:txBody>
          <a:bodyPr>
            <a:noAutofit/>
          </a:bodyPr>
          <a:lstStyle/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Indian Industry is addressing energy efficiency requirements and path is laid down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for the next 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5 years</a:t>
            </a: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The efficiency requirements are made specific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for the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Indian climatic conditions</a:t>
            </a: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The fastest growing  product segments are with Inverter technology </a:t>
            </a: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Industry believes that efficiency is critical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wrt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to Global warming as it contributes 95 to 97 %</a:t>
            </a: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Room AC efficiencies are up by 30 % from 2010 and will further go up by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20 to 40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% in 3 to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years. The efficiencies of Chillers are at par with global players .</a:t>
            </a: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Product like VRF which have high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efficiency,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is the fastest growing  segment.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218871"/>
            <a:ext cx="1944216" cy="4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5948</TotalTime>
  <Words>1355</Words>
  <Application>Microsoft Office PowerPoint</Application>
  <PresentationFormat>On-screen Show (4:3)</PresentationFormat>
  <Paragraphs>250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  Challenges &amp; Opportunities to Improve the Energy Efficiency in Air conditioning Sector  </vt:lpstr>
      <vt:lpstr>Growth factors post liberalization</vt:lpstr>
      <vt:lpstr>India Electricity Status</vt:lpstr>
      <vt:lpstr>India energy efficiency needs</vt:lpstr>
      <vt:lpstr>GWP contributors </vt:lpstr>
      <vt:lpstr>Slide 6</vt:lpstr>
      <vt:lpstr>Slide 7</vt:lpstr>
      <vt:lpstr>India Temperature Map</vt:lpstr>
      <vt:lpstr>Indian Market</vt:lpstr>
      <vt:lpstr>Technologies introduced in India in the  last 10 yrs to improve energy efficiency</vt:lpstr>
      <vt:lpstr>Top 4 contributors to energy in India</vt:lpstr>
      <vt:lpstr>Energy consumption</vt:lpstr>
      <vt:lpstr>Product Energy efficiency : We have made good progress,  has reached saturation     </vt:lpstr>
      <vt:lpstr>Energy efficiency should be seen in tandem with Refrigerants</vt:lpstr>
      <vt:lpstr>Energy efficiency perspective new Refrigerants </vt:lpstr>
      <vt:lpstr>Challenges in adopting new Refrigerants</vt:lpstr>
      <vt:lpstr>Factors affecting high energy consumption</vt:lpstr>
      <vt:lpstr>Challenges in reducing energy consumption</vt:lpstr>
      <vt:lpstr>Beyond Energy efficient products </vt:lpstr>
      <vt:lpstr>Integrated approach</vt:lpstr>
      <vt:lpstr>Few avenues to save energy</vt:lpstr>
      <vt:lpstr>Policies short term</vt:lpstr>
      <vt:lpstr>Policies long term</vt:lpstr>
      <vt:lpstr>Long term opportunities</vt:lpstr>
      <vt:lpstr>cont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HCFC Phase-out</dc:title>
  <dc:creator>erp</dc:creator>
  <cp:lastModifiedBy>jmbhambure</cp:lastModifiedBy>
  <cp:revision>167</cp:revision>
  <dcterms:created xsi:type="dcterms:W3CDTF">2013-04-02T14:00:50Z</dcterms:created>
  <dcterms:modified xsi:type="dcterms:W3CDTF">2017-05-24T04:36:35Z</dcterms:modified>
</cp:coreProperties>
</file>