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9"/>
  </p:notesMasterIdLst>
  <p:sldIdLst>
    <p:sldId id="527" r:id="rId2"/>
    <p:sldId id="521" r:id="rId3"/>
    <p:sldId id="522" r:id="rId4"/>
    <p:sldId id="523" r:id="rId5"/>
    <p:sldId id="524" r:id="rId6"/>
    <p:sldId id="455" r:id="rId7"/>
    <p:sldId id="526" r:id="rId8"/>
    <p:sldId id="448" r:id="rId9"/>
    <p:sldId id="439" r:id="rId10"/>
    <p:sldId id="436" r:id="rId11"/>
    <p:sldId id="530" r:id="rId12"/>
    <p:sldId id="531" r:id="rId13"/>
    <p:sldId id="529" r:id="rId14"/>
    <p:sldId id="532" r:id="rId15"/>
    <p:sldId id="533" r:id="rId16"/>
    <p:sldId id="516" r:id="rId17"/>
    <p:sldId id="5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3C"/>
    <a:srgbClr val="003C5A"/>
    <a:srgbClr val="002936"/>
    <a:srgbClr val="A6CEE7"/>
    <a:srgbClr val="FFFFCC"/>
    <a:srgbClr val="FFFF99"/>
    <a:srgbClr val="F2F2F2"/>
    <a:srgbClr val="CC0000"/>
    <a:srgbClr val="FFD25D"/>
    <a:srgbClr val="906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9824" autoAdjust="0"/>
  </p:normalViewPr>
  <p:slideViewPr>
    <p:cSldViewPr>
      <p:cViewPr varScale="1">
        <p:scale>
          <a:sx n="75" d="100"/>
          <a:sy n="75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Office%20PowerPoint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 sz="1600" dirty="0" smtClean="0"/>
              <a:t>Cold Storage Availability</a:t>
            </a:r>
            <a:endParaRPr lang="en-IN" sz="1600" dirty="0"/>
          </a:p>
        </c:rich>
      </c:tx>
      <c:layout>
        <c:manualLayout>
          <c:xMode val="edge"/>
          <c:yMode val="edge"/>
          <c:x val="0.6553111812712975"/>
          <c:y val="4.041796281894655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866102403590188E-2"/>
          <c:y val="6.3786586076590823E-2"/>
          <c:w val="0.84585643489373363"/>
          <c:h val="0.7622574642752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Cold Storages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1979</c:v>
                </c:pt>
                <c:pt idx="6">
                  <c:v>1986</c:v>
                </c:pt>
                <c:pt idx="7">
                  <c:v>2004</c:v>
                </c:pt>
                <c:pt idx="8">
                  <c:v>2007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83</c:v>
                </c:pt>
                <c:pt idx="1">
                  <c:v>359</c:v>
                </c:pt>
                <c:pt idx="2">
                  <c:v>600</c:v>
                </c:pt>
                <c:pt idx="3">
                  <c:v>1218</c:v>
                </c:pt>
                <c:pt idx="4">
                  <c:v>1615</c:v>
                </c:pt>
                <c:pt idx="5">
                  <c:v>2266</c:v>
                </c:pt>
                <c:pt idx="6">
                  <c:v>2607</c:v>
                </c:pt>
                <c:pt idx="7">
                  <c:v>4748</c:v>
                </c:pt>
                <c:pt idx="8">
                  <c:v>5316</c:v>
                </c:pt>
                <c:pt idx="9">
                  <c:v>5381</c:v>
                </c:pt>
                <c:pt idx="10">
                  <c:v>5837</c:v>
                </c:pt>
                <c:pt idx="11">
                  <c:v>6156</c:v>
                </c:pt>
                <c:pt idx="12">
                  <c:v>6488</c:v>
                </c:pt>
                <c:pt idx="13">
                  <c:v>7395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36448"/>
        <c:axId val="424385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Installed Capacity in '000 tons (Cumulative)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pPr>
              <a:ln w="127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1979</c:v>
                </c:pt>
                <c:pt idx="6">
                  <c:v>1986</c:v>
                </c:pt>
                <c:pt idx="7">
                  <c:v>2004</c:v>
                </c:pt>
                <c:pt idx="8">
                  <c:v>2007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2016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43</c:v>
                </c:pt>
                <c:pt idx="1">
                  <c:v>305</c:v>
                </c:pt>
                <c:pt idx="2">
                  <c:v>682</c:v>
                </c:pt>
                <c:pt idx="3">
                  <c:v>1638</c:v>
                </c:pt>
                <c:pt idx="4">
                  <c:v>1994</c:v>
                </c:pt>
                <c:pt idx="5">
                  <c:v>3348</c:v>
                </c:pt>
                <c:pt idx="6">
                  <c:v>5402</c:v>
                </c:pt>
                <c:pt idx="7">
                  <c:v>19552</c:v>
                </c:pt>
                <c:pt idx="8">
                  <c:v>23334</c:v>
                </c:pt>
                <c:pt idx="9">
                  <c:v>24450</c:v>
                </c:pt>
                <c:pt idx="10">
                  <c:v>26903</c:v>
                </c:pt>
                <c:pt idx="11">
                  <c:v>28682</c:v>
                </c:pt>
                <c:pt idx="12">
                  <c:v>30380</c:v>
                </c:pt>
                <c:pt idx="13">
                  <c:v>34050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0016"/>
        <c:axId val="42439168"/>
      </c:lineChart>
      <c:catAx>
        <c:axId val="809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438592"/>
        <c:crosses val="autoZero"/>
        <c:auto val="1"/>
        <c:lblAlgn val="ctr"/>
        <c:lblOffset val="100"/>
        <c:noMultiLvlLbl val="0"/>
      </c:catAx>
      <c:valAx>
        <c:axId val="42438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 b="1"/>
                </a:pPr>
                <a:r>
                  <a:rPr lang="en-IN" sz="1050" b="1" dirty="0" smtClean="0"/>
                  <a:t>Number</a:t>
                </a:r>
                <a:endParaRPr lang="en-IN" sz="1050" b="1" dirty="0"/>
              </a:p>
            </c:rich>
          </c:tx>
          <c:layout>
            <c:manualLayout>
              <c:xMode val="edge"/>
              <c:yMode val="edge"/>
              <c:x val="0"/>
              <c:y val="0.37123537199570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0936448"/>
        <c:crosses val="autoZero"/>
        <c:crossBetween val="between"/>
      </c:valAx>
      <c:valAx>
        <c:axId val="424391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50" b="1"/>
                </a:pPr>
                <a:r>
                  <a:rPr lang="en-IN" sz="1050" b="1" dirty="0" smtClean="0"/>
                  <a:t>(‘000) tons</a:t>
                </a:r>
                <a:endParaRPr lang="en-IN" sz="1050" b="1" dirty="0"/>
              </a:p>
            </c:rich>
          </c:tx>
          <c:layout>
            <c:manualLayout>
              <c:xMode val="edge"/>
              <c:yMode val="edge"/>
              <c:x val="0.97061320917657889"/>
              <c:y val="0.384685555771580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5910016"/>
        <c:crosses val="max"/>
        <c:crossBetween val="between"/>
      </c:valAx>
      <c:catAx>
        <c:axId val="4591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4391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4265628044971504E-2"/>
          <c:y val="0.49714701838684588"/>
          <c:w val="0.30732696367070728"/>
          <c:h val="0.14688298522386403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Segments</a:t>
            </a:r>
            <a:endParaRPr lang="en-US" dirty="0"/>
          </a:p>
        </c:rich>
      </c:tx>
      <c:layout>
        <c:manualLayout>
          <c:xMode val="edge"/>
          <c:yMode val="edge"/>
          <c:x val="0.56654251958115753"/>
          <c:y val="0.189730812737978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641669444135859E-3"/>
          <c:y val="4.5140817686923672E-3"/>
          <c:w val="0.6444969376162506"/>
          <c:h val="0.99548591823130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Segments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23887455265913216"/>
                  <c:y val="4.98434956502419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Storage</c:v>
                </c:pt>
                <c:pt idx="1">
                  <c:v>Transport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26343600711065"/>
          <c:y val="0.36581352071992063"/>
          <c:w val="0.34566732168647935"/>
          <c:h val="0.1811099271798083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GB" sz="1050" b="1" i="0" baseline="0" dirty="0" smtClean="0"/>
              <a:t>CC Market U$ Billion</a:t>
            </a:r>
            <a:endParaRPr lang="en-IN" sz="1050" dirty="0"/>
          </a:p>
        </c:rich>
      </c:tx>
      <c:layout>
        <c:manualLayout>
          <c:xMode val="edge"/>
          <c:yMode val="edge"/>
          <c:x val="3.2647887608447626E-2"/>
          <c:y val="4.600940838059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5264925433964716E-2"/>
          <c:w val="1"/>
          <c:h val="0.76263311481883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PowerPoint]Sheet1'!$B$7</c:f>
              <c:strCache>
                <c:ptCount val="1"/>
                <c:pt idx="0">
                  <c:v>Storage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PowerPoint]Sheet1'!$A$8:$A$10</c:f>
              <c:strCache>
                <c:ptCount val="3"/>
                <c:pt idx="0">
                  <c:v>2007-08</c:v>
                </c:pt>
                <c:pt idx="1">
                  <c:v>2010-11</c:v>
                </c:pt>
                <c:pt idx="2">
                  <c:v>2014-15</c:v>
                </c:pt>
              </c:strCache>
            </c:strRef>
          </c:cat>
          <c:val>
            <c:numRef>
              <c:f>'[Chart in Microsoft Office PowerPoint]Sheet1'!$B$8:$B$10</c:f>
              <c:numCache>
                <c:formatCode>General</c:formatCode>
                <c:ptCount val="3"/>
                <c:pt idx="0">
                  <c:v>2.1</c:v>
                </c:pt>
                <c:pt idx="1">
                  <c:v>3.8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PowerPoint]Sheet1'!$C$7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PowerPoint]Sheet1'!$A$8:$A$10</c:f>
              <c:strCache>
                <c:ptCount val="3"/>
                <c:pt idx="0">
                  <c:v>2007-08</c:v>
                </c:pt>
                <c:pt idx="1">
                  <c:v>2010-11</c:v>
                </c:pt>
                <c:pt idx="2">
                  <c:v>2014-15</c:v>
                </c:pt>
              </c:strCache>
            </c:strRef>
          </c:cat>
          <c:val>
            <c:numRef>
              <c:f>'[Chart in Microsoft Office PowerPoint]Sheet1'!$C$8:$C$10</c:f>
              <c:numCache>
                <c:formatCode>General</c:formatCode>
                <c:ptCount val="3"/>
                <c:pt idx="0">
                  <c:v>0.2</c:v>
                </c:pt>
                <c:pt idx="1">
                  <c:v>0.9</c:v>
                </c:pt>
                <c:pt idx="2">
                  <c:v>1.9000000000000001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859968"/>
        <c:axId val="42442048"/>
        <c:axId val="0"/>
      </c:bar3DChart>
      <c:catAx>
        <c:axId val="10785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442048"/>
        <c:crosses val="autoZero"/>
        <c:auto val="1"/>
        <c:lblAlgn val="ctr"/>
        <c:lblOffset val="100"/>
        <c:noMultiLvlLbl val="0"/>
      </c:catAx>
      <c:valAx>
        <c:axId val="424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859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959395084048081E-3"/>
          <c:y val="0.17498911654086574"/>
          <c:w val="0.56788525233307674"/>
          <c:h val="0.12940236676744096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609D6-E023-49F8-8DBB-B258342B934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3ECE-2369-42FE-8B87-A2BBC06C73C4}">
      <dgm:prSet/>
      <dgm:spPr/>
      <dgm:t>
        <a:bodyPr/>
        <a:lstStyle/>
        <a:p>
          <a:pPr rtl="0"/>
          <a:r>
            <a:rPr lang="en-IN" smtClean="0"/>
            <a:t>When harvested produce escapes its end use</a:t>
          </a:r>
          <a:r>
            <a:rPr lang="en-IN" i="1" smtClean="0"/>
            <a:t> !</a:t>
          </a:r>
          <a:endParaRPr lang="en-US"/>
        </a:p>
      </dgm:t>
    </dgm:pt>
    <dgm:pt modelId="{C3818DDF-A55D-4473-A67A-474677565939}" type="parTrans" cxnId="{9D118B99-FEE5-461A-82F5-3BBB27EA42D5}">
      <dgm:prSet/>
      <dgm:spPr/>
      <dgm:t>
        <a:bodyPr/>
        <a:lstStyle/>
        <a:p>
          <a:endParaRPr lang="en-US"/>
        </a:p>
      </dgm:t>
    </dgm:pt>
    <dgm:pt modelId="{C21ED232-96FD-4BFF-8A12-21BE4CBEA310}" type="sibTrans" cxnId="{9D118B99-FEE5-461A-82F5-3BBB27EA42D5}">
      <dgm:prSet/>
      <dgm:spPr/>
      <dgm:t>
        <a:bodyPr/>
        <a:lstStyle/>
        <a:p>
          <a:endParaRPr lang="en-US"/>
        </a:p>
      </dgm:t>
    </dgm:pt>
    <dgm:pt modelId="{5B4B1AF9-0A70-4071-9312-34713EB421BB}">
      <dgm:prSet/>
      <dgm:spPr/>
      <dgm:t>
        <a:bodyPr/>
        <a:lstStyle/>
        <a:p>
          <a:pPr rtl="0"/>
          <a:r>
            <a:rPr lang="en-IN" dirty="0" smtClean="0"/>
            <a:t>How does our food escape </a:t>
          </a:r>
          <a:r>
            <a:rPr lang="en-IN" i="1" dirty="0" smtClean="0"/>
            <a:t>?</a:t>
          </a:r>
          <a:endParaRPr lang="en-US" dirty="0"/>
        </a:p>
      </dgm:t>
    </dgm:pt>
    <dgm:pt modelId="{1B4FD886-69BA-41A9-8588-F7030FC252A2}" type="parTrans" cxnId="{62113281-1857-4F69-8F9E-4A2155A17677}">
      <dgm:prSet/>
      <dgm:spPr/>
      <dgm:t>
        <a:bodyPr/>
        <a:lstStyle/>
        <a:p>
          <a:endParaRPr lang="en-US"/>
        </a:p>
      </dgm:t>
    </dgm:pt>
    <dgm:pt modelId="{03DFFB4C-8430-4001-96AD-FC4BB8339F0B}" type="sibTrans" cxnId="{62113281-1857-4F69-8F9E-4A2155A17677}">
      <dgm:prSet/>
      <dgm:spPr/>
      <dgm:t>
        <a:bodyPr/>
        <a:lstStyle/>
        <a:p>
          <a:endParaRPr lang="en-US"/>
        </a:p>
      </dgm:t>
    </dgm:pt>
    <dgm:pt modelId="{BB4A770D-F2D7-4088-9FF1-BD79188D8CBD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By perishing before it can reach gainful use </a:t>
          </a:r>
          <a:r>
            <a:rPr lang="en-IN" i="1" dirty="0" smtClean="0"/>
            <a:t>!</a:t>
          </a:r>
          <a:endParaRPr lang="en-US" dirty="0"/>
        </a:p>
      </dgm:t>
    </dgm:pt>
    <dgm:pt modelId="{45742A90-024C-4689-9B62-50FD51B11254}" type="parTrans" cxnId="{4F27F96F-7D2A-45B7-83B6-DA4261CF3C78}">
      <dgm:prSet/>
      <dgm:spPr/>
      <dgm:t>
        <a:bodyPr/>
        <a:lstStyle/>
        <a:p>
          <a:endParaRPr lang="en-US"/>
        </a:p>
      </dgm:t>
    </dgm:pt>
    <dgm:pt modelId="{72B19860-90D7-40D5-8F1A-7EE2F8299055}" type="sibTrans" cxnId="{4F27F96F-7D2A-45B7-83B6-DA4261CF3C78}">
      <dgm:prSet/>
      <dgm:spPr/>
      <dgm:t>
        <a:bodyPr/>
        <a:lstStyle/>
        <a:p>
          <a:endParaRPr lang="en-US"/>
        </a:p>
      </dgm:t>
    </dgm:pt>
    <dgm:pt modelId="{C62B18A8-4A00-46B1-96F1-CF266D826A55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Because markets are too inaccessible </a:t>
          </a:r>
          <a:r>
            <a:rPr lang="en-IN" i="1" dirty="0" smtClean="0"/>
            <a:t>!</a:t>
          </a:r>
          <a:endParaRPr lang="en-US" dirty="0"/>
        </a:p>
      </dgm:t>
    </dgm:pt>
    <dgm:pt modelId="{DB531C11-CDA5-4020-817D-C8E90D646DB4}" type="parTrans" cxnId="{FEE50C8C-6060-4F48-931F-F6F34E505F3D}">
      <dgm:prSet/>
      <dgm:spPr/>
      <dgm:t>
        <a:bodyPr/>
        <a:lstStyle/>
        <a:p>
          <a:endParaRPr lang="en-US"/>
        </a:p>
      </dgm:t>
    </dgm:pt>
    <dgm:pt modelId="{30B53E6F-4D98-48BF-983B-FB143416F508}" type="sibTrans" cxnId="{FEE50C8C-6060-4F48-931F-F6F34E505F3D}">
      <dgm:prSet/>
      <dgm:spPr/>
      <dgm:t>
        <a:bodyPr/>
        <a:lstStyle/>
        <a:p>
          <a:endParaRPr lang="en-US"/>
        </a:p>
      </dgm:t>
    </dgm:pt>
    <dgm:pt modelId="{A3A697C0-20F8-4835-97EB-B557659AA77A}">
      <dgm:prSet/>
      <dgm:spPr/>
      <dgm:t>
        <a:bodyPr/>
        <a:lstStyle/>
        <a:p>
          <a:pPr rtl="0"/>
          <a:r>
            <a:rPr lang="en-IN" dirty="0" smtClean="0"/>
            <a:t>Why are markets inaccessible </a:t>
          </a:r>
          <a:r>
            <a:rPr lang="en-IN" i="1" dirty="0" smtClean="0"/>
            <a:t>?</a:t>
          </a:r>
          <a:endParaRPr lang="en-US" dirty="0"/>
        </a:p>
      </dgm:t>
    </dgm:pt>
    <dgm:pt modelId="{02AED4C0-2CD4-43DF-9B19-E369D776BEA3}" type="parTrans" cxnId="{836B11A0-C5C9-4CF9-B543-4E09314E0ACD}">
      <dgm:prSet/>
      <dgm:spPr/>
      <dgm:t>
        <a:bodyPr/>
        <a:lstStyle/>
        <a:p>
          <a:endParaRPr lang="en-US"/>
        </a:p>
      </dgm:t>
    </dgm:pt>
    <dgm:pt modelId="{B124217E-994D-4B2A-81E3-E6DF1E3BE9D2}" type="sibTrans" cxnId="{836B11A0-C5C9-4CF9-B543-4E09314E0ACD}">
      <dgm:prSet/>
      <dgm:spPr/>
      <dgm:t>
        <a:bodyPr/>
        <a:lstStyle/>
        <a:p>
          <a:endParaRPr lang="en-US"/>
        </a:p>
      </dgm:t>
    </dgm:pt>
    <dgm:pt modelId="{137ECC0C-9A70-4EEF-BDB8-AE4F3B0FB515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Because food is perishable and needs post-harvest care </a:t>
          </a:r>
          <a:r>
            <a:rPr lang="en-IN" i="1" dirty="0" smtClean="0"/>
            <a:t>!</a:t>
          </a:r>
          <a:endParaRPr lang="en-US" dirty="0"/>
        </a:p>
      </dgm:t>
    </dgm:pt>
    <dgm:pt modelId="{7E3D90DB-EA05-4179-B3D7-355436B0AF2F}" type="parTrans" cxnId="{59EBFE30-E9B8-434A-86AE-90D79DEC1AA9}">
      <dgm:prSet/>
      <dgm:spPr/>
      <dgm:t>
        <a:bodyPr/>
        <a:lstStyle/>
        <a:p>
          <a:endParaRPr lang="en-US"/>
        </a:p>
      </dgm:t>
    </dgm:pt>
    <dgm:pt modelId="{BEC17390-6327-4B77-B90D-3567ADCBC227}" type="sibTrans" cxnId="{59EBFE30-E9B8-434A-86AE-90D79DEC1AA9}">
      <dgm:prSet/>
      <dgm:spPr/>
      <dgm:t>
        <a:bodyPr/>
        <a:lstStyle/>
        <a:p>
          <a:endParaRPr lang="en-US"/>
        </a:p>
      </dgm:t>
    </dgm:pt>
    <dgm:pt modelId="{B8E234A8-BD8C-495D-83DE-BEA77C569F6E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Because Post-harvest care is not market linked</a:t>
          </a:r>
          <a:r>
            <a:rPr lang="en-IN" i="1" dirty="0" smtClean="0"/>
            <a:t> ! </a:t>
          </a:r>
          <a:endParaRPr lang="en-US" dirty="0"/>
        </a:p>
      </dgm:t>
    </dgm:pt>
    <dgm:pt modelId="{3463E723-F83A-4286-BAA2-68B206ECFF17}" type="parTrans" cxnId="{C9D73CB5-64E5-4F4B-978B-B13559BD5AC5}">
      <dgm:prSet/>
      <dgm:spPr/>
      <dgm:t>
        <a:bodyPr/>
        <a:lstStyle/>
        <a:p>
          <a:endParaRPr lang="en-US"/>
        </a:p>
      </dgm:t>
    </dgm:pt>
    <dgm:pt modelId="{B5499E64-7808-43C4-ACD6-1BB71CC3CA91}" type="sibTrans" cxnId="{C9D73CB5-64E5-4F4B-978B-B13559BD5AC5}">
      <dgm:prSet/>
      <dgm:spPr/>
      <dgm:t>
        <a:bodyPr/>
        <a:lstStyle/>
        <a:p>
          <a:endParaRPr lang="en-US"/>
        </a:p>
      </dgm:t>
    </dgm:pt>
    <dgm:pt modelId="{1F04D9CE-C28E-478A-9668-648274D7A1D9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Because such Care requires working tools</a:t>
          </a:r>
          <a:r>
            <a:rPr lang="en-IN" i="1" dirty="0" smtClean="0"/>
            <a:t> ! </a:t>
          </a:r>
          <a:endParaRPr lang="en-US" dirty="0"/>
        </a:p>
      </dgm:t>
    </dgm:pt>
    <dgm:pt modelId="{AB8C81F3-030F-4BDB-A752-1588CE8B4CEF}" type="parTrans" cxnId="{3CB7A112-A87F-4B1D-809B-AE2DFA3E7D46}">
      <dgm:prSet/>
      <dgm:spPr/>
      <dgm:t>
        <a:bodyPr/>
        <a:lstStyle/>
        <a:p>
          <a:endParaRPr lang="en-US"/>
        </a:p>
      </dgm:t>
    </dgm:pt>
    <dgm:pt modelId="{B665CE88-89BE-49BA-8EF6-FD3C8F9178C9}" type="sibTrans" cxnId="{3CB7A112-A87F-4B1D-809B-AE2DFA3E7D46}">
      <dgm:prSet/>
      <dgm:spPr/>
      <dgm:t>
        <a:bodyPr/>
        <a:lstStyle/>
        <a:p>
          <a:endParaRPr lang="en-US"/>
        </a:p>
      </dgm:t>
    </dgm:pt>
    <dgm:pt modelId="{AD46E1DF-113F-4B05-9008-7A7F88D9A9A8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IN" dirty="0" smtClean="0"/>
            <a:t>Because such Tools require skills to use</a:t>
          </a:r>
          <a:r>
            <a:rPr lang="en-IN" i="1" dirty="0" smtClean="0"/>
            <a:t> !</a:t>
          </a:r>
          <a:endParaRPr lang="en-US" dirty="0"/>
        </a:p>
      </dgm:t>
    </dgm:pt>
    <dgm:pt modelId="{B5DD2FE7-711C-4774-A82B-2DE40FD70681}" type="parTrans" cxnId="{7A8B373A-70AE-4B62-B98D-0B6EF540999F}">
      <dgm:prSet/>
      <dgm:spPr/>
      <dgm:t>
        <a:bodyPr/>
        <a:lstStyle/>
        <a:p>
          <a:endParaRPr lang="en-US"/>
        </a:p>
      </dgm:t>
    </dgm:pt>
    <dgm:pt modelId="{D79BDF46-5AEF-4834-B8BD-9D333B38CCA9}" type="sibTrans" cxnId="{7A8B373A-70AE-4B62-B98D-0B6EF540999F}">
      <dgm:prSet/>
      <dgm:spPr/>
      <dgm:t>
        <a:bodyPr/>
        <a:lstStyle/>
        <a:p>
          <a:endParaRPr lang="en-US"/>
        </a:p>
      </dgm:t>
    </dgm:pt>
    <dgm:pt modelId="{9916F45E-E910-47F3-9C75-2A81D4EDAA8B}">
      <dgm:prSet/>
      <dgm:spPr/>
      <dgm:t>
        <a:bodyPr tIns="72000" bIns="72000"/>
        <a:lstStyle/>
        <a:p>
          <a:pPr rtl="0">
            <a:spcBef>
              <a:spcPts val="600"/>
            </a:spcBef>
            <a:spcAft>
              <a:spcPts val="800"/>
            </a:spcAft>
          </a:pPr>
          <a:r>
            <a:rPr lang="en-US" dirty="0" smtClean="0"/>
            <a:t>Because some stakeholders do not care </a:t>
          </a:r>
          <a:r>
            <a:rPr lang="en-US" i="1" dirty="0" smtClean="0"/>
            <a:t>!</a:t>
          </a:r>
          <a:endParaRPr lang="en-US" dirty="0"/>
        </a:p>
      </dgm:t>
    </dgm:pt>
    <dgm:pt modelId="{06665CF5-BDBE-4C46-8159-DD050F5EE855}" type="parTrans" cxnId="{5F8F0422-DDFE-4C6A-9367-0C0A0DB12360}">
      <dgm:prSet/>
      <dgm:spPr/>
      <dgm:t>
        <a:bodyPr/>
        <a:lstStyle/>
        <a:p>
          <a:endParaRPr lang="en-US"/>
        </a:p>
      </dgm:t>
    </dgm:pt>
    <dgm:pt modelId="{4996C1C3-8CF3-4F53-AF9C-920E0ECC6AD8}" type="sibTrans" cxnId="{5F8F0422-DDFE-4C6A-9367-0C0A0DB12360}">
      <dgm:prSet/>
      <dgm:spPr/>
      <dgm:t>
        <a:bodyPr/>
        <a:lstStyle/>
        <a:p>
          <a:endParaRPr lang="en-US"/>
        </a:p>
      </dgm:t>
    </dgm:pt>
    <dgm:pt modelId="{BFB81649-DDDE-4437-A6E0-5965B790C9AD}" type="pres">
      <dgm:prSet presAssocID="{54E609D6-E023-49F8-8DBB-B258342B9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67C1E-A62C-4D9B-B090-5D14C405557C}" type="pres">
      <dgm:prSet presAssocID="{52683ECE-2369-42FE-8B87-A2BBC06C73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8698-A1BD-4BE6-A39B-93437BAB8407}" type="pres">
      <dgm:prSet presAssocID="{C21ED232-96FD-4BFF-8A12-21BE4CBEA310}" presName="spacer" presStyleCnt="0"/>
      <dgm:spPr/>
      <dgm:t>
        <a:bodyPr/>
        <a:lstStyle/>
        <a:p>
          <a:endParaRPr lang="en-IN"/>
        </a:p>
      </dgm:t>
    </dgm:pt>
    <dgm:pt modelId="{C0B23A0D-CFE5-43AE-83F6-5636B167D455}" type="pres">
      <dgm:prSet presAssocID="{5B4B1AF9-0A70-4071-9312-34713EB421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6B8E6-FF37-429E-9853-9AADCD34DED0}" type="pres">
      <dgm:prSet presAssocID="{5B4B1AF9-0A70-4071-9312-34713EB421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F852B-CF8C-4937-883C-DDF740F5E812}" type="pres">
      <dgm:prSet presAssocID="{A3A697C0-20F8-4835-97EB-B557659AA7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B17EA-D8E8-400F-8B67-96D44C7EBD1E}" type="pres">
      <dgm:prSet presAssocID="{A3A697C0-20F8-4835-97EB-B557659AA77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113281-1857-4F69-8F9E-4A2155A17677}" srcId="{54E609D6-E023-49F8-8DBB-B258342B934E}" destId="{5B4B1AF9-0A70-4071-9312-34713EB421BB}" srcOrd="1" destOrd="0" parTransId="{1B4FD886-69BA-41A9-8588-F7030FC252A2}" sibTransId="{03DFFB4C-8430-4001-96AD-FC4BB8339F0B}"/>
    <dgm:cxn modelId="{C9D73CB5-64E5-4F4B-978B-B13559BD5AC5}" srcId="{A3A697C0-20F8-4835-97EB-B557659AA77A}" destId="{B8E234A8-BD8C-495D-83DE-BEA77C569F6E}" srcOrd="1" destOrd="0" parTransId="{3463E723-F83A-4286-BAA2-68B206ECFF17}" sibTransId="{B5499E64-7808-43C4-ACD6-1BB71CC3CA91}"/>
    <dgm:cxn modelId="{7A8B373A-70AE-4B62-B98D-0B6EF540999F}" srcId="{A3A697C0-20F8-4835-97EB-B557659AA77A}" destId="{AD46E1DF-113F-4B05-9008-7A7F88D9A9A8}" srcOrd="3" destOrd="0" parTransId="{B5DD2FE7-711C-4774-A82B-2DE40FD70681}" sibTransId="{D79BDF46-5AEF-4834-B8BD-9D333B38CCA9}"/>
    <dgm:cxn modelId="{ABC80341-69B3-4928-96E9-4B057F3C99C1}" type="presOf" srcId="{B8E234A8-BD8C-495D-83DE-BEA77C569F6E}" destId="{288B17EA-D8E8-400F-8B67-96D44C7EBD1E}" srcOrd="0" destOrd="1" presId="urn:microsoft.com/office/officeart/2005/8/layout/vList2"/>
    <dgm:cxn modelId="{65D3A707-4A52-4F62-84D3-1D6E0287682A}" type="presOf" srcId="{5B4B1AF9-0A70-4071-9312-34713EB421BB}" destId="{C0B23A0D-CFE5-43AE-83F6-5636B167D455}" srcOrd="0" destOrd="0" presId="urn:microsoft.com/office/officeart/2005/8/layout/vList2"/>
    <dgm:cxn modelId="{5F8F0422-DDFE-4C6A-9367-0C0A0DB12360}" srcId="{A3A697C0-20F8-4835-97EB-B557659AA77A}" destId="{9916F45E-E910-47F3-9C75-2A81D4EDAA8B}" srcOrd="4" destOrd="0" parTransId="{06665CF5-BDBE-4C46-8159-DD050F5EE855}" sibTransId="{4996C1C3-8CF3-4F53-AF9C-920E0ECC6AD8}"/>
    <dgm:cxn modelId="{CFF6F814-3DA1-4944-81E0-0062E34D54B8}" type="presOf" srcId="{137ECC0C-9A70-4EEF-BDB8-AE4F3B0FB515}" destId="{288B17EA-D8E8-400F-8B67-96D44C7EBD1E}" srcOrd="0" destOrd="0" presId="urn:microsoft.com/office/officeart/2005/8/layout/vList2"/>
    <dgm:cxn modelId="{379F3A97-D088-45BE-BF9B-2853614D3323}" type="presOf" srcId="{9916F45E-E910-47F3-9C75-2A81D4EDAA8B}" destId="{288B17EA-D8E8-400F-8B67-96D44C7EBD1E}" srcOrd="0" destOrd="4" presId="urn:microsoft.com/office/officeart/2005/8/layout/vList2"/>
    <dgm:cxn modelId="{DE34F22F-318F-47D3-87E1-CB1AD9EE5895}" type="presOf" srcId="{AD46E1DF-113F-4B05-9008-7A7F88D9A9A8}" destId="{288B17EA-D8E8-400F-8B67-96D44C7EBD1E}" srcOrd="0" destOrd="3" presId="urn:microsoft.com/office/officeart/2005/8/layout/vList2"/>
    <dgm:cxn modelId="{AD1F4EBA-2919-4CB8-9640-861C7EEF78B8}" type="presOf" srcId="{C62B18A8-4A00-46B1-96F1-CF266D826A55}" destId="{E776B8E6-FF37-429E-9853-9AADCD34DED0}" srcOrd="0" destOrd="1" presId="urn:microsoft.com/office/officeart/2005/8/layout/vList2"/>
    <dgm:cxn modelId="{9D118B99-FEE5-461A-82F5-3BBB27EA42D5}" srcId="{54E609D6-E023-49F8-8DBB-B258342B934E}" destId="{52683ECE-2369-42FE-8B87-A2BBC06C73C4}" srcOrd="0" destOrd="0" parTransId="{C3818DDF-A55D-4473-A67A-474677565939}" sibTransId="{C21ED232-96FD-4BFF-8A12-21BE4CBEA310}"/>
    <dgm:cxn modelId="{836B11A0-C5C9-4CF9-B543-4E09314E0ACD}" srcId="{54E609D6-E023-49F8-8DBB-B258342B934E}" destId="{A3A697C0-20F8-4835-97EB-B557659AA77A}" srcOrd="2" destOrd="0" parTransId="{02AED4C0-2CD4-43DF-9B19-E369D776BEA3}" sibTransId="{B124217E-994D-4B2A-81E3-E6DF1E3BE9D2}"/>
    <dgm:cxn modelId="{8D1292D1-1CCF-4F9A-A267-5C956D05E8CB}" type="presOf" srcId="{A3A697C0-20F8-4835-97EB-B557659AA77A}" destId="{326F852B-CF8C-4937-883C-DDF740F5E812}" srcOrd="0" destOrd="0" presId="urn:microsoft.com/office/officeart/2005/8/layout/vList2"/>
    <dgm:cxn modelId="{59EBFE30-E9B8-434A-86AE-90D79DEC1AA9}" srcId="{A3A697C0-20F8-4835-97EB-B557659AA77A}" destId="{137ECC0C-9A70-4EEF-BDB8-AE4F3B0FB515}" srcOrd="0" destOrd="0" parTransId="{7E3D90DB-EA05-4179-B3D7-355436B0AF2F}" sibTransId="{BEC17390-6327-4B77-B90D-3567ADCBC227}"/>
    <dgm:cxn modelId="{A3F20822-5914-4670-96EC-01FDA1D79543}" type="presOf" srcId="{BB4A770D-F2D7-4088-9FF1-BD79188D8CBD}" destId="{E776B8E6-FF37-429E-9853-9AADCD34DED0}" srcOrd="0" destOrd="0" presId="urn:microsoft.com/office/officeart/2005/8/layout/vList2"/>
    <dgm:cxn modelId="{A46FCBBA-F6A3-4A37-8B6A-0AF3FA492324}" type="presOf" srcId="{52683ECE-2369-42FE-8B87-A2BBC06C73C4}" destId="{07067C1E-A62C-4D9B-B090-5D14C405557C}" srcOrd="0" destOrd="0" presId="urn:microsoft.com/office/officeart/2005/8/layout/vList2"/>
    <dgm:cxn modelId="{FEE50C8C-6060-4F48-931F-F6F34E505F3D}" srcId="{5B4B1AF9-0A70-4071-9312-34713EB421BB}" destId="{C62B18A8-4A00-46B1-96F1-CF266D826A55}" srcOrd="1" destOrd="0" parTransId="{DB531C11-CDA5-4020-817D-C8E90D646DB4}" sibTransId="{30B53E6F-4D98-48BF-983B-FB143416F508}"/>
    <dgm:cxn modelId="{3CB7A112-A87F-4B1D-809B-AE2DFA3E7D46}" srcId="{A3A697C0-20F8-4835-97EB-B557659AA77A}" destId="{1F04D9CE-C28E-478A-9668-648274D7A1D9}" srcOrd="2" destOrd="0" parTransId="{AB8C81F3-030F-4BDB-A752-1588CE8B4CEF}" sibTransId="{B665CE88-89BE-49BA-8EF6-FD3C8F9178C9}"/>
    <dgm:cxn modelId="{4F27F96F-7D2A-45B7-83B6-DA4261CF3C78}" srcId="{5B4B1AF9-0A70-4071-9312-34713EB421BB}" destId="{BB4A770D-F2D7-4088-9FF1-BD79188D8CBD}" srcOrd="0" destOrd="0" parTransId="{45742A90-024C-4689-9B62-50FD51B11254}" sibTransId="{72B19860-90D7-40D5-8F1A-7EE2F8299055}"/>
    <dgm:cxn modelId="{8CEC7DFB-8BD2-475B-8612-F2018CACF3E1}" type="presOf" srcId="{54E609D6-E023-49F8-8DBB-B258342B934E}" destId="{BFB81649-DDDE-4437-A6E0-5965B790C9AD}" srcOrd="0" destOrd="0" presId="urn:microsoft.com/office/officeart/2005/8/layout/vList2"/>
    <dgm:cxn modelId="{04C347FD-C320-4460-AA3B-D9773C131967}" type="presOf" srcId="{1F04D9CE-C28E-478A-9668-648274D7A1D9}" destId="{288B17EA-D8E8-400F-8B67-96D44C7EBD1E}" srcOrd="0" destOrd="2" presId="urn:microsoft.com/office/officeart/2005/8/layout/vList2"/>
    <dgm:cxn modelId="{CB60942C-014E-40E4-9B9A-D340AD26CC02}" type="presParOf" srcId="{BFB81649-DDDE-4437-A6E0-5965B790C9AD}" destId="{07067C1E-A62C-4D9B-B090-5D14C405557C}" srcOrd="0" destOrd="0" presId="urn:microsoft.com/office/officeart/2005/8/layout/vList2"/>
    <dgm:cxn modelId="{11DAA148-9D92-4803-A5C6-F3EA5EA90FC5}" type="presParOf" srcId="{BFB81649-DDDE-4437-A6E0-5965B790C9AD}" destId="{2A648698-A1BD-4BE6-A39B-93437BAB8407}" srcOrd="1" destOrd="0" presId="urn:microsoft.com/office/officeart/2005/8/layout/vList2"/>
    <dgm:cxn modelId="{5DF6C813-2E63-429D-9589-7ED4D181A7FB}" type="presParOf" srcId="{BFB81649-DDDE-4437-A6E0-5965B790C9AD}" destId="{C0B23A0D-CFE5-43AE-83F6-5636B167D455}" srcOrd="2" destOrd="0" presId="urn:microsoft.com/office/officeart/2005/8/layout/vList2"/>
    <dgm:cxn modelId="{DC39C3BB-8FEC-472E-976C-158D9B332580}" type="presParOf" srcId="{BFB81649-DDDE-4437-A6E0-5965B790C9AD}" destId="{E776B8E6-FF37-429E-9853-9AADCD34DED0}" srcOrd="3" destOrd="0" presId="urn:microsoft.com/office/officeart/2005/8/layout/vList2"/>
    <dgm:cxn modelId="{961D13D3-3A33-4654-A911-FFACE0A91BFE}" type="presParOf" srcId="{BFB81649-DDDE-4437-A6E0-5965B790C9AD}" destId="{326F852B-CF8C-4937-883C-DDF740F5E812}" srcOrd="4" destOrd="0" presId="urn:microsoft.com/office/officeart/2005/8/layout/vList2"/>
    <dgm:cxn modelId="{3487C21D-30CD-4DEC-8C18-B21CA4B5CC80}" type="presParOf" srcId="{BFB81649-DDDE-4437-A6E0-5965B790C9AD}" destId="{288B17EA-D8E8-400F-8B67-96D44C7EBD1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FD40A-77A3-44B8-85C0-7781E6F812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C842314-004A-4C3D-AC8F-9A4ECFDF9505}">
      <dgm:prSet phldrT="[Text]" custT="1"/>
      <dgm:spPr/>
      <dgm:t>
        <a:bodyPr/>
        <a:lstStyle/>
        <a:p>
          <a:r>
            <a:rPr lang="en-IN" sz="2000" dirty="0" smtClean="0"/>
            <a:t>Capacity building on  assessed need</a:t>
          </a:r>
          <a:endParaRPr lang="en-IN" sz="2000" dirty="0"/>
        </a:p>
      </dgm:t>
    </dgm:pt>
    <dgm:pt modelId="{783C82EE-E0E3-43A0-AF2D-7A4B4F227B7B}" type="parTrans" cxnId="{0F632D4B-2A47-441B-B557-04C3F821D9E0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CFA6891C-CDA4-45A5-968A-25CF1233AAD1}" type="sibTrans" cxnId="{0F632D4B-2A47-441B-B557-04C3F821D9E0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8A742E8C-C113-4D9E-A348-88C722F0C53E}">
      <dgm:prSet custT="1"/>
      <dgm:spPr/>
      <dgm:t>
        <a:bodyPr/>
        <a:lstStyle/>
        <a:p>
          <a:r>
            <a:rPr lang="en-IN" sz="2000" smtClean="0"/>
            <a:t>Program awareness</a:t>
          </a:r>
          <a:endParaRPr lang="en-IN" sz="2000"/>
        </a:p>
      </dgm:t>
    </dgm:pt>
    <dgm:pt modelId="{E0B99652-29FE-4842-8262-5D8789963FEB}" type="parTrans" cxnId="{9873E29E-7D8D-4542-95A3-247CC43637D1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1F27E7AA-CCB9-41EA-8AC7-7B81DBD7BC70}" type="sibTrans" cxnId="{9873E29E-7D8D-4542-95A3-247CC43637D1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BDB0D7E1-11A0-4F19-92C4-96524800A93A}">
      <dgm:prSet custT="1"/>
      <dgm:spPr/>
      <dgm:t>
        <a:bodyPr/>
        <a:lstStyle/>
        <a:p>
          <a:r>
            <a:rPr lang="en-IN" sz="2000" dirty="0" smtClean="0"/>
            <a:t>Prioritize assistance</a:t>
          </a:r>
          <a:endParaRPr lang="en-IN" sz="2000" dirty="0"/>
        </a:p>
      </dgm:t>
    </dgm:pt>
    <dgm:pt modelId="{5093BCA0-ED9E-4D03-855D-6D26D02484D3}" type="parTrans" cxnId="{D2032959-21E8-4C69-839F-B8DC6D5BA95E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C2B39EFA-FF64-443A-B037-69863CBC83BA}" type="sibTrans" cxnId="{D2032959-21E8-4C69-839F-B8DC6D5BA95E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F83BD790-A554-4567-85A3-07FA530DF8D0}">
      <dgm:prSet custT="1"/>
      <dgm:spPr/>
      <dgm:t>
        <a:bodyPr/>
        <a:lstStyle/>
        <a:p>
          <a:r>
            <a:rPr lang="en-IN" sz="2000" dirty="0" smtClean="0"/>
            <a:t>Application based research</a:t>
          </a:r>
          <a:endParaRPr lang="en-IN" sz="2000" dirty="0"/>
        </a:p>
      </dgm:t>
    </dgm:pt>
    <dgm:pt modelId="{463E6102-DD68-47A8-AB14-8926C59FD229}" type="parTrans" cxnId="{7733E86C-998E-4AEE-80E7-3394E78E3889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53C641A1-9179-407E-819A-A44E1FC9B338}" type="sibTrans" cxnId="{7733E86C-998E-4AEE-80E7-3394E78E3889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214DC7AC-596F-4B9B-9707-F15729132E51}">
      <dgm:prSet custT="1"/>
      <dgm:spPr/>
      <dgm:t>
        <a:bodyPr/>
        <a:lstStyle/>
        <a:p>
          <a:r>
            <a:rPr lang="en-IN" sz="2000" dirty="0" smtClean="0"/>
            <a:t>Expansion and scale up of existing</a:t>
          </a:r>
          <a:endParaRPr lang="en-IN" sz="2000" dirty="0"/>
        </a:p>
      </dgm:t>
    </dgm:pt>
    <dgm:pt modelId="{A26402A2-76A8-4543-81E2-BB1738E11BA5}" type="parTrans" cxnId="{C19F774F-09D9-4CD0-82DA-9B65BABBABB1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CA455999-1022-43E2-A1C1-D8C2BFEFFD85}" type="sibTrans" cxnId="{C19F774F-09D9-4CD0-82DA-9B65BABBABB1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F2A5E4F0-D52A-427B-BE0C-EE410CBCFEBA}">
      <dgm:prSet custT="1"/>
      <dgm:spPr/>
      <dgm:t>
        <a:bodyPr/>
        <a:lstStyle/>
        <a:p>
          <a:r>
            <a:rPr lang="en-IN" sz="2000" dirty="0" smtClean="0"/>
            <a:t>Feedback on activities</a:t>
          </a:r>
          <a:endParaRPr lang="en-IN" sz="2000" dirty="0"/>
        </a:p>
      </dgm:t>
    </dgm:pt>
    <dgm:pt modelId="{572981A0-7576-4BE2-8577-2767C7C62DDD}" type="parTrans" cxnId="{94448071-2B87-43D1-9810-87BE1549EDA4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718456B5-3D22-4766-86DB-3D09F2CFAEC6}" type="sibTrans" cxnId="{94448071-2B87-43D1-9810-87BE1549EDA4}">
      <dgm:prSet/>
      <dgm:spPr/>
      <dgm:t>
        <a:bodyPr/>
        <a:lstStyle/>
        <a:p>
          <a:endParaRPr lang="en-IN" sz="2400">
            <a:solidFill>
              <a:sysClr val="windowText" lastClr="000000"/>
            </a:solidFill>
          </a:endParaRPr>
        </a:p>
      </dgm:t>
    </dgm:pt>
    <dgm:pt modelId="{1BEDFDE9-8350-49F7-96B6-D7C2C3CE2B8D}">
      <dgm:prSet phldrT="[Text]" custT="1"/>
      <dgm:spPr/>
      <dgm:t>
        <a:bodyPr/>
        <a:lstStyle/>
        <a:p>
          <a:r>
            <a:rPr lang="en-IN" sz="1800" dirty="0" smtClean="0"/>
            <a:t>Develop implementing agencies</a:t>
          </a:r>
          <a:endParaRPr lang="en-IN" sz="1800" dirty="0"/>
        </a:p>
      </dgm:t>
    </dgm:pt>
    <dgm:pt modelId="{E99EEF02-D454-43F6-AD78-A8579E64954F}" type="parTrans" cxnId="{F907CDD1-B980-49B3-AC86-F921486AD12D}">
      <dgm:prSet/>
      <dgm:spPr/>
      <dgm:t>
        <a:bodyPr/>
        <a:lstStyle/>
        <a:p>
          <a:endParaRPr lang="en-IN"/>
        </a:p>
      </dgm:t>
    </dgm:pt>
    <dgm:pt modelId="{5E841E0E-E246-46CF-9A5E-63335166B01F}" type="sibTrans" cxnId="{F907CDD1-B980-49B3-AC86-F921486AD12D}">
      <dgm:prSet/>
      <dgm:spPr/>
      <dgm:t>
        <a:bodyPr/>
        <a:lstStyle/>
        <a:p>
          <a:endParaRPr lang="en-IN"/>
        </a:p>
      </dgm:t>
    </dgm:pt>
    <dgm:pt modelId="{0F8F9B02-93F8-4ED6-ABC6-D4EDCA5E34DD}">
      <dgm:prSet custT="1"/>
      <dgm:spPr/>
      <dgm:t>
        <a:bodyPr/>
        <a:lstStyle/>
        <a:p>
          <a:r>
            <a:rPr lang="en-IN" sz="1800" dirty="0" smtClean="0"/>
            <a:t>Implementing agencies to promote awareness, </a:t>
          </a:r>
          <a:r>
            <a:rPr lang="en-IN" sz="1800" dirty="0" err="1" smtClean="0"/>
            <a:t>projectise</a:t>
          </a:r>
          <a:r>
            <a:rPr lang="en-IN" sz="1800" dirty="0" smtClean="0"/>
            <a:t> needs to adopt alternatives</a:t>
          </a:r>
          <a:endParaRPr lang="en-IN" sz="1800" dirty="0"/>
        </a:p>
      </dgm:t>
    </dgm:pt>
    <dgm:pt modelId="{1769131B-23F1-46FC-8EF9-24788DB656A7}" type="parTrans" cxnId="{198F0DCE-9E8E-40E6-9310-195F090F18CE}">
      <dgm:prSet/>
      <dgm:spPr/>
      <dgm:t>
        <a:bodyPr/>
        <a:lstStyle/>
        <a:p>
          <a:endParaRPr lang="en-IN"/>
        </a:p>
      </dgm:t>
    </dgm:pt>
    <dgm:pt modelId="{FA7CEABE-08D6-432A-B6FD-9B37FAC0F919}" type="sibTrans" cxnId="{198F0DCE-9E8E-40E6-9310-195F090F18CE}">
      <dgm:prSet/>
      <dgm:spPr/>
      <dgm:t>
        <a:bodyPr/>
        <a:lstStyle/>
        <a:p>
          <a:endParaRPr lang="en-IN"/>
        </a:p>
      </dgm:t>
    </dgm:pt>
    <dgm:pt modelId="{50DACE2A-AF88-4388-8D62-ACFE5B5D5D8A}">
      <dgm:prSet custT="1"/>
      <dgm:spPr/>
      <dgm:t>
        <a:bodyPr/>
        <a:lstStyle/>
        <a:p>
          <a:r>
            <a:rPr lang="en-IN" sz="2000" dirty="0" smtClean="0"/>
            <a:t>Priority to ones phasing out( modernisation) or for new projects with alternatives</a:t>
          </a:r>
          <a:endParaRPr lang="en-IN" sz="2000" dirty="0"/>
        </a:p>
      </dgm:t>
    </dgm:pt>
    <dgm:pt modelId="{480BC0CA-E9E4-4637-8525-861A009F18C7}" type="parTrans" cxnId="{1644259A-9094-4742-8A84-FFE4CFAACA5B}">
      <dgm:prSet/>
      <dgm:spPr/>
      <dgm:t>
        <a:bodyPr/>
        <a:lstStyle/>
        <a:p>
          <a:endParaRPr lang="en-IN"/>
        </a:p>
      </dgm:t>
    </dgm:pt>
    <dgm:pt modelId="{CADC00D8-4C46-4F62-92D4-852659755183}" type="sibTrans" cxnId="{1644259A-9094-4742-8A84-FFE4CFAACA5B}">
      <dgm:prSet/>
      <dgm:spPr/>
      <dgm:t>
        <a:bodyPr/>
        <a:lstStyle/>
        <a:p>
          <a:endParaRPr lang="en-IN"/>
        </a:p>
      </dgm:t>
    </dgm:pt>
    <dgm:pt modelId="{D4BA66BD-EAFA-4071-9CA7-7484648B1976}">
      <dgm:prSet custT="1"/>
      <dgm:spPr/>
      <dgm:t>
        <a:bodyPr/>
        <a:lstStyle/>
        <a:p>
          <a:r>
            <a:rPr lang="en-US" sz="1800" dirty="0" smtClean="0"/>
            <a:t>Applied research for low cost, low energy options for last mile and near-farm infrastructure</a:t>
          </a:r>
          <a:endParaRPr lang="en-IN" sz="1800" dirty="0"/>
        </a:p>
      </dgm:t>
    </dgm:pt>
    <dgm:pt modelId="{1F92E209-1B94-4367-A19C-F351F23E4CAE}" type="parTrans" cxnId="{9157DBA9-3196-40E8-9299-65D595C0E8CE}">
      <dgm:prSet/>
      <dgm:spPr/>
      <dgm:t>
        <a:bodyPr/>
        <a:lstStyle/>
        <a:p>
          <a:endParaRPr lang="en-IN"/>
        </a:p>
      </dgm:t>
    </dgm:pt>
    <dgm:pt modelId="{2C485CC7-3B1E-40E8-A4A8-F4F488F6F9A2}" type="sibTrans" cxnId="{9157DBA9-3196-40E8-9299-65D595C0E8CE}">
      <dgm:prSet/>
      <dgm:spPr/>
      <dgm:t>
        <a:bodyPr/>
        <a:lstStyle/>
        <a:p>
          <a:endParaRPr lang="en-IN"/>
        </a:p>
      </dgm:t>
    </dgm:pt>
    <dgm:pt modelId="{CE5B1D6B-64CC-44CC-9BB1-C93DDA66C702}">
      <dgm:prSet custT="1"/>
      <dgm:spPr/>
      <dgm:t>
        <a:bodyPr/>
        <a:lstStyle/>
        <a:p>
          <a:r>
            <a:rPr lang="en-IN" sz="1800" dirty="0" smtClean="0"/>
            <a:t>Modernisation and upgradation, increased assistance from Multilateral fund and state budget</a:t>
          </a:r>
          <a:endParaRPr lang="en-IN" sz="1800" dirty="0"/>
        </a:p>
      </dgm:t>
    </dgm:pt>
    <dgm:pt modelId="{B98C5CD7-BD9A-480B-8D13-A8B6C4653E0F}" type="parTrans" cxnId="{169175FB-BFC1-4D21-9DE9-E00AD243B4E1}">
      <dgm:prSet/>
      <dgm:spPr/>
      <dgm:t>
        <a:bodyPr/>
        <a:lstStyle/>
        <a:p>
          <a:endParaRPr lang="en-IN"/>
        </a:p>
      </dgm:t>
    </dgm:pt>
    <dgm:pt modelId="{CA9941AB-EADD-4F78-96B3-7716022ED322}" type="sibTrans" cxnId="{169175FB-BFC1-4D21-9DE9-E00AD243B4E1}">
      <dgm:prSet/>
      <dgm:spPr/>
      <dgm:t>
        <a:bodyPr/>
        <a:lstStyle/>
        <a:p>
          <a:endParaRPr lang="en-IN"/>
        </a:p>
      </dgm:t>
    </dgm:pt>
    <dgm:pt modelId="{EE7B098D-7F36-4461-965E-B968AE842F0A}">
      <dgm:prSet custT="1"/>
      <dgm:spPr/>
      <dgm:t>
        <a:bodyPr/>
        <a:lstStyle/>
        <a:p>
          <a:r>
            <a:rPr lang="en-IN" sz="1800" dirty="0" smtClean="0"/>
            <a:t>Impact evaluation of Capacity building Initiatives</a:t>
          </a:r>
          <a:endParaRPr lang="en-IN" sz="1800" dirty="0"/>
        </a:p>
      </dgm:t>
    </dgm:pt>
    <dgm:pt modelId="{A5671EA4-0EE2-4FB3-B0A0-244E85C074EA}" type="parTrans" cxnId="{133C4249-9693-48F3-B3E0-D2D735733917}">
      <dgm:prSet/>
      <dgm:spPr/>
      <dgm:t>
        <a:bodyPr/>
        <a:lstStyle/>
        <a:p>
          <a:endParaRPr lang="en-IN"/>
        </a:p>
      </dgm:t>
    </dgm:pt>
    <dgm:pt modelId="{0C4B6DD7-F60C-4E75-BFD5-B1C93F0F3F1F}" type="sibTrans" cxnId="{133C4249-9693-48F3-B3E0-D2D735733917}">
      <dgm:prSet/>
      <dgm:spPr/>
      <dgm:t>
        <a:bodyPr/>
        <a:lstStyle/>
        <a:p>
          <a:endParaRPr lang="en-IN"/>
        </a:p>
      </dgm:t>
    </dgm:pt>
    <dgm:pt modelId="{E7E659FB-8D40-4E81-BA74-EE9E38E0C186}" type="pres">
      <dgm:prSet presAssocID="{352FD40A-77A3-44B8-85C0-7781E6F812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B7E819B-F5E9-47D1-A890-16897C9E2E4A}" type="pres">
      <dgm:prSet presAssocID="{8C842314-004A-4C3D-AC8F-9A4ECFDF9505}" presName="linNode" presStyleCnt="0"/>
      <dgm:spPr/>
      <dgm:t>
        <a:bodyPr/>
        <a:lstStyle/>
        <a:p>
          <a:endParaRPr lang="en-IN"/>
        </a:p>
      </dgm:t>
    </dgm:pt>
    <dgm:pt modelId="{8480DEA2-4D1C-486B-9190-83C8EBD0FFA8}" type="pres">
      <dgm:prSet presAssocID="{8C842314-004A-4C3D-AC8F-9A4ECFDF9505}" presName="parentText" presStyleLbl="node1" presStyleIdx="0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8739F4-FDFF-4D33-B3F4-035763B405AA}" type="pres">
      <dgm:prSet presAssocID="{8C842314-004A-4C3D-AC8F-9A4ECFDF9505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D27A8D-C7D8-475B-9450-457F7B1EDC13}" type="pres">
      <dgm:prSet presAssocID="{CFA6891C-CDA4-45A5-968A-25CF1233AAD1}" presName="sp" presStyleCnt="0"/>
      <dgm:spPr/>
      <dgm:t>
        <a:bodyPr/>
        <a:lstStyle/>
        <a:p>
          <a:endParaRPr lang="en-IN"/>
        </a:p>
      </dgm:t>
    </dgm:pt>
    <dgm:pt modelId="{C67DD1C7-B97B-4833-B1EA-21CFB679813D}" type="pres">
      <dgm:prSet presAssocID="{8A742E8C-C113-4D9E-A348-88C722F0C53E}" presName="linNode" presStyleCnt="0"/>
      <dgm:spPr/>
      <dgm:t>
        <a:bodyPr/>
        <a:lstStyle/>
        <a:p>
          <a:endParaRPr lang="en-IN"/>
        </a:p>
      </dgm:t>
    </dgm:pt>
    <dgm:pt modelId="{C428FA5B-860B-418D-9475-12A52B013E61}" type="pres">
      <dgm:prSet presAssocID="{8A742E8C-C113-4D9E-A348-88C722F0C53E}" presName="parentText" presStyleLbl="node1" presStyleIdx="1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5D0F53-9BF0-4743-8EE8-2D7951B1D59A}" type="pres">
      <dgm:prSet presAssocID="{8A742E8C-C113-4D9E-A348-88C722F0C53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3D51A0-D94C-47AC-AD61-BE988042B240}" type="pres">
      <dgm:prSet presAssocID="{1F27E7AA-CCB9-41EA-8AC7-7B81DBD7BC70}" presName="sp" presStyleCnt="0"/>
      <dgm:spPr/>
      <dgm:t>
        <a:bodyPr/>
        <a:lstStyle/>
        <a:p>
          <a:endParaRPr lang="en-IN"/>
        </a:p>
      </dgm:t>
    </dgm:pt>
    <dgm:pt modelId="{7F8938CA-589A-403B-9443-2FE9143902CF}" type="pres">
      <dgm:prSet presAssocID="{BDB0D7E1-11A0-4F19-92C4-96524800A93A}" presName="linNode" presStyleCnt="0"/>
      <dgm:spPr/>
      <dgm:t>
        <a:bodyPr/>
        <a:lstStyle/>
        <a:p>
          <a:endParaRPr lang="en-IN"/>
        </a:p>
      </dgm:t>
    </dgm:pt>
    <dgm:pt modelId="{1C4AD16F-50DE-45CF-BF8D-C1D8DF7609CA}" type="pres">
      <dgm:prSet presAssocID="{BDB0D7E1-11A0-4F19-92C4-96524800A93A}" presName="parentText" presStyleLbl="node1" presStyleIdx="2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133805-E038-4E62-851C-415B9715BEC5}" type="pres">
      <dgm:prSet presAssocID="{BDB0D7E1-11A0-4F19-92C4-96524800A93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865C7B-E04E-4CA0-A0DF-9FB76123DAB8}" type="pres">
      <dgm:prSet presAssocID="{C2B39EFA-FF64-443A-B037-69863CBC83BA}" presName="sp" presStyleCnt="0"/>
      <dgm:spPr/>
      <dgm:t>
        <a:bodyPr/>
        <a:lstStyle/>
        <a:p>
          <a:endParaRPr lang="en-IN"/>
        </a:p>
      </dgm:t>
    </dgm:pt>
    <dgm:pt modelId="{B6E850AE-FDB2-45B6-895A-6FCCAF7D2A88}" type="pres">
      <dgm:prSet presAssocID="{F83BD790-A554-4567-85A3-07FA530DF8D0}" presName="linNode" presStyleCnt="0"/>
      <dgm:spPr/>
      <dgm:t>
        <a:bodyPr/>
        <a:lstStyle/>
        <a:p>
          <a:endParaRPr lang="en-IN"/>
        </a:p>
      </dgm:t>
    </dgm:pt>
    <dgm:pt modelId="{373A5202-6E34-443C-92C9-0A0FC1782345}" type="pres">
      <dgm:prSet presAssocID="{F83BD790-A554-4567-85A3-07FA530DF8D0}" presName="parentText" presStyleLbl="node1" presStyleIdx="3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B7017E-715D-4911-B23C-1974E32D998C}" type="pres">
      <dgm:prSet presAssocID="{F83BD790-A554-4567-85A3-07FA530DF8D0}" presName="descendantText" presStyleLbl="alignAccFollowNode1" presStyleIdx="3" presStyleCnt="6" custLinFactNeighborX="-485" custLinFactNeighborY="11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23CA8B-0332-49CB-A4C9-7135D6A4F913}" type="pres">
      <dgm:prSet presAssocID="{53C641A1-9179-407E-819A-A44E1FC9B338}" presName="sp" presStyleCnt="0"/>
      <dgm:spPr/>
      <dgm:t>
        <a:bodyPr/>
        <a:lstStyle/>
        <a:p>
          <a:endParaRPr lang="en-IN"/>
        </a:p>
      </dgm:t>
    </dgm:pt>
    <dgm:pt modelId="{3F36B8ED-1439-46C3-8630-2DE63744BBE7}" type="pres">
      <dgm:prSet presAssocID="{214DC7AC-596F-4B9B-9707-F15729132E51}" presName="linNode" presStyleCnt="0"/>
      <dgm:spPr/>
      <dgm:t>
        <a:bodyPr/>
        <a:lstStyle/>
        <a:p>
          <a:endParaRPr lang="en-IN"/>
        </a:p>
      </dgm:t>
    </dgm:pt>
    <dgm:pt modelId="{4639C7CF-A783-4A63-BF81-BA7EE272838F}" type="pres">
      <dgm:prSet presAssocID="{214DC7AC-596F-4B9B-9707-F15729132E51}" presName="parentText" presStyleLbl="node1" presStyleIdx="4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B69990-2893-4FFC-9E50-5A4C936C8AC1}" type="pres">
      <dgm:prSet presAssocID="{214DC7AC-596F-4B9B-9707-F15729132E51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EF04B-06F1-41CF-AE62-91CEF45D6445}" type="pres">
      <dgm:prSet presAssocID="{CA455999-1022-43E2-A1C1-D8C2BFEFFD85}" presName="sp" presStyleCnt="0"/>
      <dgm:spPr/>
      <dgm:t>
        <a:bodyPr/>
        <a:lstStyle/>
        <a:p>
          <a:endParaRPr lang="en-IN"/>
        </a:p>
      </dgm:t>
    </dgm:pt>
    <dgm:pt modelId="{5FEEA64A-E2BE-4A70-903D-DFFC494C87AE}" type="pres">
      <dgm:prSet presAssocID="{F2A5E4F0-D52A-427B-BE0C-EE410CBCFEBA}" presName="linNode" presStyleCnt="0"/>
      <dgm:spPr/>
      <dgm:t>
        <a:bodyPr/>
        <a:lstStyle/>
        <a:p>
          <a:endParaRPr lang="en-IN"/>
        </a:p>
      </dgm:t>
    </dgm:pt>
    <dgm:pt modelId="{2D354C0E-E756-4B57-8851-D684EF76EDFB}" type="pres">
      <dgm:prSet presAssocID="{F2A5E4F0-D52A-427B-BE0C-EE410CBCFEBA}" presName="parentText" presStyleLbl="node1" presStyleIdx="5" presStyleCnt="6" custScaleX="867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B5EE5C-01C2-4A50-B724-61600141A4EB}" type="pres">
      <dgm:prSet presAssocID="{F2A5E4F0-D52A-427B-BE0C-EE410CBCFEB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33C4249-9693-48F3-B3E0-D2D735733917}" srcId="{F2A5E4F0-D52A-427B-BE0C-EE410CBCFEBA}" destId="{EE7B098D-7F36-4461-965E-B968AE842F0A}" srcOrd="0" destOrd="0" parTransId="{A5671EA4-0EE2-4FB3-B0A0-244E85C074EA}" sibTransId="{0C4B6DD7-F60C-4E75-BFD5-B1C93F0F3F1F}"/>
    <dgm:cxn modelId="{9873E29E-7D8D-4542-95A3-247CC43637D1}" srcId="{352FD40A-77A3-44B8-85C0-7781E6F81253}" destId="{8A742E8C-C113-4D9E-A348-88C722F0C53E}" srcOrd="1" destOrd="0" parTransId="{E0B99652-29FE-4842-8262-5D8789963FEB}" sibTransId="{1F27E7AA-CCB9-41EA-8AC7-7B81DBD7BC70}"/>
    <dgm:cxn modelId="{9157DBA9-3196-40E8-9299-65D595C0E8CE}" srcId="{F83BD790-A554-4567-85A3-07FA530DF8D0}" destId="{D4BA66BD-EAFA-4071-9CA7-7484648B1976}" srcOrd="0" destOrd="0" parTransId="{1F92E209-1B94-4367-A19C-F351F23E4CAE}" sibTransId="{2C485CC7-3B1E-40E8-A4A8-F4F488F6F9A2}"/>
    <dgm:cxn modelId="{A8CC8F79-2F25-4DA4-8561-E9F12459272A}" type="presOf" srcId="{F83BD790-A554-4567-85A3-07FA530DF8D0}" destId="{373A5202-6E34-443C-92C9-0A0FC1782345}" srcOrd="0" destOrd="0" presId="urn:microsoft.com/office/officeart/2005/8/layout/vList5"/>
    <dgm:cxn modelId="{198F0DCE-9E8E-40E6-9310-195F090F18CE}" srcId="{8A742E8C-C113-4D9E-A348-88C722F0C53E}" destId="{0F8F9B02-93F8-4ED6-ABC6-D4EDCA5E34DD}" srcOrd="0" destOrd="0" parTransId="{1769131B-23F1-46FC-8EF9-24788DB656A7}" sibTransId="{FA7CEABE-08D6-432A-B6FD-9B37FAC0F919}"/>
    <dgm:cxn modelId="{52E3EC82-A618-491F-959B-508601C5ABAC}" type="presOf" srcId="{BDB0D7E1-11A0-4F19-92C4-96524800A93A}" destId="{1C4AD16F-50DE-45CF-BF8D-C1D8DF7609CA}" srcOrd="0" destOrd="0" presId="urn:microsoft.com/office/officeart/2005/8/layout/vList5"/>
    <dgm:cxn modelId="{343D8E16-FE47-484C-BBC7-0C49C09E374A}" type="presOf" srcId="{1BEDFDE9-8350-49F7-96B6-D7C2C3CE2B8D}" destId="{868739F4-FDFF-4D33-B3F4-035763B405AA}" srcOrd="0" destOrd="0" presId="urn:microsoft.com/office/officeart/2005/8/layout/vList5"/>
    <dgm:cxn modelId="{16B9C0EB-42F6-41C3-BA4B-A705298AC40E}" type="presOf" srcId="{0F8F9B02-93F8-4ED6-ABC6-D4EDCA5E34DD}" destId="{6F5D0F53-9BF0-4743-8EE8-2D7951B1D59A}" srcOrd="0" destOrd="0" presId="urn:microsoft.com/office/officeart/2005/8/layout/vList5"/>
    <dgm:cxn modelId="{7733E86C-998E-4AEE-80E7-3394E78E3889}" srcId="{352FD40A-77A3-44B8-85C0-7781E6F81253}" destId="{F83BD790-A554-4567-85A3-07FA530DF8D0}" srcOrd="3" destOrd="0" parTransId="{463E6102-DD68-47A8-AB14-8926C59FD229}" sibTransId="{53C641A1-9179-407E-819A-A44E1FC9B338}"/>
    <dgm:cxn modelId="{1644259A-9094-4742-8A84-FFE4CFAACA5B}" srcId="{BDB0D7E1-11A0-4F19-92C4-96524800A93A}" destId="{50DACE2A-AF88-4388-8D62-ACFE5B5D5D8A}" srcOrd="0" destOrd="0" parTransId="{480BC0CA-E9E4-4637-8525-861A009F18C7}" sibTransId="{CADC00D8-4C46-4F62-92D4-852659755183}"/>
    <dgm:cxn modelId="{3168B5AD-C1C8-4F56-81D4-ACEC5EB6CA6A}" type="presOf" srcId="{8A742E8C-C113-4D9E-A348-88C722F0C53E}" destId="{C428FA5B-860B-418D-9475-12A52B013E61}" srcOrd="0" destOrd="0" presId="urn:microsoft.com/office/officeart/2005/8/layout/vList5"/>
    <dgm:cxn modelId="{751B5F10-4468-4346-8141-BF2A79E0E664}" type="presOf" srcId="{8C842314-004A-4C3D-AC8F-9A4ECFDF9505}" destId="{8480DEA2-4D1C-486B-9190-83C8EBD0FFA8}" srcOrd="0" destOrd="0" presId="urn:microsoft.com/office/officeart/2005/8/layout/vList5"/>
    <dgm:cxn modelId="{169175FB-BFC1-4D21-9DE9-E00AD243B4E1}" srcId="{214DC7AC-596F-4B9B-9707-F15729132E51}" destId="{CE5B1D6B-64CC-44CC-9BB1-C93DDA66C702}" srcOrd="0" destOrd="0" parTransId="{B98C5CD7-BD9A-480B-8D13-A8B6C4653E0F}" sibTransId="{CA9941AB-EADD-4F78-96B3-7716022ED322}"/>
    <dgm:cxn modelId="{4B158DD2-8BC8-4B45-8892-869AF951E797}" type="presOf" srcId="{CE5B1D6B-64CC-44CC-9BB1-C93DDA66C702}" destId="{08B69990-2893-4FFC-9E50-5A4C936C8AC1}" srcOrd="0" destOrd="0" presId="urn:microsoft.com/office/officeart/2005/8/layout/vList5"/>
    <dgm:cxn modelId="{C19F774F-09D9-4CD0-82DA-9B65BABBABB1}" srcId="{352FD40A-77A3-44B8-85C0-7781E6F81253}" destId="{214DC7AC-596F-4B9B-9707-F15729132E51}" srcOrd="4" destOrd="0" parTransId="{A26402A2-76A8-4543-81E2-BB1738E11BA5}" sibTransId="{CA455999-1022-43E2-A1C1-D8C2BFEFFD85}"/>
    <dgm:cxn modelId="{FEF4A2BE-9395-4DFA-A1EE-C279A7CABC21}" type="presOf" srcId="{F2A5E4F0-D52A-427B-BE0C-EE410CBCFEBA}" destId="{2D354C0E-E756-4B57-8851-D684EF76EDFB}" srcOrd="0" destOrd="0" presId="urn:microsoft.com/office/officeart/2005/8/layout/vList5"/>
    <dgm:cxn modelId="{D2D495CB-A80A-4570-B2A6-5939807B52E7}" type="presOf" srcId="{D4BA66BD-EAFA-4071-9CA7-7484648B1976}" destId="{2EB7017E-715D-4911-B23C-1974E32D998C}" srcOrd="0" destOrd="0" presId="urn:microsoft.com/office/officeart/2005/8/layout/vList5"/>
    <dgm:cxn modelId="{0F632D4B-2A47-441B-B557-04C3F821D9E0}" srcId="{352FD40A-77A3-44B8-85C0-7781E6F81253}" destId="{8C842314-004A-4C3D-AC8F-9A4ECFDF9505}" srcOrd="0" destOrd="0" parTransId="{783C82EE-E0E3-43A0-AF2D-7A4B4F227B7B}" sibTransId="{CFA6891C-CDA4-45A5-968A-25CF1233AAD1}"/>
    <dgm:cxn modelId="{3CA45FE8-F7D0-4E7B-BAE8-7233A50A85E6}" type="presOf" srcId="{352FD40A-77A3-44B8-85C0-7781E6F81253}" destId="{E7E659FB-8D40-4E81-BA74-EE9E38E0C186}" srcOrd="0" destOrd="0" presId="urn:microsoft.com/office/officeart/2005/8/layout/vList5"/>
    <dgm:cxn modelId="{D2032959-21E8-4C69-839F-B8DC6D5BA95E}" srcId="{352FD40A-77A3-44B8-85C0-7781E6F81253}" destId="{BDB0D7E1-11A0-4F19-92C4-96524800A93A}" srcOrd="2" destOrd="0" parTransId="{5093BCA0-ED9E-4D03-855D-6D26D02484D3}" sibTransId="{C2B39EFA-FF64-443A-B037-69863CBC83BA}"/>
    <dgm:cxn modelId="{CA39B2FD-63D8-4270-AAA2-D6CCB17BE0B9}" type="presOf" srcId="{EE7B098D-7F36-4461-965E-B968AE842F0A}" destId="{FEB5EE5C-01C2-4A50-B724-61600141A4EB}" srcOrd="0" destOrd="0" presId="urn:microsoft.com/office/officeart/2005/8/layout/vList5"/>
    <dgm:cxn modelId="{F907CDD1-B980-49B3-AC86-F921486AD12D}" srcId="{8C842314-004A-4C3D-AC8F-9A4ECFDF9505}" destId="{1BEDFDE9-8350-49F7-96B6-D7C2C3CE2B8D}" srcOrd="0" destOrd="0" parTransId="{E99EEF02-D454-43F6-AD78-A8579E64954F}" sibTransId="{5E841E0E-E246-46CF-9A5E-63335166B01F}"/>
    <dgm:cxn modelId="{94448071-2B87-43D1-9810-87BE1549EDA4}" srcId="{352FD40A-77A3-44B8-85C0-7781E6F81253}" destId="{F2A5E4F0-D52A-427B-BE0C-EE410CBCFEBA}" srcOrd="5" destOrd="0" parTransId="{572981A0-7576-4BE2-8577-2767C7C62DDD}" sibTransId="{718456B5-3D22-4766-86DB-3D09F2CFAEC6}"/>
    <dgm:cxn modelId="{2B7896CB-478A-4FD1-B326-5B158ECBDBBC}" type="presOf" srcId="{214DC7AC-596F-4B9B-9707-F15729132E51}" destId="{4639C7CF-A783-4A63-BF81-BA7EE272838F}" srcOrd="0" destOrd="0" presId="urn:microsoft.com/office/officeart/2005/8/layout/vList5"/>
    <dgm:cxn modelId="{78B7A3AF-872B-43EB-BB99-442E9F72E546}" type="presOf" srcId="{50DACE2A-AF88-4388-8D62-ACFE5B5D5D8A}" destId="{9B133805-E038-4E62-851C-415B9715BEC5}" srcOrd="0" destOrd="0" presId="urn:microsoft.com/office/officeart/2005/8/layout/vList5"/>
    <dgm:cxn modelId="{9A976303-9C4C-4CA5-A6E9-8E109F29C8C1}" type="presParOf" srcId="{E7E659FB-8D40-4E81-BA74-EE9E38E0C186}" destId="{2B7E819B-F5E9-47D1-A890-16897C9E2E4A}" srcOrd="0" destOrd="0" presId="urn:microsoft.com/office/officeart/2005/8/layout/vList5"/>
    <dgm:cxn modelId="{788FB582-6EAF-45EC-91DE-D5C616EFC860}" type="presParOf" srcId="{2B7E819B-F5E9-47D1-A890-16897C9E2E4A}" destId="{8480DEA2-4D1C-486B-9190-83C8EBD0FFA8}" srcOrd="0" destOrd="0" presId="urn:microsoft.com/office/officeart/2005/8/layout/vList5"/>
    <dgm:cxn modelId="{50692BF8-11DB-4B04-BA71-DE14F95D5421}" type="presParOf" srcId="{2B7E819B-F5E9-47D1-A890-16897C9E2E4A}" destId="{868739F4-FDFF-4D33-B3F4-035763B405AA}" srcOrd="1" destOrd="0" presId="urn:microsoft.com/office/officeart/2005/8/layout/vList5"/>
    <dgm:cxn modelId="{5F16913A-24CB-4027-B7AF-C561A6CBFB7B}" type="presParOf" srcId="{E7E659FB-8D40-4E81-BA74-EE9E38E0C186}" destId="{D6D27A8D-C7D8-475B-9450-457F7B1EDC13}" srcOrd="1" destOrd="0" presId="urn:microsoft.com/office/officeart/2005/8/layout/vList5"/>
    <dgm:cxn modelId="{3D818E37-1558-496A-832A-BD5388681DF8}" type="presParOf" srcId="{E7E659FB-8D40-4E81-BA74-EE9E38E0C186}" destId="{C67DD1C7-B97B-4833-B1EA-21CFB679813D}" srcOrd="2" destOrd="0" presId="urn:microsoft.com/office/officeart/2005/8/layout/vList5"/>
    <dgm:cxn modelId="{88355A79-5A21-470C-82CA-855F79AB260B}" type="presParOf" srcId="{C67DD1C7-B97B-4833-B1EA-21CFB679813D}" destId="{C428FA5B-860B-418D-9475-12A52B013E61}" srcOrd="0" destOrd="0" presId="urn:microsoft.com/office/officeart/2005/8/layout/vList5"/>
    <dgm:cxn modelId="{093BCA7E-B8B6-473D-8F21-AFB0B704B351}" type="presParOf" srcId="{C67DD1C7-B97B-4833-B1EA-21CFB679813D}" destId="{6F5D0F53-9BF0-4743-8EE8-2D7951B1D59A}" srcOrd="1" destOrd="0" presId="urn:microsoft.com/office/officeart/2005/8/layout/vList5"/>
    <dgm:cxn modelId="{B6C5FFC6-7168-49F8-8799-6C2DB5FB2B9E}" type="presParOf" srcId="{E7E659FB-8D40-4E81-BA74-EE9E38E0C186}" destId="{193D51A0-D94C-47AC-AD61-BE988042B240}" srcOrd="3" destOrd="0" presId="urn:microsoft.com/office/officeart/2005/8/layout/vList5"/>
    <dgm:cxn modelId="{59B32CFE-26F6-4427-9EE6-5C3D35C93C53}" type="presParOf" srcId="{E7E659FB-8D40-4E81-BA74-EE9E38E0C186}" destId="{7F8938CA-589A-403B-9443-2FE9143902CF}" srcOrd="4" destOrd="0" presId="urn:microsoft.com/office/officeart/2005/8/layout/vList5"/>
    <dgm:cxn modelId="{02E23832-75AF-454C-846F-133CFD2B21CE}" type="presParOf" srcId="{7F8938CA-589A-403B-9443-2FE9143902CF}" destId="{1C4AD16F-50DE-45CF-BF8D-C1D8DF7609CA}" srcOrd="0" destOrd="0" presId="urn:microsoft.com/office/officeart/2005/8/layout/vList5"/>
    <dgm:cxn modelId="{62384D2A-6AF9-4A3D-B7D3-8D04CAC685DB}" type="presParOf" srcId="{7F8938CA-589A-403B-9443-2FE9143902CF}" destId="{9B133805-E038-4E62-851C-415B9715BEC5}" srcOrd="1" destOrd="0" presId="urn:microsoft.com/office/officeart/2005/8/layout/vList5"/>
    <dgm:cxn modelId="{C5C49524-3838-41BE-9BE1-8CE7B147CF7E}" type="presParOf" srcId="{E7E659FB-8D40-4E81-BA74-EE9E38E0C186}" destId="{56865C7B-E04E-4CA0-A0DF-9FB76123DAB8}" srcOrd="5" destOrd="0" presId="urn:microsoft.com/office/officeart/2005/8/layout/vList5"/>
    <dgm:cxn modelId="{6C443EF2-7990-4900-80A2-0B0C5E85E785}" type="presParOf" srcId="{E7E659FB-8D40-4E81-BA74-EE9E38E0C186}" destId="{B6E850AE-FDB2-45B6-895A-6FCCAF7D2A88}" srcOrd="6" destOrd="0" presId="urn:microsoft.com/office/officeart/2005/8/layout/vList5"/>
    <dgm:cxn modelId="{21DC41C3-5111-47EC-8F1D-EBF474DEC445}" type="presParOf" srcId="{B6E850AE-FDB2-45B6-895A-6FCCAF7D2A88}" destId="{373A5202-6E34-443C-92C9-0A0FC1782345}" srcOrd="0" destOrd="0" presId="urn:microsoft.com/office/officeart/2005/8/layout/vList5"/>
    <dgm:cxn modelId="{8AFD81E6-E2A0-4ABF-B022-81E4ABC488BF}" type="presParOf" srcId="{B6E850AE-FDB2-45B6-895A-6FCCAF7D2A88}" destId="{2EB7017E-715D-4911-B23C-1974E32D998C}" srcOrd="1" destOrd="0" presId="urn:microsoft.com/office/officeart/2005/8/layout/vList5"/>
    <dgm:cxn modelId="{7C339F91-4D2F-4148-9536-EDE72E15D187}" type="presParOf" srcId="{E7E659FB-8D40-4E81-BA74-EE9E38E0C186}" destId="{9223CA8B-0332-49CB-A4C9-7135D6A4F913}" srcOrd="7" destOrd="0" presId="urn:microsoft.com/office/officeart/2005/8/layout/vList5"/>
    <dgm:cxn modelId="{440A1F60-2F8F-452F-9D95-A545BBDB962E}" type="presParOf" srcId="{E7E659FB-8D40-4E81-BA74-EE9E38E0C186}" destId="{3F36B8ED-1439-46C3-8630-2DE63744BBE7}" srcOrd="8" destOrd="0" presId="urn:microsoft.com/office/officeart/2005/8/layout/vList5"/>
    <dgm:cxn modelId="{90D87931-B8F8-487B-9405-1DB21244D642}" type="presParOf" srcId="{3F36B8ED-1439-46C3-8630-2DE63744BBE7}" destId="{4639C7CF-A783-4A63-BF81-BA7EE272838F}" srcOrd="0" destOrd="0" presId="urn:microsoft.com/office/officeart/2005/8/layout/vList5"/>
    <dgm:cxn modelId="{980F36C5-1D7C-4AAA-BA44-3B74E1AD0475}" type="presParOf" srcId="{3F36B8ED-1439-46C3-8630-2DE63744BBE7}" destId="{08B69990-2893-4FFC-9E50-5A4C936C8AC1}" srcOrd="1" destOrd="0" presId="urn:microsoft.com/office/officeart/2005/8/layout/vList5"/>
    <dgm:cxn modelId="{84BA3FDE-790C-4FF1-B2C5-7688B93737FC}" type="presParOf" srcId="{E7E659FB-8D40-4E81-BA74-EE9E38E0C186}" destId="{43AEF04B-06F1-41CF-AE62-91CEF45D6445}" srcOrd="9" destOrd="0" presId="urn:microsoft.com/office/officeart/2005/8/layout/vList5"/>
    <dgm:cxn modelId="{2E9A1D44-E290-4913-98A4-BECF4C801B52}" type="presParOf" srcId="{E7E659FB-8D40-4E81-BA74-EE9E38E0C186}" destId="{5FEEA64A-E2BE-4A70-903D-DFFC494C87AE}" srcOrd="10" destOrd="0" presId="urn:microsoft.com/office/officeart/2005/8/layout/vList5"/>
    <dgm:cxn modelId="{965A6DAC-5358-4D6D-B924-7BA0D3BBA219}" type="presParOf" srcId="{5FEEA64A-E2BE-4A70-903D-DFFC494C87AE}" destId="{2D354C0E-E756-4B57-8851-D684EF76EDFB}" srcOrd="0" destOrd="0" presId="urn:microsoft.com/office/officeart/2005/8/layout/vList5"/>
    <dgm:cxn modelId="{8F9A01D6-906D-4E36-A435-D4EE66485103}" type="presParOf" srcId="{5FEEA64A-E2BE-4A70-903D-DFFC494C87AE}" destId="{FEB5EE5C-01C2-4A50-B724-61600141A4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55562-D7B1-4191-B872-41B83D08B83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25CD6B-9EA3-4207-A424-431A71DEC927}">
      <dgm:prSet/>
      <dgm:spPr/>
      <dgm:t>
        <a:bodyPr/>
        <a:lstStyle/>
        <a:p>
          <a:pPr rtl="0"/>
          <a:r>
            <a:rPr lang="en-IN" dirty="0" smtClean="0"/>
            <a:t>Groups (Self Help Associations)</a:t>
          </a:r>
          <a:endParaRPr lang="en-IN" dirty="0"/>
        </a:p>
      </dgm:t>
    </dgm:pt>
    <dgm:pt modelId="{8140079B-A22A-427A-89BC-D743C35C528B}" type="parTrans" cxnId="{24113732-AAEF-405C-BFE2-E26D5A7897E5}">
      <dgm:prSet/>
      <dgm:spPr/>
      <dgm:t>
        <a:bodyPr/>
        <a:lstStyle/>
        <a:p>
          <a:endParaRPr lang="en-IN"/>
        </a:p>
      </dgm:t>
    </dgm:pt>
    <dgm:pt modelId="{8ADEC348-0945-46D1-BB1F-3091B97D48A0}" type="sibTrans" cxnId="{24113732-AAEF-405C-BFE2-E26D5A7897E5}">
      <dgm:prSet/>
      <dgm:spPr/>
      <dgm:t>
        <a:bodyPr/>
        <a:lstStyle/>
        <a:p>
          <a:endParaRPr lang="en-IN"/>
        </a:p>
      </dgm:t>
    </dgm:pt>
    <dgm:pt modelId="{9AD72520-3169-4150-B766-97B80D5BDAC7}">
      <dgm:prSet/>
      <dgm:spPr/>
      <dgm:t>
        <a:bodyPr/>
        <a:lstStyle/>
        <a:p>
          <a:pPr rtl="0"/>
          <a:r>
            <a:rPr lang="en-IN" dirty="0" smtClean="0"/>
            <a:t>Farmer Groups, Consumer Groups, Cooperatives, students</a:t>
          </a:r>
          <a:endParaRPr lang="en-IN" dirty="0"/>
        </a:p>
      </dgm:t>
    </dgm:pt>
    <dgm:pt modelId="{404CC8C4-F7A2-464E-9BCA-8FE29A289887}" type="parTrans" cxnId="{4901A41F-A4D2-49CB-8A9C-A5CBCFAE9667}">
      <dgm:prSet/>
      <dgm:spPr/>
      <dgm:t>
        <a:bodyPr/>
        <a:lstStyle/>
        <a:p>
          <a:endParaRPr lang="en-IN"/>
        </a:p>
      </dgm:t>
    </dgm:pt>
    <dgm:pt modelId="{BAC39300-22FB-4033-A74B-D589842852CE}" type="sibTrans" cxnId="{4901A41F-A4D2-49CB-8A9C-A5CBCFAE9667}">
      <dgm:prSet/>
      <dgm:spPr/>
      <dgm:t>
        <a:bodyPr/>
        <a:lstStyle/>
        <a:p>
          <a:endParaRPr lang="en-IN"/>
        </a:p>
      </dgm:t>
    </dgm:pt>
    <dgm:pt modelId="{1178249D-D981-480B-92CD-6BA28C33CFEF}">
      <dgm:prSet/>
      <dgm:spPr/>
      <dgm:t>
        <a:bodyPr/>
        <a:lstStyle/>
        <a:p>
          <a:pPr rtl="0"/>
          <a:r>
            <a:rPr lang="en-IN" dirty="0" smtClean="0"/>
            <a:t>Resource (Academic Institutes) </a:t>
          </a:r>
          <a:endParaRPr lang="en-IN" dirty="0"/>
        </a:p>
      </dgm:t>
    </dgm:pt>
    <dgm:pt modelId="{D19351AC-2167-4D9F-95C7-B9B61F6887D6}" type="parTrans" cxnId="{B344F20E-737B-4809-9DB2-239E6BF04BEE}">
      <dgm:prSet/>
      <dgm:spPr/>
      <dgm:t>
        <a:bodyPr/>
        <a:lstStyle/>
        <a:p>
          <a:endParaRPr lang="en-IN"/>
        </a:p>
      </dgm:t>
    </dgm:pt>
    <dgm:pt modelId="{45C36FB6-594B-4040-8C42-5A735B952B71}" type="sibTrans" cxnId="{B344F20E-737B-4809-9DB2-239E6BF04BEE}">
      <dgm:prSet/>
      <dgm:spPr/>
      <dgm:t>
        <a:bodyPr/>
        <a:lstStyle/>
        <a:p>
          <a:endParaRPr lang="en-IN"/>
        </a:p>
      </dgm:t>
    </dgm:pt>
    <dgm:pt modelId="{4BA6183A-308F-4937-A492-393F8E6A69F5}">
      <dgm:prSet/>
      <dgm:spPr/>
      <dgm:t>
        <a:bodyPr/>
        <a:lstStyle/>
        <a:p>
          <a:pPr rtl="0"/>
          <a:r>
            <a:rPr lang="en-IN" dirty="0" smtClean="0"/>
            <a:t>Research, Academic &amp;Training centres</a:t>
          </a:r>
          <a:endParaRPr lang="en-IN" dirty="0"/>
        </a:p>
      </dgm:t>
    </dgm:pt>
    <dgm:pt modelId="{F441A4DC-BF99-4B1A-9D60-1BB3502C59D6}" type="parTrans" cxnId="{CA72C9B8-9EC7-425B-942F-70C5FF0C19B8}">
      <dgm:prSet/>
      <dgm:spPr/>
      <dgm:t>
        <a:bodyPr/>
        <a:lstStyle/>
        <a:p>
          <a:endParaRPr lang="en-IN"/>
        </a:p>
      </dgm:t>
    </dgm:pt>
    <dgm:pt modelId="{28A37808-6EE6-4406-A5AB-A1FC51ACC573}" type="sibTrans" cxnId="{CA72C9B8-9EC7-425B-942F-70C5FF0C19B8}">
      <dgm:prSet/>
      <dgm:spPr/>
      <dgm:t>
        <a:bodyPr/>
        <a:lstStyle/>
        <a:p>
          <a:endParaRPr lang="en-IN"/>
        </a:p>
      </dgm:t>
    </dgm:pt>
    <dgm:pt modelId="{285D848E-3660-4F2C-911D-3D815550B022}">
      <dgm:prSet/>
      <dgm:spPr/>
      <dgm:t>
        <a:bodyPr/>
        <a:lstStyle/>
        <a:p>
          <a:pPr rtl="0"/>
          <a:r>
            <a:rPr lang="en-IN" dirty="0" smtClean="0"/>
            <a:t>Associates (Individuals) </a:t>
          </a:r>
          <a:endParaRPr lang="en-IN" dirty="0"/>
        </a:p>
      </dgm:t>
    </dgm:pt>
    <dgm:pt modelId="{4D7E540C-48E4-46A7-96BD-769E7695734D}" type="parTrans" cxnId="{777B00F8-D541-41BB-8F9D-290A65A86118}">
      <dgm:prSet/>
      <dgm:spPr/>
      <dgm:t>
        <a:bodyPr/>
        <a:lstStyle/>
        <a:p>
          <a:endParaRPr lang="en-IN"/>
        </a:p>
      </dgm:t>
    </dgm:pt>
    <dgm:pt modelId="{BAD2261B-703A-46AD-898D-ECEC99EAA99F}" type="sibTrans" cxnId="{777B00F8-D541-41BB-8F9D-290A65A86118}">
      <dgm:prSet/>
      <dgm:spPr/>
      <dgm:t>
        <a:bodyPr/>
        <a:lstStyle/>
        <a:p>
          <a:endParaRPr lang="en-IN"/>
        </a:p>
      </dgm:t>
    </dgm:pt>
    <dgm:pt modelId="{FD22EA20-00BA-4DA1-96EB-C06AB2941E3B}">
      <dgm:prSet/>
      <dgm:spPr/>
      <dgm:t>
        <a:bodyPr/>
        <a:lstStyle/>
        <a:p>
          <a:pPr rtl="0"/>
          <a:r>
            <a:rPr lang="en-IN" dirty="0" smtClean="0"/>
            <a:t>Industry Chambers, PSU, Apex Bodies</a:t>
          </a:r>
          <a:endParaRPr lang="en-IN" dirty="0"/>
        </a:p>
      </dgm:t>
    </dgm:pt>
    <dgm:pt modelId="{FEFA9964-231B-4B83-B8BD-2987FFDDD9B5}" type="parTrans" cxnId="{B2D3012A-C249-4A78-8395-3C833E4DF39F}">
      <dgm:prSet/>
      <dgm:spPr/>
      <dgm:t>
        <a:bodyPr/>
        <a:lstStyle/>
        <a:p>
          <a:endParaRPr lang="en-IN"/>
        </a:p>
      </dgm:t>
    </dgm:pt>
    <dgm:pt modelId="{020E03A5-AAA9-4206-9BB6-DD7A5530E803}" type="sibTrans" cxnId="{B2D3012A-C249-4A78-8395-3C833E4DF39F}">
      <dgm:prSet/>
      <dgm:spPr/>
      <dgm:t>
        <a:bodyPr/>
        <a:lstStyle/>
        <a:p>
          <a:endParaRPr lang="en-IN"/>
        </a:p>
      </dgm:t>
    </dgm:pt>
    <dgm:pt modelId="{C3334CD8-EF16-4DB8-A278-4D09C1BBAE6A}">
      <dgm:prSet/>
      <dgm:spPr/>
      <dgm:t>
        <a:bodyPr/>
        <a:lstStyle/>
        <a:p>
          <a:pPr rtl="0"/>
          <a:r>
            <a:rPr lang="en-IN" dirty="0" smtClean="0"/>
            <a:t>Company (Commercial) </a:t>
          </a:r>
          <a:endParaRPr lang="en-IN" dirty="0"/>
        </a:p>
      </dgm:t>
    </dgm:pt>
    <dgm:pt modelId="{05352CD6-C4DB-4554-8A1D-36A689D99749}" type="parTrans" cxnId="{7D7D3CD6-213E-449E-8DD3-31E12472D081}">
      <dgm:prSet/>
      <dgm:spPr/>
      <dgm:t>
        <a:bodyPr/>
        <a:lstStyle/>
        <a:p>
          <a:endParaRPr lang="en-IN"/>
        </a:p>
      </dgm:t>
    </dgm:pt>
    <dgm:pt modelId="{97DF8E52-725F-47CF-A8F9-194FC30296FC}" type="sibTrans" cxnId="{7D7D3CD6-213E-449E-8DD3-31E12472D081}">
      <dgm:prSet/>
      <dgm:spPr/>
      <dgm:t>
        <a:bodyPr/>
        <a:lstStyle/>
        <a:p>
          <a:endParaRPr lang="en-IN"/>
        </a:p>
      </dgm:t>
    </dgm:pt>
    <dgm:pt modelId="{BA110887-8F40-4817-86B9-F90D881F38A9}">
      <dgm:prSet/>
      <dgm:spPr/>
      <dgm:t>
        <a:bodyPr/>
        <a:lstStyle/>
        <a:p>
          <a:pPr rtl="0"/>
          <a:r>
            <a:rPr lang="en-IN" dirty="0" smtClean="0"/>
            <a:t>Food sector, equipment sector, Investors, Consultants, Logistics, etc.</a:t>
          </a:r>
          <a:endParaRPr lang="en-IN" dirty="0"/>
        </a:p>
      </dgm:t>
    </dgm:pt>
    <dgm:pt modelId="{F0FF9011-3A4E-4ED6-937B-F2ED5A417D2A}" type="parTrans" cxnId="{EF39B355-329D-4BBF-ADDF-54EDA6B6CC5C}">
      <dgm:prSet/>
      <dgm:spPr/>
      <dgm:t>
        <a:bodyPr/>
        <a:lstStyle/>
        <a:p>
          <a:endParaRPr lang="en-IN"/>
        </a:p>
      </dgm:t>
    </dgm:pt>
    <dgm:pt modelId="{BC016943-C071-45D6-BBC2-C48283829596}" type="sibTrans" cxnId="{EF39B355-329D-4BBF-ADDF-54EDA6B6CC5C}">
      <dgm:prSet/>
      <dgm:spPr/>
      <dgm:t>
        <a:bodyPr/>
        <a:lstStyle/>
        <a:p>
          <a:endParaRPr lang="en-IN"/>
        </a:p>
      </dgm:t>
    </dgm:pt>
    <dgm:pt modelId="{3224D345-DB8D-4C38-8E79-6510DCD0AC40}">
      <dgm:prSet/>
      <dgm:spPr/>
      <dgm:t>
        <a:bodyPr/>
        <a:lstStyle/>
        <a:p>
          <a:pPr rtl="0"/>
          <a:r>
            <a:rPr lang="en-IN" dirty="0" smtClean="0"/>
            <a:t>Fellow (Individuals) </a:t>
          </a:r>
          <a:endParaRPr lang="en-IN" dirty="0"/>
        </a:p>
      </dgm:t>
    </dgm:pt>
    <dgm:pt modelId="{77C416DE-A943-4A95-AE0F-8FA1B79D6EB0}" type="parTrans" cxnId="{DE899BA5-BCB5-401F-BB7A-A4744EFA5C92}">
      <dgm:prSet/>
      <dgm:spPr/>
      <dgm:t>
        <a:bodyPr/>
        <a:lstStyle/>
        <a:p>
          <a:endParaRPr lang="en-IN"/>
        </a:p>
      </dgm:t>
    </dgm:pt>
    <dgm:pt modelId="{D0E5133C-4BBC-417E-8332-75A6DD2C1D1D}" type="sibTrans" cxnId="{DE899BA5-BCB5-401F-BB7A-A4744EFA5C92}">
      <dgm:prSet/>
      <dgm:spPr/>
      <dgm:t>
        <a:bodyPr/>
        <a:lstStyle/>
        <a:p>
          <a:endParaRPr lang="en-IN"/>
        </a:p>
      </dgm:t>
    </dgm:pt>
    <dgm:pt modelId="{B1C9B4DE-D6DD-4CD6-A9E6-AACD508229CE}">
      <dgm:prSet/>
      <dgm:spPr/>
      <dgm:t>
        <a:bodyPr/>
        <a:lstStyle/>
        <a:p>
          <a:pPr rtl="0"/>
          <a:r>
            <a:rPr lang="en-IN" dirty="0" smtClean="0"/>
            <a:t>Senior Individuals as Fellows of NCCD</a:t>
          </a:r>
          <a:endParaRPr lang="en-IN" dirty="0"/>
        </a:p>
      </dgm:t>
    </dgm:pt>
    <dgm:pt modelId="{F1C1382A-7288-4281-A3A1-25C08D22EF10}" type="parTrans" cxnId="{257B0FA2-CC8F-48FC-A81B-37F836E07007}">
      <dgm:prSet/>
      <dgm:spPr/>
      <dgm:t>
        <a:bodyPr/>
        <a:lstStyle/>
        <a:p>
          <a:endParaRPr lang="en-IN"/>
        </a:p>
      </dgm:t>
    </dgm:pt>
    <dgm:pt modelId="{308301D5-006D-4B2E-AF52-E0CAB4192F38}" type="sibTrans" cxnId="{257B0FA2-CC8F-48FC-A81B-37F836E07007}">
      <dgm:prSet/>
      <dgm:spPr/>
      <dgm:t>
        <a:bodyPr/>
        <a:lstStyle/>
        <a:p>
          <a:endParaRPr lang="en-IN"/>
        </a:p>
      </dgm:t>
    </dgm:pt>
    <dgm:pt modelId="{E1ACFB66-F4D0-4FD3-A8C9-D2770BFB37AE}">
      <dgm:prSet/>
      <dgm:spPr/>
      <dgm:t>
        <a:bodyPr/>
        <a:lstStyle/>
        <a:p>
          <a:pPr rtl="0"/>
          <a:r>
            <a:rPr lang="en-IN" dirty="0" smtClean="0"/>
            <a:t>Individual associate members</a:t>
          </a:r>
          <a:endParaRPr lang="en-IN" dirty="0"/>
        </a:p>
      </dgm:t>
    </dgm:pt>
    <dgm:pt modelId="{E429B71D-30A7-4FE7-B2B1-D98888582320}" type="parTrans" cxnId="{EF71E08B-AD9E-4B67-B1A4-C72628455095}">
      <dgm:prSet/>
      <dgm:spPr/>
      <dgm:t>
        <a:bodyPr/>
        <a:lstStyle/>
        <a:p>
          <a:endParaRPr lang="en-IN"/>
        </a:p>
      </dgm:t>
    </dgm:pt>
    <dgm:pt modelId="{87D10A98-9471-4573-BE9F-BB84AEADA5F8}" type="sibTrans" cxnId="{EF71E08B-AD9E-4B67-B1A4-C72628455095}">
      <dgm:prSet/>
      <dgm:spPr/>
      <dgm:t>
        <a:bodyPr/>
        <a:lstStyle/>
        <a:p>
          <a:endParaRPr lang="en-IN"/>
        </a:p>
      </dgm:t>
    </dgm:pt>
    <dgm:pt modelId="{B8F16C87-C8D7-4DAF-AB5D-924BF0248E5B}">
      <dgm:prSet/>
      <dgm:spPr/>
      <dgm:t>
        <a:bodyPr/>
        <a:lstStyle/>
        <a:p>
          <a:r>
            <a:rPr lang="en-IN" dirty="0" smtClean="0"/>
            <a:t>Bodies (Industry or Government) </a:t>
          </a:r>
          <a:endParaRPr lang="en-IN" dirty="0"/>
        </a:p>
      </dgm:t>
    </dgm:pt>
    <dgm:pt modelId="{22DA5E8F-4419-4B39-825D-1504C7E87267}" type="parTrans" cxnId="{E410956F-2761-4DAF-BD2F-B0B56162DFCD}">
      <dgm:prSet/>
      <dgm:spPr/>
      <dgm:t>
        <a:bodyPr/>
        <a:lstStyle/>
        <a:p>
          <a:endParaRPr lang="en-IN"/>
        </a:p>
      </dgm:t>
    </dgm:pt>
    <dgm:pt modelId="{3658D006-AEA4-4AB7-854D-8D77FD00822C}" type="sibTrans" cxnId="{E410956F-2761-4DAF-BD2F-B0B56162DFCD}">
      <dgm:prSet/>
      <dgm:spPr/>
      <dgm:t>
        <a:bodyPr/>
        <a:lstStyle/>
        <a:p>
          <a:endParaRPr lang="en-IN"/>
        </a:p>
      </dgm:t>
    </dgm:pt>
    <dgm:pt modelId="{B1A8C3CF-4F5D-41F6-BAD7-4F6BA841C2A2}" type="pres">
      <dgm:prSet presAssocID="{67A55562-D7B1-4191-B872-41B83D08B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A21478-6DFC-4951-985E-CBB844D0F39D}" type="pres">
      <dgm:prSet presAssocID="{9B25CD6B-9EA3-4207-A424-431A71DEC9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C6033A-5EC2-482E-B0B2-1DB716C9AEA5}" type="pres">
      <dgm:prSet presAssocID="{9B25CD6B-9EA3-4207-A424-431A71DEC92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5334B1-658D-4C20-BCFF-C33372182B97}" type="pres">
      <dgm:prSet presAssocID="{1178249D-D981-480B-92CD-6BA28C33CF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70574E-FEFB-4FB1-B39B-1B7C70D3F988}" type="pres">
      <dgm:prSet presAssocID="{1178249D-D981-480B-92CD-6BA28C33CFEF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F607FC-427E-46BB-8CC5-64B19B3CD7CF}" type="pres">
      <dgm:prSet presAssocID="{285D848E-3660-4F2C-911D-3D815550B02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7A94E4-3C0A-4A94-AC80-FC97E7984839}" type="pres">
      <dgm:prSet presAssocID="{285D848E-3660-4F2C-911D-3D815550B02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0FC03A-7605-43B2-BA9E-14302E71A588}" type="pres">
      <dgm:prSet presAssocID="{B8F16C87-C8D7-4DAF-AB5D-924BF0248E5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F56332-A4E7-4119-B168-07D29C4A7467}" type="pres">
      <dgm:prSet presAssocID="{B8F16C87-C8D7-4DAF-AB5D-924BF0248E5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0A514C-1F40-4DF3-920A-297A03A4C3AE}" type="pres">
      <dgm:prSet presAssocID="{C3334CD8-EF16-4DB8-A278-4D09C1BBAE6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FCBA1F-7A5A-4BAA-80F9-8F635228010A}" type="pres">
      <dgm:prSet presAssocID="{C3334CD8-EF16-4DB8-A278-4D09C1BBAE6A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1B87FA-A65E-47B6-AD8A-640C90CD990A}" type="pres">
      <dgm:prSet presAssocID="{3224D345-DB8D-4C38-8E79-6510DCD0AC4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A3B3C6-55BE-4F31-AB00-9DCB09290183}" type="pres">
      <dgm:prSet presAssocID="{3224D345-DB8D-4C38-8E79-6510DCD0AC40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325A61E-9BEE-46CC-8C70-754477B5D266}" type="presOf" srcId="{B8F16C87-C8D7-4DAF-AB5D-924BF0248E5B}" destId="{5B0FC03A-7605-43B2-BA9E-14302E71A588}" srcOrd="0" destOrd="0" presId="urn:microsoft.com/office/officeart/2005/8/layout/vList2"/>
    <dgm:cxn modelId="{18A33E8A-C02A-4A5D-8627-09B884D7BBEA}" type="presOf" srcId="{9AD72520-3169-4150-B766-97B80D5BDAC7}" destId="{4EC6033A-5EC2-482E-B0B2-1DB716C9AEA5}" srcOrd="0" destOrd="0" presId="urn:microsoft.com/office/officeart/2005/8/layout/vList2"/>
    <dgm:cxn modelId="{DE899BA5-BCB5-401F-BB7A-A4744EFA5C92}" srcId="{67A55562-D7B1-4191-B872-41B83D08B836}" destId="{3224D345-DB8D-4C38-8E79-6510DCD0AC40}" srcOrd="5" destOrd="0" parTransId="{77C416DE-A943-4A95-AE0F-8FA1B79D6EB0}" sibTransId="{D0E5133C-4BBC-417E-8332-75A6DD2C1D1D}"/>
    <dgm:cxn modelId="{777B00F8-D541-41BB-8F9D-290A65A86118}" srcId="{67A55562-D7B1-4191-B872-41B83D08B836}" destId="{285D848E-3660-4F2C-911D-3D815550B022}" srcOrd="2" destOrd="0" parTransId="{4D7E540C-48E4-46A7-96BD-769E7695734D}" sibTransId="{BAD2261B-703A-46AD-898D-ECEC99EAA99F}"/>
    <dgm:cxn modelId="{85298305-EE15-4F2C-81BF-0C277EA30E0D}" type="presOf" srcId="{4BA6183A-308F-4937-A492-393F8E6A69F5}" destId="{C870574E-FEFB-4FB1-B39B-1B7C70D3F988}" srcOrd="0" destOrd="0" presId="urn:microsoft.com/office/officeart/2005/8/layout/vList2"/>
    <dgm:cxn modelId="{B344F20E-737B-4809-9DB2-239E6BF04BEE}" srcId="{67A55562-D7B1-4191-B872-41B83D08B836}" destId="{1178249D-D981-480B-92CD-6BA28C33CFEF}" srcOrd="1" destOrd="0" parTransId="{D19351AC-2167-4D9F-95C7-B9B61F6887D6}" sibTransId="{45C36FB6-594B-4040-8C42-5A735B952B71}"/>
    <dgm:cxn modelId="{E203A08F-FCB5-4746-90A1-2CC158B97ECE}" type="presOf" srcId="{9B25CD6B-9EA3-4207-A424-431A71DEC927}" destId="{FFA21478-6DFC-4951-985E-CBB844D0F39D}" srcOrd="0" destOrd="0" presId="urn:microsoft.com/office/officeart/2005/8/layout/vList2"/>
    <dgm:cxn modelId="{B41BA828-A699-4B35-86A3-5B2F99378EF3}" type="presOf" srcId="{FD22EA20-00BA-4DA1-96EB-C06AB2941E3B}" destId="{A9F56332-A4E7-4119-B168-07D29C4A7467}" srcOrd="0" destOrd="0" presId="urn:microsoft.com/office/officeart/2005/8/layout/vList2"/>
    <dgm:cxn modelId="{6874F32D-4567-40AE-B96F-5B8F4C7A27B6}" type="presOf" srcId="{285D848E-3660-4F2C-911D-3D815550B022}" destId="{1FF607FC-427E-46BB-8CC5-64B19B3CD7CF}" srcOrd="0" destOrd="0" presId="urn:microsoft.com/office/officeart/2005/8/layout/vList2"/>
    <dgm:cxn modelId="{B9C6E754-9946-45BF-AA98-CE988E15C831}" type="presOf" srcId="{C3334CD8-EF16-4DB8-A278-4D09C1BBAE6A}" destId="{530A514C-1F40-4DF3-920A-297A03A4C3AE}" srcOrd="0" destOrd="0" presId="urn:microsoft.com/office/officeart/2005/8/layout/vList2"/>
    <dgm:cxn modelId="{3DBF3A97-8634-4824-9156-63915A2819F7}" type="presOf" srcId="{B1C9B4DE-D6DD-4CD6-A9E6-AACD508229CE}" destId="{4EA3B3C6-55BE-4F31-AB00-9DCB09290183}" srcOrd="0" destOrd="0" presId="urn:microsoft.com/office/officeart/2005/8/layout/vList2"/>
    <dgm:cxn modelId="{2B530D0E-9475-4BAB-A5BA-B5912FFBE09E}" type="presOf" srcId="{E1ACFB66-F4D0-4FD3-A8C9-D2770BFB37AE}" destId="{627A94E4-3C0A-4A94-AC80-FC97E7984839}" srcOrd="0" destOrd="0" presId="urn:microsoft.com/office/officeart/2005/8/layout/vList2"/>
    <dgm:cxn modelId="{B2D3012A-C249-4A78-8395-3C833E4DF39F}" srcId="{B8F16C87-C8D7-4DAF-AB5D-924BF0248E5B}" destId="{FD22EA20-00BA-4DA1-96EB-C06AB2941E3B}" srcOrd="0" destOrd="0" parTransId="{FEFA9964-231B-4B83-B8BD-2987FFDDD9B5}" sibTransId="{020E03A5-AAA9-4206-9BB6-DD7A5530E803}"/>
    <dgm:cxn modelId="{B0511572-CF60-4FC1-80A1-FC7BE6B73F38}" type="presOf" srcId="{BA110887-8F40-4817-86B9-F90D881F38A9}" destId="{4EFCBA1F-7A5A-4BAA-80F9-8F635228010A}" srcOrd="0" destOrd="0" presId="urn:microsoft.com/office/officeart/2005/8/layout/vList2"/>
    <dgm:cxn modelId="{EF39B355-329D-4BBF-ADDF-54EDA6B6CC5C}" srcId="{C3334CD8-EF16-4DB8-A278-4D09C1BBAE6A}" destId="{BA110887-8F40-4817-86B9-F90D881F38A9}" srcOrd="0" destOrd="0" parTransId="{F0FF9011-3A4E-4ED6-937B-F2ED5A417D2A}" sibTransId="{BC016943-C071-45D6-BBC2-C48283829596}"/>
    <dgm:cxn modelId="{24113732-AAEF-405C-BFE2-E26D5A7897E5}" srcId="{67A55562-D7B1-4191-B872-41B83D08B836}" destId="{9B25CD6B-9EA3-4207-A424-431A71DEC927}" srcOrd="0" destOrd="0" parTransId="{8140079B-A22A-427A-89BC-D743C35C528B}" sibTransId="{8ADEC348-0945-46D1-BB1F-3091B97D48A0}"/>
    <dgm:cxn modelId="{7D7D3CD6-213E-449E-8DD3-31E12472D081}" srcId="{67A55562-D7B1-4191-B872-41B83D08B836}" destId="{C3334CD8-EF16-4DB8-A278-4D09C1BBAE6A}" srcOrd="4" destOrd="0" parTransId="{05352CD6-C4DB-4554-8A1D-36A689D99749}" sibTransId="{97DF8E52-725F-47CF-A8F9-194FC30296FC}"/>
    <dgm:cxn modelId="{4901A41F-A4D2-49CB-8A9C-A5CBCFAE9667}" srcId="{9B25CD6B-9EA3-4207-A424-431A71DEC927}" destId="{9AD72520-3169-4150-B766-97B80D5BDAC7}" srcOrd="0" destOrd="0" parTransId="{404CC8C4-F7A2-464E-9BCA-8FE29A289887}" sibTransId="{BAC39300-22FB-4033-A74B-D589842852CE}"/>
    <dgm:cxn modelId="{257B0FA2-CC8F-48FC-A81B-37F836E07007}" srcId="{3224D345-DB8D-4C38-8E79-6510DCD0AC40}" destId="{B1C9B4DE-D6DD-4CD6-A9E6-AACD508229CE}" srcOrd="0" destOrd="0" parTransId="{F1C1382A-7288-4281-A3A1-25C08D22EF10}" sibTransId="{308301D5-006D-4B2E-AF52-E0CAB4192F38}"/>
    <dgm:cxn modelId="{1E785E69-7251-4F2D-B55C-D8AD2E2253CD}" type="presOf" srcId="{3224D345-DB8D-4C38-8E79-6510DCD0AC40}" destId="{A71B87FA-A65E-47B6-AD8A-640C90CD990A}" srcOrd="0" destOrd="0" presId="urn:microsoft.com/office/officeart/2005/8/layout/vList2"/>
    <dgm:cxn modelId="{E410956F-2761-4DAF-BD2F-B0B56162DFCD}" srcId="{67A55562-D7B1-4191-B872-41B83D08B836}" destId="{B8F16C87-C8D7-4DAF-AB5D-924BF0248E5B}" srcOrd="3" destOrd="0" parTransId="{22DA5E8F-4419-4B39-825D-1504C7E87267}" sibTransId="{3658D006-AEA4-4AB7-854D-8D77FD00822C}"/>
    <dgm:cxn modelId="{E3B4E0C7-DBE5-4A8D-8FC3-17DC48AF2E28}" type="presOf" srcId="{1178249D-D981-480B-92CD-6BA28C33CFEF}" destId="{D55334B1-658D-4C20-BCFF-C33372182B97}" srcOrd="0" destOrd="0" presId="urn:microsoft.com/office/officeart/2005/8/layout/vList2"/>
    <dgm:cxn modelId="{8CDE8FF9-F4DA-42CB-9424-973ED2855035}" type="presOf" srcId="{67A55562-D7B1-4191-B872-41B83D08B836}" destId="{B1A8C3CF-4F5D-41F6-BAD7-4F6BA841C2A2}" srcOrd="0" destOrd="0" presId="urn:microsoft.com/office/officeart/2005/8/layout/vList2"/>
    <dgm:cxn modelId="{EF71E08B-AD9E-4B67-B1A4-C72628455095}" srcId="{285D848E-3660-4F2C-911D-3D815550B022}" destId="{E1ACFB66-F4D0-4FD3-A8C9-D2770BFB37AE}" srcOrd="0" destOrd="0" parTransId="{E429B71D-30A7-4FE7-B2B1-D98888582320}" sibTransId="{87D10A98-9471-4573-BE9F-BB84AEADA5F8}"/>
    <dgm:cxn modelId="{CA72C9B8-9EC7-425B-942F-70C5FF0C19B8}" srcId="{1178249D-D981-480B-92CD-6BA28C33CFEF}" destId="{4BA6183A-308F-4937-A492-393F8E6A69F5}" srcOrd="0" destOrd="0" parTransId="{F441A4DC-BF99-4B1A-9D60-1BB3502C59D6}" sibTransId="{28A37808-6EE6-4406-A5AB-A1FC51ACC573}"/>
    <dgm:cxn modelId="{3663FCE1-3D91-45D2-B33D-8F987EBA44E3}" type="presParOf" srcId="{B1A8C3CF-4F5D-41F6-BAD7-4F6BA841C2A2}" destId="{FFA21478-6DFC-4951-985E-CBB844D0F39D}" srcOrd="0" destOrd="0" presId="urn:microsoft.com/office/officeart/2005/8/layout/vList2"/>
    <dgm:cxn modelId="{E4C3418C-8C4F-4FC9-AFD2-20530C5337E9}" type="presParOf" srcId="{B1A8C3CF-4F5D-41F6-BAD7-4F6BA841C2A2}" destId="{4EC6033A-5EC2-482E-B0B2-1DB716C9AEA5}" srcOrd="1" destOrd="0" presId="urn:microsoft.com/office/officeart/2005/8/layout/vList2"/>
    <dgm:cxn modelId="{6E15535F-56D2-4EE0-A643-73CB08A14C42}" type="presParOf" srcId="{B1A8C3CF-4F5D-41F6-BAD7-4F6BA841C2A2}" destId="{D55334B1-658D-4C20-BCFF-C33372182B97}" srcOrd="2" destOrd="0" presId="urn:microsoft.com/office/officeart/2005/8/layout/vList2"/>
    <dgm:cxn modelId="{BE8852F1-7B7B-44B0-A547-1A474849D7FE}" type="presParOf" srcId="{B1A8C3CF-4F5D-41F6-BAD7-4F6BA841C2A2}" destId="{C870574E-FEFB-4FB1-B39B-1B7C70D3F988}" srcOrd="3" destOrd="0" presId="urn:microsoft.com/office/officeart/2005/8/layout/vList2"/>
    <dgm:cxn modelId="{0BBFE000-255E-4D2B-A8F9-0C3B8D085640}" type="presParOf" srcId="{B1A8C3CF-4F5D-41F6-BAD7-4F6BA841C2A2}" destId="{1FF607FC-427E-46BB-8CC5-64B19B3CD7CF}" srcOrd="4" destOrd="0" presId="urn:microsoft.com/office/officeart/2005/8/layout/vList2"/>
    <dgm:cxn modelId="{62B211D7-6F8D-4B7A-A0DE-971ECC80C2BA}" type="presParOf" srcId="{B1A8C3CF-4F5D-41F6-BAD7-4F6BA841C2A2}" destId="{627A94E4-3C0A-4A94-AC80-FC97E7984839}" srcOrd="5" destOrd="0" presId="urn:microsoft.com/office/officeart/2005/8/layout/vList2"/>
    <dgm:cxn modelId="{C24E6C9E-D7C3-4DC0-AA3B-C8484E8D2830}" type="presParOf" srcId="{B1A8C3CF-4F5D-41F6-BAD7-4F6BA841C2A2}" destId="{5B0FC03A-7605-43B2-BA9E-14302E71A588}" srcOrd="6" destOrd="0" presId="urn:microsoft.com/office/officeart/2005/8/layout/vList2"/>
    <dgm:cxn modelId="{07ED711E-2D60-4244-A271-79B677BF7713}" type="presParOf" srcId="{B1A8C3CF-4F5D-41F6-BAD7-4F6BA841C2A2}" destId="{A9F56332-A4E7-4119-B168-07D29C4A7467}" srcOrd="7" destOrd="0" presId="urn:microsoft.com/office/officeart/2005/8/layout/vList2"/>
    <dgm:cxn modelId="{F75A9A3B-143B-4DC7-A35F-4D04D352D746}" type="presParOf" srcId="{B1A8C3CF-4F5D-41F6-BAD7-4F6BA841C2A2}" destId="{530A514C-1F40-4DF3-920A-297A03A4C3AE}" srcOrd="8" destOrd="0" presId="urn:microsoft.com/office/officeart/2005/8/layout/vList2"/>
    <dgm:cxn modelId="{206A348D-F77A-45D8-B5DC-269FEFD13482}" type="presParOf" srcId="{B1A8C3CF-4F5D-41F6-BAD7-4F6BA841C2A2}" destId="{4EFCBA1F-7A5A-4BAA-80F9-8F635228010A}" srcOrd="9" destOrd="0" presId="urn:microsoft.com/office/officeart/2005/8/layout/vList2"/>
    <dgm:cxn modelId="{0C211331-1713-4C03-AE0E-A922382C9C25}" type="presParOf" srcId="{B1A8C3CF-4F5D-41F6-BAD7-4F6BA841C2A2}" destId="{A71B87FA-A65E-47B6-AD8A-640C90CD990A}" srcOrd="10" destOrd="0" presId="urn:microsoft.com/office/officeart/2005/8/layout/vList2"/>
    <dgm:cxn modelId="{179CBBA9-B05A-4D70-B364-3867ED56901D}" type="presParOf" srcId="{B1A8C3CF-4F5D-41F6-BAD7-4F6BA841C2A2}" destId="{4EA3B3C6-55BE-4F31-AB00-9DCB0929018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7C1E-A62C-4D9B-B090-5D14C405557C}">
      <dsp:nvSpPr>
        <dsp:cNvPr id="0" name=""/>
        <dsp:cNvSpPr/>
      </dsp:nvSpPr>
      <dsp:spPr>
        <a:xfrm>
          <a:off x="0" y="45599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smtClean="0"/>
            <a:t>When harvested produce escapes its end use</a:t>
          </a:r>
          <a:r>
            <a:rPr lang="en-IN" sz="3000" i="1" kern="1200" smtClean="0"/>
            <a:t> !</a:t>
          </a:r>
          <a:endParaRPr lang="en-US" sz="3000" kern="1200"/>
        </a:p>
      </dsp:txBody>
      <dsp:txXfrm>
        <a:off x="35125" y="80724"/>
        <a:ext cx="8159350" cy="649299"/>
      </dsp:txXfrm>
    </dsp:sp>
    <dsp:sp modelId="{C0B23A0D-CFE5-43AE-83F6-5636B167D455}">
      <dsp:nvSpPr>
        <dsp:cNvPr id="0" name=""/>
        <dsp:cNvSpPr/>
      </dsp:nvSpPr>
      <dsp:spPr>
        <a:xfrm>
          <a:off x="0" y="851549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How does our food escape </a:t>
          </a:r>
          <a:r>
            <a:rPr lang="en-IN" sz="3000" i="1" kern="1200" dirty="0" smtClean="0"/>
            <a:t>?</a:t>
          </a:r>
          <a:endParaRPr lang="en-US" sz="3000" kern="1200" dirty="0"/>
        </a:p>
      </dsp:txBody>
      <dsp:txXfrm>
        <a:off x="35125" y="886674"/>
        <a:ext cx="8159350" cy="649299"/>
      </dsp:txXfrm>
    </dsp:sp>
    <dsp:sp modelId="{E776B8E6-FF37-429E-9853-9AADCD34DED0}">
      <dsp:nvSpPr>
        <dsp:cNvPr id="0" name=""/>
        <dsp:cNvSpPr/>
      </dsp:nvSpPr>
      <dsp:spPr>
        <a:xfrm>
          <a:off x="0" y="1571099"/>
          <a:ext cx="8229600" cy="90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72000" rIns="213360" bIns="720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By perishing before it can reach gainful use </a:t>
          </a:r>
          <a:r>
            <a:rPr lang="en-IN" sz="2300" i="1" kern="1200" dirty="0" smtClean="0"/>
            <a:t>!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Because markets are too inaccessible </a:t>
          </a:r>
          <a:r>
            <a:rPr lang="en-IN" sz="2300" i="1" kern="1200" dirty="0" smtClean="0"/>
            <a:t>!</a:t>
          </a:r>
          <a:endParaRPr lang="en-US" sz="2300" kern="1200" dirty="0"/>
        </a:p>
      </dsp:txBody>
      <dsp:txXfrm>
        <a:off x="0" y="1571099"/>
        <a:ext cx="8229600" cy="900450"/>
      </dsp:txXfrm>
    </dsp:sp>
    <dsp:sp modelId="{326F852B-CF8C-4937-883C-DDF740F5E812}">
      <dsp:nvSpPr>
        <dsp:cNvPr id="0" name=""/>
        <dsp:cNvSpPr/>
      </dsp:nvSpPr>
      <dsp:spPr>
        <a:xfrm>
          <a:off x="0" y="2471549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Why are markets inaccessible </a:t>
          </a:r>
          <a:r>
            <a:rPr lang="en-IN" sz="3000" i="1" kern="1200" dirty="0" smtClean="0"/>
            <a:t>?</a:t>
          </a:r>
          <a:endParaRPr lang="en-US" sz="3000" kern="1200" dirty="0"/>
        </a:p>
      </dsp:txBody>
      <dsp:txXfrm>
        <a:off x="35125" y="2506674"/>
        <a:ext cx="8159350" cy="649299"/>
      </dsp:txXfrm>
    </dsp:sp>
    <dsp:sp modelId="{288B17EA-D8E8-400F-8B67-96D44C7EBD1E}">
      <dsp:nvSpPr>
        <dsp:cNvPr id="0" name=""/>
        <dsp:cNvSpPr/>
      </dsp:nvSpPr>
      <dsp:spPr>
        <a:xfrm>
          <a:off x="0" y="3191099"/>
          <a:ext cx="822960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72000" rIns="213360" bIns="720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Because food is perishable and needs post-harvest care </a:t>
          </a:r>
          <a:r>
            <a:rPr lang="en-IN" sz="2300" i="1" kern="1200" dirty="0" smtClean="0"/>
            <a:t>!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Because Post-harvest care is not market linked</a:t>
          </a:r>
          <a:r>
            <a:rPr lang="en-IN" sz="2300" i="1" kern="1200" dirty="0" smtClean="0"/>
            <a:t> ! 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Because such Care requires working tools</a:t>
          </a:r>
          <a:r>
            <a:rPr lang="en-IN" sz="2300" i="1" kern="1200" dirty="0" smtClean="0"/>
            <a:t> ! 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IN" sz="2300" kern="1200" dirty="0" smtClean="0"/>
            <a:t>Because such Tools require skills to use</a:t>
          </a:r>
          <a:r>
            <a:rPr lang="en-IN" sz="2300" i="1" kern="1200" dirty="0" smtClean="0"/>
            <a:t> !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300" kern="1200" dirty="0" smtClean="0"/>
            <a:t>Because some stakeholders do not care </a:t>
          </a:r>
          <a:r>
            <a:rPr lang="en-US" sz="2300" i="1" kern="1200" dirty="0" smtClean="0"/>
            <a:t>!</a:t>
          </a:r>
          <a:endParaRPr lang="en-US" sz="2300" kern="1200" dirty="0"/>
        </a:p>
      </dsp:txBody>
      <dsp:txXfrm>
        <a:off x="0" y="3191099"/>
        <a:ext cx="8229600" cy="217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39F4-FDFF-4D33-B3F4-035763B405AA}">
      <dsp:nvSpPr>
        <dsp:cNvPr id="0" name=""/>
        <dsp:cNvSpPr/>
      </dsp:nvSpPr>
      <dsp:spPr>
        <a:xfrm rot="5400000">
          <a:off x="5291645" y="-2326512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Develop implementing agencies</a:t>
          </a:r>
          <a:endParaRPr lang="en-IN" sz="1800" kern="1200" dirty="0"/>
        </a:p>
      </dsp:txBody>
      <dsp:txXfrm rot="-5400000">
        <a:off x="2880850" y="116642"/>
        <a:ext cx="5452113" cy="598162"/>
      </dsp:txXfrm>
    </dsp:sp>
    <dsp:sp modelId="{8480DEA2-4D1C-486B-9190-83C8EBD0FFA8}">
      <dsp:nvSpPr>
        <dsp:cNvPr id="0" name=""/>
        <dsp:cNvSpPr/>
      </dsp:nvSpPr>
      <dsp:spPr>
        <a:xfrm>
          <a:off x="204166" y="1423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Capacity building on  assessed need</a:t>
          </a:r>
          <a:endParaRPr lang="en-IN" sz="2000" kern="1200" dirty="0"/>
        </a:p>
      </dsp:txBody>
      <dsp:txXfrm>
        <a:off x="244615" y="41872"/>
        <a:ext cx="2595785" cy="747702"/>
      </dsp:txXfrm>
    </dsp:sp>
    <dsp:sp modelId="{6F5D0F53-9BF0-4743-8EE8-2D7951B1D59A}">
      <dsp:nvSpPr>
        <dsp:cNvPr id="0" name=""/>
        <dsp:cNvSpPr/>
      </dsp:nvSpPr>
      <dsp:spPr>
        <a:xfrm rot="5400000">
          <a:off x="5291645" y="-1456482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Implementing agencies to promote awareness, </a:t>
          </a:r>
          <a:r>
            <a:rPr lang="en-IN" sz="1800" kern="1200" dirty="0" err="1" smtClean="0"/>
            <a:t>projectise</a:t>
          </a:r>
          <a:r>
            <a:rPr lang="en-IN" sz="1800" kern="1200" dirty="0" smtClean="0"/>
            <a:t> needs to adopt alternatives</a:t>
          </a:r>
          <a:endParaRPr lang="en-IN" sz="1800" kern="1200" dirty="0"/>
        </a:p>
      </dsp:txBody>
      <dsp:txXfrm rot="-5400000">
        <a:off x="2880850" y="986672"/>
        <a:ext cx="5452113" cy="598162"/>
      </dsp:txXfrm>
    </dsp:sp>
    <dsp:sp modelId="{C428FA5B-860B-418D-9475-12A52B013E61}">
      <dsp:nvSpPr>
        <dsp:cNvPr id="0" name=""/>
        <dsp:cNvSpPr/>
      </dsp:nvSpPr>
      <dsp:spPr>
        <a:xfrm>
          <a:off x="204166" y="871453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Program awareness</a:t>
          </a:r>
          <a:endParaRPr lang="en-IN" sz="2000" kern="1200"/>
        </a:p>
      </dsp:txBody>
      <dsp:txXfrm>
        <a:off x="244615" y="911902"/>
        <a:ext cx="2595785" cy="747702"/>
      </dsp:txXfrm>
    </dsp:sp>
    <dsp:sp modelId="{9B133805-E038-4E62-851C-415B9715BEC5}">
      <dsp:nvSpPr>
        <dsp:cNvPr id="0" name=""/>
        <dsp:cNvSpPr/>
      </dsp:nvSpPr>
      <dsp:spPr>
        <a:xfrm rot="5400000">
          <a:off x="5291645" y="-586451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Priority to ones phasing out( modernisation) or for new projects with alternatives</a:t>
          </a:r>
          <a:endParaRPr lang="en-IN" sz="2000" kern="1200" dirty="0"/>
        </a:p>
      </dsp:txBody>
      <dsp:txXfrm rot="-5400000">
        <a:off x="2880850" y="1856703"/>
        <a:ext cx="5452113" cy="598162"/>
      </dsp:txXfrm>
    </dsp:sp>
    <dsp:sp modelId="{1C4AD16F-50DE-45CF-BF8D-C1D8DF7609CA}">
      <dsp:nvSpPr>
        <dsp:cNvPr id="0" name=""/>
        <dsp:cNvSpPr/>
      </dsp:nvSpPr>
      <dsp:spPr>
        <a:xfrm>
          <a:off x="204166" y="1741484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Prioritize assistance</a:t>
          </a:r>
          <a:endParaRPr lang="en-IN" sz="2000" kern="1200" dirty="0"/>
        </a:p>
      </dsp:txBody>
      <dsp:txXfrm>
        <a:off x="244615" y="1781933"/>
        <a:ext cx="2595785" cy="747702"/>
      </dsp:txXfrm>
    </dsp:sp>
    <dsp:sp modelId="{2EB7017E-715D-4911-B23C-1974E32D998C}">
      <dsp:nvSpPr>
        <dsp:cNvPr id="0" name=""/>
        <dsp:cNvSpPr/>
      </dsp:nvSpPr>
      <dsp:spPr>
        <a:xfrm rot="5400000">
          <a:off x="5276682" y="291248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Applied research for low cost, low energy options for last mile and near-farm infrastructure</a:t>
          </a:r>
          <a:endParaRPr lang="en-IN" sz="1800" kern="1200" dirty="0"/>
        </a:p>
      </dsp:txBody>
      <dsp:txXfrm rot="-5400000">
        <a:off x="2865887" y="2734403"/>
        <a:ext cx="5452113" cy="598162"/>
      </dsp:txXfrm>
    </dsp:sp>
    <dsp:sp modelId="{373A5202-6E34-443C-92C9-0A0FC1782345}">
      <dsp:nvSpPr>
        <dsp:cNvPr id="0" name=""/>
        <dsp:cNvSpPr/>
      </dsp:nvSpPr>
      <dsp:spPr>
        <a:xfrm>
          <a:off x="204166" y="2611515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Application based research</a:t>
          </a:r>
          <a:endParaRPr lang="en-IN" sz="2000" kern="1200" dirty="0"/>
        </a:p>
      </dsp:txBody>
      <dsp:txXfrm>
        <a:off x="244615" y="2651964"/>
        <a:ext cx="2595785" cy="747702"/>
      </dsp:txXfrm>
    </dsp:sp>
    <dsp:sp modelId="{08B69990-2893-4FFC-9E50-5A4C936C8AC1}">
      <dsp:nvSpPr>
        <dsp:cNvPr id="0" name=""/>
        <dsp:cNvSpPr/>
      </dsp:nvSpPr>
      <dsp:spPr>
        <a:xfrm rot="5400000">
          <a:off x="5291645" y="1153609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Modernisation and upgradation, increased assistance from Multilateral fund and state budget</a:t>
          </a:r>
          <a:endParaRPr lang="en-IN" sz="1800" kern="1200" dirty="0"/>
        </a:p>
      </dsp:txBody>
      <dsp:txXfrm rot="-5400000">
        <a:off x="2880850" y="3596764"/>
        <a:ext cx="5452113" cy="598162"/>
      </dsp:txXfrm>
    </dsp:sp>
    <dsp:sp modelId="{4639C7CF-A783-4A63-BF81-BA7EE272838F}">
      <dsp:nvSpPr>
        <dsp:cNvPr id="0" name=""/>
        <dsp:cNvSpPr/>
      </dsp:nvSpPr>
      <dsp:spPr>
        <a:xfrm>
          <a:off x="204166" y="3481545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Expansion and scale up of existing</a:t>
          </a:r>
          <a:endParaRPr lang="en-IN" sz="2000" kern="1200" dirty="0"/>
        </a:p>
      </dsp:txBody>
      <dsp:txXfrm>
        <a:off x="244615" y="3521994"/>
        <a:ext cx="2595785" cy="747702"/>
      </dsp:txXfrm>
    </dsp:sp>
    <dsp:sp modelId="{FEB5EE5C-01C2-4A50-B724-61600141A4EB}">
      <dsp:nvSpPr>
        <dsp:cNvPr id="0" name=""/>
        <dsp:cNvSpPr/>
      </dsp:nvSpPr>
      <dsp:spPr>
        <a:xfrm rot="5400000">
          <a:off x="5291645" y="2023640"/>
          <a:ext cx="662880" cy="5484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Impact evaluation of Capacity building Initiatives</a:t>
          </a:r>
          <a:endParaRPr lang="en-IN" sz="1800" kern="1200" dirty="0"/>
        </a:p>
      </dsp:txBody>
      <dsp:txXfrm rot="-5400000">
        <a:off x="2880850" y="4466795"/>
        <a:ext cx="5452113" cy="598162"/>
      </dsp:txXfrm>
    </dsp:sp>
    <dsp:sp modelId="{2D354C0E-E756-4B57-8851-D684EF76EDFB}">
      <dsp:nvSpPr>
        <dsp:cNvPr id="0" name=""/>
        <dsp:cNvSpPr/>
      </dsp:nvSpPr>
      <dsp:spPr>
        <a:xfrm>
          <a:off x="204166" y="4351576"/>
          <a:ext cx="2676683" cy="82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Feedback on activities</a:t>
          </a:r>
          <a:endParaRPr lang="en-IN" sz="2000" kern="1200" dirty="0"/>
        </a:p>
      </dsp:txBody>
      <dsp:txXfrm>
        <a:off x="244615" y="4392025"/>
        <a:ext cx="2595785" cy="747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21478-6DFC-4951-985E-CBB844D0F39D}">
      <dsp:nvSpPr>
        <dsp:cNvPr id="0" name=""/>
        <dsp:cNvSpPr/>
      </dsp:nvSpPr>
      <dsp:spPr>
        <a:xfrm>
          <a:off x="0" y="122948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Groups (Self Help Associations)</a:t>
          </a:r>
          <a:endParaRPr lang="en-IN" sz="1900" kern="1200" dirty="0"/>
        </a:p>
      </dsp:txBody>
      <dsp:txXfrm>
        <a:off x="22246" y="145194"/>
        <a:ext cx="3776917" cy="411223"/>
      </dsp:txXfrm>
    </dsp:sp>
    <dsp:sp modelId="{4EC6033A-5EC2-482E-B0B2-1DB716C9AEA5}">
      <dsp:nvSpPr>
        <dsp:cNvPr id="0" name=""/>
        <dsp:cNvSpPr/>
      </dsp:nvSpPr>
      <dsp:spPr>
        <a:xfrm>
          <a:off x="0" y="578663"/>
          <a:ext cx="3821409" cy="47196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Farmer Groups, Consumer Groups, Cooperatives, students</a:t>
          </a:r>
          <a:endParaRPr lang="en-IN" sz="1500" kern="1200" dirty="0"/>
        </a:p>
      </dsp:txBody>
      <dsp:txXfrm>
        <a:off x="0" y="578663"/>
        <a:ext cx="3821409" cy="471960"/>
      </dsp:txXfrm>
    </dsp:sp>
    <dsp:sp modelId="{D55334B1-658D-4C20-BCFF-C33372182B97}">
      <dsp:nvSpPr>
        <dsp:cNvPr id="0" name=""/>
        <dsp:cNvSpPr/>
      </dsp:nvSpPr>
      <dsp:spPr>
        <a:xfrm>
          <a:off x="0" y="1050623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Resource (Academic Institutes) </a:t>
          </a:r>
          <a:endParaRPr lang="en-IN" sz="1900" kern="1200" dirty="0"/>
        </a:p>
      </dsp:txBody>
      <dsp:txXfrm>
        <a:off x="22246" y="1072869"/>
        <a:ext cx="3776917" cy="411223"/>
      </dsp:txXfrm>
    </dsp:sp>
    <dsp:sp modelId="{C870574E-FEFB-4FB1-B39B-1B7C70D3F988}">
      <dsp:nvSpPr>
        <dsp:cNvPr id="0" name=""/>
        <dsp:cNvSpPr/>
      </dsp:nvSpPr>
      <dsp:spPr>
        <a:xfrm>
          <a:off x="0" y="1506338"/>
          <a:ext cx="3821409" cy="31464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Research, Academic &amp;Training centres</a:t>
          </a:r>
          <a:endParaRPr lang="en-IN" sz="1500" kern="1200" dirty="0"/>
        </a:p>
      </dsp:txBody>
      <dsp:txXfrm>
        <a:off x="0" y="1506338"/>
        <a:ext cx="3821409" cy="314640"/>
      </dsp:txXfrm>
    </dsp:sp>
    <dsp:sp modelId="{1FF607FC-427E-46BB-8CC5-64B19B3CD7CF}">
      <dsp:nvSpPr>
        <dsp:cNvPr id="0" name=""/>
        <dsp:cNvSpPr/>
      </dsp:nvSpPr>
      <dsp:spPr>
        <a:xfrm>
          <a:off x="0" y="1820978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Associates (Individuals) </a:t>
          </a:r>
          <a:endParaRPr lang="en-IN" sz="1900" kern="1200" dirty="0"/>
        </a:p>
      </dsp:txBody>
      <dsp:txXfrm>
        <a:off x="22246" y="1843224"/>
        <a:ext cx="3776917" cy="411223"/>
      </dsp:txXfrm>
    </dsp:sp>
    <dsp:sp modelId="{627A94E4-3C0A-4A94-AC80-FC97E7984839}">
      <dsp:nvSpPr>
        <dsp:cNvPr id="0" name=""/>
        <dsp:cNvSpPr/>
      </dsp:nvSpPr>
      <dsp:spPr>
        <a:xfrm>
          <a:off x="0" y="2276693"/>
          <a:ext cx="3821409" cy="31464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Individual associate members</a:t>
          </a:r>
          <a:endParaRPr lang="en-IN" sz="1500" kern="1200" dirty="0"/>
        </a:p>
      </dsp:txBody>
      <dsp:txXfrm>
        <a:off x="0" y="2276693"/>
        <a:ext cx="3821409" cy="314640"/>
      </dsp:txXfrm>
    </dsp:sp>
    <dsp:sp modelId="{5B0FC03A-7605-43B2-BA9E-14302E71A588}">
      <dsp:nvSpPr>
        <dsp:cNvPr id="0" name=""/>
        <dsp:cNvSpPr/>
      </dsp:nvSpPr>
      <dsp:spPr>
        <a:xfrm>
          <a:off x="0" y="2591333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Bodies (Industry or Government) </a:t>
          </a:r>
          <a:endParaRPr lang="en-IN" sz="1900" kern="1200" dirty="0"/>
        </a:p>
      </dsp:txBody>
      <dsp:txXfrm>
        <a:off x="22246" y="2613579"/>
        <a:ext cx="3776917" cy="411223"/>
      </dsp:txXfrm>
    </dsp:sp>
    <dsp:sp modelId="{A9F56332-A4E7-4119-B168-07D29C4A7467}">
      <dsp:nvSpPr>
        <dsp:cNvPr id="0" name=""/>
        <dsp:cNvSpPr/>
      </dsp:nvSpPr>
      <dsp:spPr>
        <a:xfrm>
          <a:off x="0" y="3047048"/>
          <a:ext cx="3821409" cy="31464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Industry Chambers, PSU, Apex Bodies</a:t>
          </a:r>
          <a:endParaRPr lang="en-IN" sz="1500" kern="1200" dirty="0"/>
        </a:p>
      </dsp:txBody>
      <dsp:txXfrm>
        <a:off x="0" y="3047048"/>
        <a:ext cx="3821409" cy="314640"/>
      </dsp:txXfrm>
    </dsp:sp>
    <dsp:sp modelId="{530A514C-1F40-4DF3-920A-297A03A4C3AE}">
      <dsp:nvSpPr>
        <dsp:cNvPr id="0" name=""/>
        <dsp:cNvSpPr/>
      </dsp:nvSpPr>
      <dsp:spPr>
        <a:xfrm>
          <a:off x="0" y="3361688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Company (Commercial) </a:t>
          </a:r>
          <a:endParaRPr lang="en-IN" sz="1900" kern="1200" dirty="0"/>
        </a:p>
      </dsp:txBody>
      <dsp:txXfrm>
        <a:off x="22246" y="3383934"/>
        <a:ext cx="3776917" cy="411223"/>
      </dsp:txXfrm>
    </dsp:sp>
    <dsp:sp modelId="{4EFCBA1F-7A5A-4BAA-80F9-8F635228010A}">
      <dsp:nvSpPr>
        <dsp:cNvPr id="0" name=""/>
        <dsp:cNvSpPr/>
      </dsp:nvSpPr>
      <dsp:spPr>
        <a:xfrm>
          <a:off x="0" y="3817403"/>
          <a:ext cx="3821409" cy="47196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Food sector, equipment sector, Investors, Consultants, Logistics, etc.</a:t>
          </a:r>
          <a:endParaRPr lang="en-IN" sz="1500" kern="1200" dirty="0"/>
        </a:p>
      </dsp:txBody>
      <dsp:txXfrm>
        <a:off x="0" y="3817403"/>
        <a:ext cx="3821409" cy="471960"/>
      </dsp:txXfrm>
    </dsp:sp>
    <dsp:sp modelId="{A71B87FA-A65E-47B6-AD8A-640C90CD990A}">
      <dsp:nvSpPr>
        <dsp:cNvPr id="0" name=""/>
        <dsp:cNvSpPr/>
      </dsp:nvSpPr>
      <dsp:spPr>
        <a:xfrm>
          <a:off x="0" y="4289363"/>
          <a:ext cx="382140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Fellow (Individuals) </a:t>
          </a:r>
          <a:endParaRPr lang="en-IN" sz="1900" kern="1200" dirty="0"/>
        </a:p>
      </dsp:txBody>
      <dsp:txXfrm>
        <a:off x="22246" y="4311609"/>
        <a:ext cx="3776917" cy="411223"/>
      </dsp:txXfrm>
    </dsp:sp>
    <dsp:sp modelId="{4EA3B3C6-55BE-4F31-AB00-9DCB09290183}">
      <dsp:nvSpPr>
        <dsp:cNvPr id="0" name=""/>
        <dsp:cNvSpPr/>
      </dsp:nvSpPr>
      <dsp:spPr>
        <a:xfrm>
          <a:off x="0" y="4745078"/>
          <a:ext cx="3821409" cy="314640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Senior Individuals as Fellows of NCCD</a:t>
          </a:r>
          <a:endParaRPr lang="en-IN" sz="1500" kern="1200" dirty="0"/>
        </a:p>
      </dsp:txBody>
      <dsp:txXfrm>
        <a:off x="0" y="4745078"/>
        <a:ext cx="3821409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0.54622</cdr:x>
      <cdr:y>0.91326</cdr:y>
    </cdr:from>
    <cdr:to>
      <cdr:x>0.90756</cdr:x>
      <cdr:y>0.96986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680520" y="3024336"/>
          <a:ext cx="3096305" cy="1874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rgbClr val="002060"/>
              </a:solidFill>
            </a:rPr>
            <a:t>In the Last Decade</a:t>
          </a:r>
          <a:endParaRPr lang="en-US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0.10924</cdr:x>
      <cdr:y>0.91326</cdr:y>
    </cdr:from>
    <cdr:to>
      <cdr:x>0.52287</cdr:x>
      <cdr:y>0.96986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936059" y="3024336"/>
          <a:ext cx="3544376" cy="1874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 Narrow"/>
              <a:ea typeface="MS Gothic"/>
            </a:defRPr>
          </a:lvl1pPr>
          <a:lvl2pPr marL="457200" indent="0">
            <a:defRPr sz="1100">
              <a:latin typeface="Arial Narrow"/>
              <a:ea typeface="MS Gothic"/>
            </a:defRPr>
          </a:lvl2pPr>
          <a:lvl3pPr marL="914400" indent="0">
            <a:defRPr sz="1100">
              <a:latin typeface="Arial Narrow"/>
              <a:ea typeface="MS Gothic"/>
            </a:defRPr>
          </a:lvl3pPr>
          <a:lvl4pPr marL="1371600" indent="0">
            <a:defRPr sz="1100">
              <a:latin typeface="Arial Narrow"/>
              <a:ea typeface="MS Gothic"/>
            </a:defRPr>
          </a:lvl4pPr>
          <a:lvl5pPr marL="1828800" indent="0">
            <a:defRPr sz="1100">
              <a:latin typeface="Arial Narrow"/>
              <a:ea typeface="MS Gothic"/>
            </a:defRPr>
          </a:lvl5pPr>
          <a:lvl6pPr marL="2286000" indent="0">
            <a:defRPr sz="1100">
              <a:latin typeface="Arial Narrow"/>
              <a:ea typeface="MS Gothic"/>
            </a:defRPr>
          </a:lvl6pPr>
          <a:lvl7pPr marL="2743200" indent="0">
            <a:defRPr sz="1100">
              <a:latin typeface="Arial Narrow"/>
              <a:ea typeface="MS Gothic"/>
            </a:defRPr>
          </a:lvl7pPr>
          <a:lvl8pPr marL="3200400" indent="0">
            <a:defRPr sz="1100">
              <a:latin typeface="Arial Narrow"/>
              <a:ea typeface="MS Gothic"/>
            </a:defRPr>
          </a:lvl8pPr>
          <a:lvl9pPr marL="3657600" indent="0">
            <a:defRPr sz="1100">
              <a:latin typeface="Arial Narrow"/>
              <a:ea typeface="MS Gothic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002060"/>
              </a:solidFill>
            </a:rPr>
            <a:t>1955-1986</a:t>
          </a:r>
          <a:endParaRPr lang="en-US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455A-76F2-49A7-ADEF-82477EF04E1B}" type="datetimeFigureOut">
              <a:rPr lang="en-IN" smtClean="0"/>
              <a:pPr/>
              <a:t>18-05-2017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F225-ADDD-4FB5-9A0C-7823D761B1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26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Methane density 0.67 kg/m3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623F-B94B-4C93-9D47-05895EA37E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04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Capacity</a:t>
            </a:r>
            <a:r>
              <a:rPr lang="en-IN" baseline="0" dirty="0" smtClean="0"/>
              <a:t> in technology, infrastructure</a:t>
            </a:r>
            <a:r>
              <a:rPr lang="en-IN" baseline="0" smtClean="0"/>
              <a:t>, understanding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Harmonising cold-chain Policies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15-09-2014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A009E2-47BB-44A5-BC2A-48E27A688E3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16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623F-B94B-4C93-9D47-05895EA37E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03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D4D4-FBD3-4C09-92D3-6AC06996E8F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4.04 million tons added in 12</a:t>
            </a:r>
            <a:r>
              <a:rPr lang="en-IN" baseline="30000" dirty="0" smtClean="0"/>
              <a:t>th</a:t>
            </a:r>
            <a:r>
              <a:rPr lang="en-IN" dirty="0" smtClean="0"/>
              <a:t> plan till Dec 2014</a:t>
            </a:r>
          </a:p>
          <a:p>
            <a:endParaRPr lang="en-IN" dirty="0" smtClean="0"/>
          </a:p>
          <a:p>
            <a:r>
              <a:rPr lang="en-IN" dirty="0" smtClean="0"/>
              <a:t>Per annum</a:t>
            </a:r>
            <a:r>
              <a:rPr lang="en-IN" baseline="0" dirty="0" smtClean="0"/>
              <a:t> domestic movement of </a:t>
            </a:r>
            <a:r>
              <a:rPr lang="en-IN" dirty="0" smtClean="0"/>
              <a:t>50,000 tons of frozen potatoes</a:t>
            </a:r>
            <a:r>
              <a:rPr lang="en-IN" baseline="0" dirty="0" smtClean="0"/>
              <a:t> (</a:t>
            </a:r>
            <a:r>
              <a:rPr lang="en-IN" baseline="0" dirty="0" err="1" smtClean="0"/>
              <a:t>french</a:t>
            </a:r>
            <a:r>
              <a:rPr lang="en-IN" baseline="0" dirty="0" smtClean="0"/>
              <a:t> fries), 3.4 million tons of meat,  110000 tons of frozen vegetables, 300000 tons of fresh produce (mostly 100000 tons of apple), this excludes imports of 135000 tons and exports of 47000MT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D4D4-FBD3-4C09-92D3-6AC06996E8F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5489-E76E-49B5-BE9C-0EAF506706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Cold-chain encompasses entire life cycle of majority of fresh produce and certain processed products. Processing is not cold-chain.</a:t>
            </a:r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Harmonising cold-chain Policies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15-09-2014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A009E2-47BB-44A5-BC2A-48E27A688E3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76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0613" y="495300"/>
            <a:ext cx="4592637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60119-FEF1-4A54-9344-B93D18D01E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4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31000">
              <a:schemeClr val="tx1"/>
            </a:gs>
            <a:gs pos="16000">
              <a:schemeClr val="tx1"/>
            </a:gs>
            <a:gs pos="41000">
              <a:schemeClr val="accent1">
                <a:lumMod val="25000"/>
                <a:lumOff val="75000"/>
              </a:schemeClr>
            </a:gs>
            <a:gs pos="60000">
              <a:srgbClr val="1DBECF"/>
            </a:gs>
            <a:gs pos="100000">
              <a:srgbClr val="1488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ltGray">
          <a:xfrm>
            <a:off x="9" y="2"/>
            <a:ext cx="9143999" cy="5183478"/>
          </a:xfrm>
          <a:prstGeom prst="rect">
            <a:avLst/>
          </a:prstGeom>
          <a:gradFill flip="none" rotWithShape="1">
            <a:gsLst>
              <a:gs pos="91000">
                <a:schemeClr val="tx1"/>
              </a:gs>
              <a:gs pos="17000">
                <a:srgbClr val="809EAD"/>
              </a:gs>
              <a:gs pos="14000">
                <a:schemeClr val="tx1"/>
              </a:gs>
              <a:gs pos="21000">
                <a:srgbClr val="003C5A"/>
              </a:gs>
              <a:gs pos="88000">
                <a:srgbClr val="809EAD"/>
              </a:gs>
              <a:gs pos="84000">
                <a:srgbClr val="003C5A"/>
              </a:gs>
            </a:gsLst>
            <a:lin ang="264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1883711"/>
            <a:ext cx="8077200" cy="1673352"/>
          </a:xfrm>
        </p:spPr>
        <p:txBody>
          <a:bodyPr vert="horz" lIns="91362" tIns="0" rIns="45681" bIns="0" rtlCol="0" anchor="t">
            <a:normAutofit/>
            <a:scene3d>
              <a:camera prst="orthographicFront"/>
              <a:lightRig rig="soft" dir="t"/>
            </a:scene3d>
            <a:sp3d extrusionH="57150">
              <a:bevelT w="50800" h="10160"/>
            </a:sp3d>
          </a:bodyPr>
          <a:lstStyle>
            <a:lvl1pPr algn="l">
              <a:defRPr sz="3525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3564969"/>
            <a:ext cx="8077200" cy="1376203"/>
          </a:xfrm>
        </p:spPr>
        <p:txBody>
          <a:bodyPr lIns="118770" tIns="0" rIns="45681" bIns="0" anchor="t">
            <a:normAutofit/>
          </a:bodyPr>
          <a:lstStyle>
            <a:lvl1pPr marL="0" indent="0" algn="l">
              <a:buNone/>
              <a:defRPr sz="1800" b="0" cap="none" spc="68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5500216"/>
            <a:ext cx="3178534" cy="1160204"/>
          </a:xfrm>
          <a:prstGeom prst="rect">
            <a:avLst/>
          </a:prstGeom>
          <a:ln>
            <a:noFill/>
          </a:ln>
          <a:effectLst>
            <a:outerShdw blurRad="292100" dist="139700" dir="84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invGray">
          <a:xfrm>
            <a:off x="1" y="5183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4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26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93" y="0"/>
            <a:ext cx="2514601" cy="6858000"/>
          </a:xfrm>
          <a:prstGeom prst="rect">
            <a:avLst/>
          </a:prstGeom>
          <a:solidFill>
            <a:srgbClr val="003C5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" dirty="0" smtClean="0">
                <a:solidFill>
                  <a:prstClr val="white"/>
                </a:solidFill>
              </a:rPr>
              <a:t>44</a:t>
            </a:r>
            <a:endParaRPr lang="en-US" sz="45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3" y="274648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30480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31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7" name="Elbow Connector 6"/>
          <p:cNvCxnSpPr/>
          <p:nvPr userDrawn="1"/>
        </p:nvCxnSpPr>
        <p:spPr>
          <a:xfrm>
            <a:off x="1331640" y="0"/>
            <a:ext cx="7812360" cy="965200"/>
          </a:xfrm>
          <a:prstGeom prst="bentConnector3">
            <a:avLst>
              <a:gd name="adj1" fmla="val -69"/>
            </a:avLst>
          </a:prstGeom>
          <a:ln w="19050">
            <a:solidFill>
              <a:srgbClr val="E6762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E67620"/>
          </a:solidFill>
          <a:ln>
            <a:solidFill>
              <a:srgbClr val="E6762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0" rIns="36000" bIns="0" rtlCol="0" anchor="ctr">
            <a:normAutofit fontScale="25000" lnSpcReduction="20000"/>
          </a:bodyPr>
          <a:lstStyle/>
          <a:p>
            <a:pPr algn="ctr"/>
            <a:endParaRPr lang="en-IN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87"/>
              </a:spcBef>
              <a:defRPr/>
            </a:lvl1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0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chemeClr val="tx1"/>
            </a:gs>
            <a:gs pos="54000">
              <a:schemeClr val="tx1"/>
            </a:gs>
            <a:gs pos="41000">
              <a:srgbClr val="009AD0"/>
            </a:gs>
            <a:gs pos="74000">
              <a:srgbClr val="1AA7B6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10"/>
            <a:ext cx="9144000" cy="3305455"/>
          </a:xfrm>
          <a:prstGeom prst="rect">
            <a:avLst/>
          </a:prstGeom>
          <a:solidFill>
            <a:srgbClr val="003C5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1" y="33038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6" y="1841589"/>
            <a:ext cx="8013192" cy="1308072"/>
          </a:xfrm>
        </p:spPr>
        <p:txBody>
          <a:bodyPr vert="horz" lIns="91362" tIns="0" rIns="91362" bIns="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ngle"/>
            </a:sp3d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834" y="936047"/>
            <a:ext cx="8022336" cy="685800"/>
          </a:xfrm>
        </p:spPr>
        <p:txBody>
          <a:bodyPr lIns="146179" tIns="0" rIns="45681" bIns="0" anchor="ctr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3426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2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8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4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03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56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25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08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3701673"/>
            <a:ext cx="3600399" cy="1247468"/>
          </a:xfrm>
          <a:prstGeom prst="rect">
            <a:avLst/>
          </a:prstGeom>
          <a:ln>
            <a:noFill/>
          </a:ln>
          <a:effectLst>
            <a:outerShdw blurRad="2286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60834" y="5105234"/>
            <a:ext cx="8022336" cy="685800"/>
          </a:xfrm>
        </p:spPr>
        <p:txBody>
          <a:bodyPr lIns="146179" tIns="0" rIns="45681" bIns="0" anchor="t"/>
          <a:lstStyle>
            <a:lvl1pPr marL="0" indent="0" algn="ctr">
              <a:buNone/>
              <a:defRPr sz="1500" b="1">
                <a:solidFill>
                  <a:srgbClr val="006496"/>
                </a:solidFill>
              </a:defRPr>
            </a:lvl1pPr>
            <a:lvl2pPr marL="3426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2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8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4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03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56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25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08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Picture 2" descr="E:\Pictures\Namaste1.gif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2" y="615030"/>
            <a:ext cx="2520278" cy="2616544"/>
          </a:xfrm>
          <a:prstGeom prst="rect">
            <a:avLst/>
          </a:prstGeom>
          <a:noFill/>
          <a:effectLst>
            <a:glow rad="63500">
              <a:schemeClr val="accent1">
                <a:lumMod val="10000"/>
                <a:lumOff val="90000"/>
                <a:alpha val="40000"/>
              </a:schemeClr>
            </a:glo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6216" y="615030"/>
            <a:ext cx="2406177" cy="2478184"/>
          </a:xfrm>
          <a:prstGeom prst="rect">
            <a:avLst/>
          </a:prstGeom>
          <a:noFill/>
          <a:effectLst>
            <a:glow rad="63500">
              <a:schemeClr val="accent1">
                <a:lumMod val="10000"/>
                <a:lumOff val="9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01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68760"/>
            <a:ext cx="4038600" cy="5040560"/>
          </a:xfrm>
        </p:spPr>
        <p:txBody>
          <a:bodyPr lIns="91362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81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268768"/>
            <a:ext cx="4040188" cy="715355"/>
          </a:xfrm>
        </p:spPr>
        <p:txBody>
          <a:bodyPr lIns="146179" anchor="ctr"/>
          <a:lstStyle>
            <a:lvl1pPr marL="0" indent="0">
              <a:buNone/>
              <a:defRPr sz="1725" b="1" cap="all" baseline="0"/>
            </a:lvl1pPr>
            <a:lvl2pPr marL="342607" indent="0">
              <a:buNone/>
              <a:defRPr sz="1500" b="1"/>
            </a:lvl2pPr>
            <a:lvl3pPr marL="685215" indent="0">
              <a:buNone/>
              <a:defRPr sz="1350" b="1"/>
            </a:lvl3pPr>
            <a:lvl4pPr marL="1027823" indent="0">
              <a:buNone/>
              <a:defRPr sz="1200" b="1"/>
            </a:lvl4pPr>
            <a:lvl5pPr marL="1370431" indent="0">
              <a:buNone/>
              <a:defRPr sz="1200" b="1"/>
            </a:lvl5pPr>
            <a:lvl6pPr marL="1713038" indent="0">
              <a:buNone/>
              <a:defRPr sz="1200" b="1"/>
            </a:lvl6pPr>
            <a:lvl7pPr marL="2055647" indent="0">
              <a:buNone/>
              <a:defRPr sz="1200" b="1"/>
            </a:lvl7pPr>
            <a:lvl8pPr marL="2398254" indent="0">
              <a:buNone/>
              <a:defRPr sz="1200" b="1"/>
            </a:lvl8pPr>
            <a:lvl9pPr marL="274086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019282"/>
            <a:ext cx="4040188" cy="4218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68768"/>
            <a:ext cx="4041775" cy="715355"/>
          </a:xfrm>
        </p:spPr>
        <p:txBody>
          <a:bodyPr lIns="146179" anchor="ctr"/>
          <a:lstStyle>
            <a:lvl1pPr marL="0" indent="0">
              <a:buNone/>
              <a:defRPr sz="1725" b="1" cap="all" baseline="0"/>
            </a:lvl1pPr>
            <a:lvl2pPr marL="342607" indent="0">
              <a:buNone/>
              <a:defRPr sz="1500" b="1"/>
            </a:lvl2pPr>
            <a:lvl3pPr marL="685215" indent="0">
              <a:buNone/>
              <a:defRPr sz="1350" b="1"/>
            </a:lvl3pPr>
            <a:lvl4pPr marL="1027823" indent="0">
              <a:buNone/>
              <a:defRPr sz="1200" b="1"/>
            </a:lvl4pPr>
            <a:lvl5pPr marL="1370431" indent="0">
              <a:buNone/>
              <a:defRPr sz="1200" b="1"/>
            </a:lvl5pPr>
            <a:lvl6pPr marL="1713038" indent="0">
              <a:buNone/>
              <a:defRPr sz="1200" b="1"/>
            </a:lvl6pPr>
            <a:lvl7pPr marL="2055647" indent="0">
              <a:buNone/>
              <a:defRPr sz="1200" b="1"/>
            </a:lvl7pPr>
            <a:lvl8pPr marL="2398254" indent="0">
              <a:buNone/>
              <a:defRPr sz="1200" b="1"/>
            </a:lvl8pPr>
            <a:lvl9pPr marL="274086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019282"/>
            <a:ext cx="4041775" cy="4218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0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effectLst>
                  <a:glow rad="101600">
                    <a:srgbClr val="FFFFFF">
                      <a:alpha val="72941"/>
                    </a:srgbClr>
                  </a:glow>
                </a:effectLst>
                <a:latin typeface="Calibri" panose="020F0502020204030204" pitchFamily="34" charset="0"/>
              </a:defRPr>
            </a:lvl1pPr>
          </a:lstStyle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50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40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7"/>
            <a:ext cx="2523744" cy="756317"/>
          </a:xfrm>
        </p:spPr>
        <p:txBody>
          <a:bodyPr vert="horz" lIns="73090" rIns="45681" bIns="0" rtlCol="0" anchor="ctr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80" y="1355005"/>
            <a:ext cx="5920642" cy="49470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340772"/>
            <a:ext cx="2468880" cy="4961250"/>
          </a:xfrm>
        </p:spPr>
        <p:txBody>
          <a:bodyPr/>
          <a:lstStyle>
            <a:lvl1pPr marL="0" indent="0">
              <a:buNone/>
              <a:defRPr sz="1050"/>
            </a:lvl1pPr>
            <a:lvl2pPr marL="342607" indent="0">
              <a:buNone/>
              <a:defRPr sz="900"/>
            </a:lvl2pPr>
            <a:lvl3pPr marL="685215" indent="0">
              <a:buNone/>
              <a:defRPr sz="750"/>
            </a:lvl3pPr>
            <a:lvl4pPr marL="1027823" indent="0">
              <a:buNone/>
              <a:defRPr sz="675"/>
            </a:lvl4pPr>
            <a:lvl5pPr marL="1370431" indent="0">
              <a:buNone/>
              <a:defRPr sz="675"/>
            </a:lvl5pPr>
            <a:lvl6pPr marL="1713038" indent="0">
              <a:buNone/>
              <a:defRPr sz="675"/>
            </a:lvl6pPr>
            <a:lvl7pPr marL="2055647" indent="0">
              <a:buNone/>
              <a:defRPr sz="675"/>
            </a:lvl7pPr>
            <a:lvl8pPr marL="2398254" indent="0">
              <a:buNone/>
              <a:defRPr sz="675"/>
            </a:lvl8pPr>
            <a:lvl9pPr marL="274086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85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6" y="155452"/>
            <a:ext cx="2525150" cy="825276"/>
          </a:xfrm>
        </p:spPr>
        <p:txBody>
          <a:bodyPr lIns="73090" bIns="0" anchor="ctr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96756"/>
            <a:ext cx="6247398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607" indent="0">
              <a:buNone/>
              <a:defRPr sz="2100"/>
            </a:lvl2pPr>
            <a:lvl3pPr marL="685215" indent="0">
              <a:buNone/>
              <a:defRPr sz="1800"/>
            </a:lvl3pPr>
            <a:lvl4pPr marL="1027823" indent="0">
              <a:buNone/>
              <a:defRPr sz="1500"/>
            </a:lvl4pPr>
            <a:lvl5pPr marL="1370431" indent="0">
              <a:buNone/>
              <a:defRPr sz="1500"/>
            </a:lvl5pPr>
            <a:lvl6pPr marL="1713038" indent="0">
              <a:buNone/>
              <a:defRPr sz="1500"/>
            </a:lvl6pPr>
            <a:lvl7pPr marL="2055647" indent="0">
              <a:buNone/>
              <a:defRPr sz="1500"/>
            </a:lvl7pPr>
            <a:lvl8pPr marL="2398254" indent="0">
              <a:buNone/>
              <a:defRPr sz="1500"/>
            </a:lvl8pPr>
            <a:lvl9pPr marL="2740860" indent="0">
              <a:buNone/>
              <a:defRPr sz="15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340769"/>
            <a:ext cx="2468880" cy="4959448"/>
          </a:xfrm>
        </p:spPr>
        <p:txBody>
          <a:bodyPr/>
          <a:lstStyle>
            <a:lvl1pPr marL="0" indent="0">
              <a:buNone/>
              <a:defRPr sz="1050"/>
            </a:lvl1pPr>
            <a:lvl2pPr marL="342607" indent="0">
              <a:buNone/>
              <a:defRPr sz="900"/>
            </a:lvl2pPr>
            <a:lvl3pPr marL="685215" indent="0">
              <a:buNone/>
              <a:defRPr sz="750"/>
            </a:lvl3pPr>
            <a:lvl4pPr marL="1027823" indent="0">
              <a:buNone/>
              <a:defRPr sz="675"/>
            </a:lvl4pPr>
            <a:lvl5pPr marL="1370431" indent="0">
              <a:buNone/>
              <a:defRPr sz="675"/>
            </a:lvl5pPr>
            <a:lvl6pPr marL="1713038" indent="0">
              <a:buNone/>
              <a:defRPr sz="675"/>
            </a:lvl6pPr>
            <a:lvl7pPr marL="2055647" indent="0">
              <a:buNone/>
              <a:defRPr sz="675"/>
            </a:lvl7pPr>
            <a:lvl8pPr marL="2398254" indent="0">
              <a:buNone/>
              <a:defRPr sz="675"/>
            </a:lvl8pPr>
            <a:lvl9pPr marL="274086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6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336" y="661583"/>
            <a:ext cx="1197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003C5A"/>
                </a:solidFill>
              </a:rPr>
              <a:t>Pawanexh Kohli</a:t>
            </a:r>
            <a:endParaRPr lang="en-IN" sz="1200" dirty="0">
              <a:solidFill>
                <a:srgbClr val="003C5A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" y="10359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9" y="7"/>
            <a:ext cx="9143999" cy="1030909"/>
          </a:xfrm>
          <a:prstGeom prst="rect">
            <a:avLst/>
          </a:prstGeom>
          <a:solidFill>
            <a:srgbClr val="003C5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 dirty="0">
              <a:solidFill>
                <a:prstClr val="white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6378" y="13652"/>
            <a:ext cx="1187632" cy="108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10"/>
            <a:ext cx="8229600" cy="806761"/>
          </a:xfrm>
          <a:prstGeom prst="rect">
            <a:avLst/>
          </a:prstGeom>
        </p:spPr>
        <p:txBody>
          <a:bodyPr vert="horz" lIns="91362" tIns="45681" rIns="45681" bIns="4568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49" y="1187302"/>
            <a:ext cx="8328715" cy="5060032"/>
          </a:xfrm>
          <a:prstGeom prst="rect">
            <a:avLst/>
          </a:prstGeom>
        </p:spPr>
        <p:txBody>
          <a:bodyPr vert="horz" lIns="54817" tIns="91362" rIns="91362" bIns="45681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-13736"/>
            <a:ext cx="324000" cy="32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1" latinLnBrk="0" hangingPunct="1">
              <a:defRPr kumimoji="0" sz="1125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Calibri" panose="020F0502020204030204" pitchFamily="34" charset="0"/>
              </a:defRPr>
            </a:lvl1pPr>
            <a:extLst/>
          </a:lstStyle>
          <a:p>
            <a:fld id="{A1BA4C57-50A6-4F62-8C26-341FBDF3AC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Rectangle 19"/>
          <p:cNvSpPr/>
          <p:nvPr/>
        </p:nvSpPr>
        <p:spPr>
          <a:xfrm flipV="1">
            <a:off x="-1" y="6793590"/>
            <a:ext cx="9144001" cy="65455"/>
          </a:xfrm>
          <a:prstGeom prst="rect">
            <a:avLst/>
          </a:prstGeom>
          <a:solidFill>
            <a:srgbClr val="0066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191" y="6714944"/>
            <a:ext cx="3733819" cy="36000"/>
          </a:xfrm>
          <a:prstGeom prst="rect">
            <a:avLst/>
          </a:prstGeom>
          <a:solidFill>
            <a:srgbClr val="0066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white">
          <a:xfrm flipV="1">
            <a:off x="6068275" y="6815239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bg2">
              <a:lumMod val="25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7" y="6684818"/>
            <a:ext cx="3733801" cy="86856"/>
          </a:xfrm>
          <a:prstGeom prst="rect">
            <a:avLst/>
          </a:prstGeom>
          <a:solidFill>
            <a:srgbClr val="1DBECF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white">
          <a:xfrm flipV="1">
            <a:off x="-1" y="116632"/>
            <a:ext cx="1600200" cy="18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1" y="6756915"/>
            <a:ext cx="9144000" cy="32727"/>
          </a:xfrm>
          <a:prstGeom prst="rect">
            <a:avLst/>
          </a:prstGeom>
          <a:solidFill>
            <a:srgbClr val="1DBECF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 useBgFill="1">
        <p:nvSpPr>
          <p:cNvPr id="24" name="Rounded Rectangle 23"/>
          <p:cNvSpPr/>
          <p:nvPr/>
        </p:nvSpPr>
        <p:spPr bwMode="white">
          <a:xfrm flipV="1">
            <a:off x="1" y="6787560"/>
            <a:ext cx="1600200" cy="1800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494254" y="6467563"/>
            <a:ext cx="1439519" cy="261818"/>
          </a:xfrm>
          <a:prstGeom prst="rect">
            <a:avLst/>
          </a:prstGeom>
        </p:spPr>
        <p:txBody>
          <a:bodyPr vert="horz" lIns="83056" tIns="41528" rIns="83056" bIns="41528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16-06-2015</a:t>
            </a:r>
            <a:endParaRPr lang="en-IN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3124498" y="6445297"/>
            <a:ext cx="2895023" cy="261818"/>
          </a:xfrm>
          <a:prstGeom prst="rect">
            <a:avLst/>
          </a:prstGeom>
        </p:spPr>
        <p:txBody>
          <a:bodyPr vert="horz" lIns="83056" tIns="41528" rIns="83056" bIns="41528" rtlCol="0" anchor="ctr"/>
          <a:lstStyle>
            <a:lvl1pPr algn="ct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50" y="6408052"/>
            <a:ext cx="309488" cy="32019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ounded Rectangle 25"/>
          <p:cNvSpPr/>
          <p:nvPr userDrawn="1"/>
        </p:nvSpPr>
        <p:spPr bwMode="white">
          <a:xfrm flipV="1">
            <a:off x="7543800" y="116632"/>
            <a:ext cx="1600200" cy="18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9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375" b="1" kern="1200" cap="none" spc="0">
          <a:ln w="11430"/>
          <a:solidFill>
            <a:srgbClr val="FFC00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8904" indent="-239825" algn="just" rtl="0" eaLnBrk="1" latinLnBrk="0" hangingPunct="1">
        <a:spcBef>
          <a:spcPts val="518"/>
        </a:spcBef>
        <a:buClr>
          <a:schemeClr val="accent1"/>
        </a:buClr>
        <a:buSzPct val="100000"/>
        <a:buFontTx/>
        <a:buBlip>
          <a:blip r:embed="rId17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73" indent="-205565" algn="just" rtl="0" eaLnBrk="1" latinLnBrk="0" hangingPunct="1">
        <a:spcBef>
          <a:spcPts val="408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6886" indent="-171303" algn="just" rtl="0" eaLnBrk="1" latinLnBrk="0" hangingPunct="1">
        <a:spcBef>
          <a:spcPts val="375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1336" indent="-137044" algn="just" rtl="0" eaLnBrk="1" latinLnBrk="0" hangingPunct="1">
        <a:spcBef>
          <a:spcPts val="341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8936" indent="-137044" algn="just" rtl="0" eaLnBrk="1" latinLnBrk="0" hangingPunct="1">
        <a:spcBef>
          <a:spcPts val="341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19683" indent="-13704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431" indent="-13704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1179" indent="-13704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1925" indent="-13704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CCD.Indi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hyperlink" Target="plus.google.com/+ColdchainBhawan" TargetMode="Externa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43401" y="1520949"/>
            <a:ext cx="7303579" cy="2311680"/>
          </a:xfrm>
        </p:spPr>
        <p:txBody>
          <a:bodyPr>
            <a:normAutofit/>
          </a:bodyPr>
          <a:lstStyle/>
          <a:p>
            <a:pPr algn="ctr"/>
            <a:r>
              <a:rPr lang="en-IN" sz="4000" dirty="0" smtClean="0"/>
              <a:t>India’s Cold-chain capacity status and development</a:t>
            </a:r>
            <a:endParaRPr lang="en-IN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15616" y="2866421"/>
            <a:ext cx="6963719" cy="1426675"/>
          </a:xfrm>
        </p:spPr>
        <p:txBody>
          <a:bodyPr>
            <a:noAutofit/>
          </a:bodyPr>
          <a:lstStyle/>
          <a:p>
            <a:pPr algn="ctr"/>
            <a:r>
              <a:rPr lang="en-IN" sz="4400" b="1" spc="50" dirty="0">
                <a:ln w="13500">
                  <a:solidFill>
                    <a:srgbClr val="003C5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2F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  <a:cs typeface="Times New Roman" panose="02020603050405020304" pitchFamily="18" charset="0"/>
              </a:rPr>
              <a:t>HFC phase out </a:t>
            </a:r>
            <a:br>
              <a:rPr lang="en-IN" sz="4400" b="1" spc="50" dirty="0">
                <a:ln w="13500">
                  <a:solidFill>
                    <a:srgbClr val="003C5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2F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  <a:cs typeface="Times New Roman" panose="02020603050405020304" pitchFamily="18" charset="0"/>
              </a:rPr>
            </a:br>
            <a:r>
              <a:rPr lang="en-IN" sz="4400" b="1" spc="50" dirty="0">
                <a:ln w="13500">
                  <a:solidFill>
                    <a:srgbClr val="003C5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2F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  <a:cs typeface="Times New Roman" panose="02020603050405020304" pitchFamily="18" charset="0"/>
              </a:rPr>
              <a:t>Cold-chain Perspective</a:t>
            </a:r>
            <a:br>
              <a:rPr lang="en-IN" sz="4400" b="1" spc="50" dirty="0">
                <a:ln w="13500">
                  <a:solidFill>
                    <a:srgbClr val="003C5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2F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  <a:cs typeface="Times New Roman" panose="02020603050405020304" pitchFamily="18" charset="0"/>
              </a:rPr>
            </a:br>
            <a:endParaRPr lang="en-US" sz="4400" b="1" spc="50" dirty="0">
              <a:ln w="13500">
                <a:solidFill>
                  <a:srgbClr val="003C50">
                    <a:shade val="2500"/>
                    <a:alpha val="6500"/>
                  </a:srgbClr>
                </a:solidFill>
                <a:prstDash val="solid"/>
              </a:ln>
              <a:solidFill>
                <a:srgbClr val="92F6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924" y="5821860"/>
            <a:ext cx="264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IN" sz="1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Pawanexh Kohli</a:t>
            </a:r>
          </a:p>
          <a:p>
            <a:r>
              <a:rPr lang="en-IN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Advisor &amp; CEO</a:t>
            </a:r>
          </a:p>
        </p:txBody>
      </p:sp>
      <p:sp>
        <p:nvSpPr>
          <p:cNvPr id="14" name="Rectangle 13"/>
          <p:cNvSpPr/>
          <p:nvPr/>
        </p:nvSpPr>
        <p:spPr bwMode="invGray">
          <a:xfrm>
            <a:off x="1" y="5183480"/>
            <a:ext cx="6084000" cy="50400"/>
          </a:xfrm>
          <a:prstGeom prst="rect">
            <a:avLst/>
          </a:prstGeom>
          <a:gradFill flip="none" rotWithShape="1">
            <a:gsLst>
              <a:gs pos="33000">
                <a:srgbClr val="003C5A"/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 w="48000" cap="flat" cmpd="thickThin" algn="ctr">
            <a:noFill/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36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806" y="5325015"/>
            <a:ext cx="2208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003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23 - May - 2017</a:t>
            </a:r>
            <a:endParaRPr lang="en-IN" dirty="0">
              <a:solidFill>
                <a:srgbClr val="003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rapezoid 14"/>
          <p:cNvSpPr/>
          <p:nvPr/>
        </p:nvSpPr>
        <p:spPr>
          <a:xfrm>
            <a:off x="1118854" y="2866421"/>
            <a:ext cx="6984000" cy="72000"/>
          </a:xfrm>
          <a:prstGeom prst="trapezoid">
            <a:avLst/>
          </a:prstGeom>
          <a:solidFill>
            <a:srgbClr val="80C53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2" name="AutoShape 2" descr="http://www.teriuniversity.ac.in/templates/teriuniv14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128" y="44624"/>
            <a:ext cx="792088" cy="118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3"/>
          <p:cNvSpPr txBox="1">
            <a:spLocks/>
          </p:cNvSpPr>
          <p:nvPr/>
        </p:nvSpPr>
        <p:spPr>
          <a:xfrm>
            <a:off x="71616" y="1229570"/>
            <a:ext cx="1044000" cy="507831"/>
          </a:xfrm>
          <a:prstGeom prst="rect">
            <a:avLst/>
          </a:prstGeom>
        </p:spPr>
        <p:txBody>
          <a:bodyPr vert="horz" wrap="square" lIns="118838" tIns="0" rIns="45707" bIns="0" rtlCol="0" anchor="t">
            <a:spAutoFit/>
          </a:bodyPr>
          <a:lstStyle>
            <a:lvl1pPr marL="0" indent="0" algn="l" rtl="0" eaLnBrk="1" latinLnBrk="0" hangingPunct="1">
              <a:spcBef>
                <a:spcPts val="760"/>
              </a:spcBef>
              <a:buClr>
                <a:schemeClr val="accent1"/>
              </a:buClr>
              <a:buSzPct val="100000"/>
              <a:buFontTx/>
              <a:buNone/>
              <a:defRPr kumimoji="0" sz="2200" b="0" kern="1200" cap="none" spc="10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502828" indent="0" algn="ctr" rtl="0" eaLnBrk="1" latinLnBrk="0" hangingPunct="1">
              <a:spcBef>
                <a:spcPts val="599"/>
              </a:spcBef>
              <a:buClr>
                <a:schemeClr val="accent2"/>
              </a:buClr>
              <a:buSzPct val="90000"/>
              <a:buFont typeface="Wingdings"/>
              <a:buNone/>
              <a:defRPr kumimoji="0" sz="31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5658" indent="0" algn="ctr" rtl="0" eaLnBrk="1" latinLnBrk="0" hangingPunct="1">
              <a:spcBef>
                <a:spcPts val="550"/>
              </a:spcBef>
              <a:buClr>
                <a:schemeClr val="accent3"/>
              </a:buClr>
              <a:buFont typeface="Arial"/>
              <a:buNone/>
              <a:defRPr kumimoji="0" sz="2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08486" indent="0" algn="ctr" rtl="0" eaLnBrk="1" latinLnBrk="0" hangingPunct="1">
              <a:spcBef>
                <a:spcPts val="500"/>
              </a:spcBef>
              <a:buClr>
                <a:schemeClr val="accent4"/>
              </a:buClr>
              <a:buFont typeface="Arial"/>
              <a:buNone/>
              <a:defRPr kumimoji="0" sz="2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11317" indent="0" algn="ctr" rtl="0" eaLnBrk="1" latinLnBrk="0" hangingPunct="1">
              <a:spcBef>
                <a:spcPts val="500"/>
              </a:spcBef>
              <a:buClr>
                <a:schemeClr val="accent5"/>
              </a:buClr>
              <a:buFont typeface="Wingdings 3"/>
              <a:buNone/>
              <a:defRPr kumimoji="0" lang="en-US" sz="2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145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16975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19803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22631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n-US" sz="1100" spc="0" dirty="0" smtClean="0">
                <a:ln w="18415" cmpd="sng">
                  <a:noFill/>
                  <a:prstDash val="solid"/>
                </a:ln>
                <a:solidFill>
                  <a:srgbClr val="003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Ministry of Agriculture initiative</a:t>
            </a:r>
            <a:endParaRPr lang="en-US" sz="1100" spc="0" baseline="0" dirty="0" smtClean="0">
              <a:ln w="18415" cmpd="sng">
                <a:noFill/>
                <a:prstDash val="solid"/>
              </a:ln>
              <a:solidFill>
                <a:srgbClr val="003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Strategy for Phase out and Planning to Induct alternatives in upcoming Infrastructure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7667552"/>
              </p:ext>
            </p:extLst>
          </p:nvPr>
        </p:nvGraphicFramePr>
        <p:xfrm>
          <a:off x="250984" y="1217761"/>
          <a:ext cx="8569488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-Down Arrow 4"/>
          <p:cNvSpPr/>
          <p:nvPr/>
        </p:nvSpPr>
        <p:spPr>
          <a:xfrm>
            <a:off x="8610600" y="1217761"/>
            <a:ext cx="457200" cy="5235575"/>
          </a:xfrm>
          <a:prstGeom prst="upDownArrow">
            <a:avLst/>
          </a:prstGeom>
          <a:solidFill>
            <a:schemeClr val="accent1">
              <a:lumMod val="90000"/>
              <a:lumOff val="10000"/>
            </a:schemeClr>
          </a:solidFill>
          <a:ln w="190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1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Add-On Components &amp; Technology Induction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37" y="3861048"/>
            <a:ext cx="4494286" cy="2852679"/>
          </a:xfrm>
          <a:prstGeom prst="rect">
            <a:avLst/>
          </a:prstGeom>
        </p:spPr>
      </p:pic>
      <p:pic>
        <p:nvPicPr>
          <p:cNvPr id="11" name="Picture 2" descr="E:\Pictures\ClipArt\Solar Feed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10" y="959171"/>
            <a:ext cx="4315662" cy="31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37" y="1393014"/>
            <a:ext cx="4006755" cy="227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energy-manager.ca/media/k2/items/cache/0f597c772f890f86635f670eec728e88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476820"/>
            <a:ext cx="2805764" cy="1863623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47" y="5373216"/>
            <a:ext cx="8328715" cy="874118"/>
          </a:xfrm>
        </p:spPr>
        <p:txBody>
          <a:bodyPr/>
          <a:lstStyle/>
          <a:p>
            <a:r>
              <a:rPr lang="en-IN" dirty="0" smtClean="0"/>
              <a:t>Scope to buffer the flow of energy in thermal banks to be utilised as per need.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Hybrid solutions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t>12</a:t>
            </a:fld>
            <a:endParaRPr lang="en-IN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408713" cy="432993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321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Knowledge Sharing</a:t>
            </a:r>
            <a:endParaRPr lang="en-IN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0813">
            <a:off x="517911" y="1873975"/>
            <a:ext cx="2723812" cy="38518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731">
            <a:off x="1137157" y="1527896"/>
            <a:ext cx="2723812" cy="38518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1594679" y="1435801"/>
            <a:ext cx="2721364" cy="38518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80000">
            <a:off x="2062184" y="1292991"/>
            <a:ext cx="2721364" cy="38518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2799">
            <a:off x="2539007" y="1179643"/>
            <a:ext cx="2721364" cy="3851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536" y="1173460"/>
            <a:ext cx="2721808" cy="38518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906" y="1120538"/>
            <a:ext cx="2721808" cy="38518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017" y="1081122"/>
            <a:ext cx="2721721" cy="38518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4625385" y="1222039"/>
            <a:ext cx="2721808" cy="38518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932">
            <a:off x="5044078" y="1382215"/>
            <a:ext cx="2721808" cy="38518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8498">
            <a:off x="5518139" y="1640371"/>
            <a:ext cx="2709283" cy="38518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5582">
            <a:off x="5918968" y="1904791"/>
            <a:ext cx="2722069" cy="38518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17" y="1315910"/>
            <a:ext cx="3055728" cy="43187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84" y="1354252"/>
            <a:ext cx="3038987" cy="4299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30" y="1143195"/>
            <a:ext cx="7670385" cy="5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152404"/>
            <a:ext cx="5760640" cy="806761"/>
          </a:xfrm>
        </p:spPr>
        <p:txBody>
          <a:bodyPr/>
          <a:lstStyle/>
          <a:p>
            <a:r>
              <a:rPr lang="en-IN" dirty="0"/>
              <a:t>a</a:t>
            </a:r>
            <a:r>
              <a:rPr lang="en-IN" dirty="0" smtClean="0"/>
              <a:t>s nodal agency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260" y="-8384"/>
            <a:ext cx="432000" cy="274320"/>
          </a:xfrm>
        </p:spPr>
        <p:txBody>
          <a:bodyPr/>
          <a:lstStyle/>
          <a:p>
            <a:fld id="{1FE898D0-792E-4B41-8510-63B1F900E9F7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23530" y="1196632"/>
            <a:ext cx="4693250" cy="4356000"/>
          </a:xfrm>
          <a:prstGeom prst="roundRect">
            <a:avLst>
              <a:gd name="adj" fmla="val 2852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B46"/>
            </a:solidFill>
          </a:ln>
        </p:spPr>
        <p:txBody>
          <a:bodyPr vert="horz" lIns="54848" tIns="91414" rIns="91414" bIns="45707" rtlCol="0" anchor="ctr">
            <a:normAutofit fontScale="47500" lnSpcReduction="20000"/>
          </a:bodyPr>
          <a:lstStyle>
            <a:lvl1pPr marL="438789" indent="-319950" algn="just" rtl="0" eaLnBrk="1" latinLnBrk="0" hangingPunct="1">
              <a:spcBef>
                <a:spcPts val="782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15" indent="-274243" algn="just" rtl="0" eaLnBrk="1" latinLnBrk="0" hangingPunct="1">
              <a:spcBef>
                <a:spcPts val="400"/>
              </a:spcBef>
              <a:buClr>
                <a:schemeClr val="accent2"/>
              </a:buClr>
              <a:buSzPct val="100000"/>
              <a:buFontTx/>
              <a:buBlip>
                <a:blip r:embed="rId4"/>
              </a:buBlip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417" indent="-228536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810" indent="-182829" algn="just" rtl="0" eaLnBrk="1" latinLnBrk="0" hangingPunct="1">
              <a:spcBef>
                <a:spcPts val="3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063" indent="-182829" algn="just" rtl="0" eaLnBrk="1" latinLnBrk="0" hangingPunct="1">
              <a:spcBef>
                <a:spcPts val="3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175" indent="-18282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287" indent="-18282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399" indent="-18282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0509" indent="-18282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6700" indent="-147638"/>
            <a:r>
              <a:rPr lang="en-IN" dirty="0" smtClean="0"/>
              <a:t>Think tank to </a:t>
            </a:r>
            <a:r>
              <a:rPr lang="en-IN" dirty="0" err="1" smtClean="0"/>
              <a:t>Govt</a:t>
            </a:r>
            <a:r>
              <a:rPr lang="en-IN" dirty="0" smtClean="0"/>
              <a:t> on the subject of cold-chain and agribusiness. Engage with its members to translate industry needs into policy recommendation.</a:t>
            </a:r>
          </a:p>
          <a:p>
            <a:pPr marL="266700" indent="-147638"/>
            <a:r>
              <a:rPr lang="en-US" dirty="0" smtClean="0"/>
              <a:t>Manned by technocrats (industry leaders) and functions through member stakeholder consultation.</a:t>
            </a:r>
            <a:endParaRPr lang="en-IN" dirty="0" smtClean="0"/>
          </a:p>
          <a:p>
            <a:pPr marL="266700" indent="-147638"/>
            <a:r>
              <a:rPr lang="en-IN" dirty="0" smtClean="0"/>
              <a:t>Provides an enabling environment and facilitates private investment in cold-chain sector.</a:t>
            </a:r>
          </a:p>
          <a:p>
            <a:pPr marL="266700" indent="-147638"/>
            <a:r>
              <a:rPr lang="en-IN" dirty="0" smtClean="0"/>
              <a:t>Assist in developing and promoting future ready, energy efficient technologies and its adaption.</a:t>
            </a:r>
          </a:p>
          <a:p>
            <a:pPr marL="266700" indent="-147638"/>
            <a:r>
              <a:rPr lang="en-IN" dirty="0" smtClean="0"/>
              <a:t>Capacity building and training activities to reduce the gap in skilled human resources.</a:t>
            </a:r>
          </a:p>
          <a:p>
            <a:pPr marL="266700" indent="-147638"/>
            <a:r>
              <a:rPr lang="en-IN" dirty="0" smtClean="0"/>
              <a:t>Awareness programs on best practices for perishable product handling, indigenised for specific requirements and conditions.</a:t>
            </a:r>
          </a:p>
          <a:p>
            <a:pPr marL="266700" indent="-147638"/>
            <a:r>
              <a:rPr lang="en-IN" dirty="0" smtClean="0"/>
              <a:t>Revise policies, approve new technologies, efficiencies when developed/understood.</a:t>
            </a:r>
          </a:p>
          <a:p>
            <a:pPr marL="266700" indent="-147638"/>
            <a:r>
              <a:rPr lang="en-IN" dirty="0" smtClean="0"/>
              <a:t>Research and Monitor impact of policies and recommend any changes, if needed.</a:t>
            </a:r>
            <a:endParaRPr lang="en-IN" dirty="0"/>
          </a:p>
        </p:txBody>
      </p:sp>
      <p:graphicFrame>
        <p:nvGraphicFramePr>
          <p:cNvPr id="21" name="Diagram 20"/>
          <p:cNvGraphicFramePr/>
          <p:nvPr>
            <p:extLst/>
          </p:nvPr>
        </p:nvGraphicFramePr>
        <p:xfrm>
          <a:off x="5161064" y="1435571"/>
          <a:ext cx="3821409" cy="518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48064" y="1124744"/>
            <a:ext cx="3816424" cy="34405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IN" sz="1636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Stakeholder Members: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780" y="5674022"/>
            <a:ext cx="4680000" cy="8771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IN" sz="1700" dirty="0" smtClean="0"/>
              <a:t>Design assistance patterns,  Operators Trainings, Institutional Workshops and Conclaves, Field Studies, Appraisals, </a:t>
            </a:r>
            <a:r>
              <a:rPr lang="en-IN" sz="1700" dirty="0" err="1" smtClean="0"/>
              <a:t>Redressals</a:t>
            </a:r>
            <a:r>
              <a:rPr lang="en-IN" sz="1700" dirty="0" smtClean="0"/>
              <a:t>, Policy guidance.</a:t>
            </a:r>
            <a:endParaRPr lang="en-IN" sz="17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932" y="332656"/>
            <a:ext cx="1722916" cy="594350"/>
          </a:xfrm>
          <a:prstGeom prst="rect">
            <a:avLst/>
          </a:prstGeom>
          <a:ln>
            <a:noFill/>
          </a:ln>
          <a:effectLst>
            <a:outerShdw blurRad="88900" dist="12700" algn="l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1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8991" y="1124744"/>
            <a:ext cx="4998646" cy="2232248"/>
          </a:xfrm>
        </p:spPr>
        <p:txBody>
          <a:bodyPr>
            <a:normAutofit/>
          </a:bodyPr>
          <a:lstStyle/>
          <a:p>
            <a:r>
              <a:rPr lang="en-US" sz="6000" dirty="0"/>
              <a:t>Thank You</a:t>
            </a:r>
            <a:br>
              <a:rPr lang="en-US" sz="6000" dirty="0"/>
            </a:br>
            <a:r>
              <a:rPr lang="hi-IN" sz="6000" dirty="0"/>
              <a:t>नमस्कार</a:t>
            </a:r>
            <a:endParaRPr lang="en-IN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3101" y="4941169"/>
            <a:ext cx="8022336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spc="-18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II-Floor, B-Wing, Janpath Bhawan, New Delhi 110001</a:t>
            </a:r>
          </a:p>
          <a:p>
            <a:pPr>
              <a:spcBef>
                <a:spcPts val="0"/>
              </a:spcBef>
            </a:pPr>
            <a:r>
              <a:rPr lang="en-IN" sz="1400" i="1" spc="-1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Email</a:t>
            </a:r>
            <a:r>
              <a:rPr lang="en-IN" sz="1400" spc="-1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n-US" sz="1400" spc="-1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Contact-NCCD@gov.in   </a:t>
            </a:r>
            <a:r>
              <a:rPr lang="en-US" sz="1400" spc="-18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|   </a:t>
            </a:r>
            <a:r>
              <a:rPr lang="en-US" sz="1400" i="1" spc="-1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Web</a:t>
            </a:r>
            <a:r>
              <a:rPr lang="en-US" sz="1400" spc="-1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: www.NCCD.gov.in</a:t>
            </a:r>
            <a:endParaRPr lang="en-US" sz="1400" spc="-18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idx="13"/>
          </p:nvPr>
        </p:nvSpPr>
        <p:spPr>
          <a:xfrm>
            <a:off x="575320" y="5963546"/>
            <a:ext cx="3276600" cy="228768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rgbClr val="00316C"/>
                </a:solidFill>
              </a:rPr>
              <a:t>www.facebook.com/NCCD.India</a:t>
            </a:r>
          </a:p>
        </p:txBody>
      </p:sp>
      <p:pic>
        <p:nvPicPr>
          <p:cNvPr id="8" name="Picture 7" descr="http://icons.iconarchive.com/icons/danleech/simple/512/facebook-icon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79" y="5733256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developers.google.com/+/images/branding/g+128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20" y="5733256"/>
            <a:ext cx="219075" cy="21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44175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per guidance to the Executive Committee of the Multilateral Fund  NCCD may be involved in the following in the service sector:-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awareness activities as is being done by NCCD already as part of MIDH.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Policy Development and Implementation-in the cold-chain sector, as is being done by NCCD for GOI and state Governments.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Certification programs and training of technicians- NCCD carries out similar activity with industry partners for Refrigeration Engineers and implementation agencies of states.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Training of Custom officers- may be carried out in association with Overseas partners such as </a:t>
            </a:r>
            <a:r>
              <a:rPr lang="en-US" dirty="0" err="1" smtClean="0"/>
              <a:t>Cemafroid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Refrigerant testing equipment for refrigeration and air-conditioning sector- may be carried out in in house center of excellence or with a industry partner with in-house facility.</a:t>
            </a:r>
          </a:p>
          <a:p>
            <a:pPr marL="89079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NCCD involvement as per Decision XXVIII/2-Servicing Sector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2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441754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As per guidance to the Executive Committee of the Multilateral Fund  NCCD may be involved in the following as part of enabling activities &amp; institutional strengthening:-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Capacity building and training for the handling of HFC alternatives in the servicing, production, manufacturing sector.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Demonstration projects &amp; applied R&amp;D on alternatives with Industry partners.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 in institutional strengthening in the cold-chain sector in the country.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NCCD involvement as per Decision XXVIII/2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0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295400"/>
            <a:ext cx="8997082" cy="4800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4" y="1271463"/>
            <a:ext cx="9144793" cy="4950381"/>
          </a:xfrm>
          <a:prstGeom prst="rect">
            <a:avLst/>
          </a:prstGeom>
        </p:spPr>
      </p:pic>
      <p:pic>
        <p:nvPicPr>
          <p:cNvPr id="10" name="FLW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95" y="6324600"/>
            <a:ext cx="6123809" cy="3523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3" name="Chart GHG road foo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993326"/>
            <a:ext cx="7239000" cy="5709547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Food Loss is </a:t>
            </a:r>
            <a:r>
              <a:rPr lang="en-IN" i="1" dirty="0" smtClean="0"/>
              <a:t>NOT Sustainable</a:t>
            </a:r>
            <a:endParaRPr lang="en-IN" i="1" dirty="0"/>
          </a:p>
        </p:txBody>
      </p:sp>
      <p:grpSp>
        <p:nvGrpSpPr>
          <p:cNvPr id="7" name="Chart 4.4 GT CO2"/>
          <p:cNvGrpSpPr/>
          <p:nvPr/>
        </p:nvGrpSpPr>
        <p:grpSpPr>
          <a:xfrm>
            <a:off x="-1" y="-6456"/>
            <a:ext cx="9144001" cy="6858594"/>
            <a:chOff x="-1" y="-6456"/>
            <a:chExt cx="9144001" cy="68585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6456"/>
              <a:ext cx="9144001" cy="685859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8573649" y="6353491"/>
              <a:ext cx="432000" cy="432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9420" y="142565"/>
              <a:ext cx="1065877" cy="618229"/>
              <a:chOff x="129876" y="143773"/>
              <a:chExt cx="1065877" cy="618229"/>
            </a:xfrm>
          </p:grpSpPr>
          <p:sp>
            <p:nvSpPr>
              <p:cNvPr id="13" name="Freeform 12"/>
              <p:cNvSpPr/>
              <p:nvPr/>
            </p:nvSpPr>
            <p:spPr>
              <a:xfrm rot="16200000" flipH="1" flipV="1">
                <a:off x="506660" y="72910"/>
                <a:ext cx="494627" cy="883558"/>
              </a:xfrm>
              <a:custGeom>
                <a:avLst/>
                <a:gdLst>
                  <a:gd name="connsiteX0" fmla="*/ 28135 w 8257735"/>
                  <a:gd name="connsiteY0" fmla="*/ 0 h 5641145"/>
                  <a:gd name="connsiteX1" fmla="*/ 0 w 8257735"/>
                  <a:gd name="connsiteY1" fmla="*/ 5627077 h 5641145"/>
                  <a:gd name="connsiteX2" fmla="*/ 8257735 w 8257735"/>
                  <a:gd name="connsiteY2" fmla="*/ 5641145 h 5641145"/>
                  <a:gd name="connsiteX0" fmla="*/ 28135 w 8257735"/>
                  <a:gd name="connsiteY0" fmla="*/ 0 h 5641145"/>
                  <a:gd name="connsiteX1" fmla="*/ 0 w 8257735"/>
                  <a:gd name="connsiteY1" fmla="*/ 5627077 h 5641145"/>
                  <a:gd name="connsiteX2" fmla="*/ 124136 w 8257735"/>
                  <a:gd name="connsiteY2" fmla="*/ 5629705 h 5641145"/>
                  <a:gd name="connsiteX3" fmla="*/ 8257735 w 8257735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8 w 8239447"/>
                  <a:gd name="connsiteY2" fmla="*/ 5629705 h 5641145"/>
                  <a:gd name="connsiteX3" fmla="*/ 8239447 w 8239447"/>
                  <a:gd name="connsiteY3" fmla="*/ 5641145 h 5641145"/>
                  <a:gd name="connsiteX0" fmla="*/ 10767 w 8240367"/>
                  <a:gd name="connsiteY0" fmla="*/ 0 h 5641145"/>
                  <a:gd name="connsiteX1" fmla="*/ 920 w 8240367"/>
                  <a:gd name="connsiteY1" fmla="*/ 5453341 h 5641145"/>
                  <a:gd name="connsiteX2" fmla="*/ 106768 w 8240367"/>
                  <a:gd name="connsiteY2" fmla="*/ 5629705 h 5641145"/>
                  <a:gd name="connsiteX3" fmla="*/ 8240367 w 8240367"/>
                  <a:gd name="connsiteY3" fmla="*/ 5641145 h 5641145"/>
                  <a:gd name="connsiteX0" fmla="*/ 10767 w 8240367"/>
                  <a:gd name="connsiteY0" fmla="*/ 0 h 5641145"/>
                  <a:gd name="connsiteX1" fmla="*/ 920 w 8240367"/>
                  <a:gd name="connsiteY1" fmla="*/ 5453341 h 5641145"/>
                  <a:gd name="connsiteX2" fmla="*/ 106768 w 8240367"/>
                  <a:gd name="connsiteY2" fmla="*/ 5629705 h 5641145"/>
                  <a:gd name="connsiteX3" fmla="*/ 8240367 w 8240367"/>
                  <a:gd name="connsiteY3" fmla="*/ 5641145 h 5641145"/>
                  <a:gd name="connsiteX0" fmla="*/ 13256 w 8242856"/>
                  <a:gd name="connsiteY0" fmla="*/ 0 h 5641145"/>
                  <a:gd name="connsiteX1" fmla="*/ 3409 w 8242856"/>
                  <a:gd name="connsiteY1" fmla="*/ 5453341 h 5641145"/>
                  <a:gd name="connsiteX2" fmla="*/ 109257 w 8242856"/>
                  <a:gd name="connsiteY2" fmla="*/ 5629705 h 5641145"/>
                  <a:gd name="connsiteX3" fmla="*/ 8242856 w 8242856"/>
                  <a:gd name="connsiteY3" fmla="*/ 5641145 h 5641145"/>
                  <a:gd name="connsiteX0" fmla="*/ 13256 w 8242856"/>
                  <a:gd name="connsiteY0" fmla="*/ 0 h 5641145"/>
                  <a:gd name="connsiteX1" fmla="*/ 3409 w 8242856"/>
                  <a:gd name="connsiteY1" fmla="*/ 5453341 h 5641145"/>
                  <a:gd name="connsiteX2" fmla="*/ 109257 w 8242856"/>
                  <a:gd name="connsiteY2" fmla="*/ 5629705 h 5641145"/>
                  <a:gd name="connsiteX3" fmla="*/ 8242856 w 8242856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8 w 8239447"/>
                  <a:gd name="connsiteY2" fmla="*/ 5629705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6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6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6 h 5641145"/>
                  <a:gd name="connsiteX3" fmla="*/ 8239447 w 8239447"/>
                  <a:gd name="connsiteY3" fmla="*/ 5641145 h 5641145"/>
                  <a:gd name="connsiteX0" fmla="*/ 14302 w 8243902"/>
                  <a:gd name="connsiteY0" fmla="*/ 0 h 5641145"/>
                  <a:gd name="connsiteX1" fmla="*/ 4455 w 8243902"/>
                  <a:gd name="connsiteY1" fmla="*/ 5453341 h 5641145"/>
                  <a:gd name="connsiteX2" fmla="*/ 110302 w 8243902"/>
                  <a:gd name="connsiteY2" fmla="*/ 5629706 h 5641145"/>
                  <a:gd name="connsiteX3" fmla="*/ 8243902 w 8243902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6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7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105847 w 8239447"/>
                  <a:gd name="connsiteY2" fmla="*/ 5629707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284293 w 8239447"/>
                  <a:gd name="connsiteY2" fmla="*/ 5629707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284293 w 8239447"/>
                  <a:gd name="connsiteY2" fmla="*/ 5629707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284293 w 8239447"/>
                  <a:gd name="connsiteY2" fmla="*/ 5629707 h 5641145"/>
                  <a:gd name="connsiteX3" fmla="*/ 8239447 w 8239447"/>
                  <a:gd name="connsiteY3" fmla="*/ 5641145 h 5641145"/>
                  <a:gd name="connsiteX0" fmla="*/ 9847 w 8239447"/>
                  <a:gd name="connsiteY0" fmla="*/ 0 h 5641145"/>
                  <a:gd name="connsiteX1" fmla="*/ 0 w 8239447"/>
                  <a:gd name="connsiteY1" fmla="*/ 5453341 h 5641145"/>
                  <a:gd name="connsiteX2" fmla="*/ 284293 w 8239447"/>
                  <a:gd name="connsiteY2" fmla="*/ 5629707 h 5641145"/>
                  <a:gd name="connsiteX3" fmla="*/ 8239447 w 8239447"/>
                  <a:gd name="connsiteY3" fmla="*/ 5641145 h 564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9447" h="5641145">
                    <a:moveTo>
                      <a:pt x="9847" y="0"/>
                    </a:moveTo>
                    <a:cubicBezTo>
                      <a:pt x="6565" y="1817780"/>
                      <a:pt x="3282" y="3635561"/>
                      <a:pt x="0" y="5453341"/>
                    </a:cubicBezTo>
                    <a:cubicBezTo>
                      <a:pt x="9791" y="5598103"/>
                      <a:pt x="31401" y="5631199"/>
                      <a:pt x="284293" y="5629707"/>
                    </a:cubicBezTo>
                    <a:lnTo>
                      <a:pt x="8239447" y="564114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9876" y="143773"/>
                <a:ext cx="468000" cy="468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4" name="Border2"/>
          <p:cNvSpPr/>
          <p:nvPr/>
        </p:nvSpPr>
        <p:spPr>
          <a:xfrm>
            <a:off x="304925" y="762000"/>
            <a:ext cx="8295840" cy="5904828"/>
          </a:xfrm>
          <a:custGeom>
            <a:avLst/>
            <a:gdLst>
              <a:gd name="connsiteX0" fmla="*/ 28135 w 8257735"/>
              <a:gd name="connsiteY0" fmla="*/ 0 h 5641145"/>
              <a:gd name="connsiteX1" fmla="*/ 0 w 8257735"/>
              <a:gd name="connsiteY1" fmla="*/ 5627077 h 5641145"/>
              <a:gd name="connsiteX2" fmla="*/ 8257735 w 8257735"/>
              <a:gd name="connsiteY2" fmla="*/ 5641145 h 5641145"/>
              <a:gd name="connsiteX0" fmla="*/ 28135 w 8257735"/>
              <a:gd name="connsiteY0" fmla="*/ 0 h 5641145"/>
              <a:gd name="connsiteX1" fmla="*/ 0 w 8257735"/>
              <a:gd name="connsiteY1" fmla="*/ 5627077 h 5641145"/>
              <a:gd name="connsiteX2" fmla="*/ 124136 w 8257735"/>
              <a:gd name="connsiteY2" fmla="*/ 5629705 h 5641145"/>
              <a:gd name="connsiteX3" fmla="*/ 8257735 w 8257735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8 w 8239447"/>
              <a:gd name="connsiteY2" fmla="*/ 5629705 h 5641145"/>
              <a:gd name="connsiteX3" fmla="*/ 8239447 w 8239447"/>
              <a:gd name="connsiteY3" fmla="*/ 5641145 h 5641145"/>
              <a:gd name="connsiteX0" fmla="*/ 10767 w 8240367"/>
              <a:gd name="connsiteY0" fmla="*/ 0 h 5641145"/>
              <a:gd name="connsiteX1" fmla="*/ 920 w 8240367"/>
              <a:gd name="connsiteY1" fmla="*/ 5453341 h 5641145"/>
              <a:gd name="connsiteX2" fmla="*/ 106768 w 8240367"/>
              <a:gd name="connsiteY2" fmla="*/ 5629705 h 5641145"/>
              <a:gd name="connsiteX3" fmla="*/ 8240367 w 8240367"/>
              <a:gd name="connsiteY3" fmla="*/ 5641145 h 5641145"/>
              <a:gd name="connsiteX0" fmla="*/ 10767 w 8240367"/>
              <a:gd name="connsiteY0" fmla="*/ 0 h 5641145"/>
              <a:gd name="connsiteX1" fmla="*/ 920 w 8240367"/>
              <a:gd name="connsiteY1" fmla="*/ 5453341 h 5641145"/>
              <a:gd name="connsiteX2" fmla="*/ 106768 w 8240367"/>
              <a:gd name="connsiteY2" fmla="*/ 5629705 h 5641145"/>
              <a:gd name="connsiteX3" fmla="*/ 8240367 w 8240367"/>
              <a:gd name="connsiteY3" fmla="*/ 5641145 h 5641145"/>
              <a:gd name="connsiteX0" fmla="*/ 13256 w 8242856"/>
              <a:gd name="connsiteY0" fmla="*/ 0 h 5641145"/>
              <a:gd name="connsiteX1" fmla="*/ 3409 w 8242856"/>
              <a:gd name="connsiteY1" fmla="*/ 5453341 h 5641145"/>
              <a:gd name="connsiteX2" fmla="*/ 109257 w 8242856"/>
              <a:gd name="connsiteY2" fmla="*/ 5629705 h 5641145"/>
              <a:gd name="connsiteX3" fmla="*/ 8242856 w 8242856"/>
              <a:gd name="connsiteY3" fmla="*/ 5641145 h 5641145"/>
              <a:gd name="connsiteX0" fmla="*/ 13256 w 8242856"/>
              <a:gd name="connsiteY0" fmla="*/ 0 h 5641145"/>
              <a:gd name="connsiteX1" fmla="*/ 3409 w 8242856"/>
              <a:gd name="connsiteY1" fmla="*/ 5453341 h 5641145"/>
              <a:gd name="connsiteX2" fmla="*/ 109257 w 8242856"/>
              <a:gd name="connsiteY2" fmla="*/ 5629705 h 5641145"/>
              <a:gd name="connsiteX3" fmla="*/ 8242856 w 8242856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8 w 8239447"/>
              <a:gd name="connsiteY2" fmla="*/ 5629705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70260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70260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70260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70260 w 8239447"/>
              <a:gd name="connsiteY2" fmla="*/ 5629706 h 5641145"/>
              <a:gd name="connsiteX3" fmla="*/ 8239447 w 8239447"/>
              <a:gd name="connsiteY3" fmla="*/ 5641145 h 564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447" h="5641145">
                <a:moveTo>
                  <a:pt x="9847" y="0"/>
                </a:moveTo>
                <a:cubicBezTo>
                  <a:pt x="6565" y="1817780"/>
                  <a:pt x="3282" y="3635561"/>
                  <a:pt x="0" y="5453341"/>
                </a:cubicBezTo>
                <a:cubicBezTo>
                  <a:pt x="11795" y="5612713"/>
                  <a:pt x="36559" y="5625247"/>
                  <a:pt x="270260" y="5629706"/>
                </a:cubicBezTo>
                <a:lnTo>
                  <a:pt x="8239447" y="5641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Border1"/>
          <p:cNvSpPr/>
          <p:nvPr/>
        </p:nvSpPr>
        <p:spPr>
          <a:xfrm flipH="1" flipV="1">
            <a:off x="1195753" y="267372"/>
            <a:ext cx="7643445" cy="6087244"/>
          </a:xfrm>
          <a:custGeom>
            <a:avLst/>
            <a:gdLst>
              <a:gd name="connsiteX0" fmla="*/ 28135 w 8257735"/>
              <a:gd name="connsiteY0" fmla="*/ 0 h 5641145"/>
              <a:gd name="connsiteX1" fmla="*/ 0 w 8257735"/>
              <a:gd name="connsiteY1" fmla="*/ 5627077 h 5641145"/>
              <a:gd name="connsiteX2" fmla="*/ 8257735 w 8257735"/>
              <a:gd name="connsiteY2" fmla="*/ 5641145 h 5641145"/>
              <a:gd name="connsiteX0" fmla="*/ 28135 w 8257735"/>
              <a:gd name="connsiteY0" fmla="*/ 0 h 5641145"/>
              <a:gd name="connsiteX1" fmla="*/ 0 w 8257735"/>
              <a:gd name="connsiteY1" fmla="*/ 5627077 h 5641145"/>
              <a:gd name="connsiteX2" fmla="*/ 124136 w 8257735"/>
              <a:gd name="connsiteY2" fmla="*/ 5629705 h 5641145"/>
              <a:gd name="connsiteX3" fmla="*/ 8257735 w 8257735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8 w 8239447"/>
              <a:gd name="connsiteY2" fmla="*/ 5629705 h 5641145"/>
              <a:gd name="connsiteX3" fmla="*/ 8239447 w 8239447"/>
              <a:gd name="connsiteY3" fmla="*/ 5641145 h 5641145"/>
              <a:gd name="connsiteX0" fmla="*/ 10767 w 8240367"/>
              <a:gd name="connsiteY0" fmla="*/ 0 h 5641145"/>
              <a:gd name="connsiteX1" fmla="*/ 920 w 8240367"/>
              <a:gd name="connsiteY1" fmla="*/ 5453341 h 5641145"/>
              <a:gd name="connsiteX2" fmla="*/ 106768 w 8240367"/>
              <a:gd name="connsiteY2" fmla="*/ 5629705 h 5641145"/>
              <a:gd name="connsiteX3" fmla="*/ 8240367 w 8240367"/>
              <a:gd name="connsiteY3" fmla="*/ 5641145 h 5641145"/>
              <a:gd name="connsiteX0" fmla="*/ 10767 w 8240367"/>
              <a:gd name="connsiteY0" fmla="*/ 0 h 5641145"/>
              <a:gd name="connsiteX1" fmla="*/ 920 w 8240367"/>
              <a:gd name="connsiteY1" fmla="*/ 5453341 h 5641145"/>
              <a:gd name="connsiteX2" fmla="*/ 106768 w 8240367"/>
              <a:gd name="connsiteY2" fmla="*/ 5629705 h 5641145"/>
              <a:gd name="connsiteX3" fmla="*/ 8240367 w 8240367"/>
              <a:gd name="connsiteY3" fmla="*/ 5641145 h 5641145"/>
              <a:gd name="connsiteX0" fmla="*/ 13256 w 8242856"/>
              <a:gd name="connsiteY0" fmla="*/ 0 h 5641145"/>
              <a:gd name="connsiteX1" fmla="*/ 3409 w 8242856"/>
              <a:gd name="connsiteY1" fmla="*/ 5453341 h 5641145"/>
              <a:gd name="connsiteX2" fmla="*/ 109257 w 8242856"/>
              <a:gd name="connsiteY2" fmla="*/ 5629705 h 5641145"/>
              <a:gd name="connsiteX3" fmla="*/ 8242856 w 8242856"/>
              <a:gd name="connsiteY3" fmla="*/ 5641145 h 5641145"/>
              <a:gd name="connsiteX0" fmla="*/ 13256 w 8242856"/>
              <a:gd name="connsiteY0" fmla="*/ 0 h 5641145"/>
              <a:gd name="connsiteX1" fmla="*/ 3409 w 8242856"/>
              <a:gd name="connsiteY1" fmla="*/ 5453341 h 5641145"/>
              <a:gd name="connsiteX2" fmla="*/ 109257 w 8242856"/>
              <a:gd name="connsiteY2" fmla="*/ 5629705 h 5641145"/>
              <a:gd name="connsiteX3" fmla="*/ 8242856 w 8242856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8 w 8239447"/>
              <a:gd name="connsiteY2" fmla="*/ 5629705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6 h 5641145"/>
              <a:gd name="connsiteX3" fmla="*/ 8239447 w 8239447"/>
              <a:gd name="connsiteY3" fmla="*/ 5641145 h 5641145"/>
              <a:gd name="connsiteX0" fmla="*/ 14302 w 8243902"/>
              <a:gd name="connsiteY0" fmla="*/ 0 h 5641145"/>
              <a:gd name="connsiteX1" fmla="*/ 4455 w 8243902"/>
              <a:gd name="connsiteY1" fmla="*/ 5453341 h 5641145"/>
              <a:gd name="connsiteX2" fmla="*/ 110302 w 8243902"/>
              <a:gd name="connsiteY2" fmla="*/ 5629706 h 5641145"/>
              <a:gd name="connsiteX3" fmla="*/ 8243902 w 8243902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6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7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105847 w 8239447"/>
              <a:gd name="connsiteY2" fmla="*/ 5629707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84293 w 8239447"/>
              <a:gd name="connsiteY2" fmla="*/ 5629707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84293 w 8239447"/>
              <a:gd name="connsiteY2" fmla="*/ 5629707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84293 w 8239447"/>
              <a:gd name="connsiteY2" fmla="*/ 5629707 h 5641145"/>
              <a:gd name="connsiteX3" fmla="*/ 8239447 w 8239447"/>
              <a:gd name="connsiteY3" fmla="*/ 5641145 h 5641145"/>
              <a:gd name="connsiteX0" fmla="*/ 9847 w 8239447"/>
              <a:gd name="connsiteY0" fmla="*/ 0 h 5641145"/>
              <a:gd name="connsiteX1" fmla="*/ 0 w 8239447"/>
              <a:gd name="connsiteY1" fmla="*/ 5453341 h 5641145"/>
              <a:gd name="connsiteX2" fmla="*/ 284293 w 8239447"/>
              <a:gd name="connsiteY2" fmla="*/ 5629707 h 5641145"/>
              <a:gd name="connsiteX3" fmla="*/ 8239447 w 8239447"/>
              <a:gd name="connsiteY3" fmla="*/ 5641145 h 564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447" h="5641145">
                <a:moveTo>
                  <a:pt x="9847" y="0"/>
                </a:moveTo>
                <a:cubicBezTo>
                  <a:pt x="6565" y="1817780"/>
                  <a:pt x="3282" y="3635561"/>
                  <a:pt x="0" y="5453341"/>
                </a:cubicBezTo>
                <a:cubicBezTo>
                  <a:pt x="9791" y="5598103"/>
                  <a:pt x="31401" y="5631199"/>
                  <a:pt x="284293" y="5629707"/>
                </a:cubicBezTo>
                <a:lnTo>
                  <a:pt x="8239447" y="5641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5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Food </a:t>
            </a:r>
            <a:r>
              <a:rPr lang="en-IN" dirty="0" smtClean="0"/>
              <a:t>Loss - </a:t>
            </a:r>
            <a:r>
              <a:rPr lang="en-IN" sz="3100" i="1" dirty="0" smtClean="0"/>
              <a:t>wasted effort</a:t>
            </a:r>
            <a:endParaRPr lang="en-IN" i="1" dirty="0"/>
          </a:p>
        </p:txBody>
      </p:sp>
      <p:graphicFrame>
        <p:nvGraphicFramePr>
          <p:cNvPr id="6" name="Content Placeholder 20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451350"/>
              </p:ext>
            </p:extLst>
          </p:nvPr>
        </p:nvGraphicFramePr>
        <p:xfrm>
          <a:off x="465787" y="1124744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122162" y="1138458"/>
            <a:ext cx="8878574" cy="518614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0" rIns="91440" bIns="7200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ts val="587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 Loss </a:t>
            </a:r>
            <a:r>
              <a:rPr lang="en-US" sz="21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occurs when </a:t>
            </a:r>
            <a:r>
              <a:rPr lang="en-US" sz="21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 escapes </a:t>
            </a:r>
            <a:r>
              <a:rPr lang="en-US" sz="21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its intended use: to be eaten</a:t>
            </a:r>
            <a:r>
              <a:rPr lang="en-US" sz="2100" i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!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1400" spc="-2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spc="-2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Cold-chain mitigates loss of perishable food by taking it to more consumers …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spc="-2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by reaching food to shelves … securely, safely and in quality!</a:t>
            </a:r>
            <a:endParaRPr lang="en-US" sz="1800" spc="-2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27" y="1143000"/>
            <a:ext cx="8876545" cy="385300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6905682" y="1887825"/>
            <a:ext cx="1836000" cy="183623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2176" y="1262206"/>
            <a:ext cx="236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“Food Loss”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787023"/>
            <a:ext cx="239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C000"/>
                </a:solidFill>
              </a:rPr>
              <a:t>Post-Harvest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9" grpId="0" animBg="1"/>
      <p:bldP spid="9" grpId="1" animBg="1"/>
      <p:bldP spid="10" grpId="0"/>
      <p:bldP spid="10" grpId="1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Inefficiencies</a:t>
            </a:r>
            <a:endParaRPr lang="en-IN" dirty="0"/>
          </a:p>
        </p:txBody>
      </p:sp>
      <p:sp>
        <p:nvSpPr>
          <p:cNvPr id="7" name="third lost"/>
          <p:cNvSpPr>
            <a:spLocks noGrp="1"/>
          </p:cNvSpPr>
          <p:nvPr>
            <p:ph idx="1"/>
          </p:nvPr>
        </p:nvSpPr>
        <p:spPr>
          <a:xfrm>
            <a:off x="457200" y="1219200"/>
            <a:ext cx="8143440" cy="5090886"/>
          </a:xfrm>
          <a:noFill/>
        </p:spPr>
        <p:txBody>
          <a:bodyPr/>
          <a:lstStyle/>
          <a:p>
            <a:r>
              <a:rPr lang="en-IN" dirty="0" smtClean="0">
                <a:latin typeface="Cambria" panose="02040503050406030204" pitchFamily="18" charset="0"/>
              </a:rPr>
              <a:t>It is not that we lose only 30% of our food production …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14" name="Piechart 1.3 bil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221" y="2590800"/>
            <a:ext cx="6033397" cy="4028145"/>
          </a:xfrm>
          <a:prstGeom prst="rect">
            <a:avLst/>
          </a:prstGeom>
        </p:spPr>
      </p:pic>
      <p:sp>
        <p:nvSpPr>
          <p:cNvPr id="9" name="or 100 lost"/>
          <p:cNvSpPr/>
          <p:nvPr/>
        </p:nvSpPr>
        <p:spPr>
          <a:xfrm>
            <a:off x="762000" y="2514600"/>
            <a:ext cx="7565608" cy="39857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lose </a:t>
            </a:r>
            <a:r>
              <a:rPr lang="e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100%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N" sz="4000" dirty="0"/>
              <a:t>of what </a:t>
            </a:r>
            <a:r>
              <a:rPr lang="en-IN" sz="4000" dirty="0" smtClean="0"/>
              <a:t>we are incapable of handling.</a:t>
            </a:r>
          </a:p>
          <a:p>
            <a:pPr algn="ctr"/>
            <a:endParaRPr lang="en-IN" sz="4000" dirty="0" smtClean="0"/>
          </a:p>
          <a:p>
            <a:pPr algn="ctr"/>
            <a:endParaRPr lang="en-IN" sz="4000" dirty="0"/>
          </a:p>
        </p:txBody>
      </p:sp>
      <p:sp>
        <p:nvSpPr>
          <p:cNvPr id="15" name="build capacity"/>
          <p:cNvSpPr/>
          <p:nvPr/>
        </p:nvSpPr>
        <p:spPr>
          <a:xfrm rot="20996640">
            <a:off x="3558327" y="4676332"/>
            <a:ext cx="5337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0052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need to be result oriented when building capacity in thinking &amp; infrastructure …</a:t>
            </a:r>
            <a:endParaRPr lang="en-IN" sz="3200" dirty="0">
              <a:solidFill>
                <a:srgbClr val="0052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DG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2" y="4988135"/>
            <a:ext cx="1689175" cy="1560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57" y="307943"/>
            <a:ext cx="1644916" cy="1561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93654"/>
            <a:ext cx="1676238" cy="157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095" y="319088"/>
            <a:ext cx="1636910" cy="1566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717" y="1871153"/>
            <a:ext cx="1682520" cy="1568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9281" y="1869219"/>
            <a:ext cx="1692000" cy="15782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4388" y="1897234"/>
            <a:ext cx="1627926" cy="1530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8950" y="3447471"/>
            <a:ext cx="1667021" cy="1554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8711" y="4988135"/>
            <a:ext cx="1674832" cy="15746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8711" y="329297"/>
            <a:ext cx="1647260" cy="15627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1773" y="4973847"/>
            <a:ext cx="1668232" cy="1569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675" y="3447471"/>
            <a:ext cx="1646509" cy="15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4388" y="5003606"/>
            <a:ext cx="1631948" cy="1494272"/>
          </a:xfrm>
          <a:prstGeom prst="rect">
            <a:avLst/>
          </a:prstGeom>
        </p:spPr>
      </p:pic>
      <p:pic>
        <p:nvPicPr>
          <p:cNvPr id="27" name="Stop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" y="-55302"/>
            <a:ext cx="9144792" cy="6858594"/>
          </a:xfrm>
          <a:prstGeom prst="rect">
            <a:avLst/>
          </a:prstGeom>
        </p:spPr>
      </p:pic>
      <p:sp>
        <p:nvSpPr>
          <p:cNvPr id="12" name="Disruptive thinking"/>
          <p:cNvSpPr txBox="1">
            <a:spLocks/>
          </p:cNvSpPr>
          <p:nvPr/>
        </p:nvSpPr>
        <p:spPr>
          <a:xfrm>
            <a:off x="397918" y="188640"/>
            <a:ext cx="7290310" cy="720080"/>
          </a:xfrm>
          <a:prstGeom prst="rect">
            <a:avLst/>
          </a:prstGeom>
          <a:solidFill>
            <a:srgbClr val="003C5A"/>
          </a:solidFill>
        </p:spPr>
        <p:txBody>
          <a:bodyPr vert="horz" lIns="91414" tIns="45707" rIns="45707" bIns="45707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 cap="none" spc="0">
                <a:ln w="11430"/>
                <a:solidFill>
                  <a:srgbClr val="003C5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375" i="1" dirty="0">
                <a:solidFill>
                  <a:srgbClr val="FFC000"/>
                </a:solidFill>
              </a:rPr>
              <a:t>Disruptive</a:t>
            </a:r>
            <a:r>
              <a:rPr lang="en-US" sz="3375" dirty="0">
                <a:solidFill>
                  <a:srgbClr val="FFC000"/>
                </a:solidFill>
              </a:rPr>
              <a:t> thinking</a:t>
            </a:r>
            <a:endParaRPr lang="en-IN" sz="3375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5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250"/>
                            </p:stCondLst>
                            <p:childTnLst>
                              <p:par>
                                <p:cTn id="1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750"/>
                            </p:stCondLst>
                            <p:childTnLst>
                              <p:par>
                                <p:cTn id="1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750"/>
                            </p:stCondLst>
                            <p:childTnLst>
                              <p:par>
                                <p:cTn id="1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5" grpId="0" build="p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Understanding the Cold-chain</a:t>
            </a:r>
            <a:endParaRPr lang="en-IN" dirty="0"/>
          </a:p>
        </p:txBody>
      </p:sp>
      <p:sp>
        <p:nvSpPr>
          <p:cNvPr id="7" name="Text"/>
          <p:cNvSpPr>
            <a:spLocks noGrp="1"/>
          </p:cNvSpPr>
          <p:nvPr>
            <p:ph idx="1"/>
          </p:nvPr>
        </p:nvSpPr>
        <p:spPr>
          <a:xfrm>
            <a:off x="457200" y="3552277"/>
            <a:ext cx="8229600" cy="300092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In the region, 9 pack-houses </a:t>
            </a:r>
            <a:r>
              <a:rPr lang="en-IN" dirty="0">
                <a:latin typeface="Core Mellow" panose="020F0606030302020204" pitchFamily="34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pre-coolers have been set-up in recent months.</a:t>
            </a:r>
          </a:p>
          <a:p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About 250 reefer vehicles deployed and more markets brought under reach, with access opened to more consumers.</a:t>
            </a:r>
          </a:p>
          <a:p>
            <a:r>
              <a:rPr lang="en-IN" dirty="0" err="1">
                <a:latin typeface="Core Mellow" panose="020F0606030302020204" pitchFamily="34" charset="0"/>
                <a:cs typeface="Times New Roman" panose="02020603050405020304" pitchFamily="18" charset="0"/>
              </a:rPr>
              <a:t>Abohar</a:t>
            </a:r>
            <a:r>
              <a:rPr lang="en-IN" dirty="0">
                <a:latin typeface="Core Mellow" panose="020F0606030302020204" pitchFamily="34" charset="0"/>
                <a:cs typeface="Times New Roman" panose="02020603050405020304" pitchFamily="18" charset="0"/>
              </a:rPr>
              <a:t> area farmers have </a:t>
            </a:r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since connected </a:t>
            </a:r>
            <a:r>
              <a:rPr lang="en-IN" dirty="0">
                <a:latin typeface="Core Mellow" panose="020F0606030302020204" pitchFamily="34" charset="0"/>
                <a:cs typeface="Times New Roman" panose="02020603050405020304" pitchFamily="18" charset="0"/>
              </a:rPr>
              <a:t>with London, </a:t>
            </a:r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Dubai, and Bangladesh.</a:t>
            </a:r>
            <a:endParaRPr lang="en-IN" dirty="0">
              <a:latin typeface="Core Mellow" panose="020F0606030302020204" pitchFamily="34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Aggregators report sales up </a:t>
            </a:r>
            <a:r>
              <a:rPr lang="en-IN" dirty="0">
                <a:latin typeface="Core Mellow" panose="020F0606030302020204" pitchFamily="34" charset="0"/>
                <a:cs typeface="Times New Roman" panose="02020603050405020304" pitchFamily="18" charset="0"/>
              </a:rPr>
              <a:t>4 </a:t>
            </a:r>
            <a:r>
              <a:rPr lang="en-IN" dirty="0" smtClean="0">
                <a:latin typeface="Core Mellow" panose="020F0606030302020204" pitchFamily="34" charset="0"/>
                <a:cs typeface="Times New Roman" panose="02020603050405020304" pitchFamily="18" charset="0"/>
              </a:rPr>
              <a:t>fold with earnings multiplied.</a:t>
            </a:r>
            <a:endParaRPr lang="en-IN" dirty="0">
              <a:latin typeface="Core Mellow" panose="020F060603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Kinnow bottom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78" y="3124200"/>
            <a:ext cx="6606922" cy="3746111"/>
          </a:xfrm>
          <a:prstGeom prst="rect">
            <a:avLst/>
          </a:prstGeom>
        </p:spPr>
      </p:pic>
      <p:pic>
        <p:nvPicPr>
          <p:cNvPr id="21" name="Kinnow top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878" y="942977"/>
            <a:ext cx="6606922" cy="2181224"/>
          </a:xfrm>
          <a:prstGeom prst="rect">
            <a:avLst/>
          </a:prstGeom>
        </p:spPr>
      </p:pic>
      <p:pic>
        <p:nvPicPr>
          <p:cNvPr id="47" name="Picture frui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37962"/>
            <a:ext cx="8839966" cy="2743438"/>
          </a:xfrm>
          <a:prstGeom prst="rect">
            <a:avLst/>
          </a:prstGeom>
        </p:spPr>
      </p:pic>
      <p:pic>
        <p:nvPicPr>
          <p:cNvPr id="5" name="Trip chai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4" y="2130669"/>
            <a:ext cx="8212024" cy="2389839"/>
          </a:xfrm>
          <a:prstGeom prst="rect">
            <a:avLst/>
          </a:prstGeom>
        </p:spPr>
      </p:pic>
      <p:pic>
        <p:nvPicPr>
          <p:cNvPr id="4" name="explai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2140723"/>
            <a:ext cx="8248603" cy="2363634"/>
          </a:xfrm>
          <a:prstGeom prst="rect">
            <a:avLst/>
          </a:prstGeom>
        </p:spPr>
      </p:pic>
      <p:pic>
        <p:nvPicPr>
          <p:cNvPr id="13" name="loss graph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24088"/>
            <a:ext cx="3707763" cy="347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co2 graph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502" y="2224088"/>
            <a:ext cx="3708223" cy="347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70" y="5699663"/>
            <a:ext cx="7620660" cy="102421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1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409"/>
          <p:cNvGrpSpPr/>
          <p:nvPr/>
        </p:nvGrpSpPr>
        <p:grpSpPr>
          <a:xfrm flipH="1">
            <a:off x="2131828" y="1142875"/>
            <a:ext cx="643622" cy="681774"/>
            <a:chOff x="1990952" y="660276"/>
            <a:chExt cx="643622" cy="682025"/>
          </a:xfrm>
        </p:grpSpPr>
        <p:sp>
          <p:nvSpPr>
            <p:cNvPr id="411" name="Freeform 574"/>
            <p:cNvSpPr>
              <a:spLocks/>
            </p:cNvSpPr>
            <p:nvPr/>
          </p:nvSpPr>
          <p:spPr bwMode="auto">
            <a:xfrm>
              <a:off x="2367910" y="845414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reeform 575"/>
            <p:cNvSpPr>
              <a:spLocks/>
            </p:cNvSpPr>
            <p:nvPr/>
          </p:nvSpPr>
          <p:spPr bwMode="auto">
            <a:xfrm>
              <a:off x="2388200" y="880161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reeform 577"/>
            <p:cNvSpPr>
              <a:spLocks/>
            </p:cNvSpPr>
            <p:nvPr/>
          </p:nvSpPr>
          <p:spPr bwMode="auto">
            <a:xfrm>
              <a:off x="2405591" y="918383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reeform 578"/>
            <p:cNvSpPr>
              <a:spLocks/>
            </p:cNvSpPr>
            <p:nvPr/>
          </p:nvSpPr>
          <p:spPr bwMode="auto">
            <a:xfrm>
              <a:off x="2426847" y="962396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reeform 579"/>
            <p:cNvSpPr>
              <a:spLocks/>
            </p:cNvSpPr>
            <p:nvPr/>
          </p:nvSpPr>
          <p:spPr bwMode="auto">
            <a:xfrm>
              <a:off x="2498344" y="925333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reeform 580"/>
            <p:cNvSpPr>
              <a:spLocks/>
            </p:cNvSpPr>
            <p:nvPr/>
          </p:nvSpPr>
          <p:spPr bwMode="auto">
            <a:xfrm>
              <a:off x="2445204" y="1020309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reeform 444"/>
            <p:cNvSpPr>
              <a:spLocks/>
            </p:cNvSpPr>
            <p:nvPr/>
          </p:nvSpPr>
          <p:spPr bwMode="auto">
            <a:xfrm>
              <a:off x="2216910" y="930456"/>
              <a:ext cx="127496" cy="359298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reeform 445"/>
            <p:cNvSpPr>
              <a:spLocks/>
            </p:cNvSpPr>
            <p:nvPr/>
          </p:nvSpPr>
          <p:spPr bwMode="auto">
            <a:xfrm>
              <a:off x="2242409" y="1181965"/>
              <a:ext cx="47356" cy="51899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reeform 574"/>
            <p:cNvSpPr>
              <a:spLocks/>
            </p:cNvSpPr>
            <p:nvPr/>
          </p:nvSpPr>
          <p:spPr bwMode="auto">
            <a:xfrm>
              <a:off x="1990952" y="755560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reeform 575"/>
            <p:cNvSpPr>
              <a:spLocks/>
            </p:cNvSpPr>
            <p:nvPr/>
          </p:nvSpPr>
          <p:spPr bwMode="auto">
            <a:xfrm>
              <a:off x="2011242" y="790307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reeform 577"/>
            <p:cNvSpPr>
              <a:spLocks/>
            </p:cNvSpPr>
            <p:nvPr/>
          </p:nvSpPr>
          <p:spPr bwMode="auto">
            <a:xfrm>
              <a:off x="2028633" y="828529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reeform 578"/>
            <p:cNvSpPr>
              <a:spLocks/>
            </p:cNvSpPr>
            <p:nvPr/>
          </p:nvSpPr>
          <p:spPr bwMode="auto">
            <a:xfrm>
              <a:off x="2049889" y="872542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reeform 579"/>
            <p:cNvSpPr>
              <a:spLocks/>
            </p:cNvSpPr>
            <p:nvPr/>
          </p:nvSpPr>
          <p:spPr bwMode="auto">
            <a:xfrm>
              <a:off x="2121386" y="835479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reeform 580"/>
            <p:cNvSpPr>
              <a:spLocks/>
            </p:cNvSpPr>
            <p:nvPr/>
          </p:nvSpPr>
          <p:spPr bwMode="auto">
            <a:xfrm>
              <a:off x="2068246" y="930455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reeform 444"/>
            <p:cNvSpPr>
              <a:spLocks/>
            </p:cNvSpPr>
            <p:nvPr/>
          </p:nvSpPr>
          <p:spPr bwMode="auto">
            <a:xfrm>
              <a:off x="2044768" y="1056551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reeform 445"/>
            <p:cNvSpPr>
              <a:spLocks/>
            </p:cNvSpPr>
            <p:nvPr/>
          </p:nvSpPr>
          <p:spPr bwMode="auto">
            <a:xfrm>
              <a:off x="2066993" y="1256576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reeform 444"/>
            <p:cNvSpPr>
              <a:spLocks/>
            </p:cNvSpPr>
            <p:nvPr/>
          </p:nvSpPr>
          <p:spPr bwMode="auto">
            <a:xfrm>
              <a:off x="2280905" y="660276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reeform 445"/>
            <p:cNvSpPr>
              <a:spLocks/>
            </p:cNvSpPr>
            <p:nvPr/>
          </p:nvSpPr>
          <p:spPr bwMode="auto">
            <a:xfrm>
              <a:off x="2303130" y="860301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H="1">
            <a:off x="1300830" y="1619688"/>
            <a:ext cx="643622" cy="681774"/>
            <a:chOff x="1990952" y="660276"/>
            <a:chExt cx="643622" cy="682025"/>
          </a:xfrm>
        </p:grpSpPr>
        <p:sp>
          <p:nvSpPr>
            <p:cNvPr id="430" name="Freeform 574"/>
            <p:cNvSpPr>
              <a:spLocks/>
            </p:cNvSpPr>
            <p:nvPr/>
          </p:nvSpPr>
          <p:spPr bwMode="auto">
            <a:xfrm>
              <a:off x="2367910" y="845414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reeform 575"/>
            <p:cNvSpPr>
              <a:spLocks/>
            </p:cNvSpPr>
            <p:nvPr/>
          </p:nvSpPr>
          <p:spPr bwMode="auto">
            <a:xfrm>
              <a:off x="2388200" y="880161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reeform 577"/>
            <p:cNvSpPr>
              <a:spLocks/>
            </p:cNvSpPr>
            <p:nvPr/>
          </p:nvSpPr>
          <p:spPr bwMode="auto">
            <a:xfrm>
              <a:off x="2405591" y="918383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reeform 578"/>
            <p:cNvSpPr>
              <a:spLocks/>
            </p:cNvSpPr>
            <p:nvPr/>
          </p:nvSpPr>
          <p:spPr bwMode="auto">
            <a:xfrm>
              <a:off x="2426847" y="962396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reeform 579"/>
            <p:cNvSpPr>
              <a:spLocks/>
            </p:cNvSpPr>
            <p:nvPr/>
          </p:nvSpPr>
          <p:spPr bwMode="auto">
            <a:xfrm>
              <a:off x="2498344" y="925333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reeform 580"/>
            <p:cNvSpPr>
              <a:spLocks/>
            </p:cNvSpPr>
            <p:nvPr/>
          </p:nvSpPr>
          <p:spPr bwMode="auto">
            <a:xfrm>
              <a:off x="2445204" y="1020309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reeform 444"/>
            <p:cNvSpPr>
              <a:spLocks/>
            </p:cNvSpPr>
            <p:nvPr/>
          </p:nvSpPr>
          <p:spPr bwMode="auto">
            <a:xfrm>
              <a:off x="2216910" y="930456"/>
              <a:ext cx="127496" cy="359298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reeform 445"/>
            <p:cNvSpPr>
              <a:spLocks/>
            </p:cNvSpPr>
            <p:nvPr/>
          </p:nvSpPr>
          <p:spPr bwMode="auto">
            <a:xfrm>
              <a:off x="2242409" y="1181965"/>
              <a:ext cx="47356" cy="51899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reeform 574"/>
            <p:cNvSpPr>
              <a:spLocks/>
            </p:cNvSpPr>
            <p:nvPr/>
          </p:nvSpPr>
          <p:spPr bwMode="auto">
            <a:xfrm>
              <a:off x="1990952" y="755560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reeform 575"/>
            <p:cNvSpPr>
              <a:spLocks/>
            </p:cNvSpPr>
            <p:nvPr/>
          </p:nvSpPr>
          <p:spPr bwMode="auto">
            <a:xfrm>
              <a:off x="2011242" y="790307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reeform 577"/>
            <p:cNvSpPr>
              <a:spLocks/>
            </p:cNvSpPr>
            <p:nvPr/>
          </p:nvSpPr>
          <p:spPr bwMode="auto">
            <a:xfrm>
              <a:off x="2028633" y="828529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reeform 578"/>
            <p:cNvSpPr>
              <a:spLocks/>
            </p:cNvSpPr>
            <p:nvPr/>
          </p:nvSpPr>
          <p:spPr bwMode="auto">
            <a:xfrm>
              <a:off x="2049889" y="872542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reeform 579"/>
            <p:cNvSpPr>
              <a:spLocks/>
            </p:cNvSpPr>
            <p:nvPr/>
          </p:nvSpPr>
          <p:spPr bwMode="auto">
            <a:xfrm>
              <a:off x="2121386" y="835479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reeform 580"/>
            <p:cNvSpPr>
              <a:spLocks/>
            </p:cNvSpPr>
            <p:nvPr/>
          </p:nvSpPr>
          <p:spPr bwMode="auto">
            <a:xfrm>
              <a:off x="2068246" y="930455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reeform 444"/>
            <p:cNvSpPr>
              <a:spLocks/>
            </p:cNvSpPr>
            <p:nvPr/>
          </p:nvSpPr>
          <p:spPr bwMode="auto">
            <a:xfrm>
              <a:off x="2044768" y="1056551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reeform 445"/>
            <p:cNvSpPr>
              <a:spLocks/>
            </p:cNvSpPr>
            <p:nvPr/>
          </p:nvSpPr>
          <p:spPr bwMode="auto">
            <a:xfrm>
              <a:off x="2066993" y="1256576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reeform 444"/>
            <p:cNvSpPr>
              <a:spLocks/>
            </p:cNvSpPr>
            <p:nvPr/>
          </p:nvSpPr>
          <p:spPr bwMode="auto">
            <a:xfrm>
              <a:off x="2280905" y="660276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reeform 445"/>
            <p:cNvSpPr>
              <a:spLocks/>
            </p:cNvSpPr>
            <p:nvPr/>
          </p:nvSpPr>
          <p:spPr bwMode="auto">
            <a:xfrm>
              <a:off x="2303130" y="860301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Infrastructure Capacities </a:t>
            </a:r>
            <a:r>
              <a:rPr lang="en-IN" dirty="0"/>
              <a:t>required</a:t>
            </a:r>
          </a:p>
        </p:txBody>
      </p:sp>
      <p:grpSp>
        <p:nvGrpSpPr>
          <p:cNvPr id="1107" name="Group 707"/>
          <p:cNvGrpSpPr>
            <a:grpSpLocks noChangeAspect="1"/>
          </p:cNvGrpSpPr>
          <p:nvPr/>
        </p:nvGrpSpPr>
        <p:grpSpPr bwMode="auto">
          <a:xfrm flipH="1">
            <a:off x="3038222" y="651692"/>
            <a:ext cx="1909763" cy="1501222"/>
            <a:chOff x="1931" y="225"/>
            <a:chExt cx="1203" cy="9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08" name="AutoShape 706"/>
            <p:cNvSpPr>
              <a:spLocks noChangeAspect="1" noChangeArrowheads="1" noTextEdit="1"/>
            </p:cNvSpPr>
            <p:nvPr/>
          </p:nvSpPr>
          <p:spPr bwMode="auto">
            <a:xfrm>
              <a:off x="1931" y="225"/>
              <a:ext cx="1148" cy="9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9" name="Freeform 708"/>
            <p:cNvSpPr>
              <a:spLocks/>
            </p:cNvSpPr>
            <p:nvPr/>
          </p:nvSpPr>
          <p:spPr bwMode="auto">
            <a:xfrm>
              <a:off x="2155" y="243"/>
              <a:ext cx="228" cy="113"/>
            </a:xfrm>
            <a:custGeom>
              <a:avLst/>
              <a:gdLst>
                <a:gd name="T0" fmla="*/ 303 w 455"/>
                <a:gd name="T1" fmla="*/ 49 h 226"/>
                <a:gd name="T2" fmla="*/ 366 w 455"/>
                <a:gd name="T3" fmla="*/ 86 h 226"/>
                <a:gd name="T4" fmla="*/ 398 w 455"/>
                <a:gd name="T5" fmla="*/ 137 h 226"/>
                <a:gd name="T6" fmla="*/ 407 w 455"/>
                <a:gd name="T7" fmla="*/ 174 h 226"/>
                <a:gd name="T8" fmla="*/ 409 w 455"/>
                <a:gd name="T9" fmla="*/ 182 h 226"/>
                <a:gd name="T10" fmla="*/ 415 w 455"/>
                <a:gd name="T11" fmla="*/ 205 h 226"/>
                <a:gd name="T12" fmla="*/ 421 w 455"/>
                <a:gd name="T13" fmla="*/ 225 h 226"/>
                <a:gd name="T14" fmla="*/ 430 w 455"/>
                <a:gd name="T15" fmla="*/ 225 h 226"/>
                <a:gd name="T16" fmla="*/ 437 w 455"/>
                <a:gd name="T17" fmla="*/ 225 h 226"/>
                <a:gd name="T18" fmla="*/ 446 w 455"/>
                <a:gd name="T19" fmla="*/ 225 h 226"/>
                <a:gd name="T20" fmla="*/ 455 w 455"/>
                <a:gd name="T21" fmla="*/ 192 h 226"/>
                <a:gd name="T22" fmla="*/ 437 w 455"/>
                <a:gd name="T23" fmla="*/ 124 h 226"/>
                <a:gd name="T24" fmla="*/ 394 w 455"/>
                <a:gd name="T25" fmla="*/ 63 h 226"/>
                <a:gd name="T26" fmla="*/ 337 w 455"/>
                <a:gd name="T27" fmla="*/ 19 h 226"/>
                <a:gd name="T28" fmla="*/ 285 w 455"/>
                <a:gd name="T29" fmla="*/ 1 h 226"/>
                <a:gd name="T30" fmla="*/ 246 w 455"/>
                <a:gd name="T31" fmla="*/ 0 h 226"/>
                <a:gd name="T32" fmla="*/ 206 w 455"/>
                <a:gd name="T33" fmla="*/ 8 h 226"/>
                <a:gd name="T34" fmla="*/ 168 w 455"/>
                <a:gd name="T35" fmla="*/ 23 h 226"/>
                <a:gd name="T36" fmla="*/ 129 w 455"/>
                <a:gd name="T37" fmla="*/ 45 h 226"/>
                <a:gd name="T38" fmla="*/ 91 w 455"/>
                <a:gd name="T39" fmla="*/ 73 h 226"/>
                <a:gd name="T40" fmla="*/ 53 w 455"/>
                <a:gd name="T41" fmla="*/ 107 h 226"/>
                <a:gd name="T42" fmla="*/ 17 w 455"/>
                <a:gd name="T43" fmla="*/ 144 h 226"/>
                <a:gd name="T44" fmla="*/ 6 w 455"/>
                <a:gd name="T45" fmla="*/ 163 h 226"/>
                <a:gd name="T46" fmla="*/ 16 w 455"/>
                <a:gd name="T47" fmla="*/ 164 h 226"/>
                <a:gd name="T48" fmla="*/ 27 w 455"/>
                <a:gd name="T49" fmla="*/ 167 h 226"/>
                <a:gd name="T50" fmla="*/ 37 w 455"/>
                <a:gd name="T51" fmla="*/ 168 h 226"/>
                <a:gd name="T52" fmla="*/ 53 w 455"/>
                <a:gd name="T53" fmla="*/ 156 h 226"/>
                <a:gd name="T54" fmla="*/ 78 w 455"/>
                <a:gd name="T55" fmla="*/ 131 h 226"/>
                <a:gd name="T56" fmla="*/ 104 w 455"/>
                <a:gd name="T57" fmla="*/ 108 h 226"/>
                <a:gd name="T58" fmla="*/ 130 w 455"/>
                <a:gd name="T59" fmla="*/ 88 h 226"/>
                <a:gd name="T60" fmla="*/ 158 w 455"/>
                <a:gd name="T61" fmla="*/ 71 h 226"/>
                <a:gd name="T62" fmla="*/ 186 w 455"/>
                <a:gd name="T63" fmla="*/ 58 h 226"/>
                <a:gd name="T64" fmla="*/ 213 w 455"/>
                <a:gd name="T65" fmla="*/ 49 h 226"/>
                <a:gd name="T66" fmla="*/ 241 w 455"/>
                <a:gd name="T67" fmla="*/ 4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5" h="226">
                  <a:moveTo>
                    <a:pt x="255" y="43"/>
                  </a:moveTo>
                  <a:lnTo>
                    <a:pt x="303" y="49"/>
                  </a:lnTo>
                  <a:lnTo>
                    <a:pt x="340" y="64"/>
                  </a:lnTo>
                  <a:lnTo>
                    <a:pt x="366" y="86"/>
                  </a:lnTo>
                  <a:lnTo>
                    <a:pt x="385" y="111"/>
                  </a:lnTo>
                  <a:lnTo>
                    <a:pt x="398" y="137"/>
                  </a:lnTo>
                  <a:lnTo>
                    <a:pt x="405" y="159"/>
                  </a:lnTo>
                  <a:lnTo>
                    <a:pt x="407" y="174"/>
                  </a:lnTo>
                  <a:lnTo>
                    <a:pt x="408" y="179"/>
                  </a:lnTo>
                  <a:lnTo>
                    <a:pt x="409" y="182"/>
                  </a:lnTo>
                  <a:lnTo>
                    <a:pt x="413" y="190"/>
                  </a:lnTo>
                  <a:lnTo>
                    <a:pt x="415" y="205"/>
                  </a:lnTo>
                  <a:lnTo>
                    <a:pt x="414" y="224"/>
                  </a:lnTo>
                  <a:lnTo>
                    <a:pt x="421" y="225"/>
                  </a:lnTo>
                  <a:lnTo>
                    <a:pt x="425" y="225"/>
                  </a:lnTo>
                  <a:lnTo>
                    <a:pt x="430" y="225"/>
                  </a:lnTo>
                  <a:lnTo>
                    <a:pt x="433" y="225"/>
                  </a:lnTo>
                  <a:lnTo>
                    <a:pt x="437" y="225"/>
                  </a:lnTo>
                  <a:lnTo>
                    <a:pt x="441" y="225"/>
                  </a:lnTo>
                  <a:lnTo>
                    <a:pt x="446" y="225"/>
                  </a:lnTo>
                  <a:lnTo>
                    <a:pt x="453" y="226"/>
                  </a:lnTo>
                  <a:lnTo>
                    <a:pt x="455" y="192"/>
                  </a:lnTo>
                  <a:lnTo>
                    <a:pt x="449" y="157"/>
                  </a:lnTo>
                  <a:lnTo>
                    <a:pt x="437" y="124"/>
                  </a:lnTo>
                  <a:lnTo>
                    <a:pt x="418" y="92"/>
                  </a:lnTo>
                  <a:lnTo>
                    <a:pt x="394" y="63"/>
                  </a:lnTo>
                  <a:lnTo>
                    <a:pt x="366" y="39"/>
                  </a:lnTo>
                  <a:lnTo>
                    <a:pt x="337" y="19"/>
                  </a:lnTo>
                  <a:lnTo>
                    <a:pt x="304" y="5"/>
                  </a:lnTo>
                  <a:lnTo>
                    <a:pt x="285" y="1"/>
                  </a:lnTo>
                  <a:lnTo>
                    <a:pt x="265" y="0"/>
                  </a:lnTo>
                  <a:lnTo>
                    <a:pt x="246" y="0"/>
                  </a:lnTo>
                  <a:lnTo>
                    <a:pt x="226" y="2"/>
                  </a:lnTo>
                  <a:lnTo>
                    <a:pt x="206" y="8"/>
                  </a:lnTo>
                  <a:lnTo>
                    <a:pt x="187" y="14"/>
                  </a:lnTo>
                  <a:lnTo>
                    <a:pt x="168" y="23"/>
                  </a:lnTo>
                  <a:lnTo>
                    <a:pt x="149" y="33"/>
                  </a:lnTo>
                  <a:lnTo>
                    <a:pt x="129" y="45"/>
                  </a:lnTo>
                  <a:lnTo>
                    <a:pt x="110" y="58"/>
                  </a:lnTo>
                  <a:lnTo>
                    <a:pt x="91" y="73"/>
                  </a:lnTo>
                  <a:lnTo>
                    <a:pt x="72" y="89"/>
                  </a:lnTo>
                  <a:lnTo>
                    <a:pt x="53" y="107"/>
                  </a:lnTo>
                  <a:lnTo>
                    <a:pt x="36" y="124"/>
                  </a:lnTo>
                  <a:lnTo>
                    <a:pt x="17" y="144"/>
                  </a:lnTo>
                  <a:lnTo>
                    <a:pt x="0" y="163"/>
                  </a:lnTo>
                  <a:lnTo>
                    <a:pt x="6" y="163"/>
                  </a:lnTo>
                  <a:lnTo>
                    <a:pt x="11" y="164"/>
                  </a:lnTo>
                  <a:lnTo>
                    <a:pt x="16" y="164"/>
                  </a:lnTo>
                  <a:lnTo>
                    <a:pt x="21" y="165"/>
                  </a:lnTo>
                  <a:lnTo>
                    <a:pt x="27" y="167"/>
                  </a:lnTo>
                  <a:lnTo>
                    <a:pt x="31" y="168"/>
                  </a:lnTo>
                  <a:lnTo>
                    <a:pt x="37" y="168"/>
                  </a:lnTo>
                  <a:lnTo>
                    <a:pt x="42" y="169"/>
                  </a:lnTo>
                  <a:lnTo>
                    <a:pt x="53" y="156"/>
                  </a:lnTo>
                  <a:lnTo>
                    <a:pt x="66" y="144"/>
                  </a:lnTo>
                  <a:lnTo>
                    <a:pt x="78" y="131"/>
                  </a:lnTo>
                  <a:lnTo>
                    <a:pt x="91" y="119"/>
                  </a:lnTo>
                  <a:lnTo>
                    <a:pt x="104" y="108"/>
                  </a:lnTo>
                  <a:lnTo>
                    <a:pt x="116" y="98"/>
                  </a:lnTo>
                  <a:lnTo>
                    <a:pt x="130" y="88"/>
                  </a:lnTo>
                  <a:lnTo>
                    <a:pt x="144" y="79"/>
                  </a:lnTo>
                  <a:lnTo>
                    <a:pt x="158" y="71"/>
                  </a:lnTo>
                  <a:lnTo>
                    <a:pt x="172" y="64"/>
                  </a:lnTo>
                  <a:lnTo>
                    <a:pt x="186" y="58"/>
                  </a:lnTo>
                  <a:lnTo>
                    <a:pt x="199" y="53"/>
                  </a:lnTo>
                  <a:lnTo>
                    <a:pt x="213" y="49"/>
                  </a:lnTo>
                  <a:lnTo>
                    <a:pt x="227" y="46"/>
                  </a:lnTo>
                  <a:lnTo>
                    <a:pt x="241" y="45"/>
                  </a:lnTo>
                  <a:lnTo>
                    <a:pt x="255" y="43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0" name="Freeform 709"/>
            <p:cNvSpPr>
              <a:spLocks/>
            </p:cNvSpPr>
            <p:nvPr/>
          </p:nvSpPr>
          <p:spPr bwMode="auto">
            <a:xfrm>
              <a:off x="1963" y="317"/>
              <a:ext cx="893" cy="570"/>
            </a:xfrm>
            <a:custGeom>
              <a:avLst/>
              <a:gdLst>
                <a:gd name="T0" fmla="*/ 1011 w 1785"/>
                <a:gd name="T1" fmla="*/ 843 h 1141"/>
                <a:gd name="T2" fmla="*/ 948 w 1785"/>
                <a:gd name="T3" fmla="*/ 784 h 1141"/>
                <a:gd name="T4" fmla="*/ 978 w 1785"/>
                <a:gd name="T5" fmla="*/ 726 h 1141"/>
                <a:gd name="T6" fmla="*/ 1044 w 1785"/>
                <a:gd name="T7" fmla="*/ 685 h 1141"/>
                <a:gd name="T8" fmla="*/ 1116 w 1785"/>
                <a:gd name="T9" fmla="*/ 653 h 1141"/>
                <a:gd name="T10" fmla="*/ 1181 w 1785"/>
                <a:gd name="T11" fmla="*/ 595 h 1141"/>
                <a:gd name="T12" fmla="*/ 1218 w 1785"/>
                <a:gd name="T13" fmla="*/ 525 h 1141"/>
                <a:gd name="T14" fmla="*/ 1209 w 1785"/>
                <a:gd name="T15" fmla="*/ 456 h 1141"/>
                <a:gd name="T16" fmla="*/ 1202 w 1785"/>
                <a:gd name="T17" fmla="*/ 459 h 1141"/>
                <a:gd name="T18" fmla="*/ 1199 w 1785"/>
                <a:gd name="T19" fmla="*/ 522 h 1141"/>
                <a:gd name="T20" fmla="*/ 1134 w 1785"/>
                <a:gd name="T21" fmla="*/ 600 h 1141"/>
                <a:gd name="T22" fmla="*/ 960 w 1785"/>
                <a:gd name="T23" fmla="*/ 660 h 1141"/>
                <a:gd name="T24" fmla="*/ 829 w 1785"/>
                <a:gd name="T25" fmla="*/ 647 h 1141"/>
                <a:gd name="T26" fmla="*/ 756 w 1785"/>
                <a:gd name="T27" fmla="*/ 557 h 1141"/>
                <a:gd name="T28" fmla="*/ 709 w 1785"/>
                <a:gd name="T29" fmla="*/ 440 h 1141"/>
                <a:gd name="T30" fmla="*/ 700 w 1785"/>
                <a:gd name="T31" fmla="*/ 338 h 1141"/>
                <a:gd name="T32" fmla="*/ 748 w 1785"/>
                <a:gd name="T33" fmla="*/ 249 h 1141"/>
                <a:gd name="T34" fmla="*/ 827 w 1785"/>
                <a:gd name="T35" fmla="*/ 109 h 1141"/>
                <a:gd name="T36" fmla="*/ 817 w 1785"/>
                <a:gd name="T37" fmla="*/ 54 h 1141"/>
                <a:gd name="T38" fmla="*/ 798 w 1785"/>
                <a:gd name="T39" fmla="*/ 3 h 1141"/>
                <a:gd name="T40" fmla="*/ 783 w 1785"/>
                <a:gd name="T41" fmla="*/ 97 h 1141"/>
                <a:gd name="T42" fmla="*/ 741 w 1785"/>
                <a:gd name="T43" fmla="*/ 189 h 1141"/>
                <a:gd name="T44" fmla="*/ 658 w 1785"/>
                <a:gd name="T45" fmla="*/ 274 h 1141"/>
                <a:gd name="T46" fmla="*/ 548 w 1785"/>
                <a:gd name="T47" fmla="*/ 351 h 1141"/>
                <a:gd name="T48" fmla="*/ 433 w 1785"/>
                <a:gd name="T49" fmla="*/ 408 h 1141"/>
                <a:gd name="T50" fmla="*/ 336 w 1785"/>
                <a:gd name="T51" fmla="*/ 439 h 1141"/>
                <a:gd name="T52" fmla="*/ 237 w 1785"/>
                <a:gd name="T53" fmla="*/ 423 h 1141"/>
                <a:gd name="T54" fmla="*/ 231 w 1785"/>
                <a:gd name="T55" fmla="*/ 307 h 1141"/>
                <a:gd name="T56" fmla="*/ 304 w 1785"/>
                <a:gd name="T57" fmla="*/ 174 h 1141"/>
                <a:gd name="T58" fmla="*/ 402 w 1785"/>
                <a:gd name="T59" fmla="*/ 48 h 1141"/>
                <a:gd name="T60" fmla="*/ 410 w 1785"/>
                <a:gd name="T61" fmla="*/ 20 h 1141"/>
                <a:gd name="T62" fmla="*/ 389 w 1785"/>
                <a:gd name="T63" fmla="*/ 16 h 1141"/>
                <a:gd name="T64" fmla="*/ 329 w 1785"/>
                <a:gd name="T65" fmla="*/ 84 h 1141"/>
                <a:gd name="T66" fmla="*/ 263 w 1785"/>
                <a:gd name="T67" fmla="*/ 182 h 1141"/>
                <a:gd name="T68" fmla="*/ 209 w 1785"/>
                <a:gd name="T69" fmla="*/ 279 h 1141"/>
                <a:gd name="T70" fmla="*/ 167 w 1785"/>
                <a:gd name="T71" fmla="*/ 368 h 1141"/>
                <a:gd name="T72" fmla="*/ 79 w 1785"/>
                <a:gd name="T73" fmla="*/ 522 h 1141"/>
                <a:gd name="T74" fmla="*/ 5 w 1785"/>
                <a:gd name="T75" fmla="*/ 638 h 1141"/>
                <a:gd name="T76" fmla="*/ 2 w 1785"/>
                <a:gd name="T77" fmla="*/ 734 h 1141"/>
                <a:gd name="T78" fmla="*/ 33 w 1785"/>
                <a:gd name="T79" fmla="*/ 866 h 1141"/>
                <a:gd name="T80" fmla="*/ 101 w 1785"/>
                <a:gd name="T81" fmla="*/ 984 h 1141"/>
                <a:gd name="T82" fmla="*/ 195 w 1785"/>
                <a:gd name="T83" fmla="*/ 1056 h 1141"/>
                <a:gd name="T84" fmla="*/ 308 w 1785"/>
                <a:gd name="T85" fmla="*/ 1067 h 1141"/>
                <a:gd name="T86" fmla="*/ 398 w 1785"/>
                <a:gd name="T87" fmla="*/ 1040 h 1141"/>
                <a:gd name="T88" fmla="*/ 516 w 1785"/>
                <a:gd name="T89" fmla="*/ 1006 h 1141"/>
                <a:gd name="T90" fmla="*/ 670 w 1785"/>
                <a:gd name="T91" fmla="*/ 973 h 1141"/>
                <a:gd name="T92" fmla="*/ 852 w 1785"/>
                <a:gd name="T93" fmla="*/ 947 h 1141"/>
                <a:gd name="T94" fmla="*/ 1056 w 1785"/>
                <a:gd name="T95" fmla="*/ 939 h 1141"/>
                <a:gd name="T96" fmla="*/ 1273 w 1785"/>
                <a:gd name="T97" fmla="*/ 958 h 1141"/>
                <a:gd name="T98" fmla="*/ 1494 w 1785"/>
                <a:gd name="T99" fmla="*/ 1012 h 1141"/>
                <a:gd name="T100" fmla="*/ 1711 w 1785"/>
                <a:gd name="T101" fmla="*/ 1109 h 1141"/>
                <a:gd name="T102" fmla="*/ 1770 w 1785"/>
                <a:gd name="T103" fmla="*/ 1112 h 1141"/>
                <a:gd name="T104" fmla="*/ 1665 w 1785"/>
                <a:gd name="T105" fmla="*/ 1057 h 1141"/>
                <a:gd name="T106" fmla="*/ 1487 w 1785"/>
                <a:gd name="T107" fmla="*/ 977 h 1141"/>
                <a:gd name="T108" fmla="*/ 1268 w 1785"/>
                <a:gd name="T109" fmla="*/ 905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5" h="1141">
                  <a:moveTo>
                    <a:pt x="1153" y="880"/>
                  </a:moveTo>
                  <a:lnTo>
                    <a:pt x="1095" y="868"/>
                  </a:lnTo>
                  <a:lnTo>
                    <a:pt x="1048" y="857"/>
                  </a:lnTo>
                  <a:lnTo>
                    <a:pt x="1011" y="843"/>
                  </a:lnTo>
                  <a:lnTo>
                    <a:pt x="983" y="829"/>
                  </a:lnTo>
                  <a:lnTo>
                    <a:pt x="965" y="814"/>
                  </a:lnTo>
                  <a:lnTo>
                    <a:pt x="953" y="799"/>
                  </a:lnTo>
                  <a:lnTo>
                    <a:pt x="948" y="784"/>
                  </a:lnTo>
                  <a:lnTo>
                    <a:pt x="949" y="769"/>
                  </a:lnTo>
                  <a:lnTo>
                    <a:pt x="955" y="754"/>
                  </a:lnTo>
                  <a:lnTo>
                    <a:pt x="965" y="740"/>
                  </a:lnTo>
                  <a:lnTo>
                    <a:pt x="978" y="726"/>
                  </a:lnTo>
                  <a:lnTo>
                    <a:pt x="993" y="714"/>
                  </a:lnTo>
                  <a:lnTo>
                    <a:pt x="1010" y="702"/>
                  </a:lnTo>
                  <a:lnTo>
                    <a:pt x="1027" y="693"/>
                  </a:lnTo>
                  <a:lnTo>
                    <a:pt x="1044" y="685"/>
                  </a:lnTo>
                  <a:lnTo>
                    <a:pt x="1061" y="679"/>
                  </a:lnTo>
                  <a:lnTo>
                    <a:pt x="1079" y="672"/>
                  </a:lnTo>
                  <a:lnTo>
                    <a:pt x="1097" y="663"/>
                  </a:lnTo>
                  <a:lnTo>
                    <a:pt x="1116" y="653"/>
                  </a:lnTo>
                  <a:lnTo>
                    <a:pt x="1134" y="640"/>
                  </a:lnTo>
                  <a:lnTo>
                    <a:pt x="1152" y="626"/>
                  </a:lnTo>
                  <a:lnTo>
                    <a:pt x="1167" y="611"/>
                  </a:lnTo>
                  <a:lnTo>
                    <a:pt x="1181" y="595"/>
                  </a:lnTo>
                  <a:lnTo>
                    <a:pt x="1194" y="578"/>
                  </a:lnTo>
                  <a:lnTo>
                    <a:pt x="1205" y="561"/>
                  </a:lnTo>
                  <a:lnTo>
                    <a:pt x="1213" y="542"/>
                  </a:lnTo>
                  <a:lnTo>
                    <a:pt x="1218" y="525"/>
                  </a:lnTo>
                  <a:lnTo>
                    <a:pt x="1222" y="507"/>
                  </a:lnTo>
                  <a:lnTo>
                    <a:pt x="1221" y="489"/>
                  </a:lnTo>
                  <a:lnTo>
                    <a:pt x="1217" y="472"/>
                  </a:lnTo>
                  <a:lnTo>
                    <a:pt x="1209" y="456"/>
                  </a:lnTo>
                  <a:lnTo>
                    <a:pt x="1198" y="441"/>
                  </a:lnTo>
                  <a:lnTo>
                    <a:pt x="1199" y="443"/>
                  </a:lnTo>
                  <a:lnTo>
                    <a:pt x="1200" y="449"/>
                  </a:lnTo>
                  <a:lnTo>
                    <a:pt x="1202" y="459"/>
                  </a:lnTo>
                  <a:lnTo>
                    <a:pt x="1205" y="472"/>
                  </a:lnTo>
                  <a:lnTo>
                    <a:pt x="1205" y="487"/>
                  </a:lnTo>
                  <a:lnTo>
                    <a:pt x="1203" y="503"/>
                  </a:lnTo>
                  <a:lnTo>
                    <a:pt x="1199" y="522"/>
                  </a:lnTo>
                  <a:lnTo>
                    <a:pt x="1190" y="541"/>
                  </a:lnTo>
                  <a:lnTo>
                    <a:pt x="1177" y="561"/>
                  </a:lnTo>
                  <a:lnTo>
                    <a:pt x="1158" y="580"/>
                  </a:lnTo>
                  <a:lnTo>
                    <a:pt x="1134" y="600"/>
                  </a:lnTo>
                  <a:lnTo>
                    <a:pt x="1103" y="618"/>
                  </a:lnTo>
                  <a:lnTo>
                    <a:pt x="1064" y="634"/>
                  </a:lnTo>
                  <a:lnTo>
                    <a:pt x="1017" y="648"/>
                  </a:lnTo>
                  <a:lnTo>
                    <a:pt x="960" y="660"/>
                  </a:lnTo>
                  <a:lnTo>
                    <a:pt x="893" y="668"/>
                  </a:lnTo>
                  <a:lnTo>
                    <a:pt x="872" y="667"/>
                  </a:lnTo>
                  <a:lnTo>
                    <a:pt x="850" y="660"/>
                  </a:lnTo>
                  <a:lnTo>
                    <a:pt x="829" y="647"/>
                  </a:lnTo>
                  <a:lnTo>
                    <a:pt x="809" y="630"/>
                  </a:lnTo>
                  <a:lnTo>
                    <a:pt x="790" y="608"/>
                  </a:lnTo>
                  <a:lnTo>
                    <a:pt x="773" y="584"/>
                  </a:lnTo>
                  <a:lnTo>
                    <a:pt x="756" y="557"/>
                  </a:lnTo>
                  <a:lnTo>
                    <a:pt x="741" y="528"/>
                  </a:lnTo>
                  <a:lnTo>
                    <a:pt x="729" y="500"/>
                  </a:lnTo>
                  <a:lnTo>
                    <a:pt x="718" y="470"/>
                  </a:lnTo>
                  <a:lnTo>
                    <a:pt x="709" y="440"/>
                  </a:lnTo>
                  <a:lnTo>
                    <a:pt x="702" y="411"/>
                  </a:lnTo>
                  <a:lnTo>
                    <a:pt x="699" y="385"/>
                  </a:lnTo>
                  <a:lnTo>
                    <a:pt x="698" y="360"/>
                  </a:lnTo>
                  <a:lnTo>
                    <a:pt x="700" y="338"/>
                  </a:lnTo>
                  <a:lnTo>
                    <a:pt x="705" y="321"/>
                  </a:lnTo>
                  <a:lnTo>
                    <a:pt x="714" y="303"/>
                  </a:lnTo>
                  <a:lnTo>
                    <a:pt x="729" y="279"/>
                  </a:lnTo>
                  <a:lnTo>
                    <a:pt x="748" y="249"/>
                  </a:lnTo>
                  <a:lnTo>
                    <a:pt x="770" y="214"/>
                  </a:lnTo>
                  <a:lnTo>
                    <a:pt x="792" y="180"/>
                  </a:lnTo>
                  <a:lnTo>
                    <a:pt x="812" y="144"/>
                  </a:lnTo>
                  <a:lnTo>
                    <a:pt x="827" y="109"/>
                  </a:lnTo>
                  <a:lnTo>
                    <a:pt x="836" y="79"/>
                  </a:lnTo>
                  <a:lnTo>
                    <a:pt x="829" y="76"/>
                  </a:lnTo>
                  <a:lnTo>
                    <a:pt x="823" y="67"/>
                  </a:lnTo>
                  <a:lnTo>
                    <a:pt x="817" y="54"/>
                  </a:lnTo>
                  <a:lnTo>
                    <a:pt x="814" y="39"/>
                  </a:lnTo>
                  <a:lnTo>
                    <a:pt x="809" y="25"/>
                  </a:lnTo>
                  <a:lnTo>
                    <a:pt x="804" y="13"/>
                  </a:lnTo>
                  <a:lnTo>
                    <a:pt x="798" y="3"/>
                  </a:lnTo>
                  <a:lnTo>
                    <a:pt x="791" y="0"/>
                  </a:lnTo>
                  <a:lnTo>
                    <a:pt x="790" y="36"/>
                  </a:lnTo>
                  <a:lnTo>
                    <a:pt x="788" y="68"/>
                  </a:lnTo>
                  <a:lnTo>
                    <a:pt x="783" y="97"/>
                  </a:lnTo>
                  <a:lnTo>
                    <a:pt x="776" y="122"/>
                  </a:lnTo>
                  <a:lnTo>
                    <a:pt x="767" y="146"/>
                  </a:lnTo>
                  <a:lnTo>
                    <a:pt x="755" y="168"/>
                  </a:lnTo>
                  <a:lnTo>
                    <a:pt x="741" y="189"/>
                  </a:lnTo>
                  <a:lnTo>
                    <a:pt x="725" y="210"/>
                  </a:lnTo>
                  <a:lnTo>
                    <a:pt x="706" y="231"/>
                  </a:lnTo>
                  <a:lnTo>
                    <a:pt x="683" y="253"/>
                  </a:lnTo>
                  <a:lnTo>
                    <a:pt x="658" y="274"/>
                  </a:lnTo>
                  <a:lnTo>
                    <a:pt x="632" y="295"/>
                  </a:lnTo>
                  <a:lnTo>
                    <a:pt x="605" y="314"/>
                  </a:lnTo>
                  <a:lnTo>
                    <a:pt x="577" y="333"/>
                  </a:lnTo>
                  <a:lnTo>
                    <a:pt x="548" y="351"/>
                  </a:lnTo>
                  <a:lnTo>
                    <a:pt x="519" y="367"/>
                  </a:lnTo>
                  <a:lnTo>
                    <a:pt x="489" y="382"/>
                  </a:lnTo>
                  <a:lnTo>
                    <a:pt x="460" y="396"/>
                  </a:lnTo>
                  <a:lnTo>
                    <a:pt x="433" y="408"/>
                  </a:lnTo>
                  <a:lnTo>
                    <a:pt x="406" y="419"/>
                  </a:lnTo>
                  <a:lnTo>
                    <a:pt x="381" y="427"/>
                  </a:lnTo>
                  <a:lnTo>
                    <a:pt x="357" y="434"/>
                  </a:lnTo>
                  <a:lnTo>
                    <a:pt x="336" y="439"/>
                  </a:lnTo>
                  <a:lnTo>
                    <a:pt x="316" y="441"/>
                  </a:lnTo>
                  <a:lnTo>
                    <a:pt x="284" y="441"/>
                  </a:lnTo>
                  <a:lnTo>
                    <a:pt x="258" y="435"/>
                  </a:lnTo>
                  <a:lnTo>
                    <a:pt x="237" y="423"/>
                  </a:lnTo>
                  <a:lnTo>
                    <a:pt x="224" y="405"/>
                  </a:lnTo>
                  <a:lnTo>
                    <a:pt x="218" y="380"/>
                  </a:lnTo>
                  <a:lnTo>
                    <a:pt x="220" y="348"/>
                  </a:lnTo>
                  <a:lnTo>
                    <a:pt x="231" y="307"/>
                  </a:lnTo>
                  <a:lnTo>
                    <a:pt x="251" y="259"/>
                  </a:lnTo>
                  <a:lnTo>
                    <a:pt x="264" y="234"/>
                  </a:lnTo>
                  <a:lnTo>
                    <a:pt x="283" y="205"/>
                  </a:lnTo>
                  <a:lnTo>
                    <a:pt x="304" y="174"/>
                  </a:lnTo>
                  <a:lnTo>
                    <a:pt x="328" y="142"/>
                  </a:lnTo>
                  <a:lnTo>
                    <a:pt x="352" y="109"/>
                  </a:lnTo>
                  <a:lnTo>
                    <a:pt x="377" y="78"/>
                  </a:lnTo>
                  <a:lnTo>
                    <a:pt x="402" y="48"/>
                  </a:lnTo>
                  <a:lnTo>
                    <a:pt x="425" y="22"/>
                  </a:lnTo>
                  <a:lnTo>
                    <a:pt x="420" y="21"/>
                  </a:lnTo>
                  <a:lnTo>
                    <a:pt x="414" y="21"/>
                  </a:lnTo>
                  <a:lnTo>
                    <a:pt x="410" y="20"/>
                  </a:lnTo>
                  <a:lnTo>
                    <a:pt x="404" y="18"/>
                  </a:lnTo>
                  <a:lnTo>
                    <a:pt x="399" y="17"/>
                  </a:lnTo>
                  <a:lnTo>
                    <a:pt x="394" y="17"/>
                  </a:lnTo>
                  <a:lnTo>
                    <a:pt x="389" y="16"/>
                  </a:lnTo>
                  <a:lnTo>
                    <a:pt x="383" y="16"/>
                  </a:lnTo>
                  <a:lnTo>
                    <a:pt x="365" y="38"/>
                  </a:lnTo>
                  <a:lnTo>
                    <a:pt x="346" y="61"/>
                  </a:lnTo>
                  <a:lnTo>
                    <a:pt x="329" y="84"/>
                  </a:lnTo>
                  <a:lnTo>
                    <a:pt x="312" y="108"/>
                  </a:lnTo>
                  <a:lnTo>
                    <a:pt x="294" y="132"/>
                  </a:lnTo>
                  <a:lnTo>
                    <a:pt x="279" y="157"/>
                  </a:lnTo>
                  <a:lnTo>
                    <a:pt x="263" y="182"/>
                  </a:lnTo>
                  <a:lnTo>
                    <a:pt x="248" y="206"/>
                  </a:lnTo>
                  <a:lnTo>
                    <a:pt x="235" y="231"/>
                  </a:lnTo>
                  <a:lnTo>
                    <a:pt x="222" y="256"/>
                  </a:lnTo>
                  <a:lnTo>
                    <a:pt x="209" y="279"/>
                  </a:lnTo>
                  <a:lnTo>
                    <a:pt x="197" y="303"/>
                  </a:lnTo>
                  <a:lnTo>
                    <a:pt x="186" y="325"/>
                  </a:lnTo>
                  <a:lnTo>
                    <a:pt x="176" y="347"/>
                  </a:lnTo>
                  <a:lnTo>
                    <a:pt x="167" y="368"/>
                  </a:lnTo>
                  <a:lnTo>
                    <a:pt x="158" y="388"/>
                  </a:lnTo>
                  <a:lnTo>
                    <a:pt x="132" y="444"/>
                  </a:lnTo>
                  <a:lnTo>
                    <a:pt x="104" y="488"/>
                  </a:lnTo>
                  <a:lnTo>
                    <a:pt x="79" y="522"/>
                  </a:lnTo>
                  <a:lnTo>
                    <a:pt x="55" y="549"/>
                  </a:lnTo>
                  <a:lnTo>
                    <a:pt x="34" y="574"/>
                  </a:lnTo>
                  <a:lnTo>
                    <a:pt x="18" y="603"/>
                  </a:lnTo>
                  <a:lnTo>
                    <a:pt x="5" y="638"/>
                  </a:lnTo>
                  <a:lnTo>
                    <a:pt x="0" y="683"/>
                  </a:lnTo>
                  <a:lnTo>
                    <a:pt x="0" y="699"/>
                  </a:lnTo>
                  <a:lnTo>
                    <a:pt x="0" y="716"/>
                  </a:lnTo>
                  <a:lnTo>
                    <a:pt x="2" y="734"/>
                  </a:lnTo>
                  <a:lnTo>
                    <a:pt x="4" y="754"/>
                  </a:lnTo>
                  <a:lnTo>
                    <a:pt x="11" y="793"/>
                  </a:lnTo>
                  <a:lnTo>
                    <a:pt x="20" y="830"/>
                  </a:lnTo>
                  <a:lnTo>
                    <a:pt x="33" y="866"/>
                  </a:lnTo>
                  <a:lnTo>
                    <a:pt x="47" y="899"/>
                  </a:lnTo>
                  <a:lnTo>
                    <a:pt x="63" y="930"/>
                  </a:lnTo>
                  <a:lnTo>
                    <a:pt x="81" y="959"/>
                  </a:lnTo>
                  <a:lnTo>
                    <a:pt x="101" y="984"/>
                  </a:lnTo>
                  <a:lnTo>
                    <a:pt x="123" y="1007"/>
                  </a:lnTo>
                  <a:lnTo>
                    <a:pt x="146" y="1027"/>
                  </a:lnTo>
                  <a:lnTo>
                    <a:pt x="170" y="1043"/>
                  </a:lnTo>
                  <a:lnTo>
                    <a:pt x="195" y="1056"/>
                  </a:lnTo>
                  <a:lnTo>
                    <a:pt x="222" y="1065"/>
                  </a:lnTo>
                  <a:lnTo>
                    <a:pt x="251" y="1071"/>
                  </a:lnTo>
                  <a:lnTo>
                    <a:pt x="278" y="1071"/>
                  </a:lnTo>
                  <a:lnTo>
                    <a:pt x="308" y="1067"/>
                  </a:lnTo>
                  <a:lnTo>
                    <a:pt x="338" y="1059"/>
                  </a:lnTo>
                  <a:lnTo>
                    <a:pt x="355" y="1053"/>
                  </a:lnTo>
                  <a:lnTo>
                    <a:pt x="375" y="1046"/>
                  </a:lnTo>
                  <a:lnTo>
                    <a:pt x="398" y="1040"/>
                  </a:lnTo>
                  <a:lnTo>
                    <a:pt x="423" y="1031"/>
                  </a:lnTo>
                  <a:lnTo>
                    <a:pt x="451" y="1023"/>
                  </a:lnTo>
                  <a:lnTo>
                    <a:pt x="482" y="1015"/>
                  </a:lnTo>
                  <a:lnTo>
                    <a:pt x="516" y="1006"/>
                  </a:lnTo>
                  <a:lnTo>
                    <a:pt x="550" y="998"/>
                  </a:lnTo>
                  <a:lnTo>
                    <a:pt x="588" y="989"/>
                  </a:lnTo>
                  <a:lnTo>
                    <a:pt x="629" y="981"/>
                  </a:lnTo>
                  <a:lnTo>
                    <a:pt x="670" y="973"/>
                  </a:lnTo>
                  <a:lnTo>
                    <a:pt x="713" y="966"/>
                  </a:lnTo>
                  <a:lnTo>
                    <a:pt x="758" y="959"/>
                  </a:lnTo>
                  <a:lnTo>
                    <a:pt x="805" y="953"/>
                  </a:lnTo>
                  <a:lnTo>
                    <a:pt x="852" y="947"/>
                  </a:lnTo>
                  <a:lnTo>
                    <a:pt x="902" y="944"/>
                  </a:lnTo>
                  <a:lnTo>
                    <a:pt x="952" y="941"/>
                  </a:lnTo>
                  <a:lnTo>
                    <a:pt x="1004" y="939"/>
                  </a:lnTo>
                  <a:lnTo>
                    <a:pt x="1056" y="939"/>
                  </a:lnTo>
                  <a:lnTo>
                    <a:pt x="1109" y="942"/>
                  </a:lnTo>
                  <a:lnTo>
                    <a:pt x="1163" y="945"/>
                  </a:lnTo>
                  <a:lnTo>
                    <a:pt x="1217" y="951"/>
                  </a:lnTo>
                  <a:lnTo>
                    <a:pt x="1273" y="958"/>
                  </a:lnTo>
                  <a:lnTo>
                    <a:pt x="1328" y="968"/>
                  </a:lnTo>
                  <a:lnTo>
                    <a:pt x="1383" y="980"/>
                  </a:lnTo>
                  <a:lnTo>
                    <a:pt x="1438" y="995"/>
                  </a:lnTo>
                  <a:lnTo>
                    <a:pt x="1494" y="1012"/>
                  </a:lnTo>
                  <a:lnTo>
                    <a:pt x="1549" y="1031"/>
                  </a:lnTo>
                  <a:lnTo>
                    <a:pt x="1603" y="1055"/>
                  </a:lnTo>
                  <a:lnTo>
                    <a:pt x="1657" y="1080"/>
                  </a:lnTo>
                  <a:lnTo>
                    <a:pt x="1711" y="1109"/>
                  </a:lnTo>
                  <a:lnTo>
                    <a:pt x="1764" y="1141"/>
                  </a:lnTo>
                  <a:lnTo>
                    <a:pt x="1785" y="1120"/>
                  </a:lnTo>
                  <a:lnTo>
                    <a:pt x="1782" y="1118"/>
                  </a:lnTo>
                  <a:lnTo>
                    <a:pt x="1770" y="1112"/>
                  </a:lnTo>
                  <a:lnTo>
                    <a:pt x="1753" y="1102"/>
                  </a:lnTo>
                  <a:lnTo>
                    <a:pt x="1729" y="1090"/>
                  </a:lnTo>
                  <a:lnTo>
                    <a:pt x="1700" y="1074"/>
                  </a:lnTo>
                  <a:lnTo>
                    <a:pt x="1665" y="1057"/>
                  </a:lnTo>
                  <a:lnTo>
                    <a:pt x="1626" y="1038"/>
                  </a:lnTo>
                  <a:lnTo>
                    <a:pt x="1584" y="1019"/>
                  </a:lnTo>
                  <a:lnTo>
                    <a:pt x="1536" y="998"/>
                  </a:lnTo>
                  <a:lnTo>
                    <a:pt x="1487" y="977"/>
                  </a:lnTo>
                  <a:lnTo>
                    <a:pt x="1435" y="958"/>
                  </a:lnTo>
                  <a:lnTo>
                    <a:pt x="1381" y="938"/>
                  </a:lnTo>
                  <a:lnTo>
                    <a:pt x="1324" y="921"/>
                  </a:lnTo>
                  <a:lnTo>
                    <a:pt x="1268" y="905"/>
                  </a:lnTo>
                  <a:lnTo>
                    <a:pt x="1210" y="891"/>
                  </a:lnTo>
                  <a:lnTo>
                    <a:pt x="1153" y="880"/>
                  </a:lnTo>
                  <a:close/>
                </a:path>
              </a:pathLst>
            </a:cu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1" name="Freeform 710"/>
            <p:cNvSpPr>
              <a:spLocks/>
            </p:cNvSpPr>
            <p:nvPr/>
          </p:nvSpPr>
          <p:spPr bwMode="auto">
            <a:xfrm>
              <a:off x="2346" y="478"/>
              <a:ext cx="77" cy="142"/>
            </a:xfrm>
            <a:custGeom>
              <a:avLst/>
              <a:gdLst>
                <a:gd name="T0" fmla="*/ 26 w 153"/>
                <a:gd name="T1" fmla="*/ 4 h 285"/>
                <a:gd name="T2" fmla="*/ 33 w 153"/>
                <a:gd name="T3" fmla="*/ 13 h 285"/>
                <a:gd name="T4" fmla="*/ 49 w 153"/>
                <a:gd name="T5" fmla="*/ 37 h 285"/>
                <a:gd name="T6" fmla="*/ 72 w 153"/>
                <a:gd name="T7" fmla="*/ 73 h 285"/>
                <a:gd name="T8" fmla="*/ 98 w 153"/>
                <a:gd name="T9" fmla="*/ 115 h 285"/>
                <a:gd name="T10" fmla="*/ 122 w 153"/>
                <a:gd name="T11" fmla="*/ 162 h 285"/>
                <a:gd name="T12" fmla="*/ 141 w 153"/>
                <a:gd name="T13" fmla="*/ 209 h 285"/>
                <a:gd name="T14" fmla="*/ 153 w 153"/>
                <a:gd name="T15" fmla="*/ 250 h 285"/>
                <a:gd name="T16" fmla="*/ 151 w 153"/>
                <a:gd name="T17" fmla="*/ 285 h 285"/>
                <a:gd name="T18" fmla="*/ 145 w 153"/>
                <a:gd name="T19" fmla="*/ 280 h 285"/>
                <a:gd name="T20" fmla="*/ 131 w 153"/>
                <a:gd name="T21" fmla="*/ 266 h 285"/>
                <a:gd name="T22" fmla="*/ 110 w 153"/>
                <a:gd name="T23" fmla="*/ 244 h 285"/>
                <a:gd name="T24" fmla="*/ 86 w 153"/>
                <a:gd name="T25" fmla="*/ 217 h 285"/>
                <a:gd name="T26" fmla="*/ 61 w 153"/>
                <a:gd name="T27" fmla="*/ 185 h 285"/>
                <a:gd name="T28" fmla="*/ 36 w 153"/>
                <a:gd name="T29" fmla="*/ 150 h 285"/>
                <a:gd name="T30" fmla="*/ 18 w 153"/>
                <a:gd name="T31" fmla="*/ 113 h 285"/>
                <a:gd name="T32" fmla="*/ 5 w 153"/>
                <a:gd name="T33" fmla="*/ 75 h 285"/>
                <a:gd name="T34" fmla="*/ 1 w 153"/>
                <a:gd name="T35" fmla="*/ 44 h 285"/>
                <a:gd name="T36" fmla="*/ 0 w 153"/>
                <a:gd name="T37" fmla="*/ 22 h 285"/>
                <a:gd name="T38" fmla="*/ 3 w 153"/>
                <a:gd name="T39" fmla="*/ 10 h 285"/>
                <a:gd name="T40" fmla="*/ 8 w 153"/>
                <a:gd name="T41" fmla="*/ 3 h 285"/>
                <a:gd name="T42" fmla="*/ 15 w 153"/>
                <a:gd name="T43" fmla="*/ 0 h 285"/>
                <a:gd name="T44" fmla="*/ 20 w 153"/>
                <a:gd name="T45" fmla="*/ 2 h 285"/>
                <a:gd name="T46" fmla="*/ 24 w 153"/>
                <a:gd name="T47" fmla="*/ 3 h 285"/>
                <a:gd name="T48" fmla="*/ 26 w 153"/>
                <a:gd name="T49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85">
                  <a:moveTo>
                    <a:pt x="26" y="4"/>
                  </a:moveTo>
                  <a:lnTo>
                    <a:pt x="33" y="13"/>
                  </a:lnTo>
                  <a:lnTo>
                    <a:pt x="49" y="37"/>
                  </a:lnTo>
                  <a:lnTo>
                    <a:pt x="72" y="73"/>
                  </a:lnTo>
                  <a:lnTo>
                    <a:pt x="98" y="115"/>
                  </a:lnTo>
                  <a:lnTo>
                    <a:pt x="122" y="162"/>
                  </a:lnTo>
                  <a:lnTo>
                    <a:pt x="141" y="209"/>
                  </a:lnTo>
                  <a:lnTo>
                    <a:pt x="153" y="250"/>
                  </a:lnTo>
                  <a:lnTo>
                    <a:pt x="151" y="285"/>
                  </a:lnTo>
                  <a:lnTo>
                    <a:pt x="145" y="280"/>
                  </a:lnTo>
                  <a:lnTo>
                    <a:pt x="131" y="266"/>
                  </a:lnTo>
                  <a:lnTo>
                    <a:pt x="110" y="244"/>
                  </a:lnTo>
                  <a:lnTo>
                    <a:pt x="86" y="217"/>
                  </a:lnTo>
                  <a:lnTo>
                    <a:pt x="61" y="185"/>
                  </a:lnTo>
                  <a:lnTo>
                    <a:pt x="36" y="150"/>
                  </a:lnTo>
                  <a:lnTo>
                    <a:pt x="18" y="113"/>
                  </a:lnTo>
                  <a:lnTo>
                    <a:pt x="5" y="75"/>
                  </a:lnTo>
                  <a:lnTo>
                    <a:pt x="1" y="44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8" y="3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2" name="Freeform 711"/>
            <p:cNvSpPr>
              <a:spLocks/>
            </p:cNvSpPr>
            <p:nvPr/>
          </p:nvSpPr>
          <p:spPr bwMode="auto">
            <a:xfrm>
              <a:off x="2816" y="858"/>
              <a:ext cx="128" cy="108"/>
            </a:xfrm>
            <a:custGeom>
              <a:avLst/>
              <a:gdLst>
                <a:gd name="T0" fmla="*/ 225 w 256"/>
                <a:gd name="T1" fmla="*/ 3 h 216"/>
                <a:gd name="T2" fmla="*/ 223 w 256"/>
                <a:gd name="T3" fmla="*/ 3 h 216"/>
                <a:gd name="T4" fmla="*/ 217 w 256"/>
                <a:gd name="T5" fmla="*/ 5 h 216"/>
                <a:gd name="T6" fmla="*/ 208 w 256"/>
                <a:gd name="T7" fmla="*/ 7 h 216"/>
                <a:gd name="T8" fmla="*/ 197 w 256"/>
                <a:gd name="T9" fmla="*/ 12 h 216"/>
                <a:gd name="T10" fmla="*/ 183 w 256"/>
                <a:gd name="T11" fmla="*/ 18 h 216"/>
                <a:gd name="T12" fmla="*/ 167 w 256"/>
                <a:gd name="T13" fmla="*/ 23 h 216"/>
                <a:gd name="T14" fmla="*/ 148 w 256"/>
                <a:gd name="T15" fmla="*/ 31 h 216"/>
                <a:gd name="T16" fmla="*/ 130 w 256"/>
                <a:gd name="T17" fmla="*/ 41 h 216"/>
                <a:gd name="T18" fmla="*/ 111 w 256"/>
                <a:gd name="T19" fmla="*/ 50 h 216"/>
                <a:gd name="T20" fmla="*/ 92 w 256"/>
                <a:gd name="T21" fmla="*/ 61 h 216"/>
                <a:gd name="T22" fmla="*/ 73 w 256"/>
                <a:gd name="T23" fmla="*/ 74 h 216"/>
                <a:gd name="T24" fmla="*/ 56 w 256"/>
                <a:gd name="T25" fmla="*/ 89 h 216"/>
                <a:gd name="T26" fmla="*/ 40 w 256"/>
                <a:gd name="T27" fmla="*/ 104 h 216"/>
                <a:gd name="T28" fmla="*/ 26 w 256"/>
                <a:gd name="T29" fmla="*/ 120 h 216"/>
                <a:gd name="T30" fmla="*/ 14 w 256"/>
                <a:gd name="T31" fmla="*/ 138 h 216"/>
                <a:gd name="T32" fmla="*/ 5 w 256"/>
                <a:gd name="T33" fmla="*/ 158 h 216"/>
                <a:gd name="T34" fmla="*/ 1 w 256"/>
                <a:gd name="T35" fmla="*/ 176 h 216"/>
                <a:gd name="T36" fmla="*/ 0 w 256"/>
                <a:gd name="T37" fmla="*/ 190 h 216"/>
                <a:gd name="T38" fmla="*/ 3 w 256"/>
                <a:gd name="T39" fmla="*/ 202 h 216"/>
                <a:gd name="T40" fmla="*/ 9 w 256"/>
                <a:gd name="T41" fmla="*/ 209 h 216"/>
                <a:gd name="T42" fmla="*/ 18 w 256"/>
                <a:gd name="T43" fmla="*/ 213 h 216"/>
                <a:gd name="T44" fmla="*/ 29 w 256"/>
                <a:gd name="T45" fmla="*/ 216 h 216"/>
                <a:gd name="T46" fmla="*/ 43 w 256"/>
                <a:gd name="T47" fmla="*/ 216 h 216"/>
                <a:gd name="T48" fmla="*/ 59 w 256"/>
                <a:gd name="T49" fmla="*/ 213 h 216"/>
                <a:gd name="T50" fmla="*/ 76 w 256"/>
                <a:gd name="T51" fmla="*/ 209 h 216"/>
                <a:gd name="T52" fmla="*/ 92 w 256"/>
                <a:gd name="T53" fmla="*/ 203 h 216"/>
                <a:gd name="T54" fmla="*/ 109 w 256"/>
                <a:gd name="T55" fmla="*/ 196 h 216"/>
                <a:gd name="T56" fmla="*/ 125 w 256"/>
                <a:gd name="T57" fmla="*/ 187 h 216"/>
                <a:gd name="T58" fmla="*/ 141 w 256"/>
                <a:gd name="T59" fmla="*/ 178 h 216"/>
                <a:gd name="T60" fmla="*/ 156 w 256"/>
                <a:gd name="T61" fmla="*/ 168 h 216"/>
                <a:gd name="T62" fmla="*/ 169 w 256"/>
                <a:gd name="T63" fmla="*/ 159 h 216"/>
                <a:gd name="T64" fmla="*/ 179 w 256"/>
                <a:gd name="T65" fmla="*/ 149 h 216"/>
                <a:gd name="T66" fmla="*/ 203 w 256"/>
                <a:gd name="T67" fmla="*/ 121 h 216"/>
                <a:gd name="T68" fmla="*/ 224 w 256"/>
                <a:gd name="T69" fmla="*/ 94 h 216"/>
                <a:gd name="T70" fmla="*/ 240 w 256"/>
                <a:gd name="T71" fmla="*/ 67 h 216"/>
                <a:gd name="T72" fmla="*/ 252 w 256"/>
                <a:gd name="T73" fmla="*/ 43 h 216"/>
                <a:gd name="T74" fmla="*/ 256 w 256"/>
                <a:gd name="T75" fmla="*/ 22 h 216"/>
                <a:gd name="T76" fmla="*/ 254 w 256"/>
                <a:gd name="T77" fmla="*/ 8 h 216"/>
                <a:gd name="T78" fmla="*/ 244 w 256"/>
                <a:gd name="T79" fmla="*/ 0 h 216"/>
                <a:gd name="T80" fmla="*/ 225 w 256"/>
                <a:gd name="T81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16">
                  <a:moveTo>
                    <a:pt x="225" y="3"/>
                  </a:moveTo>
                  <a:lnTo>
                    <a:pt x="223" y="3"/>
                  </a:lnTo>
                  <a:lnTo>
                    <a:pt x="217" y="5"/>
                  </a:lnTo>
                  <a:lnTo>
                    <a:pt x="208" y="7"/>
                  </a:lnTo>
                  <a:lnTo>
                    <a:pt x="197" y="12"/>
                  </a:lnTo>
                  <a:lnTo>
                    <a:pt x="183" y="18"/>
                  </a:lnTo>
                  <a:lnTo>
                    <a:pt x="167" y="23"/>
                  </a:lnTo>
                  <a:lnTo>
                    <a:pt x="148" y="31"/>
                  </a:lnTo>
                  <a:lnTo>
                    <a:pt x="130" y="41"/>
                  </a:lnTo>
                  <a:lnTo>
                    <a:pt x="111" y="50"/>
                  </a:lnTo>
                  <a:lnTo>
                    <a:pt x="92" y="61"/>
                  </a:lnTo>
                  <a:lnTo>
                    <a:pt x="73" y="74"/>
                  </a:lnTo>
                  <a:lnTo>
                    <a:pt x="56" y="89"/>
                  </a:lnTo>
                  <a:lnTo>
                    <a:pt x="40" y="104"/>
                  </a:lnTo>
                  <a:lnTo>
                    <a:pt x="26" y="120"/>
                  </a:lnTo>
                  <a:lnTo>
                    <a:pt x="14" y="138"/>
                  </a:lnTo>
                  <a:lnTo>
                    <a:pt x="5" y="158"/>
                  </a:lnTo>
                  <a:lnTo>
                    <a:pt x="1" y="176"/>
                  </a:lnTo>
                  <a:lnTo>
                    <a:pt x="0" y="190"/>
                  </a:lnTo>
                  <a:lnTo>
                    <a:pt x="3" y="202"/>
                  </a:lnTo>
                  <a:lnTo>
                    <a:pt x="9" y="209"/>
                  </a:lnTo>
                  <a:lnTo>
                    <a:pt x="18" y="213"/>
                  </a:lnTo>
                  <a:lnTo>
                    <a:pt x="29" y="216"/>
                  </a:lnTo>
                  <a:lnTo>
                    <a:pt x="43" y="216"/>
                  </a:lnTo>
                  <a:lnTo>
                    <a:pt x="59" y="213"/>
                  </a:lnTo>
                  <a:lnTo>
                    <a:pt x="76" y="209"/>
                  </a:lnTo>
                  <a:lnTo>
                    <a:pt x="92" y="203"/>
                  </a:lnTo>
                  <a:lnTo>
                    <a:pt x="109" y="196"/>
                  </a:lnTo>
                  <a:lnTo>
                    <a:pt x="125" y="187"/>
                  </a:lnTo>
                  <a:lnTo>
                    <a:pt x="141" y="178"/>
                  </a:lnTo>
                  <a:lnTo>
                    <a:pt x="156" y="168"/>
                  </a:lnTo>
                  <a:lnTo>
                    <a:pt x="169" y="159"/>
                  </a:lnTo>
                  <a:lnTo>
                    <a:pt x="179" y="149"/>
                  </a:lnTo>
                  <a:lnTo>
                    <a:pt x="203" y="121"/>
                  </a:lnTo>
                  <a:lnTo>
                    <a:pt x="224" y="94"/>
                  </a:lnTo>
                  <a:lnTo>
                    <a:pt x="240" y="67"/>
                  </a:lnTo>
                  <a:lnTo>
                    <a:pt x="252" y="43"/>
                  </a:lnTo>
                  <a:lnTo>
                    <a:pt x="256" y="22"/>
                  </a:lnTo>
                  <a:lnTo>
                    <a:pt x="254" y="8"/>
                  </a:lnTo>
                  <a:lnTo>
                    <a:pt x="244" y="0"/>
                  </a:lnTo>
                  <a:lnTo>
                    <a:pt x="225" y="3"/>
                  </a:lnTo>
                  <a:close/>
                </a:path>
              </a:pathLst>
            </a:custGeom>
            <a:solidFill>
              <a:srgbClr val="75B7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3" name="Freeform 712"/>
            <p:cNvSpPr>
              <a:spLocks/>
            </p:cNvSpPr>
            <p:nvPr/>
          </p:nvSpPr>
          <p:spPr bwMode="auto">
            <a:xfrm>
              <a:off x="2809" y="848"/>
              <a:ext cx="145" cy="124"/>
            </a:xfrm>
            <a:custGeom>
              <a:avLst/>
              <a:gdLst>
                <a:gd name="T0" fmla="*/ 0 w 290"/>
                <a:gd name="T1" fmla="*/ 240 h 247"/>
                <a:gd name="T2" fmla="*/ 19 w 290"/>
                <a:gd name="T3" fmla="*/ 247 h 247"/>
                <a:gd name="T4" fmla="*/ 32 w 290"/>
                <a:gd name="T5" fmla="*/ 214 h 247"/>
                <a:gd name="T6" fmla="*/ 48 w 290"/>
                <a:gd name="T7" fmla="*/ 184 h 247"/>
                <a:gd name="T8" fmla="*/ 67 w 290"/>
                <a:gd name="T9" fmla="*/ 156 h 247"/>
                <a:gd name="T10" fmla="*/ 87 w 290"/>
                <a:gd name="T11" fmla="*/ 132 h 247"/>
                <a:gd name="T12" fmla="*/ 109 w 290"/>
                <a:gd name="T13" fmla="*/ 111 h 247"/>
                <a:gd name="T14" fmla="*/ 131 w 290"/>
                <a:gd name="T15" fmla="*/ 93 h 247"/>
                <a:gd name="T16" fmla="*/ 154 w 290"/>
                <a:gd name="T17" fmla="*/ 77 h 247"/>
                <a:gd name="T18" fmla="*/ 177 w 290"/>
                <a:gd name="T19" fmla="*/ 63 h 247"/>
                <a:gd name="T20" fmla="*/ 199 w 290"/>
                <a:gd name="T21" fmla="*/ 52 h 247"/>
                <a:gd name="T22" fmla="*/ 220 w 290"/>
                <a:gd name="T23" fmla="*/ 42 h 247"/>
                <a:gd name="T24" fmla="*/ 238 w 290"/>
                <a:gd name="T25" fmla="*/ 35 h 247"/>
                <a:gd name="T26" fmla="*/ 255 w 290"/>
                <a:gd name="T27" fmla="*/ 28 h 247"/>
                <a:gd name="T28" fmla="*/ 269 w 290"/>
                <a:gd name="T29" fmla="*/ 25 h 247"/>
                <a:gd name="T30" fmla="*/ 281 w 290"/>
                <a:gd name="T31" fmla="*/ 22 h 247"/>
                <a:gd name="T32" fmla="*/ 288 w 290"/>
                <a:gd name="T33" fmla="*/ 20 h 247"/>
                <a:gd name="T34" fmla="*/ 290 w 290"/>
                <a:gd name="T35" fmla="*/ 19 h 247"/>
                <a:gd name="T36" fmla="*/ 287 w 290"/>
                <a:gd name="T37" fmla="*/ 0 h 247"/>
                <a:gd name="T38" fmla="*/ 283 w 290"/>
                <a:gd name="T39" fmla="*/ 0 h 247"/>
                <a:gd name="T40" fmla="*/ 276 w 290"/>
                <a:gd name="T41" fmla="*/ 2 h 247"/>
                <a:gd name="T42" fmla="*/ 265 w 290"/>
                <a:gd name="T43" fmla="*/ 4 h 247"/>
                <a:gd name="T44" fmla="*/ 250 w 290"/>
                <a:gd name="T45" fmla="*/ 9 h 247"/>
                <a:gd name="T46" fmla="*/ 232 w 290"/>
                <a:gd name="T47" fmla="*/ 16 h 247"/>
                <a:gd name="T48" fmla="*/ 212 w 290"/>
                <a:gd name="T49" fmla="*/ 24 h 247"/>
                <a:gd name="T50" fmla="*/ 190 w 290"/>
                <a:gd name="T51" fmla="*/ 33 h 247"/>
                <a:gd name="T52" fmla="*/ 167 w 290"/>
                <a:gd name="T53" fmla="*/ 46 h 247"/>
                <a:gd name="T54" fmla="*/ 143 w 290"/>
                <a:gd name="T55" fmla="*/ 60 h 247"/>
                <a:gd name="T56" fmla="*/ 118 w 290"/>
                <a:gd name="T57" fmla="*/ 77 h 247"/>
                <a:gd name="T58" fmla="*/ 94 w 290"/>
                <a:gd name="T59" fmla="*/ 96 h 247"/>
                <a:gd name="T60" fmla="*/ 71 w 290"/>
                <a:gd name="T61" fmla="*/ 118 h 247"/>
                <a:gd name="T62" fmla="*/ 50 w 290"/>
                <a:gd name="T63" fmla="*/ 144 h 247"/>
                <a:gd name="T64" fmla="*/ 31 w 290"/>
                <a:gd name="T65" fmla="*/ 172 h 247"/>
                <a:gd name="T66" fmla="*/ 14 w 290"/>
                <a:gd name="T67" fmla="*/ 205 h 247"/>
                <a:gd name="T68" fmla="*/ 0 w 290"/>
                <a:gd name="T69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247">
                  <a:moveTo>
                    <a:pt x="0" y="240"/>
                  </a:moveTo>
                  <a:lnTo>
                    <a:pt x="19" y="247"/>
                  </a:lnTo>
                  <a:lnTo>
                    <a:pt x="32" y="214"/>
                  </a:lnTo>
                  <a:lnTo>
                    <a:pt x="48" y="184"/>
                  </a:lnTo>
                  <a:lnTo>
                    <a:pt x="67" y="156"/>
                  </a:lnTo>
                  <a:lnTo>
                    <a:pt x="87" y="132"/>
                  </a:lnTo>
                  <a:lnTo>
                    <a:pt x="109" y="111"/>
                  </a:lnTo>
                  <a:lnTo>
                    <a:pt x="131" y="93"/>
                  </a:lnTo>
                  <a:lnTo>
                    <a:pt x="154" y="77"/>
                  </a:lnTo>
                  <a:lnTo>
                    <a:pt x="177" y="63"/>
                  </a:lnTo>
                  <a:lnTo>
                    <a:pt x="199" y="52"/>
                  </a:lnTo>
                  <a:lnTo>
                    <a:pt x="220" y="42"/>
                  </a:lnTo>
                  <a:lnTo>
                    <a:pt x="238" y="35"/>
                  </a:lnTo>
                  <a:lnTo>
                    <a:pt x="255" y="28"/>
                  </a:lnTo>
                  <a:lnTo>
                    <a:pt x="269" y="25"/>
                  </a:lnTo>
                  <a:lnTo>
                    <a:pt x="281" y="22"/>
                  </a:lnTo>
                  <a:lnTo>
                    <a:pt x="288" y="20"/>
                  </a:lnTo>
                  <a:lnTo>
                    <a:pt x="290" y="19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6" y="2"/>
                  </a:lnTo>
                  <a:lnTo>
                    <a:pt x="265" y="4"/>
                  </a:lnTo>
                  <a:lnTo>
                    <a:pt x="250" y="9"/>
                  </a:lnTo>
                  <a:lnTo>
                    <a:pt x="232" y="16"/>
                  </a:lnTo>
                  <a:lnTo>
                    <a:pt x="212" y="24"/>
                  </a:lnTo>
                  <a:lnTo>
                    <a:pt x="190" y="33"/>
                  </a:lnTo>
                  <a:lnTo>
                    <a:pt x="167" y="46"/>
                  </a:lnTo>
                  <a:lnTo>
                    <a:pt x="143" y="60"/>
                  </a:lnTo>
                  <a:lnTo>
                    <a:pt x="118" y="77"/>
                  </a:lnTo>
                  <a:lnTo>
                    <a:pt x="94" y="96"/>
                  </a:lnTo>
                  <a:lnTo>
                    <a:pt x="71" y="118"/>
                  </a:lnTo>
                  <a:lnTo>
                    <a:pt x="50" y="144"/>
                  </a:lnTo>
                  <a:lnTo>
                    <a:pt x="31" y="172"/>
                  </a:lnTo>
                  <a:lnTo>
                    <a:pt x="14" y="205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4" name="Freeform 713"/>
            <p:cNvSpPr>
              <a:spLocks/>
            </p:cNvSpPr>
            <p:nvPr/>
          </p:nvSpPr>
          <p:spPr bwMode="auto">
            <a:xfrm>
              <a:off x="1931" y="225"/>
              <a:ext cx="905" cy="673"/>
            </a:xfrm>
            <a:custGeom>
              <a:avLst/>
              <a:gdLst>
                <a:gd name="T0" fmla="*/ 689 w 1811"/>
                <a:gd name="T1" fmla="*/ 0 h 1347"/>
                <a:gd name="T2" fmla="*/ 629 w 1811"/>
                <a:gd name="T3" fmla="*/ 9 h 1347"/>
                <a:gd name="T4" fmla="*/ 533 w 1811"/>
                <a:gd name="T5" fmla="*/ 48 h 1347"/>
                <a:gd name="T6" fmla="*/ 400 w 1811"/>
                <a:gd name="T7" fmla="*/ 173 h 1347"/>
                <a:gd name="T8" fmla="*/ 283 w 1811"/>
                <a:gd name="T9" fmla="*/ 343 h 1347"/>
                <a:gd name="T10" fmla="*/ 183 w 1811"/>
                <a:gd name="T11" fmla="*/ 519 h 1347"/>
                <a:gd name="T12" fmla="*/ 99 w 1811"/>
                <a:gd name="T13" fmla="*/ 658 h 1347"/>
                <a:gd name="T14" fmla="*/ 28 w 1811"/>
                <a:gd name="T15" fmla="*/ 752 h 1347"/>
                <a:gd name="T16" fmla="*/ 0 w 1811"/>
                <a:gd name="T17" fmla="*/ 867 h 1347"/>
                <a:gd name="T18" fmla="*/ 2 w 1811"/>
                <a:gd name="T19" fmla="*/ 913 h 1347"/>
                <a:gd name="T20" fmla="*/ 47 w 1811"/>
                <a:gd name="T21" fmla="*/ 1074 h 1347"/>
                <a:gd name="T22" fmla="*/ 130 w 1811"/>
                <a:gd name="T23" fmla="*/ 1202 h 1347"/>
                <a:gd name="T24" fmla="*/ 222 w 1811"/>
                <a:gd name="T25" fmla="*/ 1281 h 1347"/>
                <a:gd name="T26" fmla="*/ 318 w 1811"/>
                <a:gd name="T27" fmla="*/ 1311 h 1347"/>
                <a:gd name="T28" fmla="*/ 530 w 1811"/>
                <a:gd name="T29" fmla="*/ 1256 h 1347"/>
                <a:gd name="T30" fmla="*/ 889 w 1811"/>
                <a:gd name="T31" fmla="*/ 1191 h 1347"/>
                <a:gd name="T32" fmla="*/ 1198 w 1811"/>
                <a:gd name="T33" fmla="*/ 1188 h 1347"/>
                <a:gd name="T34" fmla="*/ 1450 w 1811"/>
                <a:gd name="T35" fmla="*/ 1224 h 1347"/>
                <a:gd name="T36" fmla="*/ 1639 w 1811"/>
                <a:gd name="T37" fmla="*/ 1277 h 1347"/>
                <a:gd name="T38" fmla="*/ 1758 w 1811"/>
                <a:gd name="T39" fmla="*/ 1325 h 1347"/>
                <a:gd name="T40" fmla="*/ 1801 w 1811"/>
                <a:gd name="T41" fmla="*/ 1347 h 1347"/>
                <a:gd name="T42" fmla="*/ 1783 w 1811"/>
                <a:gd name="T43" fmla="*/ 1315 h 1347"/>
                <a:gd name="T44" fmla="*/ 1680 w 1811"/>
                <a:gd name="T45" fmla="*/ 1269 h 1347"/>
                <a:gd name="T46" fmla="*/ 1505 w 1811"/>
                <a:gd name="T47" fmla="*/ 1213 h 1347"/>
                <a:gd name="T48" fmla="*/ 1348 w 1811"/>
                <a:gd name="T49" fmla="*/ 1182 h 1347"/>
                <a:gd name="T50" fmla="*/ 1218 w 1811"/>
                <a:gd name="T51" fmla="*/ 1167 h 1347"/>
                <a:gd name="T52" fmla="*/ 1070 w 1811"/>
                <a:gd name="T53" fmla="*/ 1162 h 1347"/>
                <a:gd name="T54" fmla="*/ 907 w 1811"/>
                <a:gd name="T55" fmla="*/ 1168 h 1347"/>
                <a:gd name="T56" fmla="*/ 726 w 1811"/>
                <a:gd name="T57" fmla="*/ 1191 h 1347"/>
                <a:gd name="T58" fmla="*/ 531 w 1811"/>
                <a:gd name="T59" fmla="*/ 1234 h 1347"/>
                <a:gd name="T60" fmla="*/ 348 w 1811"/>
                <a:gd name="T61" fmla="*/ 1288 h 1347"/>
                <a:gd name="T62" fmla="*/ 256 w 1811"/>
                <a:gd name="T63" fmla="*/ 1274 h 1347"/>
                <a:gd name="T64" fmla="*/ 168 w 1811"/>
                <a:gd name="T65" fmla="*/ 1212 h 1347"/>
                <a:gd name="T66" fmla="*/ 97 w 1811"/>
                <a:gd name="T67" fmla="*/ 1122 h 1347"/>
                <a:gd name="T68" fmla="*/ 33 w 1811"/>
                <a:gd name="T69" fmla="*/ 974 h 1347"/>
                <a:gd name="T70" fmla="*/ 24 w 1811"/>
                <a:gd name="T71" fmla="*/ 833 h 1347"/>
                <a:gd name="T72" fmla="*/ 68 w 1811"/>
                <a:gd name="T73" fmla="*/ 726 h 1347"/>
                <a:gd name="T74" fmla="*/ 147 w 1811"/>
                <a:gd name="T75" fmla="*/ 623 h 1347"/>
                <a:gd name="T76" fmla="*/ 240 w 1811"/>
                <a:gd name="T77" fmla="*/ 462 h 1347"/>
                <a:gd name="T78" fmla="*/ 343 w 1811"/>
                <a:gd name="T79" fmla="*/ 287 h 1347"/>
                <a:gd name="T80" fmla="*/ 463 w 1811"/>
                <a:gd name="T81" fmla="*/ 132 h 1347"/>
                <a:gd name="T82" fmla="*/ 599 w 1811"/>
                <a:gd name="T83" fmla="*/ 39 h 1347"/>
                <a:gd name="T84" fmla="*/ 667 w 1811"/>
                <a:gd name="T85" fmla="*/ 23 h 1347"/>
                <a:gd name="T86" fmla="*/ 756 w 1811"/>
                <a:gd name="T87" fmla="*/ 28 h 1347"/>
                <a:gd name="T88" fmla="*/ 856 w 1811"/>
                <a:gd name="T89" fmla="*/ 93 h 1347"/>
                <a:gd name="T90" fmla="*/ 907 w 1811"/>
                <a:gd name="T91" fmla="*/ 285 h 1347"/>
                <a:gd name="T92" fmla="*/ 812 w 1811"/>
                <a:gd name="T93" fmla="*/ 472 h 1347"/>
                <a:gd name="T94" fmla="*/ 810 w 1811"/>
                <a:gd name="T95" fmla="*/ 619 h 1347"/>
                <a:gd name="T96" fmla="*/ 888 w 1811"/>
                <a:gd name="T97" fmla="*/ 761 h 1347"/>
                <a:gd name="T98" fmla="*/ 942 w 1811"/>
                <a:gd name="T99" fmla="*/ 830 h 1347"/>
                <a:gd name="T100" fmla="*/ 917 w 1811"/>
                <a:gd name="T101" fmla="*/ 772 h 1347"/>
                <a:gd name="T102" fmla="*/ 841 w 1811"/>
                <a:gd name="T103" fmla="*/ 649 h 1347"/>
                <a:gd name="T104" fmla="*/ 818 w 1811"/>
                <a:gd name="T105" fmla="*/ 508 h 1347"/>
                <a:gd name="T106" fmla="*/ 917 w 1811"/>
                <a:gd name="T107" fmla="*/ 336 h 1347"/>
                <a:gd name="T108" fmla="*/ 889 w 1811"/>
                <a:gd name="T109" fmla="*/ 102 h 1347"/>
                <a:gd name="T110" fmla="*/ 842 w 1811"/>
                <a:gd name="T111" fmla="*/ 48 h 1347"/>
                <a:gd name="T112" fmla="*/ 783 w 1811"/>
                <a:gd name="T113" fmla="*/ 15 h 1347"/>
                <a:gd name="T114" fmla="*/ 714 w 1811"/>
                <a:gd name="T11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1" h="1347">
                  <a:moveTo>
                    <a:pt x="699" y="0"/>
                  </a:moveTo>
                  <a:lnTo>
                    <a:pt x="697" y="0"/>
                  </a:lnTo>
                  <a:lnTo>
                    <a:pt x="695" y="0"/>
                  </a:lnTo>
                  <a:lnTo>
                    <a:pt x="691" y="0"/>
                  </a:lnTo>
                  <a:lnTo>
                    <a:pt x="689" y="0"/>
                  </a:lnTo>
                  <a:lnTo>
                    <a:pt x="677" y="1"/>
                  </a:lnTo>
                  <a:lnTo>
                    <a:pt x="666" y="2"/>
                  </a:lnTo>
                  <a:lnTo>
                    <a:pt x="654" y="5"/>
                  </a:lnTo>
                  <a:lnTo>
                    <a:pt x="642" y="6"/>
                  </a:lnTo>
                  <a:lnTo>
                    <a:pt x="629" y="9"/>
                  </a:lnTo>
                  <a:lnTo>
                    <a:pt x="617" y="12"/>
                  </a:lnTo>
                  <a:lnTo>
                    <a:pt x="605" y="15"/>
                  </a:lnTo>
                  <a:lnTo>
                    <a:pt x="592" y="20"/>
                  </a:lnTo>
                  <a:lnTo>
                    <a:pt x="562" y="32"/>
                  </a:lnTo>
                  <a:lnTo>
                    <a:pt x="533" y="48"/>
                  </a:lnTo>
                  <a:lnTo>
                    <a:pt x="505" y="68"/>
                  </a:lnTo>
                  <a:lnTo>
                    <a:pt x="478" y="90"/>
                  </a:lnTo>
                  <a:lnTo>
                    <a:pt x="450" y="115"/>
                  </a:lnTo>
                  <a:lnTo>
                    <a:pt x="425" y="143"/>
                  </a:lnTo>
                  <a:lnTo>
                    <a:pt x="400" y="173"/>
                  </a:lnTo>
                  <a:lnTo>
                    <a:pt x="376" y="205"/>
                  </a:lnTo>
                  <a:lnTo>
                    <a:pt x="351" y="238"/>
                  </a:lnTo>
                  <a:lnTo>
                    <a:pt x="328" y="273"/>
                  </a:lnTo>
                  <a:lnTo>
                    <a:pt x="305" y="307"/>
                  </a:lnTo>
                  <a:lnTo>
                    <a:pt x="283" y="343"/>
                  </a:lnTo>
                  <a:lnTo>
                    <a:pt x="263" y="380"/>
                  </a:lnTo>
                  <a:lnTo>
                    <a:pt x="242" y="416"/>
                  </a:lnTo>
                  <a:lnTo>
                    <a:pt x="222" y="451"/>
                  </a:lnTo>
                  <a:lnTo>
                    <a:pt x="203" y="486"/>
                  </a:lnTo>
                  <a:lnTo>
                    <a:pt x="183" y="519"/>
                  </a:lnTo>
                  <a:lnTo>
                    <a:pt x="166" y="553"/>
                  </a:lnTo>
                  <a:lnTo>
                    <a:pt x="147" y="582"/>
                  </a:lnTo>
                  <a:lnTo>
                    <a:pt x="131" y="610"/>
                  </a:lnTo>
                  <a:lnTo>
                    <a:pt x="115" y="637"/>
                  </a:lnTo>
                  <a:lnTo>
                    <a:pt x="99" y="658"/>
                  </a:lnTo>
                  <a:lnTo>
                    <a:pt x="84" y="678"/>
                  </a:lnTo>
                  <a:lnTo>
                    <a:pt x="70" y="694"/>
                  </a:lnTo>
                  <a:lnTo>
                    <a:pt x="53" y="713"/>
                  </a:lnTo>
                  <a:lnTo>
                    <a:pt x="39" y="731"/>
                  </a:lnTo>
                  <a:lnTo>
                    <a:pt x="28" y="752"/>
                  </a:lnTo>
                  <a:lnTo>
                    <a:pt x="18" y="774"/>
                  </a:lnTo>
                  <a:lnTo>
                    <a:pt x="10" y="795"/>
                  </a:lnTo>
                  <a:lnTo>
                    <a:pt x="5" y="820"/>
                  </a:lnTo>
                  <a:lnTo>
                    <a:pt x="1" y="843"/>
                  </a:lnTo>
                  <a:lnTo>
                    <a:pt x="0" y="867"/>
                  </a:lnTo>
                  <a:lnTo>
                    <a:pt x="0" y="870"/>
                  </a:lnTo>
                  <a:lnTo>
                    <a:pt x="0" y="874"/>
                  </a:lnTo>
                  <a:lnTo>
                    <a:pt x="0" y="877"/>
                  </a:lnTo>
                  <a:lnTo>
                    <a:pt x="0" y="881"/>
                  </a:lnTo>
                  <a:lnTo>
                    <a:pt x="2" y="913"/>
                  </a:lnTo>
                  <a:lnTo>
                    <a:pt x="7" y="946"/>
                  </a:lnTo>
                  <a:lnTo>
                    <a:pt x="14" y="978"/>
                  </a:lnTo>
                  <a:lnTo>
                    <a:pt x="23" y="1012"/>
                  </a:lnTo>
                  <a:lnTo>
                    <a:pt x="35" y="1043"/>
                  </a:lnTo>
                  <a:lnTo>
                    <a:pt x="47" y="1074"/>
                  </a:lnTo>
                  <a:lnTo>
                    <a:pt x="63" y="1104"/>
                  </a:lnTo>
                  <a:lnTo>
                    <a:pt x="79" y="1133"/>
                  </a:lnTo>
                  <a:lnTo>
                    <a:pt x="96" y="1157"/>
                  </a:lnTo>
                  <a:lnTo>
                    <a:pt x="113" y="1180"/>
                  </a:lnTo>
                  <a:lnTo>
                    <a:pt x="130" y="1202"/>
                  </a:lnTo>
                  <a:lnTo>
                    <a:pt x="147" y="1221"/>
                  </a:lnTo>
                  <a:lnTo>
                    <a:pt x="166" y="1239"/>
                  </a:lnTo>
                  <a:lnTo>
                    <a:pt x="184" y="1255"/>
                  </a:lnTo>
                  <a:lnTo>
                    <a:pt x="204" y="1270"/>
                  </a:lnTo>
                  <a:lnTo>
                    <a:pt x="222" y="1281"/>
                  </a:lnTo>
                  <a:lnTo>
                    <a:pt x="242" y="1292"/>
                  </a:lnTo>
                  <a:lnTo>
                    <a:pt x="262" y="1300"/>
                  </a:lnTo>
                  <a:lnTo>
                    <a:pt x="280" y="1305"/>
                  </a:lnTo>
                  <a:lnTo>
                    <a:pt x="300" y="1310"/>
                  </a:lnTo>
                  <a:lnTo>
                    <a:pt x="318" y="1311"/>
                  </a:lnTo>
                  <a:lnTo>
                    <a:pt x="336" y="1311"/>
                  </a:lnTo>
                  <a:lnTo>
                    <a:pt x="355" y="1308"/>
                  </a:lnTo>
                  <a:lnTo>
                    <a:pt x="373" y="1303"/>
                  </a:lnTo>
                  <a:lnTo>
                    <a:pt x="453" y="1278"/>
                  </a:lnTo>
                  <a:lnTo>
                    <a:pt x="530" y="1256"/>
                  </a:lnTo>
                  <a:lnTo>
                    <a:pt x="606" y="1236"/>
                  </a:lnTo>
                  <a:lnTo>
                    <a:pt x="680" y="1221"/>
                  </a:lnTo>
                  <a:lnTo>
                    <a:pt x="751" y="1209"/>
                  </a:lnTo>
                  <a:lnTo>
                    <a:pt x="821" y="1198"/>
                  </a:lnTo>
                  <a:lnTo>
                    <a:pt x="889" y="1191"/>
                  </a:lnTo>
                  <a:lnTo>
                    <a:pt x="956" y="1186"/>
                  </a:lnTo>
                  <a:lnTo>
                    <a:pt x="1020" y="1183"/>
                  </a:lnTo>
                  <a:lnTo>
                    <a:pt x="1082" y="1183"/>
                  </a:lnTo>
                  <a:lnTo>
                    <a:pt x="1141" y="1185"/>
                  </a:lnTo>
                  <a:lnTo>
                    <a:pt x="1198" y="1188"/>
                  </a:lnTo>
                  <a:lnTo>
                    <a:pt x="1253" y="1193"/>
                  </a:lnTo>
                  <a:lnTo>
                    <a:pt x="1306" y="1198"/>
                  </a:lnTo>
                  <a:lnTo>
                    <a:pt x="1357" y="1205"/>
                  </a:lnTo>
                  <a:lnTo>
                    <a:pt x="1405" y="1214"/>
                  </a:lnTo>
                  <a:lnTo>
                    <a:pt x="1450" y="1224"/>
                  </a:lnTo>
                  <a:lnTo>
                    <a:pt x="1493" y="1233"/>
                  </a:lnTo>
                  <a:lnTo>
                    <a:pt x="1533" y="1243"/>
                  </a:lnTo>
                  <a:lnTo>
                    <a:pt x="1571" y="1255"/>
                  </a:lnTo>
                  <a:lnTo>
                    <a:pt x="1607" y="1265"/>
                  </a:lnTo>
                  <a:lnTo>
                    <a:pt x="1639" y="1277"/>
                  </a:lnTo>
                  <a:lnTo>
                    <a:pt x="1668" y="1287"/>
                  </a:lnTo>
                  <a:lnTo>
                    <a:pt x="1696" y="1297"/>
                  </a:lnTo>
                  <a:lnTo>
                    <a:pt x="1719" y="1308"/>
                  </a:lnTo>
                  <a:lnTo>
                    <a:pt x="1740" y="1317"/>
                  </a:lnTo>
                  <a:lnTo>
                    <a:pt x="1758" y="1325"/>
                  </a:lnTo>
                  <a:lnTo>
                    <a:pt x="1773" y="1332"/>
                  </a:lnTo>
                  <a:lnTo>
                    <a:pt x="1784" y="1338"/>
                  </a:lnTo>
                  <a:lnTo>
                    <a:pt x="1793" y="1342"/>
                  </a:lnTo>
                  <a:lnTo>
                    <a:pt x="1798" y="1346"/>
                  </a:lnTo>
                  <a:lnTo>
                    <a:pt x="1801" y="1347"/>
                  </a:lnTo>
                  <a:lnTo>
                    <a:pt x="1811" y="1328"/>
                  </a:lnTo>
                  <a:lnTo>
                    <a:pt x="1809" y="1327"/>
                  </a:lnTo>
                  <a:lnTo>
                    <a:pt x="1804" y="1325"/>
                  </a:lnTo>
                  <a:lnTo>
                    <a:pt x="1795" y="1320"/>
                  </a:lnTo>
                  <a:lnTo>
                    <a:pt x="1783" y="1315"/>
                  </a:lnTo>
                  <a:lnTo>
                    <a:pt x="1770" y="1307"/>
                  </a:lnTo>
                  <a:lnTo>
                    <a:pt x="1751" y="1299"/>
                  </a:lnTo>
                  <a:lnTo>
                    <a:pt x="1730" y="1289"/>
                  </a:lnTo>
                  <a:lnTo>
                    <a:pt x="1706" y="1279"/>
                  </a:lnTo>
                  <a:lnTo>
                    <a:pt x="1680" y="1269"/>
                  </a:lnTo>
                  <a:lnTo>
                    <a:pt x="1650" y="1257"/>
                  </a:lnTo>
                  <a:lnTo>
                    <a:pt x="1617" y="1247"/>
                  </a:lnTo>
                  <a:lnTo>
                    <a:pt x="1583" y="1235"/>
                  </a:lnTo>
                  <a:lnTo>
                    <a:pt x="1545" y="1224"/>
                  </a:lnTo>
                  <a:lnTo>
                    <a:pt x="1505" y="1213"/>
                  </a:lnTo>
                  <a:lnTo>
                    <a:pt x="1461" y="1203"/>
                  </a:lnTo>
                  <a:lnTo>
                    <a:pt x="1416" y="1194"/>
                  </a:lnTo>
                  <a:lnTo>
                    <a:pt x="1394" y="1190"/>
                  </a:lnTo>
                  <a:lnTo>
                    <a:pt x="1371" y="1186"/>
                  </a:lnTo>
                  <a:lnTo>
                    <a:pt x="1348" y="1182"/>
                  </a:lnTo>
                  <a:lnTo>
                    <a:pt x="1324" y="1179"/>
                  </a:lnTo>
                  <a:lnTo>
                    <a:pt x="1298" y="1175"/>
                  </a:lnTo>
                  <a:lnTo>
                    <a:pt x="1272" y="1173"/>
                  </a:lnTo>
                  <a:lnTo>
                    <a:pt x="1245" y="1170"/>
                  </a:lnTo>
                  <a:lnTo>
                    <a:pt x="1218" y="1167"/>
                  </a:lnTo>
                  <a:lnTo>
                    <a:pt x="1190" y="1166"/>
                  </a:lnTo>
                  <a:lnTo>
                    <a:pt x="1161" y="1164"/>
                  </a:lnTo>
                  <a:lnTo>
                    <a:pt x="1131" y="1163"/>
                  </a:lnTo>
                  <a:lnTo>
                    <a:pt x="1101" y="1163"/>
                  </a:lnTo>
                  <a:lnTo>
                    <a:pt x="1070" y="1162"/>
                  </a:lnTo>
                  <a:lnTo>
                    <a:pt x="1039" y="1163"/>
                  </a:lnTo>
                  <a:lnTo>
                    <a:pt x="1007" y="1163"/>
                  </a:lnTo>
                  <a:lnTo>
                    <a:pt x="975" y="1164"/>
                  </a:lnTo>
                  <a:lnTo>
                    <a:pt x="940" y="1166"/>
                  </a:lnTo>
                  <a:lnTo>
                    <a:pt x="907" y="1168"/>
                  </a:lnTo>
                  <a:lnTo>
                    <a:pt x="872" y="1172"/>
                  </a:lnTo>
                  <a:lnTo>
                    <a:pt x="836" y="1175"/>
                  </a:lnTo>
                  <a:lnTo>
                    <a:pt x="801" y="1180"/>
                  </a:lnTo>
                  <a:lnTo>
                    <a:pt x="764" y="1186"/>
                  </a:lnTo>
                  <a:lnTo>
                    <a:pt x="726" y="1191"/>
                  </a:lnTo>
                  <a:lnTo>
                    <a:pt x="689" y="1198"/>
                  </a:lnTo>
                  <a:lnTo>
                    <a:pt x="650" y="1206"/>
                  </a:lnTo>
                  <a:lnTo>
                    <a:pt x="611" y="1214"/>
                  </a:lnTo>
                  <a:lnTo>
                    <a:pt x="571" y="1224"/>
                  </a:lnTo>
                  <a:lnTo>
                    <a:pt x="531" y="1234"/>
                  </a:lnTo>
                  <a:lnTo>
                    <a:pt x="491" y="1244"/>
                  </a:lnTo>
                  <a:lnTo>
                    <a:pt x="450" y="1257"/>
                  </a:lnTo>
                  <a:lnTo>
                    <a:pt x="409" y="1270"/>
                  </a:lnTo>
                  <a:lnTo>
                    <a:pt x="366" y="1284"/>
                  </a:lnTo>
                  <a:lnTo>
                    <a:pt x="348" y="1288"/>
                  </a:lnTo>
                  <a:lnTo>
                    <a:pt x="329" y="1290"/>
                  </a:lnTo>
                  <a:lnTo>
                    <a:pt x="311" y="1290"/>
                  </a:lnTo>
                  <a:lnTo>
                    <a:pt x="293" y="1287"/>
                  </a:lnTo>
                  <a:lnTo>
                    <a:pt x="274" y="1282"/>
                  </a:lnTo>
                  <a:lnTo>
                    <a:pt x="256" y="1274"/>
                  </a:lnTo>
                  <a:lnTo>
                    <a:pt x="237" y="1265"/>
                  </a:lnTo>
                  <a:lnTo>
                    <a:pt x="220" y="1255"/>
                  </a:lnTo>
                  <a:lnTo>
                    <a:pt x="202" y="1242"/>
                  </a:lnTo>
                  <a:lnTo>
                    <a:pt x="185" y="1227"/>
                  </a:lnTo>
                  <a:lnTo>
                    <a:pt x="168" y="1212"/>
                  </a:lnTo>
                  <a:lnTo>
                    <a:pt x="152" y="1196"/>
                  </a:lnTo>
                  <a:lnTo>
                    <a:pt x="137" y="1179"/>
                  </a:lnTo>
                  <a:lnTo>
                    <a:pt x="123" y="1160"/>
                  </a:lnTo>
                  <a:lnTo>
                    <a:pt x="109" y="1142"/>
                  </a:lnTo>
                  <a:lnTo>
                    <a:pt x="97" y="1122"/>
                  </a:lnTo>
                  <a:lnTo>
                    <a:pt x="81" y="1095"/>
                  </a:lnTo>
                  <a:lnTo>
                    <a:pt x="67" y="1066"/>
                  </a:lnTo>
                  <a:lnTo>
                    <a:pt x="54" y="1036"/>
                  </a:lnTo>
                  <a:lnTo>
                    <a:pt x="43" y="1005"/>
                  </a:lnTo>
                  <a:lnTo>
                    <a:pt x="33" y="974"/>
                  </a:lnTo>
                  <a:lnTo>
                    <a:pt x="26" y="943"/>
                  </a:lnTo>
                  <a:lnTo>
                    <a:pt x="23" y="912"/>
                  </a:lnTo>
                  <a:lnTo>
                    <a:pt x="21" y="881"/>
                  </a:lnTo>
                  <a:lnTo>
                    <a:pt x="21" y="856"/>
                  </a:lnTo>
                  <a:lnTo>
                    <a:pt x="24" y="833"/>
                  </a:lnTo>
                  <a:lnTo>
                    <a:pt x="28" y="809"/>
                  </a:lnTo>
                  <a:lnTo>
                    <a:pt x="35" y="787"/>
                  </a:lnTo>
                  <a:lnTo>
                    <a:pt x="44" y="766"/>
                  </a:lnTo>
                  <a:lnTo>
                    <a:pt x="54" y="745"/>
                  </a:lnTo>
                  <a:lnTo>
                    <a:pt x="68" y="726"/>
                  </a:lnTo>
                  <a:lnTo>
                    <a:pt x="84" y="708"/>
                  </a:lnTo>
                  <a:lnTo>
                    <a:pt x="99" y="692"/>
                  </a:lnTo>
                  <a:lnTo>
                    <a:pt x="114" y="672"/>
                  </a:lnTo>
                  <a:lnTo>
                    <a:pt x="130" y="649"/>
                  </a:lnTo>
                  <a:lnTo>
                    <a:pt x="147" y="623"/>
                  </a:lnTo>
                  <a:lnTo>
                    <a:pt x="165" y="594"/>
                  </a:lnTo>
                  <a:lnTo>
                    <a:pt x="182" y="563"/>
                  </a:lnTo>
                  <a:lnTo>
                    <a:pt x="200" y="531"/>
                  </a:lnTo>
                  <a:lnTo>
                    <a:pt x="220" y="496"/>
                  </a:lnTo>
                  <a:lnTo>
                    <a:pt x="240" y="462"/>
                  </a:lnTo>
                  <a:lnTo>
                    <a:pt x="259" y="427"/>
                  </a:lnTo>
                  <a:lnTo>
                    <a:pt x="279" y="391"/>
                  </a:lnTo>
                  <a:lnTo>
                    <a:pt x="300" y="356"/>
                  </a:lnTo>
                  <a:lnTo>
                    <a:pt x="321" y="321"/>
                  </a:lnTo>
                  <a:lnTo>
                    <a:pt x="343" y="287"/>
                  </a:lnTo>
                  <a:lnTo>
                    <a:pt x="366" y="252"/>
                  </a:lnTo>
                  <a:lnTo>
                    <a:pt x="389" y="220"/>
                  </a:lnTo>
                  <a:lnTo>
                    <a:pt x="414" y="189"/>
                  </a:lnTo>
                  <a:lnTo>
                    <a:pt x="438" y="159"/>
                  </a:lnTo>
                  <a:lnTo>
                    <a:pt x="463" y="132"/>
                  </a:lnTo>
                  <a:lnTo>
                    <a:pt x="488" y="107"/>
                  </a:lnTo>
                  <a:lnTo>
                    <a:pt x="515" y="85"/>
                  </a:lnTo>
                  <a:lnTo>
                    <a:pt x="543" y="67"/>
                  </a:lnTo>
                  <a:lnTo>
                    <a:pt x="570" y="51"/>
                  </a:lnTo>
                  <a:lnTo>
                    <a:pt x="599" y="39"/>
                  </a:lnTo>
                  <a:lnTo>
                    <a:pt x="613" y="35"/>
                  </a:lnTo>
                  <a:lnTo>
                    <a:pt x="627" y="31"/>
                  </a:lnTo>
                  <a:lnTo>
                    <a:pt x="641" y="28"/>
                  </a:lnTo>
                  <a:lnTo>
                    <a:pt x="653" y="25"/>
                  </a:lnTo>
                  <a:lnTo>
                    <a:pt x="667" y="23"/>
                  </a:lnTo>
                  <a:lnTo>
                    <a:pt x="680" y="22"/>
                  </a:lnTo>
                  <a:lnTo>
                    <a:pt x="692" y="21"/>
                  </a:lnTo>
                  <a:lnTo>
                    <a:pt x="705" y="21"/>
                  </a:lnTo>
                  <a:lnTo>
                    <a:pt x="730" y="23"/>
                  </a:lnTo>
                  <a:lnTo>
                    <a:pt x="756" y="28"/>
                  </a:lnTo>
                  <a:lnTo>
                    <a:pt x="779" y="35"/>
                  </a:lnTo>
                  <a:lnTo>
                    <a:pt x="801" y="45"/>
                  </a:lnTo>
                  <a:lnTo>
                    <a:pt x="820" y="59"/>
                  </a:lnTo>
                  <a:lnTo>
                    <a:pt x="840" y="75"/>
                  </a:lnTo>
                  <a:lnTo>
                    <a:pt x="856" y="93"/>
                  </a:lnTo>
                  <a:lnTo>
                    <a:pt x="871" y="114"/>
                  </a:lnTo>
                  <a:lnTo>
                    <a:pt x="891" y="153"/>
                  </a:lnTo>
                  <a:lnTo>
                    <a:pt x="903" y="196"/>
                  </a:lnTo>
                  <a:lnTo>
                    <a:pt x="909" y="241"/>
                  </a:lnTo>
                  <a:lnTo>
                    <a:pt x="907" y="285"/>
                  </a:lnTo>
                  <a:lnTo>
                    <a:pt x="897" y="330"/>
                  </a:lnTo>
                  <a:lnTo>
                    <a:pt x="881" y="373"/>
                  </a:lnTo>
                  <a:lnTo>
                    <a:pt x="859" y="413"/>
                  </a:lnTo>
                  <a:lnTo>
                    <a:pt x="831" y="448"/>
                  </a:lnTo>
                  <a:lnTo>
                    <a:pt x="812" y="472"/>
                  </a:lnTo>
                  <a:lnTo>
                    <a:pt x="800" y="498"/>
                  </a:lnTo>
                  <a:lnTo>
                    <a:pt x="795" y="527"/>
                  </a:lnTo>
                  <a:lnTo>
                    <a:pt x="795" y="557"/>
                  </a:lnTo>
                  <a:lnTo>
                    <a:pt x="801" y="588"/>
                  </a:lnTo>
                  <a:lnTo>
                    <a:pt x="810" y="619"/>
                  </a:lnTo>
                  <a:lnTo>
                    <a:pt x="823" y="650"/>
                  </a:lnTo>
                  <a:lnTo>
                    <a:pt x="838" y="680"/>
                  </a:lnTo>
                  <a:lnTo>
                    <a:pt x="854" y="709"/>
                  </a:lnTo>
                  <a:lnTo>
                    <a:pt x="871" y="737"/>
                  </a:lnTo>
                  <a:lnTo>
                    <a:pt x="888" y="761"/>
                  </a:lnTo>
                  <a:lnTo>
                    <a:pt x="904" y="783"/>
                  </a:lnTo>
                  <a:lnTo>
                    <a:pt x="918" y="801"/>
                  </a:lnTo>
                  <a:lnTo>
                    <a:pt x="930" y="815"/>
                  </a:lnTo>
                  <a:lnTo>
                    <a:pt x="938" y="825"/>
                  </a:lnTo>
                  <a:lnTo>
                    <a:pt x="942" y="830"/>
                  </a:lnTo>
                  <a:lnTo>
                    <a:pt x="949" y="813"/>
                  </a:lnTo>
                  <a:lnTo>
                    <a:pt x="947" y="809"/>
                  </a:lnTo>
                  <a:lnTo>
                    <a:pt x="940" y="801"/>
                  </a:lnTo>
                  <a:lnTo>
                    <a:pt x="930" y="789"/>
                  </a:lnTo>
                  <a:lnTo>
                    <a:pt x="917" y="772"/>
                  </a:lnTo>
                  <a:lnTo>
                    <a:pt x="902" y="753"/>
                  </a:lnTo>
                  <a:lnTo>
                    <a:pt x="887" y="730"/>
                  </a:lnTo>
                  <a:lnTo>
                    <a:pt x="871" y="705"/>
                  </a:lnTo>
                  <a:lnTo>
                    <a:pt x="856" y="677"/>
                  </a:lnTo>
                  <a:lnTo>
                    <a:pt x="841" y="649"/>
                  </a:lnTo>
                  <a:lnTo>
                    <a:pt x="829" y="620"/>
                  </a:lnTo>
                  <a:lnTo>
                    <a:pt x="820" y="591"/>
                  </a:lnTo>
                  <a:lnTo>
                    <a:pt x="814" y="562"/>
                  </a:lnTo>
                  <a:lnTo>
                    <a:pt x="813" y="534"/>
                  </a:lnTo>
                  <a:lnTo>
                    <a:pt x="818" y="508"/>
                  </a:lnTo>
                  <a:lnTo>
                    <a:pt x="828" y="483"/>
                  </a:lnTo>
                  <a:lnTo>
                    <a:pt x="844" y="462"/>
                  </a:lnTo>
                  <a:lnTo>
                    <a:pt x="876" y="425"/>
                  </a:lnTo>
                  <a:lnTo>
                    <a:pt x="901" y="382"/>
                  </a:lnTo>
                  <a:lnTo>
                    <a:pt x="917" y="336"/>
                  </a:lnTo>
                  <a:lnTo>
                    <a:pt x="927" y="289"/>
                  </a:lnTo>
                  <a:lnTo>
                    <a:pt x="930" y="239"/>
                  </a:lnTo>
                  <a:lnTo>
                    <a:pt x="924" y="192"/>
                  </a:lnTo>
                  <a:lnTo>
                    <a:pt x="911" y="145"/>
                  </a:lnTo>
                  <a:lnTo>
                    <a:pt x="889" y="102"/>
                  </a:lnTo>
                  <a:lnTo>
                    <a:pt x="881" y="90"/>
                  </a:lnTo>
                  <a:lnTo>
                    <a:pt x="872" y="78"/>
                  </a:lnTo>
                  <a:lnTo>
                    <a:pt x="863" y="68"/>
                  </a:lnTo>
                  <a:lnTo>
                    <a:pt x="853" y="58"/>
                  </a:lnTo>
                  <a:lnTo>
                    <a:pt x="842" y="48"/>
                  </a:lnTo>
                  <a:lnTo>
                    <a:pt x="832" y="40"/>
                  </a:lnTo>
                  <a:lnTo>
                    <a:pt x="820" y="32"/>
                  </a:lnTo>
                  <a:lnTo>
                    <a:pt x="809" y="25"/>
                  </a:lnTo>
                  <a:lnTo>
                    <a:pt x="796" y="20"/>
                  </a:lnTo>
                  <a:lnTo>
                    <a:pt x="783" y="15"/>
                  </a:lnTo>
                  <a:lnTo>
                    <a:pt x="771" y="10"/>
                  </a:lnTo>
                  <a:lnTo>
                    <a:pt x="757" y="7"/>
                  </a:lnTo>
                  <a:lnTo>
                    <a:pt x="743" y="3"/>
                  </a:lnTo>
                  <a:lnTo>
                    <a:pt x="729" y="1"/>
                  </a:lnTo>
                  <a:lnTo>
                    <a:pt x="714" y="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5" name="Freeform 714"/>
            <p:cNvSpPr>
              <a:spLocks/>
            </p:cNvSpPr>
            <p:nvPr/>
          </p:nvSpPr>
          <p:spPr bwMode="auto">
            <a:xfrm>
              <a:off x="2095" y="271"/>
              <a:ext cx="254" cy="250"/>
            </a:xfrm>
            <a:custGeom>
              <a:avLst/>
              <a:gdLst>
                <a:gd name="T0" fmla="*/ 338 w 508"/>
                <a:gd name="T1" fmla="*/ 4 h 500"/>
                <a:gd name="T2" fmla="*/ 308 w 508"/>
                <a:gd name="T3" fmla="*/ 13 h 500"/>
                <a:gd name="T4" fmla="*/ 273 w 508"/>
                <a:gd name="T5" fmla="*/ 29 h 500"/>
                <a:gd name="T6" fmla="*/ 236 w 508"/>
                <a:gd name="T7" fmla="*/ 55 h 500"/>
                <a:gd name="T8" fmla="*/ 197 w 508"/>
                <a:gd name="T9" fmla="*/ 92 h 500"/>
                <a:gd name="T10" fmla="*/ 155 w 508"/>
                <a:gd name="T11" fmla="*/ 141 h 500"/>
                <a:gd name="T12" fmla="*/ 110 w 508"/>
                <a:gd name="T13" fmla="*/ 204 h 500"/>
                <a:gd name="T14" fmla="*/ 62 w 508"/>
                <a:gd name="T15" fmla="*/ 282 h 500"/>
                <a:gd name="T16" fmla="*/ 24 w 508"/>
                <a:gd name="T17" fmla="*/ 358 h 500"/>
                <a:gd name="T18" fmla="*/ 5 w 508"/>
                <a:gd name="T19" fmla="*/ 409 h 500"/>
                <a:gd name="T20" fmla="*/ 0 w 508"/>
                <a:gd name="T21" fmla="*/ 449 h 500"/>
                <a:gd name="T22" fmla="*/ 8 w 508"/>
                <a:gd name="T23" fmla="*/ 477 h 500"/>
                <a:gd name="T24" fmla="*/ 30 w 508"/>
                <a:gd name="T25" fmla="*/ 495 h 500"/>
                <a:gd name="T26" fmla="*/ 64 w 508"/>
                <a:gd name="T27" fmla="*/ 500 h 500"/>
                <a:gd name="T28" fmla="*/ 103 w 508"/>
                <a:gd name="T29" fmla="*/ 494 h 500"/>
                <a:gd name="T30" fmla="*/ 148 w 508"/>
                <a:gd name="T31" fmla="*/ 479 h 500"/>
                <a:gd name="T32" fmla="*/ 193 w 508"/>
                <a:gd name="T33" fmla="*/ 458 h 500"/>
                <a:gd name="T34" fmla="*/ 236 w 508"/>
                <a:gd name="T35" fmla="*/ 435 h 500"/>
                <a:gd name="T36" fmla="*/ 274 w 508"/>
                <a:gd name="T37" fmla="*/ 412 h 500"/>
                <a:gd name="T38" fmla="*/ 304 w 508"/>
                <a:gd name="T39" fmla="*/ 393 h 500"/>
                <a:gd name="T40" fmla="*/ 302 w 508"/>
                <a:gd name="T41" fmla="*/ 368 h 500"/>
                <a:gd name="T42" fmla="*/ 266 w 508"/>
                <a:gd name="T43" fmla="*/ 393 h 500"/>
                <a:gd name="T44" fmla="*/ 227 w 508"/>
                <a:gd name="T45" fmla="*/ 416 h 500"/>
                <a:gd name="T46" fmla="*/ 187 w 508"/>
                <a:gd name="T47" fmla="*/ 438 h 500"/>
                <a:gd name="T48" fmla="*/ 146 w 508"/>
                <a:gd name="T49" fmla="*/ 456 h 500"/>
                <a:gd name="T50" fmla="*/ 108 w 508"/>
                <a:gd name="T51" fmla="*/ 470 h 500"/>
                <a:gd name="T52" fmla="*/ 76 w 508"/>
                <a:gd name="T53" fmla="*/ 478 h 500"/>
                <a:gd name="T54" fmla="*/ 49 w 508"/>
                <a:gd name="T55" fmla="*/ 479 h 500"/>
                <a:gd name="T56" fmla="*/ 30 w 508"/>
                <a:gd name="T57" fmla="*/ 472 h 500"/>
                <a:gd name="T58" fmla="*/ 21 w 508"/>
                <a:gd name="T59" fmla="*/ 454 h 500"/>
                <a:gd name="T60" fmla="*/ 23 w 508"/>
                <a:gd name="T61" fmla="*/ 425 h 500"/>
                <a:gd name="T62" fmla="*/ 35 w 508"/>
                <a:gd name="T63" fmla="*/ 386 h 500"/>
                <a:gd name="T64" fmla="*/ 57 w 508"/>
                <a:gd name="T65" fmla="*/ 337 h 500"/>
                <a:gd name="T66" fmla="*/ 93 w 508"/>
                <a:gd name="T67" fmla="*/ 268 h 500"/>
                <a:gd name="T68" fmla="*/ 132 w 508"/>
                <a:gd name="T69" fmla="*/ 208 h 500"/>
                <a:gd name="T70" fmla="*/ 170 w 508"/>
                <a:gd name="T71" fmla="*/ 156 h 500"/>
                <a:gd name="T72" fmla="*/ 208 w 508"/>
                <a:gd name="T73" fmla="*/ 111 h 500"/>
                <a:gd name="T74" fmla="*/ 244 w 508"/>
                <a:gd name="T75" fmla="*/ 75 h 500"/>
                <a:gd name="T76" fmla="*/ 281 w 508"/>
                <a:gd name="T77" fmla="*/ 48 h 500"/>
                <a:gd name="T78" fmla="*/ 318 w 508"/>
                <a:gd name="T79" fmla="*/ 30 h 500"/>
                <a:gd name="T80" fmla="*/ 354 w 508"/>
                <a:gd name="T81" fmla="*/ 22 h 500"/>
                <a:gd name="T82" fmla="*/ 384 w 508"/>
                <a:gd name="T83" fmla="*/ 22 h 500"/>
                <a:gd name="T84" fmla="*/ 413 w 508"/>
                <a:gd name="T85" fmla="*/ 30 h 500"/>
                <a:gd name="T86" fmla="*/ 440 w 508"/>
                <a:gd name="T87" fmla="*/ 46 h 500"/>
                <a:gd name="T88" fmla="*/ 464 w 508"/>
                <a:gd name="T89" fmla="*/ 69 h 500"/>
                <a:gd name="T90" fmla="*/ 484 w 508"/>
                <a:gd name="T91" fmla="*/ 105 h 500"/>
                <a:gd name="T92" fmla="*/ 487 w 508"/>
                <a:gd name="T93" fmla="*/ 145 h 500"/>
                <a:gd name="T94" fmla="*/ 464 w 508"/>
                <a:gd name="T95" fmla="*/ 211 h 500"/>
                <a:gd name="T96" fmla="*/ 422 w 508"/>
                <a:gd name="T97" fmla="*/ 268 h 500"/>
                <a:gd name="T98" fmla="*/ 380 w 508"/>
                <a:gd name="T99" fmla="*/ 310 h 500"/>
                <a:gd name="T100" fmla="*/ 362 w 508"/>
                <a:gd name="T101" fmla="*/ 326 h 500"/>
                <a:gd name="T102" fmla="*/ 381 w 508"/>
                <a:gd name="T103" fmla="*/ 336 h 500"/>
                <a:gd name="T104" fmla="*/ 416 w 508"/>
                <a:gd name="T105" fmla="*/ 305 h 500"/>
                <a:gd name="T106" fmla="*/ 462 w 508"/>
                <a:gd name="T107" fmla="*/ 251 h 500"/>
                <a:gd name="T108" fmla="*/ 500 w 508"/>
                <a:gd name="T109" fmla="*/ 184 h 500"/>
                <a:gd name="T110" fmla="*/ 508 w 508"/>
                <a:gd name="T111" fmla="*/ 122 h 500"/>
                <a:gd name="T112" fmla="*/ 494 w 508"/>
                <a:gd name="T113" fmla="*/ 77 h 500"/>
                <a:gd name="T114" fmla="*/ 466 w 508"/>
                <a:gd name="T115" fmla="*/ 42 h 500"/>
                <a:gd name="T116" fmla="*/ 437 w 508"/>
                <a:gd name="T117" fmla="*/ 19 h 500"/>
                <a:gd name="T118" fmla="*/ 405 w 508"/>
                <a:gd name="T119" fmla="*/ 5 h 500"/>
                <a:gd name="T120" fmla="*/ 370 w 508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8" h="500">
                  <a:moveTo>
                    <a:pt x="352" y="1"/>
                  </a:moveTo>
                  <a:lnTo>
                    <a:pt x="338" y="4"/>
                  </a:lnTo>
                  <a:lnTo>
                    <a:pt x="323" y="7"/>
                  </a:lnTo>
                  <a:lnTo>
                    <a:pt x="308" y="13"/>
                  </a:lnTo>
                  <a:lnTo>
                    <a:pt x="290" y="20"/>
                  </a:lnTo>
                  <a:lnTo>
                    <a:pt x="273" y="29"/>
                  </a:lnTo>
                  <a:lnTo>
                    <a:pt x="255" y="40"/>
                  </a:lnTo>
                  <a:lnTo>
                    <a:pt x="236" y="55"/>
                  </a:lnTo>
                  <a:lnTo>
                    <a:pt x="217" y="71"/>
                  </a:lnTo>
                  <a:lnTo>
                    <a:pt x="197" y="92"/>
                  </a:lnTo>
                  <a:lnTo>
                    <a:pt x="175" y="114"/>
                  </a:lnTo>
                  <a:lnTo>
                    <a:pt x="155" y="141"/>
                  </a:lnTo>
                  <a:lnTo>
                    <a:pt x="132" y="170"/>
                  </a:lnTo>
                  <a:lnTo>
                    <a:pt x="110" y="204"/>
                  </a:lnTo>
                  <a:lnTo>
                    <a:pt x="87" y="241"/>
                  </a:lnTo>
                  <a:lnTo>
                    <a:pt x="62" y="282"/>
                  </a:lnTo>
                  <a:lnTo>
                    <a:pt x="38" y="328"/>
                  </a:lnTo>
                  <a:lnTo>
                    <a:pt x="24" y="358"/>
                  </a:lnTo>
                  <a:lnTo>
                    <a:pt x="13" y="385"/>
                  </a:lnTo>
                  <a:lnTo>
                    <a:pt x="5" y="409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2" y="464"/>
                  </a:lnTo>
                  <a:lnTo>
                    <a:pt x="8" y="477"/>
                  </a:lnTo>
                  <a:lnTo>
                    <a:pt x="17" y="487"/>
                  </a:lnTo>
                  <a:lnTo>
                    <a:pt x="30" y="495"/>
                  </a:lnTo>
                  <a:lnTo>
                    <a:pt x="45" y="499"/>
                  </a:lnTo>
                  <a:lnTo>
                    <a:pt x="64" y="500"/>
                  </a:lnTo>
                  <a:lnTo>
                    <a:pt x="82" y="497"/>
                  </a:lnTo>
                  <a:lnTo>
                    <a:pt x="103" y="494"/>
                  </a:lnTo>
                  <a:lnTo>
                    <a:pt x="125" y="487"/>
                  </a:lnTo>
                  <a:lnTo>
                    <a:pt x="148" y="479"/>
                  </a:lnTo>
                  <a:lnTo>
                    <a:pt x="171" y="469"/>
                  </a:lnTo>
                  <a:lnTo>
                    <a:pt x="193" y="458"/>
                  </a:lnTo>
                  <a:lnTo>
                    <a:pt x="216" y="447"/>
                  </a:lnTo>
                  <a:lnTo>
                    <a:pt x="236" y="435"/>
                  </a:lnTo>
                  <a:lnTo>
                    <a:pt x="256" y="424"/>
                  </a:lnTo>
                  <a:lnTo>
                    <a:pt x="274" y="412"/>
                  </a:lnTo>
                  <a:lnTo>
                    <a:pt x="290" y="402"/>
                  </a:lnTo>
                  <a:lnTo>
                    <a:pt x="304" y="393"/>
                  </a:lnTo>
                  <a:lnTo>
                    <a:pt x="315" y="386"/>
                  </a:lnTo>
                  <a:lnTo>
                    <a:pt x="302" y="368"/>
                  </a:lnTo>
                  <a:lnTo>
                    <a:pt x="285" y="381"/>
                  </a:lnTo>
                  <a:lnTo>
                    <a:pt x="266" y="393"/>
                  </a:lnTo>
                  <a:lnTo>
                    <a:pt x="247" y="404"/>
                  </a:lnTo>
                  <a:lnTo>
                    <a:pt x="227" y="416"/>
                  </a:lnTo>
                  <a:lnTo>
                    <a:pt x="208" y="427"/>
                  </a:lnTo>
                  <a:lnTo>
                    <a:pt x="187" y="438"/>
                  </a:lnTo>
                  <a:lnTo>
                    <a:pt x="166" y="448"/>
                  </a:lnTo>
                  <a:lnTo>
                    <a:pt x="146" y="456"/>
                  </a:lnTo>
                  <a:lnTo>
                    <a:pt x="127" y="464"/>
                  </a:lnTo>
                  <a:lnTo>
                    <a:pt x="108" y="470"/>
                  </a:lnTo>
                  <a:lnTo>
                    <a:pt x="91" y="474"/>
                  </a:lnTo>
                  <a:lnTo>
                    <a:pt x="76" y="478"/>
                  </a:lnTo>
                  <a:lnTo>
                    <a:pt x="61" y="480"/>
                  </a:lnTo>
                  <a:lnTo>
                    <a:pt x="49" y="479"/>
                  </a:lnTo>
                  <a:lnTo>
                    <a:pt x="38" y="477"/>
                  </a:lnTo>
                  <a:lnTo>
                    <a:pt x="30" y="472"/>
                  </a:lnTo>
                  <a:lnTo>
                    <a:pt x="24" y="464"/>
                  </a:lnTo>
                  <a:lnTo>
                    <a:pt x="21" y="454"/>
                  </a:lnTo>
                  <a:lnTo>
                    <a:pt x="21" y="441"/>
                  </a:lnTo>
                  <a:lnTo>
                    <a:pt x="23" y="425"/>
                  </a:lnTo>
                  <a:lnTo>
                    <a:pt x="28" y="406"/>
                  </a:lnTo>
                  <a:lnTo>
                    <a:pt x="35" y="386"/>
                  </a:lnTo>
                  <a:lnTo>
                    <a:pt x="44" y="363"/>
                  </a:lnTo>
                  <a:lnTo>
                    <a:pt x="57" y="337"/>
                  </a:lnTo>
                  <a:lnTo>
                    <a:pt x="75" y="302"/>
                  </a:lnTo>
                  <a:lnTo>
                    <a:pt x="93" y="268"/>
                  </a:lnTo>
                  <a:lnTo>
                    <a:pt x="112" y="237"/>
                  </a:lnTo>
                  <a:lnTo>
                    <a:pt x="132" y="208"/>
                  </a:lnTo>
                  <a:lnTo>
                    <a:pt x="150" y="181"/>
                  </a:lnTo>
                  <a:lnTo>
                    <a:pt x="170" y="156"/>
                  </a:lnTo>
                  <a:lnTo>
                    <a:pt x="188" y="132"/>
                  </a:lnTo>
                  <a:lnTo>
                    <a:pt x="208" y="111"/>
                  </a:lnTo>
                  <a:lnTo>
                    <a:pt x="226" y="92"/>
                  </a:lnTo>
                  <a:lnTo>
                    <a:pt x="244" y="75"/>
                  </a:lnTo>
                  <a:lnTo>
                    <a:pt x="263" y="61"/>
                  </a:lnTo>
                  <a:lnTo>
                    <a:pt x="281" y="48"/>
                  </a:lnTo>
                  <a:lnTo>
                    <a:pt x="300" y="38"/>
                  </a:lnTo>
                  <a:lnTo>
                    <a:pt x="318" y="30"/>
                  </a:lnTo>
                  <a:lnTo>
                    <a:pt x="337" y="25"/>
                  </a:lnTo>
                  <a:lnTo>
                    <a:pt x="354" y="22"/>
                  </a:lnTo>
                  <a:lnTo>
                    <a:pt x="369" y="21"/>
                  </a:lnTo>
                  <a:lnTo>
                    <a:pt x="384" y="22"/>
                  </a:lnTo>
                  <a:lnTo>
                    <a:pt x="399" y="25"/>
                  </a:lnTo>
                  <a:lnTo>
                    <a:pt x="413" y="30"/>
                  </a:lnTo>
                  <a:lnTo>
                    <a:pt x="426" y="37"/>
                  </a:lnTo>
                  <a:lnTo>
                    <a:pt x="440" y="46"/>
                  </a:lnTo>
                  <a:lnTo>
                    <a:pt x="453" y="57"/>
                  </a:lnTo>
                  <a:lnTo>
                    <a:pt x="464" y="69"/>
                  </a:lnTo>
                  <a:lnTo>
                    <a:pt x="476" y="86"/>
                  </a:lnTo>
                  <a:lnTo>
                    <a:pt x="484" y="105"/>
                  </a:lnTo>
                  <a:lnTo>
                    <a:pt x="487" y="124"/>
                  </a:lnTo>
                  <a:lnTo>
                    <a:pt x="487" y="145"/>
                  </a:lnTo>
                  <a:lnTo>
                    <a:pt x="479" y="179"/>
                  </a:lnTo>
                  <a:lnTo>
                    <a:pt x="464" y="211"/>
                  </a:lnTo>
                  <a:lnTo>
                    <a:pt x="444" y="242"/>
                  </a:lnTo>
                  <a:lnTo>
                    <a:pt x="422" y="268"/>
                  </a:lnTo>
                  <a:lnTo>
                    <a:pt x="400" y="291"/>
                  </a:lnTo>
                  <a:lnTo>
                    <a:pt x="380" y="310"/>
                  </a:lnTo>
                  <a:lnTo>
                    <a:pt x="368" y="321"/>
                  </a:lnTo>
                  <a:lnTo>
                    <a:pt x="362" y="326"/>
                  </a:lnTo>
                  <a:lnTo>
                    <a:pt x="375" y="342"/>
                  </a:lnTo>
                  <a:lnTo>
                    <a:pt x="381" y="336"/>
                  </a:lnTo>
                  <a:lnTo>
                    <a:pt x="396" y="324"/>
                  </a:lnTo>
                  <a:lnTo>
                    <a:pt x="416" y="305"/>
                  </a:lnTo>
                  <a:lnTo>
                    <a:pt x="439" y="281"/>
                  </a:lnTo>
                  <a:lnTo>
                    <a:pt x="462" y="251"/>
                  </a:lnTo>
                  <a:lnTo>
                    <a:pt x="484" y="219"/>
                  </a:lnTo>
                  <a:lnTo>
                    <a:pt x="500" y="184"/>
                  </a:lnTo>
                  <a:lnTo>
                    <a:pt x="508" y="147"/>
                  </a:lnTo>
                  <a:lnTo>
                    <a:pt x="508" y="122"/>
                  </a:lnTo>
                  <a:lnTo>
                    <a:pt x="504" y="99"/>
                  </a:lnTo>
                  <a:lnTo>
                    <a:pt x="494" y="77"/>
                  </a:lnTo>
                  <a:lnTo>
                    <a:pt x="479" y="57"/>
                  </a:lnTo>
                  <a:lnTo>
                    <a:pt x="466" y="42"/>
                  </a:lnTo>
                  <a:lnTo>
                    <a:pt x="452" y="29"/>
                  </a:lnTo>
                  <a:lnTo>
                    <a:pt x="437" y="19"/>
                  </a:lnTo>
                  <a:lnTo>
                    <a:pt x="421" y="10"/>
                  </a:lnTo>
                  <a:lnTo>
                    <a:pt x="405" y="5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6" name="Freeform 715"/>
            <p:cNvSpPr>
              <a:spLocks/>
            </p:cNvSpPr>
            <p:nvPr/>
          </p:nvSpPr>
          <p:spPr bwMode="auto">
            <a:xfrm>
              <a:off x="2464" y="682"/>
              <a:ext cx="390" cy="180"/>
            </a:xfrm>
            <a:custGeom>
              <a:avLst/>
              <a:gdLst>
                <a:gd name="T0" fmla="*/ 6 w 779"/>
                <a:gd name="T1" fmla="*/ 18 h 359"/>
                <a:gd name="T2" fmla="*/ 22 w 779"/>
                <a:gd name="T3" fmla="*/ 43 h 359"/>
                <a:gd name="T4" fmla="*/ 46 w 779"/>
                <a:gd name="T5" fmla="*/ 63 h 359"/>
                <a:gd name="T6" fmla="*/ 76 w 779"/>
                <a:gd name="T7" fmla="*/ 82 h 359"/>
                <a:gd name="T8" fmla="*/ 112 w 779"/>
                <a:gd name="T9" fmla="*/ 98 h 359"/>
                <a:gd name="T10" fmla="*/ 153 w 779"/>
                <a:gd name="T11" fmla="*/ 114 h 359"/>
                <a:gd name="T12" fmla="*/ 200 w 779"/>
                <a:gd name="T13" fmla="*/ 129 h 359"/>
                <a:gd name="T14" fmla="*/ 251 w 779"/>
                <a:gd name="T15" fmla="*/ 144 h 359"/>
                <a:gd name="T16" fmla="*/ 306 w 779"/>
                <a:gd name="T17" fmla="*/ 160 h 359"/>
                <a:gd name="T18" fmla="*/ 363 w 779"/>
                <a:gd name="T19" fmla="*/ 177 h 359"/>
                <a:gd name="T20" fmla="*/ 423 w 779"/>
                <a:gd name="T21" fmla="*/ 197 h 359"/>
                <a:gd name="T22" fmla="*/ 485 w 779"/>
                <a:gd name="T23" fmla="*/ 218 h 359"/>
                <a:gd name="T24" fmla="*/ 547 w 779"/>
                <a:gd name="T25" fmla="*/ 242 h 359"/>
                <a:gd name="T26" fmla="*/ 610 w 779"/>
                <a:gd name="T27" fmla="*/ 271 h 359"/>
                <a:gd name="T28" fmla="*/ 674 w 779"/>
                <a:gd name="T29" fmla="*/ 303 h 359"/>
                <a:gd name="T30" fmla="*/ 736 w 779"/>
                <a:gd name="T31" fmla="*/ 338 h 359"/>
                <a:gd name="T32" fmla="*/ 779 w 779"/>
                <a:gd name="T33" fmla="*/ 342 h 359"/>
                <a:gd name="T34" fmla="*/ 715 w 779"/>
                <a:gd name="T35" fmla="*/ 302 h 359"/>
                <a:gd name="T36" fmla="*/ 652 w 779"/>
                <a:gd name="T37" fmla="*/ 267 h 359"/>
                <a:gd name="T38" fmla="*/ 587 w 779"/>
                <a:gd name="T39" fmla="*/ 237 h 359"/>
                <a:gd name="T40" fmla="*/ 524 w 779"/>
                <a:gd name="T41" fmla="*/ 211 h 359"/>
                <a:gd name="T42" fmla="*/ 461 w 779"/>
                <a:gd name="T43" fmla="*/ 188 h 359"/>
                <a:gd name="T44" fmla="*/ 400 w 779"/>
                <a:gd name="T45" fmla="*/ 167 h 359"/>
                <a:gd name="T46" fmla="*/ 341 w 779"/>
                <a:gd name="T47" fmla="*/ 149 h 359"/>
                <a:gd name="T48" fmla="*/ 284 w 779"/>
                <a:gd name="T49" fmla="*/ 132 h 359"/>
                <a:gd name="T50" fmla="*/ 235 w 779"/>
                <a:gd name="T51" fmla="*/ 117 h 359"/>
                <a:gd name="T52" fmla="*/ 188 w 779"/>
                <a:gd name="T53" fmla="*/ 104 h 359"/>
                <a:gd name="T54" fmla="*/ 146 w 779"/>
                <a:gd name="T55" fmla="*/ 90 h 359"/>
                <a:gd name="T56" fmla="*/ 108 w 779"/>
                <a:gd name="T57" fmla="*/ 75 h 359"/>
                <a:gd name="T58" fmla="*/ 76 w 779"/>
                <a:gd name="T59" fmla="*/ 59 h 359"/>
                <a:gd name="T60" fmla="*/ 50 w 779"/>
                <a:gd name="T61" fmla="*/ 41 h 359"/>
                <a:gd name="T62" fmla="*/ 31 w 779"/>
                <a:gd name="T63" fmla="*/ 22 h 359"/>
                <a:gd name="T64" fmla="*/ 19 w 779"/>
                <a:gd name="T6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9" h="359">
                  <a:moveTo>
                    <a:pt x="0" y="6"/>
                  </a:moveTo>
                  <a:lnTo>
                    <a:pt x="6" y="18"/>
                  </a:lnTo>
                  <a:lnTo>
                    <a:pt x="12" y="31"/>
                  </a:lnTo>
                  <a:lnTo>
                    <a:pt x="22" y="43"/>
                  </a:lnTo>
                  <a:lnTo>
                    <a:pt x="33" y="53"/>
                  </a:lnTo>
                  <a:lnTo>
                    <a:pt x="46" y="63"/>
                  </a:lnTo>
                  <a:lnTo>
                    <a:pt x="60" y="73"/>
                  </a:lnTo>
                  <a:lnTo>
                    <a:pt x="76" y="82"/>
                  </a:lnTo>
                  <a:lnTo>
                    <a:pt x="93" y="90"/>
                  </a:lnTo>
                  <a:lnTo>
                    <a:pt x="112" y="98"/>
                  </a:lnTo>
                  <a:lnTo>
                    <a:pt x="132" y="106"/>
                  </a:lnTo>
                  <a:lnTo>
                    <a:pt x="153" y="114"/>
                  </a:lnTo>
                  <a:lnTo>
                    <a:pt x="176" y="121"/>
                  </a:lnTo>
                  <a:lnTo>
                    <a:pt x="200" y="129"/>
                  </a:lnTo>
                  <a:lnTo>
                    <a:pt x="226" y="137"/>
                  </a:lnTo>
                  <a:lnTo>
                    <a:pt x="251" y="144"/>
                  </a:lnTo>
                  <a:lnTo>
                    <a:pt x="279" y="152"/>
                  </a:lnTo>
                  <a:lnTo>
                    <a:pt x="306" y="160"/>
                  </a:lnTo>
                  <a:lnTo>
                    <a:pt x="334" y="168"/>
                  </a:lnTo>
                  <a:lnTo>
                    <a:pt x="363" y="177"/>
                  </a:lnTo>
                  <a:lnTo>
                    <a:pt x="393" y="187"/>
                  </a:lnTo>
                  <a:lnTo>
                    <a:pt x="423" y="197"/>
                  </a:lnTo>
                  <a:lnTo>
                    <a:pt x="454" y="207"/>
                  </a:lnTo>
                  <a:lnTo>
                    <a:pt x="485" y="218"/>
                  </a:lnTo>
                  <a:lnTo>
                    <a:pt x="516" y="229"/>
                  </a:lnTo>
                  <a:lnTo>
                    <a:pt x="547" y="242"/>
                  </a:lnTo>
                  <a:lnTo>
                    <a:pt x="578" y="256"/>
                  </a:lnTo>
                  <a:lnTo>
                    <a:pt x="610" y="271"/>
                  </a:lnTo>
                  <a:lnTo>
                    <a:pt x="641" y="286"/>
                  </a:lnTo>
                  <a:lnTo>
                    <a:pt x="674" y="303"/>
                  </a:lnTo>
                  <a:lnTo>
                    <a:pt x="705" y="320"/>
                  </a:lnTo>
                  <a:lnTo>
                    <a:pt x="736" y="338"/>
                  </a:lnTo>
                  <a:lnTo>
                    <a:pt x="767" y="359"/>
                  </a:lnTo>
                  <a:lnTo>
                    <a:pt x="779" y="342"/>
                  </a:lnTo>
                  <a:lnTo>
                    <a:pt x="747" y="321"/>
                  </a:lnTo>
                  <a:lnTo>
                    <a:pt x="715" y="302"/>
                  </a:lnTo>
                  <a:lnTo>
                    <a:pt x="683" y="284"/>
                  </a:lnTo>
                  <a:lnTo>
                    <a:pt x="652" y="267"/>
                  </a:lnTo>
                  <a:lnTo>
                    <a:pt x="620" y="251"/>
                  </a:lnTo>
                  <a:lnTo>
                    <a:pt x="587" y="237"/>
                  </a:lnTo>
                  <a:lnTo>
                    <a:pt x="555" y="223"/>
                  </a:lnTo>
                  <a:lnTo>
                    <a:pt x="524" y="211"/>
                  </a:lnTo>
                  <a:lnTo>
                    <a:pt x="492" y="198"/>
                  </a:lnTo>
                  <a:lnTo>
                    <a:pt x="461" y="188"/>
                  </a:lnTo>
                  <a:lnTo>
                    <a:pt x="431" y="177"/>
                  </a:lnTo>
                  <a:lnTo>
                    <a:pt x="400" y="167"/>
                  </a:lnTo>
                  <a:lnTo>
                    <a:pt x="370" y="158"/>
                  </a:lnTo>
                  <a:lnTo>
                    <a:pt x="341" y="149"/>
                  </a:lnTo>
                  <a:lnTo>
                    <a:pt x="312" y="140"/>
                  </a:lnTo>
                  <a:lnTo>
                    <a:pt x="284" y="132"/>
                  </a:lnTo>
                  <a:lnTo>
                    <a:pt x="259" y="126"/>
                  </a:lnTo>
                  <a:lnTo>
                    <a:pt x="235" y="117"/>
                  </a:lnTo>
                  <a:lnTo>
                    <a:pt x="211" y="111"/>
                  </a:lnTo>
                  <a:lnTo>
                    <a:pt x="188" y="104"/>
                  </a:lnTo>
                  <a:lnTo>
                    <a:pt x="167" y="97"/>
                  </a:lnTo>
                  <a:lnTo>
                    <a:pt x="146" y="90"/>
                  </a:lnTo>
                  <a:lnTo>
                    <a:pt x="127" y="82"/>
                  </a:lnTo>
                  <a:lnTo>
                    <a:pt x="108" y="75"/>
                  </a:lnTo>
                  <a:lnTo>
                    <a:pt x="92" y="67"/>
                  </a:lnTo>
                  <a:lnTo>
                    <a:pt x="76" y="59"/>
                  </a:lnTo>
                  <a:lnTo>
                    <a:pt x="62" y="50"/>
                  </a:lnTo>
                  <a:lnTo>
                    <a:pt x="50" y="41"/>
                  </a:lnTo>
                  <a:lnTo>
                    <a:pt x="40" y="31"/>
                  </a:lnTo>
                  <a:lnTo>
                    <a:pt x="31" y="22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7" name="Freeform 716"/>
            <p:cNvSpPr>
              <a:spLocks/>
            </p:cNvSpPr>
            <p:nvPr/>
          </p:nvSpPr>
          <p:spPr bwMode="auto">
            <a:xfrm>
              <a:off x="2434" y="498"/>
              <a:ext cx="158" cy="178"/>
            </a:xfrm>
            <a:custGeom>
              <a:avLst/>
              <a:gdLst>
                <a:gd name="T0" fmla="*/ 10 w 316"/>
                <a:gd name="T1" fmla="*/ 65 h 354"/>
                <a:gd name="T2" fmla="*/ 16 w 316"/>
                <a:gd name="T3" fmla="*/ 62 h 354"/>
                <a:gd name="T4" fmla="*/ 32 w 316"/>
                <a:gd name="T5" fmla="*/ 55 h 354"/>
                <a:gd name="T6" fmla="*/ 55 w 316"/>
                <a:gd name="T7" fmla="*/ 45 h 354"/>
                <a:gd name="T8" fmla="*/ 84 w 316"/>
                <a:gd name="T9" fmla="*/ 34 h 354"/>
                <a:gd name="T10" fmla="*/ 117 w 316"/>
                <a:gd name="T11" fmla="*/ 26 h 354"/>
                <a:gd name="T12" fmla="*/ 152 w 316"/>
                <a:gd name="T13" fmla="*/ 21 h 354"/>
                <a:gd name="T14" fmla="*/ 187 w 316"/>
                <a:gd name="T15" fmla="*/ 22 h 354"/>
                <a:gd name="T16" fmla="*/ 220 w 316"/>
                <a:gd name="T17" fmla="*/ 31 h 354"/>
                <a:gd name="T18" fmla="*/ 243 w 316"/>
                <a:gd name="T19" fmla="*/ 44 h 354"/>
                <a:gd name="T20" fmla="*/ 263 w 316"/>
                <a:gd name="T21" fmla="*/ 63 h 354"/>
                <a:gd name="T22" fmla="*/ 278 w 316"/>
                <a:gd name="T23" fmla="*/ 87 h 354"/>
                <a:gd name="T24" fmla="*/ 288 w 316"/>
                <a:gd name="T25" fmla="*/ 117 h 354"/>
                <a:gd name="T26" fmla="*/ 295 w 316"/>
                <a:gd name="T27" fmla="*/ 184 h 354"/>
                <a:gd name="T28" fmla="*/ 274 w 316"/>
                <a:gd name="T29" fmla="*/ 242 h 354"/>
                <a:gd name="T30" fmla="*/ 230 w 316"/>
                <a:gd name="T31" fmla="*/ 286 h 354"/>
                <a:gd name="T32" fmla="*/ 178 w 316"/>
                <a:gd name="T33" fmla="*/ 315 h 354"/>
                <a:gd name="T34" fmla="*/ 136 w 316"/>
                <a:gd name="T35" fmla="*/ 329 h 354"/>
                <a:gd name="T36" fmla="*/ 117 w 316"/>
                <a:gd name="T37" fmla="*/ 334 h 354"/>
                <a:gd name="T38" fmla="*/ 128 w 316"/>
                <a:gd name="T39" fmla="*/ 353 h 354"/>
                <a:gd name="T40" fmla="*/ 163 w 316"/>
                <a:gd name="T41" fmla="*/ 343 h 354"/>
                <a:gd name="T42" fmla="*/ 216 w 316"/>
                <a:gd name="T43" fmla="*/ 320 h 354"/>
                <a:gd name="T44" fmla="*/ 271 w 316"/>
                <a:gd name="T45" fmla="*/ 281 h 354"/>
                <a:gd name="T46" fmla="*/ 307 w 316"/>
                <a:gd name="T47" fmla="*/ 222 h 354"/>
                <a:gd name="T48" fmla="*/ 316 w 316"/>
                <a:gd name="T49" fmla="*/ 151 h 354"/>
                <a:gd name="T50" fmla="*/ 302 w 316"/>
                <a:gd name="T51" fmla="*/ 94 h 354"/>
                <a:gd name="T52" fmla="*/ 287 w 316"/>
                <a:gd name="T53" fmla="*/ 63 h 354"/>
                <a:gd name="T54" fmla="*/ 267 w 316"/>
                <a:gd name="T55" fmla="*/ 38 h 354"/>
                <a:gd name="T56" fmla="*/ 242 w 316"/>
                <a:gd name="T57" fmla="*/ 18 h 354"/>
                <a:gd name="T58" fmla="*/ 210 w 316"/>
                <a:gd name="T59" fmla="*/ 6 h 354"/>
                <a:gd name="T60" fmla="*/ 173 w 316"/>
                <a:gd name="T61" fmla="*/ 0 h 354"/>
                <a:gd name="T62" fmla="*/ 135 w 316"/>
                <a:gd name="T63" fmla="*/ 2 h 354"/>
                <a:gd name="T64" fmla="*/ 98 w 316"/>
                <a:gd name="T65" fmla="*/ 9 h 354"/>
                <a:gd name="T66" fmla="*/ 64 w 316"/>
                <a:gd name="T67" fmla="*/ 18 h 354"/>
                <a:gd name="T68" fmla="*/ 37 w 316"/>
                <a:gd name="T69" fmla="*/ 30 h 354"/>
                <a:gd name="T70" fmla="*/ 15 w 316"/>
                <a:gd name="T71" fmla="*/ 39 h 354"/>
                <a:gd name="T72" fmla="*/ 2 w 316"/>
                <a:gd name="T73" fmla="*/ 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6" h="354">
                  <a:moveTo>
                    <a:pt x="0" y="47"/>
                  </a:moveTo>
                  <a:lnTo>
                    <a:pt x="10" y="65"/>
                  </a:lnTo>
                  <a:lnTo>
                    <a:pt x="11" y="64"/>
                  </a:lnTo>
                  <a:lnTo>
                    <a:pt x="16" y="62"/>
                  </a:lnTo>
                  <a:lnTo>
                    <a:pt x="23" y="59"/>
                  </a:lnTo>
                  <a:lnTo>
                    <a:pt x="32" y="55"/>
                  </a:lnTo>
                  <a:lnTo>
                    <a:pt x="43" y="49"/>
                  </a:lnTo>
                  <a:lnTo>
                    <a:pt x="55" y="45"/>
                  </a:lnTo>
                  <a:lnTo>
                    <a:pt x="69" y="39"/>
                  </a:lnTo>
                  <a:lnTo>
                    <a:pt x="84" y="34"/>
                  </a:lnTo>
                  <a:lnTo>
                    <a:pt x="100" y="30"/>
                  </a:lnTo>
                  <a:lnTo>
                    <a:pt x="117" y="26"/>
                  </a:lnTo>
                  <a:lnTo>
                    <a:pt x="135" y="23"/>
                  </a:lnTo>
                  <a:lnTo>
                    <a:pt x="152" y="21"/>
                  </a:lnTo>
                  <a:lnTo>
                    <a:pt x="169" y="21"/>
                  </a:lnTo>
                  <a:lnTo>
                    <a:pt x="187" y="22"/>
                  </a:lnTo>
                  <a:lnTo>
                    <a:pt x="204" y="25"/>
                  </a:lnTo>
                  <a:lnTo>
                    <a:pt x="220" y="31"/>
                  </a:lnTo>
                  <a:lnTo>
                    <a:pt x="231" y="37"/>
                  </a:lnTo>
                  <a:lnTo>
                    <a:pt x="243" y="44"/>
                  </a:lnTo>
                  <a:lnTo>
                    <a:pt x="253" y="53"/>
                  </a:lnTo>
                  <a:lnTo>
                    <a:pt x="263" y="63"/>
                  </a:lnTo>
                  <a:lnTo>
                    <a:pt x="271" y="75"/>
                  </a:lnTo>
                  <a:lnTo>
                    <a:pt x="278" y="87"/>
                  </a:lnTo>
                  <a:lnTo>
                    <a:pt x="283" y="101"/>
                  </a:lnTo>
                  <a:lnTo>
                    <a:pt x="288" y="117"/>
                  </a:lnTo>
                  <a:lnTo>
                    <a:pt x="295" y="152"/>
                  </a:lnTo>
                  <a:lnTo>
                    <a:pt x="295" y="184"/>
                  </a:lnTo>
                  <a:lnTo>
                    <a:pt x="288" y="214"/>
                  </a:lnTo>
                  <a:lnTo>
                    <a:pt x="274" y="242"/>
                  </a:lnTo>
                  <a:lnTo>
                    <a:pt x="254" y="267"/>
                  </a:lnTo>
                  <a:lnTo>
                    <a:pt x="230" y="286"/>
                  </a:lnTo>
                  <a:lnTo>
                    <a:pt x="205" y="303"/>
                  </a:lnTo>
                  <a:lnTo>
                    <a:pt x="178" y="315"/>
                  </a:lnTo>
                  <a:lnTo>
                    <a:pt x="155" y="323"/>
                  </a:lnTo>
                  <a:lnTo>
                    <a:pt x="136" y="329"/>
                  </a:lnTo>
                  <a:lnTo>
                    <a:pt x="122" y="332"/>
                  </a:lnTo>
                  <a:lnTo>
                    <a:pt x="117" y="334"/>
                  </a:lnTo>
                  <a:lnTo>
                    <a:pt x="121" y="354"/>
                  </a:lnTo>
                  <a:lnTo>
                    <a:pt x="128" y="353"/>
                  </a:lnTo>
                  <a:lnTo>
                    <a:pt x="143" y="350"/>
                  </a:lnTo>
                  <a:lnTo>
                    <a:pt x="163" y="343"/>
                  </a:lnTo>
                  <a:lnTo>
                    <a:pt x="189" y="334"/>
                  </a:lnTo>
                  <a:lnTo>
                    <a:pt x="216" y="320"/>
                  </a:lnTo>
                  <a:lnTo>
                    <a:pt x="244" y="303"/>
                  </a:lnTo>
                  <a:lnTo>
                    <a:pt x="271" y="281"/>
                  </a:lnTo>
                  <a:lnTo>
                    <a:pt x="292" y="253"/>
                  </a:lnTo>
                  <a:lnTo>
                    <a:pt x="307" y="222"/>
                  </a:lnTo>
                  <a:lnTo>
                    <a:pt x="316" y="187"/>
                  </a:lnTo>
                  <a:lnTo>
                    <a:pt x="316" y="151"/>
                  </a:lnTo>
                  <a:lnTo>
                    <a:pt x="307" y="111"/>
                  </a:lnTo>
                  <a:lnTo>
                    <a:pt x="302" y="94"/>
                  </a:lnTo>
                  <a:lnTo>
                    <a:pt x="295" y="77"/>
                  </a:lnTo>
                  <a:lnTo>
                    <a:pt x="287" y="63"/>
                  </a:lnTo>
                  <a:lnTo>
                    <a:pt x="278" y="49"/>
                  </a:lnTo>
                  <a:lnTo>
                    <a:pt x="267" y="38"/>
                  </a:lnTo>
                  <a:lnTo>
                    <a:pt x="254" y="27"/>
                  </a:lnTo>
                  <a:lnTo>
                    <a:pt x="242" y="18"/>
                  </a:lnTo>
                  <a:lnTo>
                    <a:pt x="228" y="11"/>
                  </a:lnTo>
                  <a:lnTo>
                    <a:pt x="210" y="6"/>
                  </a:lnTo>
                  <a:lnTo>
                    <a:pt x="191" y="2"/>
                  </a:lnTo>
                  <a:lnTo>
                    <a:pt x="173" y="0"/>
                  </a:lnTo>
                  <a:lnTo>
                    <a:pt x="153" y="0"/>
                  </a:lnTo>
                  <a:lnTo>
                    <a:pt x="135" y="2"/>
                  </a:lnTo>
                  <a:lnTo>
                    <a:pt x="116" y="6"/>
                  </a:lnTo>
                  <a:lnTo>
                    <a:pt x="98" y="9"/>
                  </a:lnTo>
                  <a:lnTo>
                    <a:pt x="81" y="14"/>
                  </a:lnTo>
                  <a:lnTo>
                    <a:pt x="64" y="18"/>
                  </a:lnTo>
                  <a:lnTo>
                    <a:pt x="49" y="24"/>
                  </a:lnTo>
                  <a:lnTo>
                    <a:pt x="37" y="30"/>
                  </a:lnTo>
                  <a:lnTo>
                    <a:pt x="25" y="34"/>
                  </a:lnTo>
                  <a:lnTo>
                    <a:pt x="15" y="39"/>
                  </a:lnTo>
                  <a:lnTo>
                    <a:pt x="8" y="42"/>
                  </a:lnTo>
                  <a:lnTo>
                    <a:pt x="2" y="4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8" name="Freeform 717"/>
            <p:cNvSpPr>
              <a:spLocks/>
            </p:cNvSpPr>
            <p:nvPr/>
          </p:nvSpPr>
          <p:spPr bwMode="auto">
            <a:xfrm>
              <a:off x="2361" y="461"/>
              <a:ext cx="90" cy="154"/>
            </a:xfrm>
            <a:custGeom>
              <a:avLst/>
              <a:gdLst>
                <a:gd name="T0" fmla="*/ 0 w 180"/>
                <a:gd name="T1" fmla="*/ 14 h 308"/>
                <a:gd name="T2" fmla="*/ 42 w 180"/>
                <a:gd name="T3" fmla="*/ 64 h 308"/>
                <a:gd name="T4" fmla="*/ 75 w 180"/>
                <a:gd name="T5" fmla="*/ 115 h 308"/>
                <a:gd name="T6" fmla="*/ 103 w 180"/>
                <a:gd name="T7" fmla="*/ 165 h 308"/>
                <a:gd name="T8" fmla="*/ 125 w 180"/>
                <a:gd name="T9" fmla="*/ 209 h 308"/>
                <a:gd name="T10" fmla="*/ 141 w 180"/>
                <a:gd name="T11" fmla="*/ 249 h 308"/>
                <a:gd name="T12" fmla="*/ 151 w 180"/>
                <a:gd name="T13" fmla="*/ 280 h 308"/>
                <a:gd name="T14" fmla="*/ 158 w 180"/>
                <a:gd name="T15" fmla="*/ 300 h 308"/>
                <a:gd name="T16" fmla="*/ 161 w 180"/>
                <a:gd name="T17" fmla="*/ 308 h 308"/>
                <a:gd name="T18" fmla="*/ 180 w 180"/>
                <a:gd name="T19" fmla="*/ 303 h 308"/>
                <a:gd name="T20" fmla="*/ 178 w 180"/>
                <a:gd name="T21" fmla="*/ 294 h 308"/>
                <a:gd name="T22" fmla="*/ 171 w 180"/>
                <a:gd name="T23" fmla="*/ 272 h 308"/>
                <a:gd name="T24" fmla="*/ 159 w 180"/>
                <a:gd name="T25" fmla="*/ 239 h 308"/>
                <a:gd name="T26" fmla="*/ 143 w 180"/>
                <a:gd name="T27" fmla="*/ 199 h 308"/>
                <a:gd name="T28" fmla="*/ 121 w 180"/>
                <a:gd name="T29" fmla="*/ 153 h 308"/>
                <a:gd name="T30" fmla="*/ 93 w 180"/>
                <a:gd name="T31" fmla="*/ 104 h 308"/>
                <a:gd name="T32" fmla="*/ 58 w 180"/>
                <a:gd name="T33" fmla="*/ 52 h 308"/>
                <a:gd name="T34" fmla="*/ 15 w 180"/>
                <a:gd name="T35" fmla="*/ 0 h 308"/>
                <a:gd name="T36" fmla="*/ 0 w 180"/>
                <a:gd name="T37" fmla="*/ 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308">
                  <a:moveTo>
                    <a:pt x="0" y="14"/>
                  </a:moveTo>
                  <a:lnTo>
                    <a:pt x="42" y="64"/>
                  </a:lnTo>
                  <a:lnTo>
                    <a:pt x="75" y="115"/>
                  </a:lnTo>
                  <a:lnTo>
                    <a:pt x="103" y="165"/>
                  </a:lnTo>
                  <a:lnTo>
                    <a:pt x="125" y="209"/>
                  </a:lnTo>
                  <a:lnTo>
                    <a:pt x="141" y="249"/>
                  </a:lnTo>
                  <a:lnTo>
                    <a:pt x="151" y="280"/>
                  </a:lnTo>
                  <a:lnTo>
                    <a:pt x="158" y="300"/>
                  </a:lnTo>
                  <a:lnTo>
                    <a:pt x="161" y="308"/>
                  </a:lnTo>
                  <a:lnTo>
                    <a:pt x="180" y="303"/>
                  </a:lnTo>
                  <a:lnTo>
                    <a:pt x="178" y="294"/>
                  </a:lnTo>
                  <a:lnTo>
                    <a:pt x="171" y="272"/>
                  </a:lnTo>
                  <a:lnTo>
                    <a:pt x="159" y="239"/>
                  </a:lnTo>
                  <a:lnTo>
                    <a:pt x="143" y="199"/>
                  </a:lnTo>
                  <a:lnTo>
                    <a:pt x="121" y="153"/>
                  </a:lnTo>
                  <a:lnTo>
                    <a:pt x="93" y="104"/>
                  </a:lnTo>
                  <a:lnTo>
                    <a:pt x="58" y="52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9" name="Freeform 718"/>
            <p:cNvSpPr>
              <a:spLocks/>
            </p:cNvSpPr>
            <p:nvPr/>
          </p:nvSpPr>
          <p:spPr bwMode="auto">
            <a:xfrm>
              <a:off x="2401" y="540"/>
              <a:ext cx="157" cy="100"/>
            </a:xfrm>
            <a:custGeom>
              <a:avLst/>
              <a:gdLst>
                <a:gd name="T0" fmla="*/ 292 w 315"/>
                <a:gd name="T1" fmla="*/ 4 h 199"/>
                <a:gd name="T2" fmla="*/ 294 w 315"/>
                <a:gd name="T3" fmla="*/ 19 h 199"/>
                <a:gd name="T4" fmla="*/ 294 w 315"/>
                <a:gd name="T5" fmla="*/ 34 h 199"/>
                <a:gd name="T6" fmla="*/ 289 w 315"/>
                <a:gd name="T7" fmla="*/ 48 h 199"/>
                <a:gd name="T8" fmla="*/ 281 w 315"/>
                <a:gd name="T9" fmla="*/ 62 h 199"/>
                <a:gd name="T10" fmla="*/ 268 w 315"/>
                <a:gd name="T11" fmla="*/ 77 h 199"/>
                <a:gd name="T12" fmla="*/ 252 w 315"/>
                <a:gd name="T13" fmla="*/ 92 h 199"/>
                <a:gd name="T14" fmla="*/ 234 w 315"/>
                <a:gd name="T15" fmla="*/ 105 h 199"/>
                <a:gd name="T16" fmla="*/ 213 w 315"/>
                <a:gd name="T17" fmla="*/ 116 h 199"/>
                <a:gd name="T18" fmla="*/ 191 w 315"/>
                <a:gd name="T19" fmla="*/ 126 h 199"/>
                <a:gd name="T20" fmla="*/ 167 w 315"/>
                <a:gd name="T21" fmla="*/ 136 h 199"/>
                <a:gd name="T22" fmla="*/ 144 w 315"/>
                <a:gd name="T23" fmla="*/ 145 h 199"/>
                <a:gd name="T24" fmla="*/ 120 w 315"/>
                <a:gd name="T25" fmla="*/ 152 h 199"/>
                <a:gd name="T26" fmla="*/ 97 w 315"/>
                <a:gd name="T27" fmla="*/ 159 h 199"/>
                <a:gd name="T28" fmla="*/ 75 w 315"/>
                <a:gd name="T29" fmla="*/ 164 h 199"/>
                <a:gd name="T30" fmla="*/ 54 w 315"/>
                <a:gd name="T31" fmla="*/ 168 h 199"/>
                <a:gd name="T32" fmla="*/ 37 w 315"/>
                <a:gd name="T33" fmla="*/ 173 h 199"/>
                <a:gd name="T34" fmla="*/ 22 w 315"/>
                <a:gd name="T35" fmla="*/ 175 h 199"/>
                <a:gd name="T36" fmla="*/ 10 w 315"/>
                <a:gd name="T37" fmla="*/ 177 h 199"/>
                <a:gd name="T38" fmla="*/ 4 w 315"/>
                <a:gd name="T39" fmla="*/ 178 h 199"/>
                <a:gd name="T40" fmla="*/ 0 w 315"/>
                <a:gd name="T41" fmla="*/ 178 h 199"/>
                <a:gd name="T42" fmla="*/ 2 w 315"/>
                <a:gd name="T43" fmla="*/ 199 h 199"/>
                <a:gd name="T44" fmla="*/ 7 w 315"/>
                <a:gd name="T45" fmla="*/ 198 h 199"/>
                <a:gd name="T46" fmla="*/ 15 w 315"/>
                <a:gd name="T47" fmla="*/ 197 h 199"/>
                <a:gd name="T48" fmla="*/ 28 w 315"/>
                <a:gd name="T49" fmla="*/ 194 h 199"/>
                <a:gd name="T50" fmla="*/ 44 w 315"/>
                <a:gd name="T51" fmla="*/ 192 h 199"/>
                <a:gd name="T52" fmla="*/ 62 w 315"/>
                <a:gd name="T53" fmla="*/ 187 h 199"/>
                <a:gd name="T54" fmla="*/ 83 w 315"/>
                <a:gd name="T55" fmla="*/ 183 h 199"/>
                <a:gd name="T56" fmla="*/ 106 w 315"/>
                <a:gd name="T57" fmla="*/ 177 h 199"/>
                <a:gd name="T58" fmla="*/ 130 w 315"/>
                <a:gd name="T59" fmla="*/ 170 h 199"/>
                <a:gd name="T60" fmla="*/ 154 w 315"/>
                <a:gd name="T61" fmla="*/ 162 h 199"/>
                <a:gd name="T62" fmla="*/ 180 w 315"/>
                <a:gd name="T63" fmla="*/ 153 h 199"/>
                <a:gd name="T64" fmla="*/ 204 w 315"/>
                <a:gd name="T65" fmla="*/ 144 h 199"/>
                <a:gd name="T66" fmla="*/ 227 w 315"/>
                <a:gd name="T67" fmla="*/ 132 h 199"/>
                <a:gd name="T68" fmla="*/ 249 w 315"/>
                <a:gd name="T69" fmla="*/ 120 h 199"/>
                <a:gd name="T70" fmla="*/ 267 w 315"/>
                <a:gd name="T71" fmla="*/ 106 h 199"/>
                <a:gd name="T72" fmla="*/ 285 w 315"/>
                <a:gd name="T73" fmla="*/ 90 h 199"/>
                <a:gd name="T74" fmla="*/ 298 w 315"/>
                <a:gd name="T75" fmla="*/ 74 h 199"/>
                <a:gd name="T76" fmla="*/ 308 w 315"/>
                <a:gd name="T77" fmla="*/ 56 h 199"/>
                <a:gd name="T78" fmla="*/ 313 w 315"/>
                <a:gd name="T79" fmla="*/ 38 h 199"/>
                <a:gd name="T80" fmla="*/ 315 w 315"/>
                <a:gd name="T81" fmla="*/ 18 h 199"/>
                <a:gd name="T82" fmla="*/ 312 w 315"/>
                <a:gd name="T83" fmla="*/ 0 h 199"/>
                <a:gd name="T84" fmla="*/ 292 w 315"/>
                <a:gd name="T8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99">
                  <a:moveTo>
                    <a:pt x="292" y="4"/>
                  </a:moveTo>
                  <a:lnTo>
                    <a:pt x="294" y="19"/>
                  </a:lnTo>
                  <a:lnTo>
                    <a:pt x="294" y="34"/>
                  </a:lnTo>
                  <a:lnTo>
                    <a:pt x="289" y="48"/>
                  </a:lnTo>
                  <a:lnTo>
                    <a:pt x="281" y="62"/>
                  </a:lnTo>
                  <a:lnTo>
                    <a:pt x="268" y="77"/>
                  </a:lnTo>
                  <a:lnTo>
                    <a:pt x="252" y="92"/>
                  </a:lnTo>
                  <a:lnTo>
                    <a:pt x="234" y="105"/>
                  </a:lnTo>
                  <a:lnTo>
                    <a:pt x="213" y="116"/>
                  </a:lnTo>
                  <a:lnTo>
                    <a:pt x="191" y="126"/>
                  </a:lnTo>
                  <a:lnTo>
                    <a:pt x="167" y="136"/>
                  </a:lnTo>
                  <a:lnTo>
                    <a:pt x="144" y="145"/>
                  </a:lnTo>
                  <a:lnTo>
                    <a:pt x="120" y="152"/>
                  </a:lnTo>
                  <a:lnTo>
                    <a:pt x="97" y="159"/>
                  </a:lnTo>
                  <a:lnTo>
                    <a:pt x="75" y="164"/>
                  </a:lnTo>
                  <a:lnTo>
                    <a:pt x="54" y="168"/>
                  </a:lnTo>
                  <a:lnTo>
                    <a:pt x="37" y="173"/>
                  </a:lnTo>
                  <a:lnTo>
                    <a:pt x="22" y="175"/>
                  </a:lnTo>
                  <a:lnTo>
                    <a:pt x="10" y="177"/>
                  </a:lnTo>
                  <a:lnTo>
                    <a:pt x="4" y="178"/>
                  </a:lnTo>
                  <a:lnTo>
                    <a:pt x="0" y="178"/>
                  </a:lnTo>
                  <a:lnTo>
                    <a:pt x="2" y="199"/>
                  </a:lnTo>
                  <a:lnTo>
                    <a:pt x="7" y="198"/>
                  </a:lnTo>
                  <a:lnTo>
                    <a:pt x="15" y="197"/>
                  </a:lnTo>
                  <a:lnTo>
                    <a:pt x="28" y="194"/>
                  </a:lnTo>
                  <a:lnTo>
                    <a:pt x="44" y="192"/>
                  </a:lnTo>
                  <a:lnTo>
                    <a:pt x="62" y="187"/>
                  </a:lnTo>
                  <a:lnTo>
                    <a:pt x="83" y="183"/>
                  </a:lnTo>
                  <a:lnTo>
                    <a:pt x="106" y="177"/>
                  </a:lnTo>
                  <a:lnTo>
                    <a:pt x="130" y="170"/>
                  </a:lnTo>
                  <a:lnTo>
                    <a:pt x="154" y="162"/>
                  </a:lnTo>
                  <a:lnTo>
                    <a:pt x="180" y="153"/>
                  </a:lnTo>
                  <a:lnTo>
                    <a:pt x="204" y="144"/>
                  </a:lnTo>
                  <a:lnTo>
                    <a:pt x="227" y="132"/>
                  </a:lnTo>
                  <a:lnTo>
                    <a:pt x="249" y="120"/>
                  </a:lnTo>
                  <a:lnTo>
                    <a:pt x="267" y="106"/>
                  </a:lnTo>
                  <a:lnTo>
                    <a:pt x="285" y="90"/>
                  </a:lnTo>
                  <a:lnTo>
                    <a:pt x="298" y="74"/>
                  </a:lnTo>
                  <a:lnTo>
                    <a:pt x="308" y="56"/>
                  </a:lnTo>
                  <a:lnTo>
                    <a:pt x="313" y="38"/>
                  </a:lnTo>
                  <a:lnTo>
                    <a:pt x="315" y="18"/>
                  </a:lnTo>
                  <a:lnTo>
                    <a:pt x="312" y="0"/>
                  </a:lnTo>
                  <a:lnTo>
                    <a:pt x="292" y="4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0" name="Freeform 719"/>
            <p:cNvSpPr>
              <a:spLocks/>
            </p:cNvSpPr>
            <p:nvPr/>
          </p:nvSpPr>
          <p:spPr bwMode="auto">
            <a:xfrm>
              <a:off x="2426" y="542"/>
              <a:ext cx="99" cy="30"/>
            </a:xfrm>
            <a:custGeom>
              <a:avLst/>
              <a:gdLst>
                <a:gd name="T0" fmla="*/ 0 w 197"/>
                <a:gd name="T1" fmla="*/ 42 h 61"/>
                <a:gd name="T2" fmla="*/ 7 w 197"/>
                <a:gd name="T3" fmla="*/ 61 h 61"/>
                <a:gd name="T4" fmla="*/ 24 w 197"/>
                <a:gd name="T5" fmla="*/ 54 h 61"/>
                <a:gd name="T6" fmla="*/ 47 w 197"/>
                <a:gd name="T7" fmla="*/ 47 h 61"/>
                <a:gd name="T8" fmla="*/ 71 w 197"/>
                <a:gd name="T9" fmla="*/ 39 h 61"/>
                <a:gd name="T10" fmla="*/ 99 w 197"/>
                <a:gd name="T11" fmla="*/ 31 h 61"/>
                <a:gd name="T12" fmla="*/ 125 w 197"/>
                <a:gd name="T13" fmla="*/ 25 h 61"/>
                <a:gd name="T14" fmla="*/ 151 w 197"/>
                <a:gd name="T15" fmla="*/ 22 h 61"/>
                <a:gd name="T16" fmla="*/ 171 w 197"/>
                <a:gd name="T17" fmla="*/ 21 h 61"/>
                <a:gd name="T18" fmla="*/ 189 w 197"/>
                <a:gd name="T19" fmla="*/ 24 h 61"/>
                <a:gd name="T20" fmla="*/ 197 w 197"/>
                <a:gd name="T21" fmla="*/ 5 h 61"/>
                <a:gd name="T22" fmla="*/ 186 w 197"/>
                <a:gd name="T23" fmla="*/ 2 h 61"/>
                <a:gd name="T24" fmla="*/ 175 w 197"/>
                <a:gd name="T25" fmla="*/ 0 h 61"/>
                <a:gd name="T26" fmla="*/ 161 w 197"/>
                <a:gd name="T27" fmla="*/ 0 h 61"/>
                <a:gd name="T28" fmla="*/ 147 w 197"/>
                <a:gd name="T29" fmla="*/ 1 h 61"/>
                <a:gd name="T30" fmla="*/ 131 w 197"/>
                <a:gd name="T31" fmla="*/ 4 h 61"/>
                <a:gd name="T32" fmla="*/ 116 w 197"/>
                <a:gd name="T33" fmla="*/ 6 h 61"/>
                <a:gd name="T34" fmla="*/ 100 w 197"/>
                <a:gd name="T35" fmla="*/ 9 h 61"/>
                <a:gd name="T36" fmla="*/ 85 w 197"/>
                <a:gd name="T37" fmla="*/ 14 h 61"/>
                <a:gd name="T38" fmla="*/ 70 w 197"/>
                <a:gd name="T39" fmla="*/ 17 h 61"/>
                <a:gd name="T40" fmla="*/ 55 w 197"/>
                <a:gd name="T41" fmla="*/ 22 h 61"/>
                <a:gd name="T42" fmla="*/ 42 w 197"/>
                <a:gd name="T43" fmla="*/ 27 h 61"/>
                <a:gd name="T44" fmla="*/ 30 w 197"/>
                <a:gd name="T45" fmla="*/ 30 h 61"/>
                <a:gd name="T46" fmla="*/ 19 w 197"/>
                <a:gd name="T47" fmla="*/ 35 h 61"/>
                <a:gd name="T48" fmla="*/ 10 w 197"/>
                <a:gd name="T49" fmla="*/ 37 h 61"/>
                <a:gd name="T50" fmla="*/ 4 w 197"/>
                <a:gd name="T51" fmla="*/ 40 h 61"/>
                <a:gd name="T52" fmla="*/ 0 w 197"/>
                <a:gd name="T53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7" h="61">
                  <a:moveTo>
                    <a:pt x="0" y="42"/>
                  </a:moveTo>
                  <a:lnTo>
                    <a:pt x="7" y="61"/>
                  </a:lnTo>
                  <a:lnTo>
                    <a:pt x="24" y="54"/>
                  </a:lnTo>
                  <a:lnTo>
                    <a:pt x="47" y="47"/>
                  </a:lnTo>
                  <a:lnTo>
                    <a:pt x="71" y="39"/>
                  </a:lnTo>
                  <a:lnTo>
                    <a:pt x="99" y="31"/>
                  </a:lnTo>
                  <a:lnTo>
                    <a:pt x="125" y="25"/>
                  </a:lnTo>
                  <a:lnTo>
                    <a:pt x="151" y="22"/>
                  </a:lnTo>
                  <a:lnTo>
                    <a:pt x="171" y="21"/>
                  </a:lnTo>
                  <a:lnTo>
                    <a:pt x="189" y="24"/>
                  </a:lnTo>
                  <a:lnTo>
                    <a:pt x="197" y="5"/>
                  </a:lnTo>
                  <a:lnTo>
                    <a:pt x="186" y="2"/>
                  </a:lnTo>
                  <a:lnTo>
                    <a:pt x="175" y="0"/>
                  </a:lnTo>
                  <a:lnTo>
                    <a:pt x="161" y="0"/>
                  </a:lnTo>
                  <a:lnTo>
                    <a:pt x="147" y="1"/>
                  </a:lnTo>
                  <a:lnTo>
                    <a:pt x="131" y="4"/>
                  </a:lnTo>
                  <a:lnTo>
                    <a:pt x="116" y="6"/>
                  </a:lnTo>
                  <a:lnTo>
                    <a:pt x="100" y="9"/>
                  </a:lnTo>
                  <a:lnTo>
                    <a:pt x="85" y="14"/>
                  </a:lnTo>
                  <a:lnTo>
                    <a:pt x="70" y="17"/>
                  </a:lnTo>
                  <a:lnTo>
                    <a:pt x="55" y="22"/>
                  </a:lnTo>
                  <a:lnTo>
                    <a:pt x="42" y="27"/>
                  </a:lnTo>
                  <a:lnTo>
                    <a:pt x="30" y="30"/>
                  </a:lnTo>
                  <a:lnTo>
                    <a:pt x="19" y="35"/>
                  </a:lnTo>
                  <a:lnTo>
                    <a:pt x="10" y="37"/>
                  </a:lnTo>
                  <a:lnTo>
                    <a:pt x="4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1" name="Freeform 720"/>
            <p:cNvSpPr>
              <a:spLocks/>
            </p:cNvSpPr>
            <p:nvPr/>
          </p:nvSpPr>
          <p:spPr bwMode="auto">
            <a:xfrm>
              <a:off x="2958" y="849"/>
              <a:ext cx="1" cy="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1 w 2"/>
                <a:gd name="T5" fmla="*/ 1 h 3"/>
                <a:gd name="T6" fmla="*/ 1 w 2"/>
                <a:gd name="T7" fmla="*/ 2 h 3"/>
                <a:gd name="T8" fmla="*/ 2 w 2"/>
                <a:gd name="T9" fmla="*/ 3 h 3"/>
                <a:gd name="T10" fmla="*/ 2 w 2"/>
                <a:gd name="T11" fmla="*/ 2 h 3"/>
                <a:gd name="T12" fmla="*/ 1 w 2"/>
                <a:gd name="T13" fmla="*/ 1 h 3"/>
                <a:gd name="T14" fmla="*/ 1 w 2"/>
                <a:gd name="T15" fmla="*/ 0 h 3"/>
                <a:gd name="T16" fmla="*/ 0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2" name="Freeform 721"/>
            <p:cNvSpPr>
              <a:spLocks/>
            </p:cNvSpPr>
            <p:nvPr/>
          </p:nvSpPr>
          <p:spPr bwMode="auto">
            <a:xfrm>
              <a:off x="2918" y="880"/>
              <a:ext cx="23" cy="27"/>
            </a:xfrm>
            <a:custGeom>
              <a:avLst/>
              <a:gdLst>
                <a:gd name="T0" fmla="*/ 20 w 48"/>
                <a:gd name="T1" fmla="*/ 29 h 54"/>
                <a:gd name="T2" fmla="*/ 21 w 48"/>
                <a:gd name="T3" fmla="*/ 28 h 54"/>
                <a:gd name="T4" fmla="*/ 21 w 48"/>
                <a:gd name="T5" fmla="*/ 27 h 54"/>
                <a:gd name="T6" fmla="*/ 22 w 48"/>
                <a:gd name="T7" fmla="*/ 25 h 54"/>
                <a:gd name="T8" fmla="*/ 23 w 48"/>
                <a:gd name="T9" fmla="*/ 24 h 54"/>
                <a:gd name="T10" fmla="*/ 26 w 48"/>
                <a:gd name="T11" fmla="*/ 23 h 54"/>
                <a:gd name="T12" fmla="*/ 29 w 48"/>
                <a:gd name="T13" fmla="*/ 22 h 54"/>
                <a:gd name="T14" fmla="*/ 33 w 48"/>
                <a:gd name="T15" fmla="*/ 21 h 54"/>
                <a:gd name="T16" fmla="*/ 36 w 48"/>
                <a:gd name="T17" fmla="*/ 21 h 54"/>
                <a:gd name="T18" fmla="*/ 38 w 48"/>
                <a:gd name="T19" fmla="*/ 16 h 54"/>
                <a:gd name="T20" fmla="*/ 42 w 48"/>
                <a:gd name="T21" fmla="*/ 12 h 54"/>
                <a:gd name="T22" fmla="*/ 45 w 48"/>
                <a:gd name="T23" fmla="*/ 7 h 54"/>
                <a:gd name="T24" fmla="*/ 48 w 48"/>
                <a:gd name="T25" fmla="*/ 2 h 54"/>
                <a:gd name="T26" fmla="*/ 47 w 48"/>
                <a:gd name="T27" fmla="*/ 2 h 54"/>
                <a:gd name="T28" fmla="*/ 47 w 48"/>
                <a:gd name="T29" fmla="*/ 1 h 54"/>
                <a:gd name="T30" fmla="*/ 45 w 48"/>
                <a:gd name="T31" fmla="*/ 1 h 54"/>
                <a:gd name="T32" fmla="*/ 44 w 48"/>
                <a:gd name="T33" fmla="*/ 1 h 54"/>
                <a:gd name="T34" fmla="*/ 35 w 48"/>
                <a:gd name="T35" fmla="*/ 0 h 54"/>
                <a:gd name="T36" fmla="*/ 27 w 48"/>
                <a:gd name="T37" fmla="*/ 1 h 54"/>
                <a:gd name="T38" fmla="*/ 19 w 48"/>
                <a:gd name="T39" fmla="*/ 3 h 54"/>
                <a:gd name="T40" fmla="*/ 12 w 48"/>
                <a:gd name="T41" fmla="*/ 7 h 54"/>
                <a:gd name="T42" fmla="*/ 7 w 48"/>
                <a:gd name="T43" fmla="*/ 10 h 54"/>
                <a:gd name="T44" fmla="*/ 4 w 48"/>
                <a:gd name="T45" fmla="*/ 15 h 54"/>
                <a:gd name="T46" fmla="*/ 2 w 48"/>
                <a:gd name="T47" fmla="*/ 21 h 54"/>
                <a:gd name="T48" fmla="*/ 0 w 48"/>
                <a:gd name="T49" fmla="*/ 25 h 54"/>
                <a:gd name="T50" fmla="*/ 0 w 48"/>
                <a:gd name="T51" fmla="*/ 33 h 54"/>
                <a:gd name="T52" fmla="*/ 3 w 48"/>
                <a:gd name="T53" fmla="*/ 41 h 54"/>
                <a:gd name="T54" fmla="*/ 7 w 48"/>
                <a:gd name="T55" fmla="*/ 48 h 54"/>
                <a:gd name="T56" fmla="*/ 14 w 48"/>
                <a:gd name="T57" fmla="*/ 54 h 54"/>
                <a:gd name="T58" fmla="*/ 17 w 48"/>
                <a:gd name="T59" fmla="*/ 50 h 54"/>
                <a:gd name="T60" fmla="*/ 20 w 48"/>
                <a:gd name="T61" fmla="*/ 45 h 54"/>
                <a:gd name="T62" fmla="*/ 22 w 48"/>
                <a:gd name="T63" fmla="*/ 41 h 54"/>
                <a:gd name="T64" fmla="*/ 26 w 48"/>
                <a:gd name="T65" fmla="*/ 37 h 54"/>
                <a:gd name="T66" fmla="*/ 23 w 48"/>
                <a:gd name="T67" fmla="*/ 35 h 54"/>
                <a:gd name="T68" fmla="*/ 21 w 48"/>
                <a:gd name="T69" fmla="*/ 32 h 54"/>
                <a:gd name="T70" fmla="*/ 20 w 48"/>
                <a:gd name="T71" fmla="*/ 31 h 54"/>
                <a:gd name="T72" fmla="*/ 20 w 48"/>
                <a:gd name="T7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4">
                  <a:moveTo>
                    <a:pt x="20" y="29"/>
                  </a:moveTo>
                  <a:lnTo>
                    <a:pt x="21" y="28"/>
                  </a:lnTo>
                  <a:lnTo>
                    <a:pt x="21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7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4" y="15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17" y="50"/>
                  </a:lnTo>
                  <a:lnTo>
                    <a:pt x="20" y="45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23" y="35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3" name="Freeform 722"/>
            <p:cNvSpPr>
              <a:spLocks/>
            </p:cNvSpPr>
            <p:nvPr/>
          </p:nvSpPr>
          <p:spPr bwMode="auto">
            <a:xfrm>
              <a:off x="2925" y="881"/>
              <a:ext cx="28" cy="31"/>
            </a:xfrm>
            <a:custGeom>
              <a:avLst/>
              <a:gdLst>
                <a:gd name="T0" fmla="*/ 34 w 58"/>
                <a:gd name="T1" fmla="*/ 0 h 61"/>
                <a:gd name="T2" fmla="*/ 31 w 58"/>
                <a:gd name="T3" fmla="*/ 5 h 61"/>
                <a:gd name="T4" fmla="*/ 28 w 58"/>
                <a:gd name="T5" fmla="*/ 10 h 61"/>
                <a:gd name="T6" fmla="*/ 24 w 58"/>
                <a:gd name="T7" fmla="*/ 14 h 61"/>
                <a:gd name="T8" fmla="*/ 22 w 58"/>
                <a:gd name="T9" fmla="*/ 19 h 61"/>
                <a:gd name="T10" fmla="*/ 23 w 58"/>
                <a:gd name="T11" fmla="*/ 19 h 61"/>
                <a:gd name="T12" fmla="*/ 24 w 58"/>
                <a:gd name="T13" fmla="*/ 19 h 61"/>
                <a:gd name="T14" fmla="*/ 26 w 58"/>
                <a:gd name="T15" fmla="*/ 19 h 61"/>
                <a:gd name="T16" fmla="*/ 27 w 58"/>
                <a:gd name="T17" fmla="*/ 20 h 61"/>
                <a:gd name="T18" fmla="*/ 34 w 58"/>
                <a:gd name="T19" fmla="*/ 22 h 61"/>
                <a:gd name="T20" fmla="*/ 39 w 58"/>
                <a:gd name="T21" fmla="*/ 25 h 61"/>
                <a:gd name="T22" fmla="*/ 43 w 58"/>
                <a:gd name="T23" fmla="*/ 29 h 61"/>
                <a:gd name="T24" fmla="*/ 43 w 58"/>
                <a:gd name="T25" fmla="*/ 33 h 61"/>
                <a:gd name="T26" fmla="*/ 43 w 58"/>
                <a:gd name="T27" fmla="*/ 33 h 61"/>
                <a:gd name="T28" fmla="*/ 43 w 58"/>
                <a:gd name="T29" fmla="*/ 34 h 61"/>
                <a:gd name="T30" fmla="*/ 42 w 58"/>
                <a:gd name="T31" fmla="*/ 35 h 61"/>
                <a:gd name="T32" fmla="*/ 41 w 58"/>
                <a:gd name="T33" fmla="*/ 36 h 61"/>
                <a:gd name="T34" fmla="*/ 39 w 58"/>
                <a:gd name="T35" fmla="*/ 37 h 61"/>
                <a:gd name="T36" fmla="*/ 36 w 58"/>
                <a:gd name="T37" fmla="*/ 38 h 61"/>
                <a:gd name="T38" fmla="*/ 33 w 58"/>
                <a:gd name="T39" fmla="*/ 39 h 61"/>
                <a:gd name="T40" fmla="*/ 28 w 58"/>
                <a:gd name="T41" fmla="*/ 39 h 61"/>
                <a:gd name="T42" fmla="*/ 23 w 58"/>
                <a:gd name="T43" fmla="*/ 39 h 61"/>
                <a:gd name="T44" fmla="*/ 20 w 58"/>
                <a:gd name="T45" fmla="*/ 39 h 61"/>
                <a:gd name="T46" fmla="*/ 16 w 58"/>
                <a:gd name="T47" fmla="*/ 38 h 61"/>
                <a:gd name="T48" fmla="*/ 14 w 58"/>
                <a:gd name="T49" fmla="*/ 36 h 61"/>
                <a:gd name="T50" fmla="*/ 12 w 58"/>
                <a:gd name="T51" fmla="*/ 35 h 61"/>
                <a:gd name="T52" fmla="*/ 8 w 58"/>
                <a:gd name="T53" fmla="*/ 39 h 61"/>
                <a:gd name="T54" fmla="*/ 6 w 58"/>
                <a:gd name="T55" fmla="*/ 43 h 61"/>
                <a:gd name="T56" fmla="*/ 3 w 58"/>
                <a:gd name="T57" fmla="*/ 48 h 61"/>
                <a:gd name="T58" fmla="*/ 0 w 58"/>
                <a:gd name="T59" fmla="*/ 52 h 61"/>
                <a:gd name="T60" fmla="*/ 5 w 58"/>
                <a:gd name="T61" fmla="*/ 56 h 61"/>
                <a:gd name="T62" fmla="*/ 9 w 58"/>
                <a:gd name="T63" fmla="*/ 58 h 61"/>
                <a:gd name="T64" fmla="*/ 14 w 58"/>
                <a:gd name="T65" fmla="*/ 59 h 61"/>
                <a:gd name="T66" fmla="*/ 20 w 58"/>
                <a:gd name="T67" fmla="*/ 60 h 61"/>
                <a:gd name="T68" fmla="*/ 21 w 58"/>
                <a:gd name="T69" fmla="*/ 60 h 61"/>
                <a:gd name="T70" fmla="*/ 23 w 58"/>
                <a:gd name="T71" fmla="*/ 60 h 61"/>
                <a:gd name="T72" fmla="*/ 24 w 58"/>
                <a:gd name="T73" fmla="*/ 60 h 61"/>
                <a:gd name="T74" fmla="*/ 26 w 58"/>
                <a:gd name="T75" fmla="*/ 61 h 61"/>
                <a:gd name="T76" fmla="*/ 35 w 58"/>
                <a:gd name="T77" fmla="*/ 50 h 61"/>
                <a:gd name="T78" fmla="*/ 44 w 58"/>
                <a:gd name="T79" fmla="*/ 37 h 61"/>
                <a:gd name="T80" fmla="*/ 51 w 58"/>
                <a:gd name="T81" fmla="*/ 26 h 61"/>
                <a:gd name="T82" fmla="*/ 58 w 58"/>
                <a:gd name="T83" fmla="*/ 15 h 61"/>
                <a:gd name="T84" fmla="*/ 53 w 58"/>
                <a:gd name="T85" fmla="*/ 11 h 61"/>
                <a:gd name="T86" fmla="*/ 47 w 58"/>
                <a:gd name="T87" fmla="*/ 6 h 61"/>
                <a:gd name="T88" fmla="*/ 41 w 58"/>
                <a:gd name="T89" fmla="*/ 3 h 61"/>
                <a:gd name="T90" fmla="*/ 34 w 58"/>
                <a:gd name="T9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61">
                  <a:moveTo>
                    <a:pt x="34" y="0"/>
                  </a:moveTo>
                  <a:lnTo>
                    <a:pt x="31" y="5"/>
                  </a:lnTo>
                  <a:lnTo>
                    <a:pt x="28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34" y="22"/>
                  </a:lnTo>
                  <a:lnTo>
                    <a:pt x="39" y="25"/>
                  </a:lnTo>
                  <a:lnTo>
                    <a:pt x="43" y="29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2" y="35"/>
                  </a:lnTo>
                  <a:lnTo>
                    <a:pt x="41" y="36"/>
                  </a:lnTo>
                  <a:lnTo>
                    <a:pt x="39" y="37"/>
                  </a:lnTo>
                  <a:lnTo>
                    <a:pt x="36" y="38"/>
                  </a:lnTo>
                  <a:lnTo>
                    <a:pt x="33" y="39"/>
                  </a:lnTo>
                  <a:lnTo>
                    <a:pt x="28" y="39"/>
                  </a:lnTo>
                  <a:lnTo>
                    <a:pt x="23" y="39"/>
                  </a:lnTo>
                  <a:lnTo>
                    <a:pt x="20" y="39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8" y="39"/>
                  </a:lnTo>
                  <a:lnTo>
                    <a:pt x="6" y="43"/>
                  </a:lnTo>
                  <a:lnTo>
                    <a:pt x="3" y="48"/>
                  </a:lnTo>
                  <a:lnTo>
                    <a:pt x="0" y="52"/>
                  </a:lnTo>
                  <a:lnTo>
                    <a:pt x="5" y="56"/>
                  </a:lnTo>
                  <a:lnTo>
                    <a:pt x="9" y="58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4" y="60"/>
                  </a:lnTo>
                  <a:lnTo>
                    <a:pt x="26" y="61"/>
                  </a:lnTo>
                  <a:lnTo>
                    <a:pt x="35" y="50"/>
                  </a:lnTo>
                  <a:lnTo>
                    <a:pt x="44" y="37"/>
                  </a:lnTo>
                  <a:lnTo>
                    <a:pt x="51" y="26"/>
                  </a:lnTo>
                  <a:lnTo>
                    <a:pt x="58" y="15"/>
                  </a:lnTo>
                  <a:lnTo>
                    <a:pt x="53" y="11"/>
                  </a:lnTo>
                  <a:lnTo>
                    <a:pt x="47" y="6"/>
                  </a:lnTo>
                  <a:lnTo>
                    <a:pt x="41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4" name="Freeform 723"/>
            <p:cNvSpPr>
              <a:spLocks/>
            </p:cNvSpPr>
            <p:nvPr/>
          </p:nvSpPr>
          <p:spPr bwMode="auto">
            <a:xfrm>
              <a:off x="2956" y="8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5" name="Freeform 724"/>
            <p:cNvSpPr>
              <a:spLocks/>
            </p:cNvSpPr>
            <p:nvPr/>
          </p:nvSpPr>
          <p:spPr bwMode="auto">
            <a:xfrm>
              <a:off x="2848" y="916"/>
              <a:ext cx="27" cy="33"/>
            </a:xfrm>
            <a:custGeom>
              <a:avLst/>
              <a:gdLst>
                <a:gd name="T0" fmla="*/ 21 w 53"/>
                <a:gd name="T1" fmla="*/ 41 h 67"/>
                <a:gd name="T2" fmla="*/ 21 w 53"/>
                <a:gd name="T3" fmla="*/ 40 h 67"/>
                <a:gd name="T4" fmla="*/ 21 w 53"/>
                <a:gd name="T5" fmla="*/ 38 h 67"/>
                <a:gd name="T6" fmla="*/ 21 w 53"/>
                <a:gd name="T7" fmla="*/ 38 h 67"/>
                <a:gd name="T8" fmla="*/ 21 w 53"/>
                <a:gd name="T9" fmla="*/ 37 h 67"/>
                <a:gd name="T10" fmla="*/ 22 w 53"/>
                <a:gd name="T11" fmla="*/ 33 h 67"/>
                <a:gd name="T12" fmla="*/ 23 w 53"/>
                <a:gd name="T13" fmla="*/ 29 h 67"/>
                <a:gd name="T14" fmla="*/ 25 w 53"/>
                <a:gd name="T15" fmla="*/ 27 h 67"/>
                <a:gd name="T16" fmla="*/ 29 w 53"/>
                <a:gd name="T17" fmla="*/ 25 h 67"/>
                <a:gd name="T18" fmla="*/ 31 w 53"/>
                <a:gd name="T19" fmla="*/ 23 h 67"/>
                <a:gd name="T20" fmla="*/ 33 w 53"/>
                <a:gd name="T21" fmla="*/ 22 h 67"/>
                <a:gd name="T22" fmla="*/ 36 w 53"/>
                <a:gd name="T23" fmla="*/ 21 h 67"/>
                <a:gd name="T24" fmla="*/ 39 w 53"/>
                <a:gd name="T25" fmla="*/ 21 h 67"/>
                <a:gd name="T26" fmla="*/ 39 w 53"/>
                <a:gd name="T27" fmla="*/ 21 h 67"/>
                <a:gd name="T28" fmla="*/ 39 w 53"/>
                <a:gd name="T29" fmla="*/ 21 h 67"/>
                <a:gd name="T30" fmla="*/ 39 w 53"/>
                <a:gd name="T31" fmla="*/ 21 h 67"/>
                <a:gd name="T32" fmla="*/ 40 w 53"/>
                <a:gd name="T33" fmla="*/ 21 h 67"/>
                <a:gd name="T34" fmla="*/ 43 w 53"/>
                <a:gd name="T35" fmla="*/ 17 h 67"/>
                <a:gd name="T36" fmla="*/ 46 w 53"/>
                <a:gd name="T37" fmla="*/ 13 h 67"/>
                <a:gd name="T38" fmla="*/ 50 w 53"/>
                <a:gd name="T39" fmla="*/ 10 h 67"/>
                <a:gd name="T40" fmla="*/ 53 w 53"/>
                <a:gd name="T41" fmla="*/ 5 h 67"/>
                <a:gd name="T42" fmla="*/ 51 w 53"/>
                <a:gd name="T43" fmla="*/ 4 h 67"/>
                <a:gd name="T44" fmla="*/ 48 w 53"/>
                <a:gd name="T45" fmla="*/ 3 h 67"/>
                <a:gd name="T46" fmla="*/ 45 w 53"/>
                <a:gd name="T47" fmla="*/ 2 h 67"/>
                <a:gd name="T48" fmla="*/ 43 w 53"/>
                <a:gd name="T49" fmla="*/ 2 h 67"/>
                <a:gd name="T50" fmla="*/ 36 w 53"/>
                <a:gd name="T51" fmla="*/ 0 h 67"/>
                <a:gd name="T52" fmla="*/ 29 w 53"/>
                <a:gd name="T53" fmla="*/ 2 h 67"/>
                <a:gd name="T54" fmla="*/ 23 w 53"/>
                <a:gd name="T55" fmla="*/ 4 h 67"/>
                <a:gd name="T56" fmla="*/ 17 w 53"/>
                <a:gd name="T57" fmla="*/ 7 h 67"/>
                <a:gd name="T58" fmla="*/ 12 w 53"/>
                <a:gd name="T59" fmla="*/ 12 h 67"/>
                <a:gd name="T60" fmla="*/ 6 w 53"/>
                <a:gd name="T61" fmla="*/ 19 h 67"/>
                <a:gd name="T62" fmla="*/ 2 w 53"/>
                <a:gd name="T63" fmla="*/ 26 h 67"/>
                <a:gd name="T64" fmla="*/ 0 w 53"/>
                <a:gd name="T65" fmla="*/ 34 h 67"/>
                <a:gd name="T66" fmla="*/ 0 w 53"/>
                <a:gd name="T67" fmla="*/ 34 h 67"/>
                <a:gd name="T68" fmla="*/ 0 w 53"/>
                <a:gd name="T69" fmla="*/ 43 h 67"/>
                <a:gd name="T70" fmla="*/ 2 w 53"/>
                <a:gd name="T71" fmla="*/ 52 h 67"/>
                <a:gd name="T72" fmla="*/ 6 w 53"/>
                <a:gd name="T73" fmla="*/ 60 h 67"/>
                <a:gd name="T74" fmla="*/ 10 w 53"/>
                <a:gd name="T75" fmla="*/ 67 h 67"/>
                <a:gd name="T76" fmla="*/ 13 w 53"/>
                <a:gd name="T77" fmla="*/ 63 h 67"/>
                <a:gd name="T78" fmla="*/ 16 w 53"/>
                <a:gd name="T79" fmla="*/ 57 h 67"/>
                <a:gd name="T80" fmla="*/ 18 w 53"/>
                <a:gd name="T81" fmla="*/ 52 h 67"/>
                <a:gd name="T82" fmla="*/ 22 w 53"/>
                <a:gd name="T83" fmla="*/ 48 h 67"/>
                <a:gd name="T84" fmla="*/ 21 w 53"/>
                <a:gd name="T85" fmla="*/ 45 h 67"/>
                <a:gd name="T86" fmla="*/ 21 w 53"/>
                <a:gd name="T87" fmla="*/ 44 h 67"/>
                <a:gd name="T88" fmla="*/ 21 w 53"/>
                <a:gd name="T89" fmla="*/ 42 h 67"/>
                <a:gd name="T90" fmla="*/ 21 w 53"/>
                <a:gd name="T91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67">
                  <a:moveTo>
                    <a:pt x="21" y="41"/>
                  </a:move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2" y="33"/>
                  </a:lnTo>
                  <a:lnTo>
                    <a:pt x="23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3" y="17"/>
                  </a:lnTo>
                  <a:lnTo>
                    <a:pt x="46" y="13"/>
                  </a:lnTo>
                  <a:lnTo>
                    <a:pt x="50" y="10"/>
                  </a:lnTo>
                  <a:lnTo>
                    <a:pt x="53" y="5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0" y="67"/>
                  </a:lnTo>
                  <a:lnTo>
                    <a:pt x="13" y="63"/>
                  </a:lnTo>
                  <a:lnTo>
                    <a:pt x="16" y="57"/>
                  </a:lnTo>
                  <a:lnTo>
                    <a:pt x="18" y="52"/>
                  </a:lnTo>
                  <a:lnTo>
                    <a:pt x="22" y="48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6" name="Freeform 725"/>
            <p:cNvSpPr>
              <a:spLocks/>
            </p:cNvSpPr>
            <p:nvPr/>
          </p:nvSpPr>
          <p:spPr bwMode="auto">
            <a:xfrm>
              <a:off x="2853" y="918"/>
              <a:ext cx="31" cy="37"/>
            </a:xfrm>
            <a:custGeom>
              <a:avLst/>
              <a:gdLst>
                <a:gd name="T0" fmla="*/ 20 w 63"/>
                <a:gd name="T1" fmla="*/ 74 h 74"/>
                <a:gd name="T2" fmla="*/ 27 w 63"/>
                <a:gd name="T3" fmla="*/ 74 h 74"/>
                <a:gd name="T4" fmla="*/ 34 w 63"/>
                <a:gd name="T5" fmla="*/ 73 h 74"/>
                <a:gd name="T6" fmla="*/ 41 w 63"/>
                <a:gd name="T7" fmla="*/ 71 h 74"/>
                <a:gd name="T8" fmla="*/ 46 w 63"/>
                <a:gd name="T9" fmla="*/ 68 h 74"/>
                <a:gd name="T10" fmla="*/ 52 w 63"/>
                <a:gd name="T11" fmla="*/ 62 h 74"/>
                <a:gd name="T12" fmla="*/ 57 w 63"/>
                <a:gd name="T13" fmla="*/ 56 h 74"/>
                <a:gd name="T14" fmla="*/ 60 w 63"/>
                <a:gd name="T15" fmla="*/ 50 h 74"/>
                <a:gd name="T16" fmla="*/ 63 w 63"/>
                <a:gd name="T17" fmla="*/ 41 h 74"/>
                <a:gd name="T18" fmla="*/ 63 w 63"/>
                <a:gd name="T19" fmla="*/ 28 h 74"/>
                <a:gd name="T20" fmla="*/ 59 w 63"/>
                <a:gd name="T21" fmla="*/ 16 h 74"/>
                <a:gd name="T22" fmla="*/ 52 w 63"/>
                <a:gd name="T23" fmla="*/ 7 h 74"/>
                <a:gd name="T24" fmla="*/ 43 w 63"/>
                <a:gd name="T25" fmla="*/ 0 h 74"/>
                <a:gd name="T26" fmla="*/ 40 w 63"/>
                <a:gd name="T27" fmla="*/ 5 h 74"/>
                <a:gd name="T28" fmla="*/ 36 w 63"/>
                <a:gd name="T29" fmla="*/ 8 h 74"/>
                <a:gd name="T30" fmla="*/ 33 w 63"/>
                <a:gd name="T31" fmla="*/ 12 h 74"/>
                <a:gd name="T32" fmla="*/ 30 w 63"/>
                <a:gd name="T33" fmla="*/ 16 h 74"/>
                <a:gd name="T34" fmla="*/ 36 w 63"/>
                <a:gd name="T35" fmla="*/ 20 h 74"/>
                <a:gd name="T36" fmla="*/ 40 w 63"/>
                <a:gd name="T37" fmla="*/ 24 h 74"/>
                <a:gd name="T38" fmla="*/ 42 w 63"/>
                <a:gd name="T39" fmla="*/ 31 h 74"/>
                <a:gd name="T40" fmla="*/ 42 w 63"/>
                <a:gd name="T41" fmla="*/ 38 h 74"/>
                <a:gd name="T42" fmla="*/ 41 w 63"/>
                <a:gd name="T43" fmla="*/ 41 h 74"/>
                <a:gd name="T44" fmla="*/ 40 w 63"/>
                <a:gd name="T45" fmla="*/ 45 h 74"/>
                <a:gd name="T46" fmla="*/ 37 w 63"/>
                <a:gd name="T47" fmla="*/ 48 h 74"/>
                <a:gd name="T48" fmla="*/ 34 w 63"/>
                <a:gd name="T49" fmla="*/ 51 h 74"/>
                <a:gd name="T50" fmla="*/ 32 w 63"/>
                <a:gd name="T51" fmla="*/ 52 h 74"/>
                <a:gd name="T52" fmla="*/ 29 w 63"/>
                <a:gd name="T53" fmla="*/ 53 h 74"/>
                <a:gd name="T54" fmla="*/ 27 w 63"/>
                <a:gd name="T55" fmla="*/ 53 h 74"/>
                <a:gd name="T56" fmla="*/ 23 w 63"/>
                <a:gd name="T57" fmla="*/ 53 h 74"/>
                <a:gd name="T58" fmla="*/ 20 w 63"/>
                <a:gd name="T59" fmla="*/ 52 h 74"/>
                <a:gd name="T60" fmla="*/ 17 w 63"/>
                <a:gd name="T61" fmla="*/ 50 h 74"/>
                <a:gd name="T62" fmla="*/ 14 w 63"/>
                <a:gd name="T63" fmla="*/ 46 h 74"/>
                <a:gd name="T64" fmla="*/ 12 w 63"/>
                <a:gd name="T65" fmla="*/ 43 h 74"/>
                <a:gd name="T66" fmla="*/ 8 w 63"/>
                <a:gd name="T67" fmla="*/ 47 h 74"/>
                <a:gd name="T68" fmla="*/ 6 w 63"/>
                <a:gd name="T69" fmla="*/ 52 h 74"/>
                <a:gd name="T70" fmla="*/ 3 w 63"/>
                <a:gd name="T71" fmla="*/ 58 h 74"/>
                <a:gd name="T72" fmla="*/ 0 w 63"/>
                <a:gd name="T73" fmla="*/ 62 h 74"/>
                <a:gd name="T74" fmla="*/ 4 w 63"/>
                <a:gd name="T75" fmla="*/ 67 h 74"/>
                <a:gd name="T76" fmla="*/ 8 w 63"/>
                <a:gd name="T77" fmla="*/ 69 h 74"/>
                <a:gd name="T78" fmla="*/ 14 w 63"/>
                <a:gd name="T79" fmla="*/ 73 h 74"/>
                <a:gd name="T80" fmla="*/ 20 w 63"/>
                <a:gd name="T8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74">
                  <a:moveTo>
                    <a:pt x="20" y="74"/>
                  </a:moveTo>
                  <a:lnTo>
                    <a:pt x="27" y="74"/>
                  </a:lnTo>
                  <a:lnTo>
                    <a:pt x="34" y="73"/>
                  </a:lnTo>
                  <a:lnTo>
                    <a:pt x="41" y="71"/>
                  </a:lnTo>
                  <a:lnTo>
                    <a:pt x="46" y="68"/>
                  </a:lnTo>
                  <a:lnTo>
                    <a:pt x="52" y="62"/>
                  </a:lnTo>
                  <a:lnTo>
                    <a:pt x="57" y="56"/>
                  </a:lnTo>
                  <a:lnTo>
                    <a:pt x="60" y="50"/>
                  </a:lnTo>
                  <a:lnTo>
                    <a:pt x="63" y="41"/>
                  </a:lnTo>
                  <a:lnTo>
                    <a:pt x="63" y="28"/>
                  </a:lnTo>
                  <a:lnTo>
                    <a:pt x="59" y="16"/>
                  </a:lnTo>
                  <a:lnTo>
                    <a:pt x="52" y="7"/>
                  </a:lnTo>
                  <a:lnTo>
                    <a:pt x="43" y="0"/>
                  </a:lnTo>
                  <a:lnTo>
                    <a:pt x="40" y="5"/>
                  </a:lnTo>
                  <a:lnTo>
                    <a:pt x="36" y="8"/>
                  </a:lnTo>
                  <a:lnTo>
                    <a:pt x="33" y="12"/>
                  </a:lnTo>
                  <a:lnTo>
                    <a:pt x="30" y="16"/>
                  </a:lnTo>
                  <a:lnTo>
                    <a:pt x="36" y="20"/>
                  </a:lnTo>
                  <a:lnTo>
                    <a:pt x="40" y="24"/>
                  </a:lnTo>
                  <a:lnTo>
                    <a:pt x="42" y="31"/>
                  </a:lnTo>
                  <a:lnTo>
                    <a:pt x="42" y="38"/>
                  </a:lnTo>
                  <a:lnTo>
                    <a:pt x="41" y="41"/>
                  </a:lnTo>
                  <a:lnTo>
                    <a:pt x="40" y="45"/>
                  </a:lnTo>
                  <a:lnTo>
                    <a:pt x="37" y="48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8" y="47"/>
                  </a:lnTo>
                  <a:lnTo>
                    <a:pt x="6" y="52"/>
                  </a:lnTo>
                  <a:lnTo>
                    <a:pt x="3" y="58"/>
                  </a:lnTo>
                  <a:lnTo>
                    <a:pt x="0" y="62"/>
                  </a:lnTo>
                  <a:lnTo>
                    <a:pt x="4" y="67"/>
                  </a:lnTo>
                  <a:lnTo>
                    <a:pt x="8" y="69"/>
                  </a:lnTo>
                  <a:lnTo>
                    <a:pt x="14" y="73"/>
                  </a:lnTo>
                  <a:lnTo>
                    <a:pt x="20" y="74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7" name="Freeform 726"/>
            <p:cNvSpPr>
              <a:spLocks/>
            </p:cNvSpPr>
            <p:nvPr/>
          </p:nvSpPr>
          <p:spPr bwMode="auto">
            <a:xfrm>
              <a:off x="2893" y="923"/>
              <a:ext cx="21" cy="23"/>
            </a:xfrm>
            <a:custGeom>
              <a:avLst/>
              <a:gdLst>
                <a:gd name="T0" fmla="*/ 29 w 43"/>
                <a:gd name="T1" fmla="*/ 29 h 46"/>
                <a:gd name="T2" fmla="*/ 28 w 43"/>
                <a:gd name="T3" fmla="*/ 29 h 46"/>
                <a:gd name="T4" fmla="*/ 28 w 43"/>
                <a:gd name="T5" fmla="*/ 29 h 46"/>
                <a:gd name="T6" fmla="*/ 28 w 43"/>
                <a:gd name="T7" fmla="*/ 29 h 46"/>
                <a:gd name="T8" fmla="*/ 28 w 43"/>
                <a:gd name="T9" fmla="*/ 29 h 46"/>
                <a:gd name="T10" fmla="*/ 25 w 43"/>
                <a:gd name="T11" fmla="*/ 29 h 46"/>
                <a:gd name="T12" fmla="*/ 23 w 43"/>
                <a:gd name="T13" fmla="*/ 28 h 46"/>
                <a:gd name="T14" fmla="*/ 22 w 43"/>
                <a:gd name="T15" fmla="*/ 27 h 46"/>
                <a:gd name="T16" fmla="*/ 21 w 43"/>
                <a:gd name="T17" fmla="*/ 26 h 46"/>
                <a:gd name="T18" fmla="*/ 21 w 43"/>
                <a:gd name="T19" fmla="*/ 24 h 46"/>
                <a:gd name="T20" fmla="*/ 21 w 43"/>
                <a:gd name="T21" fmla="*/ 24 h 46"/>
                <a:gd name="T22" fmla="*/ 21 w 43"/>
                <a:gd name="T23" fmla="*/ 24 h 46"/>
                <a:gd name="T24" fmla="*/ 21 w 43"/>
                <a:gd name="T25" fmla="*/ 24 h 46"/>
                <a:gd name="T26" fmla="*/ 22 w 43"/>
                <a:gd name="T27" fmla="*/ 23 h 46"/>
                <a:gd name="T28" fmla="*/ 23 w 43"/>
                <a:gd name="T29" fmla="*/ 21 h 46"/>
                <a:gd name="T30" fmla="*/ 26 w 43"/>
                <a:gd name="T31" fmla="*/ 20 h 46"/>
                <a:gd name="T32" fmla="*/ 30 w 43"/>
                <a:gd name="T33" fmla="*/ 20 h 46"/>
                <a:gd name="T34" fmla="*/ 31 w 43"/>
                <a:gd name="T35" fmla="*/ 21 h 46"/>
                <a:gd name="T36" fmla="*/ 31 w 43"/>
                <a:gd name="T37" fmla="*/ 21 h 46"/>
                <a:gd name="T38" fmla="*/ 32 w 43"/>
                <a:gd name="T39" fmla="*/ 21 h 46"/>
                <a:gd name="T40" fmla="*/ 32 w 43"/>
                <a:gd name="T41" fmla="*/ 21 h 46"/>
                <a:gd name="T42" fmla="*/ 34 w 43"/>
                <a:gd name="T43" fmla="*/ 16 h 46"/>
                <a:gd name="T44" fmla="*/ 38 w 43"/>
                <a:gd name="T45" fmla="*/ 12 h 46"/>
                <a:gd name="T46" fmla="*/ 40 w 43"/>
                <a:gd name="T47" fmla="*/ 7 h 46"/>
                <a:gd name="T48" fmla="*/ 43 w 43"/>
                <a:gd name="T49" fmla="*/ 3 h 46"/>
                <a:gd name="T50" fmla="*/ 40 w 43"/>
                <a:gd name="T51" fmla="*/ 1 h 46"/>
                <a:gd name="T52" fmla="*/ 38 w 43"/>
                <a:gd name="T53" fmla="*/ 1 h 46"/>
                <a:gd name="T54" fmla="*/ 36 w 43"/>
                <a:gd name="T55" fmla="*/ 0 h 46"/>
                <a:gd name="T56" fmla="*/ 33 w 43"/>
                <a:gd name="T57" fmla="*/ 0 h 46"/>
                <a:gd name="T58" fmla="*/ 22 w 43"/>
                <a:gd name="T59" fmla="*/ 0 h 46"/>
                <a:gd name="T60" fmla="*/ 11 w 43"/>
                <a:gd name="T61" fmla="*/ 4 h 46"/>
                <a:gd name="T62" fmla="*/ 3 w 43"/>
                <a:gd name="T63" fmla="*/ 11 h 46"/>
                <a:gd name="T64" fmla="*/ 0 w 43"/>
                <a:gd name="T65" fmla="*/ 20 h 46"/>
                <a:gd name="T66" fmla="*/ 0 w 43"/>
                <a:gd name="T67" fmla="*/ 24 h 46"/>
                <a:gd name="T68" fmla="*/ 0 w 43"/>
                <a:gd name="T69" fmla="*/ 29 h 46"/>
                <a:gd name="T70" fmla="*/ 2 w 43"/>
                <a:gd name="T71" fmla="*/ 34 h 46"/>
                <a:gd name="T72" fmla="*/ 5 w 43"/>
                <a:gd name="T73" fmla="*/ 37 h 46"/>
                <a:gd name="T74" fmla="*/ 7 w 43"/>
                <a:gd name="T75" fmla="*/ 41 h 46"/>
                <a:gd name="T76" fmla="*/ 9 w 43"/>
                <a:gd name="T77" fmla="*/ 43 h 46"/>
                <a:gd name="T78" fmla="*/ 11 w 43"/>
                <a:gd name="T79" fmla="*/ 44 h 46"/>
                <a:gd name="T80" fmla="*/ 15 w 43"/>
                <a:gd name="T81" fmla="*/ 46 h 46"/>
                <a:gd name="T82" fmla="*/ 17 w 43"/>
                <a:gd name="T83" fmla="*/ 45 h 46"/>
                <a:gd name="T84" fmla="*/ 18 w 43"/>
                <a:gd name="T85" fmla="*/ 44 h 46"/>
                <a:gd name="T86" fmla="*/ 21 w 43"/>
                <a:gd name="T87" fmla="*/ 42 h 46"/>
                <a:gd name="T88" fmla="*/ 23 w 43"/>
                <a:gd name="T89" fmla="*/ 41 h 46"/>
                <a:gd name="T90" fmla="*/ 24 w 43"/>
                <a:gd name="T91" fmla="*/ 38 h 46"/>
                <a:gd name="T92" fmla="*/ 25 w 43"/>
                <a:gd name="T93" fmla="*/ 35 h 46"/>
                <a:gd name="T94" fmla="*/ 28 w 43"/>
                <a:gd name="T95" fmla="*/ 31 h 46"/>
                <a:gd name="T96" fmla="*/ 29 w 43"/>
                <a:gd name="T9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46">
                  <a:moveTo>
                    <a:pt x="29" y="29"/>
                  </a:move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1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727"/>
            <p:cNvSpPr>
              <a:spLocks/>
            </p:cNvSpPr>
            <p:nvPr/>
          </p:nvSpPr>
          <p:spPr bwMode="auto">
            <a:xfrm>
              <a:off x="2904" y="924"/>
              <a:ext cx="17" cy="19"/>
            </a:xfrm>
            <a:custGeom>
              <a:avLst/>
              <a:gdLst>
                <a:gd name="T0" fmla="*/ 20 w 32"/>
                <a:gd name="T1" fmla="*/ 0 h 38"/>
                <a:gd name="T2" fmla="*/ 17 w 32"/>
                <a:gd name="T3" fmla="*/ 4 h 38"/>
                <a:gd name="T4" fmla="*/ 15 w 32"/>
                <a:gd name="T5" fmla="*/ 9 h 38"/>
                <a:gd name="T6" fmla="*/ 11 w 32"/>
                <a:gd name="T7" fmla="*/ 13 h 38"/>
                <a:gd name="T8" fmla="*/ 9 w 32"/>
                <a:gd name="T9" fmla="*/ 18 h 38"/>
                <a:gd name="T10" fmla="*/ 10 w 32"/>
                <a:gd name="T11" fmla="*/ 19 h 38"/>
                <a:gd name="T12" fmla="*/ 13 w 32"/>
                <a:gd name="T13" fmla="*/ 19 h 38"/>
                <a:gd name="T14" fmla="*/ 14 w 32"/>
                <a:gd name="T15" fmla="*/ 20 h 38"/>
                <a:gd name="T16" fmla="*/ 14 w 32"/>
                <a:gd name="T17" fmla="*/ 21 h 38"/>
                <a:gd name="T18" fmla="*/ 15 w 32"/>
                <a:gd name="T19" fmla="*/ 21 h 38"/>
                <a:gd name="T20" fmla="*/ 15 w 32"/>
                <a:gd name="T21" fmla="*/ 21 h 38"/>
                <a:gd name="T22" fmla="*/ 15 w 32"/>
                <a:gd name="T23" fmla="*/ 23 h 38"/>
                <a:gd name="T24" fmla="*/ 15 w 32"/>
                <a:gd name="T25" fmla="*/ 23 h 38"/>
                <a:gd name="T26" fmla="*/ 15 w 32"/>
                <a:gd name="T27" fmla="*/ 23 h 38"/>
                <a:gd name="T28" fmla="*/ 15 w 32"/>
                <a:gd name="T29" fmla="*/ 23 h 38"/>
                <a:gd name="T30" fmla="*/ 15 w 32"/>
                <a:gd name="T31" fmla="*/ 23 h 38"/>
                <a:gd name="T32" fmla="*/ 15 w 32"/>
                <a:gd name="T33" fmla="*/ 23 h 38"/>
                <a:gd name="T34" fmla="*/ 14 w 32"/>
                <a:gd name="T35" fmla="*/ 24 h 38"/>
                <a:gd name="T36" fmla="*/ 11 w 32"/>
                <a:gd name="T37" fmla="*/ 25 h 38"/>
                <a:gd name="T38" fmla="*/ 9 w 32"/>
                <a:gd name="T39" fmla="*/ 26 h 38"/>
                <a:gd name="T40" fmla="*/ 6 w 32"/>
                <a:gd name="T41" fmla="*/ 26 h 38"/>
                <a:gd name="T42" fmla="*/ 5 w 32"/>
                <a:gd name="T43" fmla="*/ 28 h 38"/>
                <a:gd name="T44" fmla="*/ 2 w 32"/>
                <a:gd name="T45" fmla="*/ 32 h 38"/>
                <a:gd name="T46" fmla="*/ 1 w 32"/>
                <a:gd name="T47" fmla="*/ 35 h 38"/>
                <a:gd name="T48" fmla="*/ 0 w 32"/>
                <a:gd name="T49" fmla="*/ 38 h 38"/>
                <a:gd name="T50" fmla="*/ 1 w 32"/>
                <a:gd name="T51" fmla="*/ 36 h 38"/>
                <a:gd name="T52" fmla="*/ 2 w 32"/>
                <a:gd name="T53" fmla="*/ 35 h 38"/>
                <a:gd name="T54" fmla="*/ 3 w 32"/>
                <a:gd name="T55" fmla="*/ 35 h 38"/>
                <a:gd name="T56" fmla="*/ 5 w 32"/>
                <a:gd name="T57" fmla="*/ 34 h 38"/>
                <a:gd name="T58" fmla="*/ 11 w 32"/>
                <a:gd name="T59" fmla="*/ 28 h 38"/>
                <a:gd name="T60" fmla="*/ 18 w 32"/>
                <a:gd name="T61" fmla="*/ 23 h 38"/>
                <a:gd name="T62" fmla="*/ 25 w 32"/>
                <a:gd name="T63" fmla="*/ 17 h 38"/>
                <a:gd name="T64" fmla="*/ 32 w 32"/>
                <a:gd name="T65" fmla="*/ 11 h 38"/>
                <a:gd name="T66" fmla="*/ 31 w 32"/>
                <a:gd name="T67" fmla="*/ 10 h 38"/>
                <a:gd name="T68" fmla="*/ 31 w 32"/>
                <a:gd name="T69" fmla="*/ 10 h 38"/>
                <a:gd name="T70" fmla="*/ 31 w 32"/>
                <a:gd name="T71" fmla="*/ 10 h 38"/>
                <a:gd name="T72" fmla="*/ 31 w 32"/>
                <a:gd name="T73" fmla="*/ 9 h 38"/>
                <a:gd name="T74" fmla="*/ 29 w 32"/>
                <a:gd name="T75" fmla="*/ 6 h 38"/>
                <a:gd name="T76" fmla="*/ 25 w 32"/>
                <a:gd name="T77" fmla="*/ 4 h 38"/>
                <a:gd name="T78" fmla="*/ 23 w 32"/>
                <a:gd name="T79" fmla="*/ 2 h 38"/>
                <a:gd name="T80" fmla="*/ 20 w 32"/>
                <a:gd name="T8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8">
                  <a:moveTo>
                    <a:pt x="20" y="0"/>
                  </a:moveTo>
                  <a:lnTo>
                    <a:pt x="17" y="4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11" y="28"/>
                  </a:lnTo>
                  <a:lnTo>
                    <a:pt x="18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9" name="Freeform 728"/>
            <p:cNvSpPr>
              <a:spLocks/>
            </p:cNvSpPr>
            <p:nvPr/>
          </p:nvSpPr>
          <p:spPr bwMode="auto">
            <a:xfrm>
              <a:off x="2844" y="957"/>
              <a:ext cx="13" cy="16"/>
            </a:xfrm>
            <a:custGeom>
              <a:avLst/>
              <a:gdLst>
                <a:gd name="T0" fmla="*/ 9 w 26"/>
                <a:gd name="T1" fmla="*/ 0 h 33"/>
                <a:gd name="T2" fmla="*/ 7 w 26"/>
                <a:gd name="T3" fmla="*/ 5 h 33"/>
                <a:gd name="T4" fmla="*/ 5 w 26"/>
                <a:gd name="T5" fmla="*/ 9 h 33"/>
                <a:gd name="T6" fmla="*/ 2 w 26"/>
                <a:gd name="T7" fmla="*/ 14 h 33"/>
                <a:gd name="T8" fmla="*/ 0 w 26"/>
                <a:gd name="T9" fmla="*/ 19 h 33"/>
                <a:gd name="T10" fmla="*/ 3 w 26"/>
                <a:gd name="T11" fmla="*/ 21 h 33"/>
                <a:gd name="T12" fmla="*/ 6 w 26"/>
                <a:gd name="T13" fmla="*/ 24 h 33"/>
                <a:gd name="T14" fmla="*/ 7 w 26"/>
                <a:gd name="T15" fmla="*/ 27 h 33"/>
                <a:gd name="T16" fmla="*/ 7 w 26"/>
                <a:gd name="T17" fmla="*/ 30 h 33"/>
                <a:gd name="T18" fmla="*/ 7 w 26"/>
                <a:gd name="T19" fmla="*/ 31 h 33"/>
                <a:gd name="T20" fmla="*/ 7 w 26"/>
                <a:gd name="T21" fmla="*/ 31 h 33"/>
                <a:gd name="T22" fmla="*/ 6 w 26"/>
                <a:gd name="T23" fmla="*/ 31 h 33"/>
                <a:gd name="T24" fmla="*/ 6 w 26"/>
                <a:gd name="T25" fmla="*/ 33 h 33"/>
                <a:gd name="T26" fmla="*/ 11 w 26"/>
                <a:gd name="T27" fmla="*/ 30 h 33"/>
                <a:gd name="T28" fmla="*/ 16 w 26"/>
                <a:gd name="T29" fmla="*/ 29 h 33"/>
                <a:gd name="T30" fmla="*/ 22 w 26"/>
                <a:gd name="T31" fmla="*/ 27 h 33"/>
                <a:gd name="T32" fmla="*/ 26 w 26"/>
                <a:gd name="T33" fmla="*/ 26 h 33"/>
                <a:gd name="T34" fmla="*/ 25 w 26"/>
                <a:gd name="T35" fmla="*/ 18 h 33"/>
                <a:gd name="T36" fmla="*/ 22 w 26"/>
                <a:gd name="T37" fmla="*/ 11 h 33"/>
                <a:gd name="T38" fmla="*/ 16 w 26"/>
                <a:gd name="T39" fmla="*/ 5 h 33"/>
                <a:gd name="T40" fmla="*/ 9 w 26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7" y="5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1" y="30"/>
                  </a:lnTo>
                  <a:lnTo>
                    <a:pt x="16" y="29"/>
                  </a:lnTo>
                  <a:lnTo>
                    <a:pt x="22" y="27"/>
                  </a:lnTo>
                  <a:lnTo>
                    <a:pt x="26" y="26"/>
                  </a:lnTo>
                  <a:lnTo>
                    <a:pt x="25" y="18"/>
                  </a:lnTo>
                  <a:lnTo>
                    <a:pt x="22" y="11"/>
                  </a:lnTo>
                  <a:lnTo>
                    <a:pt x="16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729"/>
            <p:cNvSpPr>
              <a:spLocks/>
            </p:cNvSpPr>
            <p:nvPr/>
          </p:nvSpPr>
          <p:spPr bwMode="auto">
            <a:xfrm>
              <a:off x="2835" y="986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0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1 h 1"/>
                <a:gd name="T24" fmla="*/ 0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1" name="Freeform 730"/>
            <p:cNvSpPr>
              <a:spLocks/>
            </p:cNvSpPr>
            <p:nvPr/>
          </p:nvSpPr>
          <p:spPr bwMode="auto">
            <a:xfrm>
              <a:off x="2822" y="954"/>
              <a:ext cx="27" cy="23"/>
            </a:xfrm>
            <a:custGeom>
              <a:avLst/>
              <a:gdLst>
                <a:gd name="T0" fmla="*/ 30 w 54"/>
                <a:gd name="T1" fmla="*/ 42 h 44"/>
                <a:gd name="T2" fmla="*/ 27 w 54"/>
                <a:gd name="T3" fmla="*/ 40 h 44"/>
                <a:gd name="T4" fmla="*/ 23 w 54"/>
                <a:gd name="T5" fmla="*/ 38 h 44"/>
                <a:gd name="T6" fmla="*/ 22 w 54"/>
                <a:gd name="T7" fmla="*/ 34 h 44"/>
                <a:gd name="T8" fmla="*/ 21 w 54"/>
                <a:gd name="T9" fmla="*/ 31 h 44"/>
                <a:gd name="T10" fmla="*/ 21 w 54"/>
                <a:gd name="T11" fmla="*/ 31 h 44"/>
                <a:gd name="T12" fmla="*/ 21 w 54"/>
                <a:gd name="T13" fmla="*/ 31 h 44"/>
                <a:gd name="T14" fmla="*/ 21 w 54"/>
                <a:gd name="T15" fmla="*/ 31 h 44"/>
                <a:gd name="T16" fmla="*/ 21 w 54"/>
                <a:gd name="T17" fmla="*/ 29 h 44"/>
                <a:gd name="T18" fmla="*/ 21 w 54"/>
                <a:gd name="T19" fmla="*/ 27 h 44"/>
                <a:gd name="T20" fmla="*/ 22 w 54"/>
                <a:gd name="T21" fmla="*/ 26 h 44"/>
                <a:gd name="T22" fmla="*/ 23 w 54"/>
                <a:gd name="T23" fmla="*/ 25 h 44"/>
                <a:gd name="T24" fmla="*/ 24 w 54"/>
                <a:gd name="T25" fmla="*/ 24 h 44"/>
                <a:gd name="T26" fmla="*/ 28 w 54"/>
                <a:gd name="T27" fmla="*/ 23 h 44"/>
                <a:gd name="T28" fmla="*/ 31 w 54"/>
                <a:gd name="T29" fmla="*/ 21 h 44"/>
                <a:gd name="T30" fmla="*/ 35 w 54"/>
                <a:gd name="T31" fmla="*/ 20 h 44"/>
                <a:gd name="T32" fmla="*/ 38 w 54"/>
                <a:gd name="T33" fmla="*/ 20 h 44"/>
                <a:gd name="T34" fmla="*/ 40 w 54"/>
                <a:gd name="T35" fmla="*/ 21 h 44"/>
                <a:gd name="T36" fmla="*/ 42 w 54"/>
                <a:gd name="T37" fmla="*/ 21 h 44"/>
                <a:gd name="T38" fmla="*/ 44 w 54"/>
                <a:gd name="T39" fmla="*/ 23 h 44"/>
                <a:gd name="T40" fmla="*/ 45 w 54"/>
                <a:gd name="T41" fmla="*/ 24 h 44"/>
                <a:gd name="T42" fmla="*/ 47 w 54"/>
                <a:gd name="T43" fmla="*/ 19 h 44"/>
                <a:gd name="T44" fmla="*/ 50 w 54"/>
                <a:gd name="T45" fmla="*/ 14 h 44"/>
                <a:gd name="T46" fmla="*/ 52 w 54"/>
                <a:gd name="T47" fmla="*/ 10 h 44"/>
                <a:gd name="T48" fmla="*/ 54 w 54"/>
                <a:gd name="T49" fmla="*/ 5 h 44"/>
                <a:gd name="T50" fmla="*/ 52 w 54"/>
                <a:gd name="T51" fmla="*/ 4 h 44"/>
                <a:gd name="T52" fmla="*/ 48 w 54"/>
                <a:gd name="T53" fmla="*/ 3 h 44"/>
                <a:gd name="T54" fmla="*/ 45 w 54"/>
                <a:gd name="T55" fmla="*/ 2 h 44"/>
                <a:gd name="T56" fmla="*/ 42 w 54"/>
                <a:gd name="T57" fmla="*/ 1 h 44"/>
                <a:gd name="T58" fmla="*/ 33 w 54"/>
                <a:gd name="T59" fmla="*/ 0 h 44"/>
                <a:gd name="T60" fmla="*/ 27 w 54"/>
                <a:gd name="T61" fmla="*/ 1 h 44"/>
                <a:gd name="T62" fmla="*/ 20 w 54"/>
                <a:gd name="T63" fmla="*/ 3 h 44"/>
                <a:gd name="T64" fmla="*/ 13 w 54"/>
                <a:gd name="T65" fmla="*/ 6 h 44"/>
                <a:gd name="T66" fmla="*/ 8 w 54"/>
                <a:gd name="T67" fmla="*/ 10 h 44"/>
                <a:gd name="T68" fmla="*/ 5 w 54"/>
                <a:gd name="T69" fmla="*/ 14 h 44"/>
                <a:gd name="T70" fmla="*/ 1 w 54"/>
                <a:gd name="T71" fmla="*/ 20 h 44"/>
                <a:gd name="T72" fmla="*/ 0 w 54"/>
                <a:gd name="T73" fmla="*/ 26 h 44"/>
                <a:gd name="T74" fmla="*/ 0 w 54"/>
                <a:gd name="T75" fmla="*/ 26 h 44"/>
                <a:gd name="T76" fmla="*/ 0 w 54"/>
                <a:gd name="T77" fmla="*/ 31 h 44"/>
                <a:gd name="T78" fmla="*/ 0 w 54"/>
                <a:gd name="T79" fmla="*/ 35 h 44"/>
                <a:gd name="T80" fmla="*/ 1 w 54"/>
                <a:gd name="T81" fmla="*/ 40 h 44"/>
                <a:gd name="T82" fmla="*/ 2 w 54"/>
                <a:gd name="T83" fmla="*/ 44 h 44"/>
                <a:gd name="T84" fmla="*/ 9 w 54"/>
                <a:gd name="T85" fmla="*/ 44 h 44"/>
                <a:gd name="T86" fmla="*/ 16 w 54"/>
                <a:gd name="T87" fmla="*/ 44 h 44"/>
                <a:gd name="T88" fmla="*/ 23 w 54"/>
                <a:gd name="T89" fmla="*/ 43 h 44"/>
                <a:gd name="T90" fmla="*/ 30 w 54"/>
                <a:gd name="T9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" h="44">
                  <a:moveTo>
                    <a:pt x="30" y="42"/>
                  </a:moveTo>
                  <a:lnTo>
                    <a:pt x="27" y="40"/>
                  </a:lnTo>
                  <a:lnTo>
                    <a:pt x="23" y="38"/>
                  </a:lnTo>
                  <a:lnTo>
                    <a:pt x="22" y="3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0" y="21"/>
                  </a:lnTo>
                  <a:lnTo>
                    <a:pt x="42" y="21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7" y="19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2" y="4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2" y="44"/>
                  </a:lnTo>
                  <a:lnTo>
                    <a:pt x="9" y="44"/>
                  </a:lnTo>
                  <a:lnTo>
                    <a:pt x="16" y="44"/>
                  </a:lnTo>
                  <a:lnTo>
                    <a:pt x="23" y="43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Freeform 731"/>
            <p:cNvSpPr>
              <a:spLocks/>
            </p:cNvSpPr>
            <p:nvPr/>
          </p:nvSpPr>
          <p:spPr bwMode="auto">
            <a:xfrm>
              <a:off x="2882" y="886"/>
              <a:ext cx="26" cy="32"/>
            </a:xfrm>
            <a:custGeom>
              <a:avLst/>
              <a:gdLst>
                <a:gd name="T0" fmla="*/ 18 w 53"/>
                <a:gd name="T1" fmla="*/ 63 h 63"/>
                <a:gd name="T2" fmla="*/ 23 w 53"/>
                <a:gd name="T3" fmla="*/ 63 h 63"/>
                <a:gd name="T4" fmla="*/ 28 w 53"/>
                <a:gd name="T5" fmla="*/ 62 h 63"/>
                <a:gd name="T6" fmla="*/ 32 w 53"/>
                <a:gd name="T7" fmla="*/ 61 h 63"/>
                <a:gd name="T8" fmla="*/ 37 w 53"/>
                <a:gd name="T9" fmla="*/ 58 h 63"/>
                <a:gd name="T10" fmla="*/ 43 w 53"/>
                <a:gd name="T11" fmla="*/ 54 h 63"/>
                <a:gd name="T12" fmla="*/ 47 w 53"/>
                <a:gd name="T13" fmla="*/ 47 h 63"/>
                <a:gd name="T14" fmla="*/ 51 w 53"/>
                <a:gd name="T15" fmla="*/ 39 h 63"/>
                <a:gd name="T16" fmla="*/ 53 w 53"/>
                <a:gd name="T17" fmla="*/ 31 h 63"/>
                <a:gd name="T18" fmla="*/ 53 w 53"/>
                <a:gd name="T19" fmla="*/ 28 h 63"/>
                <a:gd name="T20" fmla="*/ 53 w 53"/>
                <a:gd name="T21" fmla="*/ 27 h 63"/>
                <a:gd name="T22" fmla="*/ 53 w 53"/>
                <a:gd name="T23" fmla="*/ 25 h 63"/>
                <a:gd name="T24" fmla="*/ 53 w 53"/>
                <a:gd name="T25" fmla="*/ 23 h 63"/>
                <a:gd name="T26" fmla="*/ 53 w 53"/>
                <a:gd name="T27" fmla="*/ 17 h 63"/>
                <a:gd name="T28" fmla="*/ 52 w 53"/>
                <a:gd name="T29" fmla="*/ 10 h 63"/>
                <a:gd name="T30" fmla="*/ 50 w 53"/>
                <a:gd name="T31" fmla="*/ 4 h 63"/>
                <a:gd name="T32" fmla="*/ 46 w 53"/>
                <a:gd name="T33" fmla="*/ 0 h 63"/>
                <a:gd name="T34" fmla="*/ 41 w 53"/>
                <a:gd name="T35" fmla="*/ 3 h 63"/>
                <a:gd name="T36" fmla="*/ 38 w 53"/>
                <a:gd name="T37" fmla="*/ 7 h 63"/>
                <a:gd name="T38" fmla="*/ 35 w 53"/>
                <a:gd name="T39" fmla="*/ 10 h 63"/>
                <a:gd name="T40" fmla="*/ 30 w 53"/>
                <a:gd name="T41" fmla="*/ 14 h 63"/>
                <a:gd name="T42" fmla="*/ 31 w 53"/>
                <a:gd name="T43" fmla="*/ 16 h 63"/>
                <a:gd name="T44" fmla="*/ 32 w 53"/>
                <a:gd name="T45" fmla="*/ 19 h 63"/>
                <a:gd name="T46" fmla="*/ 32 w 53"/>
                <a:gd name="T47" fmla="*/ 23 h 63"/>
                <a:gd name="T48" fmla="*/ 32 w 53"/>
                <a:gd name="T49" fmla="*/ 27 h 63"/>
                <a:gd name="T50" fmla="*/ 31 w 53"/>
                <a:gd name="T51" fmla="*/ 32 h 63"/>
                <a:gd name="T52" fmla="*/ 29 w 53"/>
                <a:gd name="T53" fmla="*/ 35 h 63"/>
                <a:gd name="T54" fmla="*/ 28 w 53"/>
                <a:gd name="T55" fmla="*/ 39 h 63"/>
                <a:gd name="T56" fmla="*/ 25 w 53"/>
                <a:gd name="T57" fmla="*/ 41 h 63"/>
                <a:gd name="T58" fmla="*/ 24 w 53"/>
                <a:gd name="T59" fmla="*/ 41 h 63"/>
                <a:gd name="T60" fmla="*/ 24 w 53"/>
                <a:gd name="T61" fmla="*/ 41 h 63"/>
                <a:gd name="T62" fmla="*/ 23 w 53"/>
                <a:gd name="T63" fmla="*/ 42 h 63"/>
                <a:gd name="T64" fmla="*/ 22 w 53"/>
                <a:gd name="T65" fmla="*/ 42 h 63"/>
                <a:gd name="T66" fmla="*/ 20 w 53"/>
                <a:gd name="T67" fmla="*/ 41 h 63"/>
                <a:gd name="T68" fmla="*/ 18 w 53"/>
                <a:gd name="T69" fmla="*/ 38 h 63"/>
                <a:gd name="T70" fmla="*/ 17 w 53"/>
                <a:gd name="T71" fmla="*/ 32 h 63"/>
                <a:gd name="T72" fmla="*/ 17 w 53"/>
                <a:gd name="T73" fmla="*/ 26 h 63"/>
                <a:gd name="T74" fmla="*/ 13 w 53"/>
                <a:gd name="T75" fmla="*/ 31 h 63"/>
                <a:gd name="T76" fmla="*/ 8 w 53"/>
                <a:gd name="T77" fmla="*/ 35 h 63"/>
                <a:gd name="T78" fmla="*/ 3 w 53"/>
                <a:gd name="T79" fmla="*/ 41 h 63"/>
                <a:gd name="T80" fmla="*/ 0 w 53"/>
                <a:gd name="T81" fmla="*/ 46 h 63"/>
                <a:gd name="T82" fmla="*/ 3 w 53"/>
                <a:gd name="T83" fmla="*/ 51 h 63"/>
                <a:gd name="T84" fmla="*/ 8 w 53"/>
                <a:gd name="T85" fmla="*/ 57 h 63"/>
                <a:gd name="T86" fmla="*/ 13 w 53"/>
                <a:gd name="T87" fmla="*/ 61 h 63"/>
                <a:gd name="T88" fmla="*/ 18 w 53"/>
                <a:gd name="T8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63">
                  <a:moveTo>
                    <a:pt x="18" y="63"/>
                  </a:moveTo>
                  <a:lnTo>
                    <a:pt x="23" y="63"/>
                  </a:lnTo>
                  <a:lnTo>
                    <a:pt x="28" y="62"/>
                  </a:lnTo>
                  <a:lnTo>
                    <a:pt x="32" y="61"/>
                  </a:lnTo>
                  <a:lnTo>
                    <a:pt x="37" y="58"/>
                  </a:lnTo>
                  <a:lnTo>
                    <a:pt x="43" y="54"/>
                  </a:lnTo>
                  <a:lnTo>
                    <a:pt x="47" y="47"/>
                  </a:lnTo>
                  <a:lnTo>
                    <a:pt x="51" y="39"/>
                  </a:lnTo>
                  <a:lnTo>
                    <a:pt x="53" y="31"/>
                  </a:lnTo>
                  <a:lnTo>
                    <a:pt x="53" y="28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2" y="10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35" y="10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1" y="32"/>
                  </a:lnTo>
                  <a:lnTo>
                    <a:pt x="29" y="35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18" y="38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3" y="31"/>
                  </a:lnTo>
                  <a:lnTo>
                    <a:pt x="8" y="35"/>
                  </a:lnTo>
                  <a:lnTo>
                    <a:pt x="3" y="41"/>
                  </a:lnTo>
                  <a:lnTo>
                    <a:pt x="0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3" y="61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3" name="Freeform 732"/>
            <p:cNvSpPr>
              <a:spLocks/>
            </p:cNvSpPr>
            <p:nvPr/>
          </p:nvSpPr>
          <p:spPr bwMode="auto">
            <a:xfrm>
              <a:off x="2880" y="882"/>
              <a:ext cx="25" cy="27"/>
            </a:xfrm>
            <a:custGeom>
              <a:avLst/>
              <a:gdLst>
                <a:gd name="T0" fmla="*/ 20 w 49"/>
                <a:gd name="T1" fmla="*/ 36 h 56"/>
                <a:gd name="T2" fmla="*/ 20 w 49"/>
                <a:gd name="T3" fmla="*/ 36 h 56"/>
                <a:gd name="T4" fmla="*/ 20 w 49"/>
                <a:gd name="T5" fmla="*/ 35 h 56"/>
                <a:gd name="T6" fmla="*/ 20 w 49"/>
                <a:gd name="T7" fmla="*/ 35 h 56"/>
                <a:gd name="T8" fmla="*/ 20 w 49"/>
                <a:gd name="T9" fmla="*/ 35 h 56"/>
                <a:gd name="T10" fmla="*/ 21 w 49"/>
                <a:gd name="T11" fmla="*/ 30 h 56"/>
                <a:gd name="T12" fmla="*/ 24 w 49"/>
                <a:gd name="T13" fmla="*/ 27 h 56"/>
                <a:gd name="T14" fmla="*/ 25 w 49"/>
                <a:gd name="T15" fmla="*/ 24 h 56"/>
                <a:gd name="T16" fmla="*/ 27 w 49"/>
                <a:gd name="T17" fmla="*/ 22 h 56"/>
                <a:gd name="T18" fmla="*/ 28 w 49"/>
                <a:gd name="T19" fmla="*/ 21 h 56"/>
                <a:gd name="T20" fmla="*/ 30 w 49"/>
                <a:gd name="T21" fmla="*/ 21 h 56"/>
                <a:gd name="T22" fmla="*/ 30 w 49"/>
                <a:gd name="T23" fmla="*/ 21 h 56"/>
                <a:gd name="T24" fmla="*/ 31 w 49"/>
                <a:gd name="T25" fmla="*/ 21 h 56"/>
                <a:gd name="T26" fmla="*/ 32 w 49"/>
                <a:gd name="T27" fmla="*/ 21 h 56"/>
                <a:gd name="T28" fmla="*/ 32 w 49"/>
                <a:gd name="T29" fmla="*/ 22 h 56"/>
                <a:gd name="T30" fmla="*/ 33 w 49"/>
                <a:gd name="T31" fmla="*/ 22 h 56"/>
                <a:gd name="T32" fmla="*/ 33 w 49"/>
                <a:gd name="T33" fmla="*/ 24 h 56"/>
                <a:gd name="T34" fmla="*/ 38 w 49"/>
                <a:gd name="T35" fmla="*/ 20 h 56"/>
                <a:gd name="T36" fmla="*/ 41 w 49"/>
                <a:gd name="T37" fmla="*/ 17 h 56"/>
                <a:gd name="T38" fmla="*/ 44 w 49"/>
                <a:gd name="T39" fmla="*/ 13 h 56"/>
                <a:gd name="T40" fmla="*/ 49 w 49"/>
                <a:gd name="T41" fmla="*/ 10 h 56"/>
                <a:gd name="T42" fmla="*/ 46 w 49"/>
                <a:gd name="T43" fmla="*/ 6 h 56"/>
                <a:gd name="T44" fmla="*/ 42 w 49"/>
                <a:gd name="T45" fmla="*/ 4 h 56"/>
                <a:gd name="T46" fmla="*/ 39 w 49"/>
                <a:gd name="T47" fmla="*/ 2 h 56"/>
                <a:gd name="T48" fmla="*/ 34 w 49"/>
                <a:gd name="T49" fmla="*/ 0 h 56"/>
                <a:gd name="T50" fmla="*/ 30 w 49"/>
                <a:gd name="T51" fmla="*/ 0 h 56"/>
                <a:gd name="T52" fmla="*/ 25 w 49"/>
                <a:gd name="T53" fmla="*/ 0 h 56"/>
                <a:gd name="T54" fmla="*/ 20 w 49"/>
                <a:gd name="T55" fmla="*/ 3 h 56"/>
                <a:gd name="T56" fmla="*/ 16 w 49"/>
                <a:gd name="T57" fmla="*/ 5 h 56"/>
                <a:gd name="T58" fmla="*/ 10 w 49"/>
                <a:gd name="T59" fmla="*/ 10 h 56"/>
                <a:gd name="T60" fmla="*/ 5 w 49"/>
                <a:gd name="T61" fmla="*/ 17 h 56"/>
                <a:gd name="T62" fmla="*/ 2 w 49"/>
                <a:gd name="T63" fmla="*/ 24 h 56"/>
                <a:gd name="T64" fmla="*/ 0 w 49"/>
                <a:gd name="T65" fmla="*/ 32 h 56"/>
                <a:gd name="T66" fmla="*/ 0 w 49"/>
                <a:gd name="T67" fmla="*/ 38 h 56"/>
                <a:gd name="T68" fmla="*/ 0 w 49"/>
                <a:gd name="T69" fmla="*/ 44 h 56"/>
                <a:gd name="T70" fmla="*/ 1 w 49"/>
                <a:gd name="T71" fmla="*/ 50 h 56"/>
                <a:gd name="T72" fmla="*/ 3 w 49"/>
                <a:gd name="T73" fmla="*/ 56 h 56"/>
                <a:gd name="T74" fmla="*/ 6 w 49"/>
                <a:gd name="T75" fmla="*/ 51 h 56"/>
                <a:gd name="T76" fmla="*/ 11 w 49"/>
                <a:gd name="T77" fmla="*/ 45 h 56"/>
                <a:gd name="T78" fmla="*/ 16 w 49"/>
                <a:gd name="T79" fmla="*/ 41 h 56"/>
                <a:gd name="T80" fmla="*/ 20 w 49"/>
                <a:gd name="T8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56">
                  <a:moveTo>
                    <a:pt x="20" y="36"/>
                  </a:move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1" y="30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8" y="20"/>
                  </a:lnTo>
                  <a:lnTo>
                    <a:pt x="41" y="17"/>
                  </a:lnTo>
                  <a:lnTo>
                    <a:pt x="44" y="13"/>
                  </a:lnTo>
                  <a:lnTo>
                    <a:pt x="49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5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3" y="5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6" y="41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4" name="Freeform 733"/>
            <p:cNvSpPr>
              <a:spLocks noEditPoints="1"/>
            </p:cNvSpPr>
            <p:nvPr/>
          </p:nvSpPr>
          <p:spPr bwMode="auto">
            <a:xfrm>
              <a:off x="2890" y="831"/>
              <a:ext cx="82" cy="103"/>
            </a:xfrm>
            <a:custGeom>
              <a:avLst/>
              <a:gdLst>
                <a:gd name="T0" fmla="*/ 164 w 164"/>
                <a:gd name="T1" fmla="*/ 60 h 206"/>
                <a:gd name="T2" fmla="*/ 164 w 164"/>
                <a:gd name="T3" fmla="*/ 60 h 206"/>
                <a:gd name="T4" fmla="*/ 163 w 164"/>
                <a:gd name="T5" fmla="*/ 48 h 206"/>
                <a:gd name="T6" fmla="*/ 158 w 164"/>
                <a:gd name="T7" fmla="*/ 31 h 206"/>
                <a:gd name="T8" fmla="*/ 149 w 164"/>
                <a:gd name="T9" fmla="*/ 18 h 206"/>
                <a:gd name="T10" fmla="*/ 140 w 164"/>
                <a:gd name="T11" fmla="*/ 12 h 206"/>
                <a:gd name="T12" fmla="*/ 128 w 164"/>
                <a:gd name="T13" fmla="*/ 6 h 206"/>
                <a:gd name="T14" fmla="*/ 115 w 164"/>
                <a:gd name="T15" fmla="*/ 2 h 206"/>
                <a:gd name="T16" fmla="*/ 97 w 164"/>
                <a:gd name="T17" fmla="*/ 0 h 206"/>
                <a:gd name="T18" fmla="*/ 72 w 164"/>
                <a:gd name="T19" fmla="*/ 2 h 206"/>
                <a:gd name="T20" fmla="*/ 44 w 164"/>
                <a:gd name="T21" fmla="*/ 8 h 206"/>
                <a:gd name="T22" fmla="*/ 15 w 164"/>
                <a:gd name="T23" fmla="*/ 18 h 206"/>
                <a:gd name="T24" fmla="*/ 8 w 164"/>
                <a:gd name="T25" fmla="*/ 44 h 206"/>
                <a:gd name="T26" fmla="*/ 36 w 164"/>
                <a:gd name="T27" fmla="*/ 32 h 206"/>
                <a:gd name="T28" fmla="*/ 61 w 164"/>
                <a:gd name="T29" fmla="*/ 25 h 206"/>
                <a:gd name="T30" fmla="*/ 85 w 164"/>
                <a:gd name="T31" fmla="*/ 22 h 206"/>
                <a:gd name="T32" fmla="*/ 106 w 164"/>
                <a:gd name="T33" fmla="*/ 22 h 206"/>
                <a:gd name="T34" fmla="*/ 123 w 164"/>
                <a:gd name="T35" fmla="*/ 27 h 206"/>
                <a:gd name="T36" fmla="*/ 136 w 164"/>
                <a:gd name="T37" fmla="*/ 36 h 206"/>
                <a:gd name="T38" fmla="*/ 136 w 164"/>
                <a:gd name="T39" fmla="*/ 36 h 206"/>
                <a:gd name="T40" fmla="*/ 136 w 164"/>
                <a:gd name="T41" fmla="*/ 37 h 206"/>
                <a:gd name="T42" fmla="*/ 137 w 164"/>
                <a:gd name="T43" fmla="*/ 38 h 206"/>
                <a:gd name="T44" fmla="*/ 138 w 164"/>
                <a:gd name="T45" fmla="*/ 40 h 206"/>
                <a:gd name="T46" fmla="*/ 142 w 164"/>
                <a:gd name="T47" fmla="*/ 50 h 206"/>
                <a:gd name="T48" fmla="*/ 143 w 164"/>
                <a:gd name="T49" fmla="*/ 62 h 206"/>
                <a:gd name="T50" fmla="*/ 138 w 164"/>
                <a:gd name="T51" fmla="*/ 88 h 206"/>
                <a:gd name="T52" fmla="*/ 127 w 164"/>
                <a:gd name="T53" fmla="*/ 116 h 206"/>
                <a:gd name="T54" fmla="*/ 113 w 164"/>
                <a:gd name="T55" fmla="*/ 138 h 206"/>
                <a:gd name="T56" fmla="*/ 95 w 164"/>
                <a:gd name="T57" fmla="*/ 162 h 206"/>
                <a:gd name="T58" fmla="*/ 84 w 164"/>
                <a:gd name="T59" fmla="*/ 174 h 206"/>
                <a:gd name="T60" fmla="*/ 73 w 164"/>
                <a:gd name="T61" fmla="*/ 185 h 206"/>
                <a:gd name="T62" fmla="*/ 100 w 164"/>
                <a:gd name="T63" fmla="*/ 187 h 206"/>
                <a:gd name="T64" fmla="*/ 130 w 164"/>
                <a:gd name="T65" fmla="*/ 149 h 206"/>
                <a:gd name="T66" fmla="*/ 151 w 164"/>
                <a:gd name="T67" fmla="*/ 112 h 206"/>
                <a:gd name="T68" fmla="*/ 163 w 164"/>
                <a:gd name="T69" fmla="*/ 77 h 206"/>
                <a:gd name="T70" fmla="*/ 133 w 164"/>
                <a:gd name="T71" fmla="*/ 137 h 206"/>
                <a:gd name="T72" fmla="*/ 133 w 164"/>
                <a:gd name="T73" fmla="*/ 137 h 206"/>
                <a:gd name="T74" fmla="*/ 133 w 164"/>
                <a:gd name="T75" fmla="*/ 137 h 206"/>
                <a:gd name="T76" fmla="*/ 133 w 164"/>
                <a:gd name="T77" fmla="*/ 1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206">
                  <a:moveTo>
                    <a:pt x="164" y="61"/>
                  </a:move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59"/>
                  </a:lnTo>
                  <a:lnTo>
                    <a:pt x="163" y="48"/>
                  </a:lnTo>
                  <a:lnTo>
                    <a:pt x="161" y="39"/>
                  </a:lnTo>
                  <a:lnTo>
                    <a:pt x="158" y="31"/>
                  </a:lnTo>
                  <a:lnTo>
                    <a:pt x="152" y="23"/>
                  </a:lnTo>
                  <a:lnTo>
                    <a:pt x="149" y="18"/>
                  </a:lnTo>
                  <a:lnTo>
                    <a:pt x="144" y="15"/>
                  </a:lnTo>
                  <a:lnTo>
                    <a:pt x="140" y="12"/>
                  </a:lnTo>
                  <a:lnTo>
                    <a:pt x="134" y="8"/>
                  </a:lnTo>
                  <a:lnTo>
                    <a:pt x="128" y="6"/>
                  </a:lnTo>
                  <a:lnTo>
                    <a:pt x="122" y="3"/>
                  </a:lnTo>
                  <a:lnTo>
                    <a:pt x="115" y="2"/>
                  </a:lnTo>
                  <a:lnTo>
                    <a:pt x="108" y="1"/>
                  </a:lnTo>
                  <a:lnTo>
                    <a:pt x="97" y="0"/>
                  </a:lnTo>
                  <a:lnTo>
                    <a:pt x="84" y="1"/>
                  </a:lnTo>
                  <a:lnTo>
                    <a:pt x="72" y="2"/>
                  </a:lnTo>
                  <a:lnTo>
                    <a:pt x="58" y="5"/>
                  </a:lnTo>
                  <a:lnTo>
                    <a:pt x="44" y="8"/>
                  </a:lnTo>
                  <a:lnTo>
                    <a:pt x="30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8" y="44"/>
                  </a:lnTo>
                  <a:lnTo>
                    <a:pt x="22" y="38"/>
                  </a:lnTo>
                  <a:lnTo>
                    <a:pt x="36" y="32"/>
                  </a:lnTo>
                  <a:lnTo>
                    <a:pt x="49" y="29"/>
                  </a:lnTo>
                  <a:lnTo>
                    <a:pt x="61" y="25"/>
                  </a:lnTo>
                  <a:lnTo>
                    <a:pt x="73" y="23"/>
                  </a:lnTo>
                  <a:lnTo>
                    <a:pt x="85" y="22"/>
                  </a:lnTo>
                  <a:lnTo>
                    <a:pt x="96" y="21"/>
                  </a:lnTo>
                  <a:lnTo>
                    <a:pt x="106" y="22"/>
                  </a:lnTo>
                  <a:lnTo>
                    <a:pt x="115" y="23"/>
                  </a:lnTo>
                  <a:lnTo>
                    <a:pt x="123" y="27"/>
                  </a:lnTo>
                  <a:lnTo>
                    <a:pt x="130" y="30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7" y="37"/>
                  </a:lnTo>
                  <a:lnTo>
                    <a:pt x="137" y="38"/>
                  </a:lnTo>
                  <a:lnTo>
                    <a:pt x="138" y="39"/>
                  </a:lnTo>
                  <a:lnTo>
                    <a:pt x="138" y="40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3" y="55"/>
                  </a:lnTo>
                  <a:lnTo>
                    <a:pt x="143" y="62"/>
                  </a:lnTo>
                  <a:lnTo>
                    <a:pt x="142" y="74"/>
                  </a:lnTo>
                  <a:lnTo>
                    <a:pt x="138" y="88"/>
                  </a:lnTo>
                  <a:lnTo>
                    <a:pt x="134" y="101"/>
                  </a:lnTo>
                  <a:lnTo>
                    <a:pt x="127" y="116"/>
                  </a:lnTo>
                  <a:lnTo>
                    <a:pt x="120" y="127"/>
                  </a:lnTo>
                  <a:lnTo>
                    <a:pt x="113" y="138"/>
                  </a:lnTo>
                  <a:lnTo>
                    <a:pt x="104" y="151"/>
                  </a:lnTo>
                  <a:lnTo>
                    <a:pt x="95" y="162"/>
                  </a:lnTo>
                  <a:lnTo>
                    <a:pt x="90" y="168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3" y="185"/>
                  </a:lnTo>
                  <a:lnTo>
                    <a:pt x="82" y="206"/>
                  </a:lnTo>
                  <a:lnTo>
                    <a:pt x="100" y="187"/>
                  </a:lnTo>
                  <a:lnTo>
                    <a:pt x="116" y="168"/>
                  </a:lnTo>
                  <a:lnTo>
                    <a:pt x="130" y="149"/>
                  </a:lnTo>
                  <a:lnTo>
                    <a:pt x="142" y="130"/>
                  </a:lnTo>
                  <a:lnTo>
                    <a:pt x="151" y="112"/>
                  </a:lnTo>
                  <a:lnTo>
                    <a:pt x="158" y="93"/>
                  </a:lnTo>
                  <a:lnTo>
                    <a:pt x="163" y="77"/>
                  </a:lnTo>
                  <a:lnTo>
                    <a:pt x="164" y="61"/>
                  </a:lnTo>
                  <a:close/>
                  <a:moveTo>
                    <a:pt x="133" y="137"/>
                  </a:move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5" name="Freeform 734"/>
            <p:cNvSpPr>
              <a:spLocks/>
            </p:cNvSpPr>
            <p:nvPr/>
          </p:nvSpPr>
          <p:spPr bwMode="auto">
            <a:xfrm>
              <a:off x="2791" y="843"/>
              <a:ext cx="140" cy="144"/>
            </a:xfrm>
            <a:custGeom>
              <a:avLst/>
              <a:gdLst>
                <a:gd name="T0" fmla="*/ 265 w 280"/>
                <a:gd name="T1" fmla="*/ 166 h 288"/>
                <a:gd name="T2" fmla="*/ 252 w 280"/>
                <a:gd name="T3" fmla="*/ 179 h 288"/>
                <a:gd name="T4" fmla="*/ 232 w 280"/>
                <a:gd name="T5" fmla="*/ 196 h 288"/>
                <a:gd name="T6" fmla="*/ 228 w 280"/>
                <a:gd name="T7" fmla="*/ 198 h 288"/>
                <a:gd name="T8" fmla="*/ 222 w 280"/>
                <a:gd name="T9" fmla="*/ 203 h 288"/>
                <a:gd name="T10" fmla="*/ 209 w 280"/>
                <a:gd name="T11" fmla="*/ 213 h 288"/>
                <a:gd name="T12" fmla="*/ 175 w 280"/>
                <a:gd name="T13" fmla="*/ 233 h 288"/>
                <a:gd name="T14" fmla="*/ 143 w 280"/>
                <a:gd name="T15" fmla="*/ 249 h 288"/>
                <a:gd name="T16" fmla="*/ 122 w 280"/>
                <a:gd name="T17" fmla="*/ 257 h 288"/>
                <a:gd name="T18" fmla="*/ 108 w 280"/>
                <a:gd name="T19" fmla="*/ 262 h 288"/>
                <a:gd name="T20" fmla="*/ 99 w 280"/>
                <a:gd name="T21" fmla="*/ 264 h 288"/>
                <a:gd name="T22" fmla="*/ 93 w 280"/>
                <a:gd name="T23" fmla="*/ 265 h 288"/>
                <a:gd name="T24" fmla="*/ 77 w 280"/>
                <a:gd name="T25" fmla="*/ 267 h 288"/>
                <a:gd name="T26" fmla="*/ 62 w 280"/>
                <a:gd name="T27" fmla="*/ 267 h 288"/>
                <a:gd name="T28" fmla="*/ 58 w 280"/>
                <a:gd name="T29" fmla="*/ 266 h 288"/>
                <a:gd name="T30" fmla="*/ 33 w 280"/>
                <a:gd name="T31" fmla="*/ 258 h 288"/>
                <a:gd name="T32" fmla="*/ 21 w 280"/>
                <a:gd name="T33" fmla="*/ 220 h 288"/>
                <a:gd name="T34" fmla="*/ 52 w 280"/>
                <a:gd name="T35" fmla="*/ 149 h 288"/>
                <a:gd name="T36" fmla="*/ 130 w 280"/>
                <a:gd name="T37" fmla="*/ 67 h 288"/>
                <a:gd name="T38" fmla="*/ 159 w 280"/>
                <a:gd name="T39" fmla="*/ 46 h 288"/>
                <a:gd name="T40" fmla="*/ 188 w 280"/>
                <a:gd name="T41" fmla="*/ 29 h 288"/>
                <a:gd name="T42" fmla="*/ 198 w 280"/>
                <a:gd name="T43" fmla="*/ 0 h 288"/>
                <a:gd name="T44" fmla="*/ 168 w 280"/>
                <a:gd name="T45" fmla="*/ 16 h 288"/>
                <a:gd name="T46" fmla="*/ 137 w 280"/>
                <a:gd name="T47" fmla="*/ 36 h 288"/>
                <a:gd name="T48" fmla="*/ 84 w 280"/>
                <a:gd name="T49" fmla="*/ 80 h 288"/>
                <a:gd name="T50" fmla="*/ 16 w 280"/>
                <a:gd name="T51" fmla="*/ 168 h 288"/>
                <a:gd name="T52" fmla="*/ 2 w 280"/>
                <a:gd name="T53" fmla="*/ 246 h 288"/>
                <a:gd name="T54" fmla="*/ 20 w 280"/>
                <a:gd name="T55" fmla="*/ 273 h 288"/>
                <a:gd name="T56" fmla="*/ 36 w 280"/>
                <a:gd name="T57" fmla="*/ 282 h 288"/>
                <a:gd name="T58" fmla="*/ 55 w 280"/>
                <a:gd name="T59" fmla="*/ 287 h 288"/>
                <a:gd name="T60" fmla="*/ 81 w 280"/>
                <a:gd name="T61" fmla="*/ 288 h 288"/>
                <a:gd name="T62" fmla="*/ 90 w 280"/>
                <a:gd name="T63" fmla="*/ 287 h 288"/>
                <a:gd name="T64" fmla="*/ 90 w 280"/>
                <a:gd name="T65" fmla="*/ 287 h 288"/>
                <a:gd name="T66" fmla="*/ 90 w 280"/>
                <a:gd name="T67" fmla="*/ 287 h 288"/>
                <a:gd name="T68" fmla="*/ 91 w 280"/>
                <a:gd name="T69" fmla="*/ 287 h 288"/>
                <a:gd name="T70" fmla="*/ 107 w 280"/>
                <a:gd name="T71" fmla="*/ 287 h 288"/>
                <a:gd name="T72" fmla="*/ 121 w 280"/>
                <a:gd name="T73" fmla="*/ 280 h 288"/>
                <a:gd name="T74" fmla="*/ 123 w 280"/>
                <a:gd name="T75" fmla="*/ 279 h 288"/>
                <a:gd name="T76" fmla="*/ 156 w 280"/>
                <a:gd name="T77" fmla="*/ 266 h 288"/>
                <a:gd name="T78" fmla="*/ 189 w 280"/>
                <a:gd name="T79" fmla="*/ 250 h 288"/>
                <a:gd name="T80" fmla="*/ 219 w 280"/>
                <a:gd name="T81" fmla="*/ 231 h 288"/>
                <a:gd name="T82" fmla="*/ 244 w 280"/>
                <a:gd name="T83" fmla="*/ 212 h 288"/>
                <a:gd name="T84" fmla="*/ 258 w 280"/>
                <a:gd name="T85" fmla="*/ 201 h 288"/>
                <a:gd name="T86" fmla="*/ 271 w 280"/>
                <a:gd name="T87" fmla="*/ 189 h 288"/>
                <a:gd name="T88" fmla="*/ 271 w 280"/>
                <a:gd name="T89" fmla="*/ 1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" h="288">
                  <a:moveTo>
                    <a:pt x="271" y="160"/>
                  </a:moveTo>
                  <a:lnTo>
                    <a:pt x="268" y="164"/>
                  </a:lnTo>
                  <a:lnTo>
                    <a:pt x="265" y="166"/>
                  </a:lnTo>
                  <a:lnTo>
                    <a:pt x="261" y="170"/>
                  </a:lnTo>
                  <a:lnTo>
                    <a:pt x="259" y="173"/>
                  </a:lnTo>
                  <a:lnTo>
                    <a:pt x="252" y="179"/>
                  </a:lnTo>
                  <a:lnTo>
                    <a:pt x="245" y="185"/>
                  </a:lnTo>
                  <a:lnTo>
                    <a:pt x="238" y="190"/>
                  </a:lnTo>
                  <a:lnTo>
                    <a:pt x="232" y="196"/>
                  </a:lnTo>
                  <a:lnTo>
                    <a:pt x="230" y="197"/>
                  </a:lnTo>
                  <a:lnTo>
                    <a:pt x="229" y="197"/>
                  </a:lnTo>
                  <a:lnTo>
                    <a:pt x="228" y="198"/>
                  </a:lnTo>
                  <a:lnTo>
                    <a:pt x="227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21" y="204"/>
                  </a:lnTo>
                  <a:lnTo>
                    <a:pt x="219" y="205"/>
                  </a:lnTo>
                  <a:lnTo>
                    <a:pt x="209" y="213"/>
                  </a:lnTo>
                  <a:lnTo>
                    <a:pt x="197" y="220"/>
                  </a:lnTo>
                  <a:lnTo>
                    <a:pt x="187" y="227"/>
                  </a:lnTo>
                  <a:lnTo>
                    <a:pt x="175" y="233"/>
                  </a:lnTo>
                  <a:lnTo>
                    <a:pt x="165" y="240"/>
                  </a:lnTo>
                  <a:lnTo>
                    <a:pt x="153" y="244"/>
                  </a:lnTo>
                  <a:lnTo>
                    <a:pt x="143" y="249"/>
                  </a:lnTo>
                  <a:lnTo>
                    <a:pt x="132" y="254"/>
                  </a:lnTo>
                  <a:lnTo>
                    <a:pt x="128" y="255"/>
                  </a:lnTo>
                  <a:lnTo>
                    <a:pt x="122" y="257"/>
                  </a:lnTo>
                  <a:lnTo>
                    <a:pt x="117" y="258"/>
                  </a:lnTo>
                  <a:lnTo>
                    <a:pt x="112" y="261"/>
                  </a:lnTo>
                  <a:lnTo>
                    <a:pt x="108" y="262"/>
                  </a:lnTo>
                  <a:lnTo>
                    <a:pt x="105" y="262"/>
                  </a:lnTo>
                  <a:lnTo>
                    <a:pt x="101" y="263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4" y="264"/>
                  </a:lnTo>
                  <a:lnTo>
                    <a:pt x="93" y="265"/>
                  </a:lnTo>
                  <a:lnTo>
                    <a:pt x="91" y="265"/>
                  </a:lnTo>
                  <a:lnTo>
                    <a:pt x="84" y="266"/>
                  </a:lnTo>
                  <a:lnTo>
                    <a:pt x="77" y="267"/>
                  </a:lnTo>
                  <a:lnTo>
                    <a:pt x="70" y="267"/>
                  </a:lnTo>
                  <a:lnTo>
                    <a:pt x="63" y="267"/>
                  </a:lnTo>
                  <a:lnTo>
                    <a:pt x="62" y="267"/>
                  </a:lnTo>
                  <a:lnTo>
                    <a:pt x="61" y="267"/>
                  </a:lnTo>
                  <a:lnTo>
                    <a:pt x="59" y="267"/>
                  </a:lnTo>
                  <a:lnTo>
                    <a:pt x="58" y="266"/>
                  </a:lnTo>
                  <a:lnTo>
                    <a:pt x="48" y="265"/>
                  </a:lnTo>
                  <a:lnTo>
                    <a:pt x="40" y="262"/>
                  </a:lnTo>
                  <a:lnTo>
                    <a:pt x="33" y="258"/>
                  </a:lnTo>
                  <a:lnTo>
                    <a:pt x="28" y="252"/>
                  </a:lnTo>
                  <a:lnTo>
                    <a:pt x="22" y="239"/>
                  </a:lnTo>
                  <a:lnTo>
                    <a:pt x="21" y="220"/>
                  </a:lnTo>
                  <a:lnTo>
                    <a:pt x="25" y="198"/>
                  </a:lnTo>
                  <a:lnTo>
                    <a:pt x="36" y="174"/>
                  </a:lnTo>
                  <a:lnTo>
                    <a:pt x="52" y="149"/>
                  </a:lnTo>
                  <a:lnTo>
                    <a:pt x="73" y="121"/>
                  </a:lnTo>
                  <a:lnTo>
                    <a:pt x="99" y="95"/>
                  </a:lnTo>
                  <a:lnTo>
                    <a:pt x="130" y="67"/>
                  </a:lnTo>
                  <a:lnTo>
                    <a:pt x="139" y="60"/>
                  </a:lnTo>
                  <a:lnTo>
                    <a:pt x="150" y="53"/>
                  </a:lnTo>
                  <a:lnTo>
                    <a:pt x="159" y="46"/>
                  </a:lnTo>
                  <a:lnTo>
                    <a:pt x="168" y="41"/>
                  </a:lnTo>
                  <a:lnTo>
                    <a:pt x="179" y="35"/>
                  </a:lnTo>
                  <a:lnTo>
                    <a:pt x="188" y="29"/>
                  </a:lnTo>
                  <a:lnTo>
                    <a:pt x="197" y="23"/>
                  </a:lnTo>
                  <a:lnTo>
                    <a:pt x="206" y="19"/>
                  </a:lnTo>
                  <a:lnTo>
                    <a:pt x="198" y="0"/>
                  </a:lnTo>
                  <a:lnTo>
                    <a:pt x="188" y="5"/>
                  </a:lnTo>
                  <a:lnTo>
                    <a:pt x="179" y="11"/>
                  </a:lnTo>
                  <a:lnTo>
                    <a:pt x="168" y="16"/>
                  </a:lnTo>
                  <a:lnTo>
                    <a:pt x="158" y="22"/>
                  </a:lnTo>
                  <a:lnTo>
                    <a:pt x="147" y="29"/>
                  </a:lnTo>
                  <a:lnTo>
                    <a:pt x="137" y="36"/>
                  </a:lnTo>
                  <a:lnTo>
                    <a:pt x="128" y="43"/>
                  </a:lnTo>
                  <a:lnTo>
                    <a:pt x="117" y="51"/>
                  </a:lnTo>
                  <a:lnTo>
                    <a:pt x="84" y="80"/>
                  </a:lnTo>
                  <a:lnTo>
                    <a:pt x="56" y="110"/>
                  </a:lnTo>
                  <a:lnTo>
                    <a:pt x="33" y="140"/>
                  </a:lnTo>
                  <a:lnTo>
                    <a:pt x="16" y="168"/>
                  </a:lnTo>
                  <a:lnTo>
                    <a:pt x="5" y="197"/>
                  </a:lnTo>
                  <a:lnTo>
                    <a:pt x="0" y="223"/>
                  </a:lnTo>
                  <a:lnTo>
                    <a:pt x="2" y="246"/>
                  </a:lnTo>
                  <a:lnTo>
                    <a:pt x="12" y="265"/>
                  </a:lnTo>
                  <a:lnTo>
                    <a:pt x="15" y="270"/>
                  </a:lnTo>
                  <a:lnTo>
                    <a:pt x="20" y="273"/>
                  </a:lnTo>
                  <a:lnTo>
                    <a:pt x="24" y="277"/>
                  </a:lnTo>
                  <a:lnTo>
                    <a:pt x="30" y="279"/>
                  </a:lnTo>
                  <a:lnTo>
                    <a:pt x="36" y="282"/>
                  </a:lnTo>
                  <a:lnTo>
                    <a:pt x="41" y="285"/>
                  </a:lnTo>
                  <a:lnTo>
                    <a:pt x="48" y="286"/>
                  </a:lnTo>
                  <a:lnTo>
                    <a:pt x="55" y="287"/>
                  </a:lnTo>
                  <a:lnTo>
                    <a:pt x="63" y="288"/>
                  </a:lnTo>
                  <a:lnTo>
                    <a:pt x="71" y="288"/>
                  </a:lnTo>
                  <a:lnTo>
                    <a:pt x="81" y="288"/>
                  </a:lnTo>
                  <a:lnTo>
                    <a:pt x="89" y="287"/>
                  </a:lnTo>
                  <a:lnTo>
                    <a:pt x="89" y="287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0" y="286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0" y="287"/>
                  </a:lnTo>
                  <a:lnTo>
                    <a:pt x="91" y="287"/>
                  </a:lnTo>
                  <a:lnTo>
                    <a:pt x="91" y="287"/>
                  </a:lnTo>
                  <a:lnTo>
                    <a:pt x="91" y="287"/>
                  </a:lnTo>
                  <a:lnTo>
                    <a:pt x="92" y="287"/>
                  </a:lnTo>
                  <a:lnTo>
                    <a:pt x="100" y="288"/>
                  </a:lnTo>
                  <a:lnTo>
                    <a:pt x="107" y="287"/>
                  </a:lnTo>
                  <a:lnTo>
                    <a:pt x="114" y="285"/>
                  </a:lnTo>
                  <a:lnTo>
                    <a:pt x="120" y="281"/>
                  </a:lnTo>
                  <a:lnTo>
                    <a:pt x="121" y="280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23" y="279"/>
                  </a:lnTo>
                  <a:lnTo>
                    <a:pt x="134" y="275"/>
                  </a:lnTo>
                  <a:lnTo>
                    <a:pt x="144" y="271"/>
                  </a:lnTo>
                  <a:lnTo>
                    <a:pt x="156" y="266"/>
                  </a:lnTo>
                  <a:lnTo>
                    <a:pt x="166" y="262"/>
                  </a:lnTo>
                  <a:lnTo>
                    <a:pt x="177" y="256"/>
                  </a:lnTo>
                  <a:lnTo>
                    <a:pt x="189" y="250"/>
                  </a:lnTo>
                  <a:lnTo>
                    <a:pt x="199" y="243"/>
                  </a:lnTo>
                  <a:lnTo>
                    <a:pt x="211" y="236"/>
                  </a:lnTo>
                  <a:lnTo>
                    <a:pt x="219" y="231"/>
                  </a:lnTo>
                  <a:lnTo>
                    <a:pt x="228" y="225"/>
                  </a:lnTo>
                  <a:lnTo>
                    <a:pt x="236" y="219"/>
                  </a:lnTo>
                  <a:lnTo>
                    <a:pt x="244" y="212"/>
                  </a:lnTo>
                  <a:lnTo>
                    <a:pt x="249" y="209"/>
                  </a:lnTo>
                  <a:lnTo>
                    <a:pt x="253" y="204"/>
                  </a:lnTo>
                  <a:lnTo>
                    <a:pt x="258" y="201"/>
                  </a:lnTo>
                  <a:lnTo>
                    <a:pt x="263" y="196"/>
                  </a:lnTo>
                  <a:lnTo>
                    <a:pt x="267" y="193"/>
                  </a:lnTo>
                  <a:lnTo>
                    <a:pt x="271" y="189"/>
                  </a:lnTo>
                  <a:lnTo>
                    <a:pt x="275" y="185"/>
                  </a:lnTo>
                  <a:lnTo>
                    <a:pt x="280" y="181"/>
                  </a:lnTo>
                  <a:lnTo>
                    <a:pt x="271" y="16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6" name="Freeform 735"/>
            <p:cNvSpPr>
              <a:spLocks/>
            </p:cNvSpPr>
            <p:nvPr/>
          </p:nvSpPr>
          <p:spPr bwMode="auto">
            <a:xfrm>
              <a:off x="2807" y="874"/>
              <a:ext cx="327" cy="297"/>
            </a:xfrm>
            <a:custGeom>
              <a:avLst/>
              <a:gdLst>
                <a:gd name="T0" fmla="*/ 420 w 525"/>
                <a:gd name="T1" fmla="*/ 40 h 449"/>
                <a:gd name="T2" fmla="*/ 492 w 525"/>
                <a:gd name="T3" fmla="*/ 90 h 449"/>
                <a:gd name="T4" fmla="*/ 504 w 525"/>
                <a:gd name="T5" fmla="*/ 123 h 449"/>
                <a:gd name="T6" fmla="*/ 488 w 525"/>
                <a:gd name="T7" fmla="*/ 143 h 449"/>
                <a:gd name="T8" fmla="*/ 457 w 525"/>
                <a:gd name="T9" fmla="*/ 151 h 449"/>
                <a:gd name="T10" fmla="*/ 424 w 525"/>
                <a:gd name="T11" fmla="*/ 157 h 449"/>
                <a:gd name="T12" fmla="*/ 401 w 525"/>
                <a:gd name="T13" fmla="*/ 168 h 449"/>
                <a:gd name="T14" fmla="*/ 402 w 525"/>
                <a:gd name="T15" fmla="*/ 208 h 449"/>
                <a:gd name="T16" fmla="*/ 433 w 525"/>
                <a:gd name="T17" fmla="*/ 290 h 449"/>
                <a:gd name="T18" fmla="*/ 407 w 525"/>
                <a:gd name="T19" fmla="*/ 307 h 449"/>
                <a:gd name="T20" fmla="*/ 371 w 525"/>
                <a:gd name="T21" fmla="*/ 289 h 449"/>
                <a:gd name="T22" fmla="*/ 331 w 525"/>
                <a:gd name="T23" fmla="*/ 257 h 449"/>
                <a:gd name="T24" fmla="*/ 299 w 525"/>
                <a:gd name="T25" fmla="*/ 249 h 449"/>
                <a:gd name="T26" fmla="*/ 265 w 525"/>
                <a:gd name="T27" fmla="*/ 276 h 449"/>
                <a:gd name="T28" fmla="*/ 243 w 525"/>
                <a:gd name="T29" fmla="*/ 356 h 449"/>
                <a:gd name="T30" fmla="*/ 230 w 525"/>
                <a:gd name="T31" fmla="*/ 411 h 449"/>
                <a:gd name="T32" fmla="*/ 209 w 525"/>
                <a:gd name="T33" fmla="*/ 428 h 449"/>
                <a:gd name="T34" fmla="*/ 171 w 525"/>
                <a:gd name="T35" fmla="*/ 411 h 449"/>
                <a:gd name="T36" fmla="*/ 141 w 525"/>
                <a:gd name="T37" fmla="*/ 344 h 449"/>
                <a:gd name="T38" fmla="*/ 134 w 525"/>
                <a:gd name="T39" fmla="*/ 291 h 449"/>
                <a:gd name="T40" fmla="*/ 111 w 525"/>
                <a:gd name="T41" fmla="*/ 287 h 449"/>
                <a:gd name="T42" fmla="*/ 88 w 525"/>
                <a:gd name="T43" fmla="*/ 306 h 449"/>
                <a:gd name="T44" fmla="*/ 65 w 525"/>
                <a:gd name="T45" fmla="*/ 330 h 449"/>
                <a:gd name="T46" fmla="*/ 42 w 525"/>
                <a:gd name="T47" fmla="*/ 347 h 449"/>
                <a:gd name="T48" fmla="*/ 23 w 525"/>
                <a:gd name="T49" fmla="*/ 298 h 449"/>
                <a:gd name="T50" fmla="*/ 7 w 525"/>
                <a:gd name="T51" fmla="*/ 330 h 449"/>
                <a:gd name="T52" fmla="*/ 48 w 525"/>
                <a:gd name="T53" fmla="*/ 366 h 449"/>
                <a:gd name="T54" fmla="*/ 81 w 525"/>
                <a:gd name="T55" fmla="*/ 344 h 449"/>
                <a:gd name="T56" fmla="*/ 108 w 525"/>
                <a:gd name="T57" fmla="*/ 315 h 449"/>
                <a:gd name="T58" fmla="*/ 119 w 525"/>
                <a:gd name="T59" fmla="*/ 312 h 449"/>
                <a:gd name="T60" fmla="*/ 119 w 525"/>
                <a:gd name="T61" fmla="*/ 321 h 449"/>
                <a:gd name="T62" fmla="*/ 126 w 525"/>
                <a:gd name="T63" fmla="*/ 373 h 449"/>
                <a:gd name="T64" fmla="*/ 171 w 525"/>
                <a:gd name="T65" fmla="*/ 437 h 449"/>
                <a:gd name="T66" fmla="*/ 205 w 525"/>
                <a:gd name="T67" fmla="*/ 449 h 449"/>
                <a:gd name="T68" fmla="*/ 222 w 525"/>
                <a:gd name="T69" fmla="*/ 446 h 449"/>
                <a:gd name="T70" fmla="*/ 251 w 525"/>
                <a:gd name="T71" fmla="*/ 417 h 449"/>
                <a:gd name="T72" fmla="*/ 265 w 525"/>
                <a:gd name="T73" fmla="*/ 355 h 449"/>
                <a:gd name="T74" fmla="*/ 283 w 525"/>
                <a:gd name="T75" fmla="*/ 287 h 449"/>
                <a:gd name="T76" fmla="*/ 307 w 525"/>
                <a:gd name="T77" fmla="*/ 269 h 449"/>
                <a:gd name="T78" fmla="*/ 330 w 525"/>
                <a:gd name="T79" fmla="*/ 282 h 449"/>
                <a:gd name="T80" fmla="*/ 374 w 525"/>
                <a:gd name="T81" fmla="*/ 317 h 449"/>
                <a:gd name="T82" fmla="*/ 422 w 525"/>
                <a:gd name="T83" fmla="*/ 326 h 449"/>
                <a:gd name="T84" fmla="*/ 450 w 525"/>
                <a:gd name="T85" fmla="*/ 302 h 449"/>
                <a:gd name="T86" fmla="*/ 449 w 525"/>
                <a:gd name="T87" fmla="*/ 248 h 449"/>
                <a:gd name="T88" fmla="*/ 417 w 525"/>
                <a:gd name="T89" fmla="*/ 189 h 449"/>
                <a:gd name="T90" fmla="*/ 420 w 525"/>
                <a:gd name="T91" fmla="*/ 178 h 449"/>
                <a:gd name="T92" fmla="*/ 440 w 525"/>
                <a:gd name="T93" fmla="*/ 174 h 449"/>
                <a:gd name="T94" fmla="*/ 472 w 525"/>
                <a:gd name="T95" fmla="*/ 169 h 449"/>
                <a:gd name="T96" fmla="*/ 510 w 525"/>
                <a:gd name="T97" fmla="*/ 154 h 449"/>
                <a:gd name="T98" fmla="*/ 524 w 525"/>
                <a:gd name="T99" fmla="*/ 128 h 449"/>
                <a:gd name="T100" fmla="*/ 524 w 525"/>
                <a:gd name="T101" fmla="*/ 107 h 449"/>
                <a:gd name="T102" fmla="*/ 487 w 525"/>
                <a:gd name="T103" fmla="*/ 59 h 449"/>
                <a:gd name="T104" fmla="*/ 398 w 525"/>
                <a:gd name="T105" fmla="*/ 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5" h="449">
                  <a:moveTo>
                    <a:pt x="371" y="18"/>
                  </a:moveTo>
                  <a:lnTo>
                    <a:pt x="384" y="24"/>
                  </a:lnTo>
                  <a:lnTo>
                    <a:pt x="401" y="31"/>
                  </a:lnTo>
                  <a:lnTo>
                    <a:pt x="420" y="40"/>
                  </a:lnTo>
                  <a:lnTo>
                    <a:pt x="440" y="51"/>
                  </a:lnTo>
                  <a:lnTo>
                    <a:pt x="459" y="63"/>
                  </a:lnTo>
                  <a:lnTo>
                    <a:pt x="477" y="76"/>
                  </a:lnTo>
                  <a:lnTo>
                    <a:pt x="492" y="90"/>
                  </a:lnTo>
                  <a:lnTo>
                    <a:pt x="501" y="105"/>
                  </a:lnTo>
                  <a:lnTo>
                    <a:pt x="503" y="112"/>
                  </a:lnTo>
                  <a:lnTo>
                    <a:pt x="504" y="117"/>
                  </a:lnTo>
                  <a:lnTo>
                    <a:pt x="504" y="123"/>
                  </a:lnTo>
                  <a:lnTo>
                    <a:pt x="502" y="129"/>
                  </a:lnTo>
                  <a:lnTo>
                    <a:pt x="499" y="135"/>
                  </a:lnTo>
                  <a:lnTo>
                    <a:pt x="495" y="139"/>
                  </a:lnTo>
                  <a:lnTo>
                    <a:pt x="488" y="143"/>
                  </a:lnTo>
                  <a:lnTo>
                    <a:pt x="482" y="145"/>
                  </a:lnTo>
                  <a:lnTo>
                    <a:pt x="474" y="147"/>
                  </a:lnTo>
                  <a:lnTo>
                    <a:pt x="466" y="150"/>
                  </a:lnTo>
                  <a:lnTo>
                    <a:pt x="457" y="151"/>
                  </a:lnTo>
                  <a:lnTo>
                    <a:pt x="448" y="152"/>
                  </a:lnTo>
                  <a:lnTo>
                    <a:pt x="440" y="153"/>
                  </a:lnTo>
                  <a:lnTo>
                    <a:pt x="432" y="154"/>
                  </a:lnTo>
                  <a:lnTo>
                    <a:pt x="424" y="157"/>
                  </a:lnTo>
                  <a:lnTo>
                    <a:pt x="417" y="158"/>
                  </a:lnTo>
                  <a:lnTo>
                    <a:pt x="411" y="161"/>
                  </a:lnTo>
                  <a:lnTo>
                    <a:pt x="405" y="165"/>
                  </a:lnTo>
                  <a:lnTo>
                    <a:pt x="401" y="168"/>
                  </a:lnTo>
                  <a:lnTo>
                    <a:pt x="397" y="174"/>
                  </a:lnTo>
                  <a:lnTo>
                    <a:pt x="395" y="184"/>
                  </a:lnTo>
                  <a:lnTo>
                    <a:pt x="396" y="195"/>
                  </a:lnTo>
                  <a:lnTo>
                    <a:pt x="402" y="208"/>
                  </a:lnTo>
                  <a:lnTo>
                    <a:pt x="412" y="223"/>
                  </a:lnTo>
                  <a:lnTo>
                    <a:pt x="427" y="250"/>
                  </a:lnTo>
                  <a:lnTo>
                    <a:pt x="433" y="273"/>
                  </a:lnTo>
                  <a:lnTo>
                    <a:pt x="433" y="290"/>
                  </a:lnTo>
                  <a:lnTo>
                    <a:pt x="426" y="302"/>
                  </a:lnTo>
                  <a:lnTo>
                    <a:pt x="421" y="305"/>
                  </a:lnTo>
                  <a:lnTo>
                    <a:pt x="414" y="306"/>
                  </a:lnTo>
                  <a:lnTo>
                    <a:pt x="407" y="307"/>
                  </a:lnTo>
                  <a:lnTo>
                    <a:pt x="399" y="305"/>
                  </a:lnTo>
                  <a:lnTo>
                    <a:pt x="390" y="302"/>
                  </a:lnTo>
                  <a:lnTo>
                    <a:pt x="381" y="297"/>
                  </a:lnTo>
                  <a:lnTo>
                    <a:pt x="371" y="289"/>
                  </a:lnTo>
                  <a:lnTo>
                    <a:pt x="359" y="280"/>
                  </a:lnTo>
                  <a:lnTo>
                    <a:pt x="350" y="271"/>
                  </a:lnTo>
                  <a:lnTo>
                    <a:pt x="340" y="264"/>
                  </a:lnTo>
                  <a:lnTo>
                    <a:pt x="331" y="257"/>
                  </a:lnTo>
                  <a:lnTo>
                    <a:pt x="322" y="252"/>
                  </a:lnTo>
                  <a:lnTo>
                    <a:pt x="314" y="250"/>
                  </a:lnTo>
                  <a:lnTo>
                    <a:pt x="307" y="249"/>
                  </a:lnTo>
                  <a:lnTo>
                    <a:pt x="299" y="249"/>
                  </a:lnTo>
                  <a:lnTo>
                    <a:pt x="292" y="250"/>
                  </a:lnTo>
                  <a:lnTo>
                    <a:pt x="282" y="256"/>
                  </a:lnTo>
                  <a:lnTo>
                    <a:pt x="273" y="264"/>
                  </a:lnTo>
                  <a:lnTo>
                    <a:pt x="265" y="276"/>
                  </a:lnTo>
                  <a:lnTo>
                    <a:pt x="259" y="291"/>
                  </a:lnTo>
                  <a:lnTo>
                    <a:pt x="252" y="310"/>
                  </a:lnTo>
                  <a:lnTo>
                    <a:pt x="247" y="332"/>
                  </a:lnTo>
                  <a:lnTo>
                    <a:pt x="243" y="356"/>
                  </a:lnTo>
                  <a:lnTo>
                    <a:pt x="238" y="383"/>
                  </a:lnTo>
                  <a:lnTo>
                    <a:pt x="236" y="394"/>
                  </a:lnTo>
                  <a:lnTo>
                    <a:pt x="234" y="403"/>
                  </a:lnTo>
                  <a:lnTo>
                    <a:pt x="230" y="411"/>
                  </a:lnTo>
                  <a:lnTo>
                    <a:pt x="225" y="418"/>
                  </a:lnTo>
                  <a:lnTo>
                    <a:pt x="221" y="423"/>
                  </a:lnTo>
                  <a:lnTo>
                    <a:pt x="215" y="426"/>
                  </a:lnTo>
                  <a:lnTo>
                    <a:pt x="209" y="428"/>
                  </a:lnTo>
                  <a:lnTo>
                    <a:pt x="202" y="428"/>
                  </a:lnTo>
                  <a:lnTo>
                    <a:pt x="192" y="426"/>
                  </a:lnTo>
                  <a:lnTo>
                    <a:pt x="182" y="420"/>
                  </a:lnTo>
                  <a:lnTo>
                    <a:pt x="171" y="411"/>
                  </a:lnTo>
                  <a:lnTo>
                    <a:pt x="161" y="398"/>
                  </a:lnTo>
                  <a:lnTo>
                    <a:pt x="153" y="383"/>
                  </a:lnTo>
                  <a:lnTo>
                    <a:pt x="146" y="365"/>
                  </a:lnTo>
                  <a:lnTo>
                    <a:pt x="141" y="344"/>
                  </a:lnTo>
                  <a:lnTo>
                    <a:pt x="140" y="321"/>
                  </a:lnTo>
                  <a:lnTo>
                    <a:pt x="140" y="310"/>
                  </a:lnTo>
                  <a:lnTo>
                    <a:pt x="138" y="299"/>
                  </a:lnTo>
                  <a:lnTo>
                    <a:pt x="134" y="291"/>
                  </a:lnTo>
                  <a:lnTo>
                    <a:pt x="128" y="286"/>
                  </a:lnTo>
                  <a:lnTo>
                    <a:pt x="122" y="284"/>
                  </a:lnTo>
                  <a:lnTo>
                    <a:pt x="117" y="284"/>
                  </a:lnTo>
                  <a:lnTo>
                    <a:pt x="111" y="287"/>
                  </a:lnTo>
                  <a:lnTo>
                    <a:pt x="107" y="290"/>
                  </a:lnTo>
                  <a:lnTo>
                    <a:pt x="101" y="295"/>
                  </a:lnTo>
                  <a:lnTo>
                    <a:pt x="94" y="299"/>
                  </a:lnTo>
                  <a:lnTo>
                    <a:pt x="88" y="306"/>
                  </a:lnTo>
                  <a:lnTo>
                    <a:pt x="81" y="313"/>
                  </a:lnTo>
                  <a:lnTo>
                    <a:pt x="77" y="319"/>
                  </a:lnTo>
                  <a:lnTo>
                    <a:pt x="71" y="325"/>
                  </a:lnTo>
                  <a:lnTo>
                    <a:pt x="65" y="330"/>
                  </a:lnTo>
                  <a:lnTo>
                    <a:pt x="58" y="336"/>
                  </a:lnTo>
                  <a:lnTo>
                    <a:pt x="53" y="341"/>
                  </a:lnTo>
                  <a:lnTo>
                    <a:pt x="48" y="344"/>
                  </a:lnTo>
                  <a:lnTo>
                    <a:pt x="42" y="347"/>
                  </a:lnTo>
                  <a:lnTo>
                    <a:pt x="39" y="347"/>
                  </a:lnTo>
                  <a:lnTo>
                    <a:pt x="34" y="342"/>
                  </a:lnTo>
                  <a:lnTo>
                    <a:pt x="28" y="328"/>
                  </a:lnTo>
                  <a:lnTo>
                    <a:pt x="23" y="298"/>
                  </a:lnTo>
                  <a:lnTo>
                    <a:pt x="20" y="245"/>
                  </a:lnTo>
                  <a:lnTo>
                    <a:pt x="0" y="245"/>
                  </a:lnTo>
                  <a:lnTo>
                    <a:pt x="2" y="295"/>
                  </a:lnTo>
                  <a:lnTo>
                    <a:pt x="7" y="330"/>
                  </a:lnTo>
                  <a:lnTo>
                    <a:pt x="17" y="353"/>
                  </a:lnTo>
                  <a:lnTo>
                    <a:pt x="31" y="366"/>
                  </a:lnTo>
                  <a:lnTo>
                    <a:pt x="39" y="367"/>
                  </a:lnTo>
                  <a:lnTo>
                    <a:pt x="48" y="366"/>
                  </a:lnTo>
                  <a:lnTo>
                    <a:pt x="56" y="364"/>
                  </a:lnTo>
                  <a:lnTo>
                    <a:pt x="64" y="358"/>
                  </a:lnTo>
                  <a:lnTo>
                    <a:pt x="73" y="352"/>
                  </a:lnTo>
                  <a:lnTo>
                    <a:pt x="81" y="344"/>
                  </a:lnTo>
                  <a:lnTo>
                    <a:pt x="88" y="336"/>
                  </a:lnTo>
                  <a:lnTo>
                    <a:pt x="96" y="328"/>
                  </a:lnTo>
                  <a:lnTo>
                    <a:pt x="102" y="322"/>
                  </a:lnTo>
                  <a:lnTo>
                    <a:pt x="108" y="315"/>
                  </a:lnTo>
                  <a:lnTo>
                    <a:pt x="114" y="311"/>
                  </a:lnTo>
                  <a:lnTo>
                    <a:pt x="118" y="307"/>
                  </a:lnTo>
                  <a:lnTo>
                    <a:pt x="119" y="310"/>
                  </a:lnTo>
                  <a:lnTo>
                    <a:pt x="119" y="312"/>
                  </a:lnTo>
                  <a:lnTo>
                    <a:pt x="119" y="315"/>
                  </a:lnTo>
                  <a:lnTo>
                    <a:pt x="119" y="320"/>
                  </a:lnTo>
                  <a:lnTo>
                    <a:pt x="119" y="320"/>
                  </a:lnTo>
                  <a:lnTo>
                    <a:pt x="119" y="321"/>
                  </a:lnTo>
                  <a:lnTo>
                    <a:pt x="119" y="322"/>
                  </a:lnTo>
                  <a:lnTo>
                    <a:pt x="119" y="324"/>
                  </a:lnTo>
                  <a:lnTo>
                    <a:pt x="122" y="349"/>
                  </a:lnTo>
                  <a:lnTo>
                    <a:pt x="126" y="373"/>
                  </a:lnTo>
                  <a:lnTo>
                    <a:pt x="134" y="394"/>
                  </a:lnTo>
                  <a:lnTo>
                    <a:pt x="145" y="412"/>
                  </a:lnTo>
                  <a:lnTo>
                    <a:pt x="158" y="427"/>
                  </a:lnTo>
                  <a:lnTo>
                    <a:pt x="171" y="437"/>
                  </a:lnTo>
                  <a:lnTo>
                    <a:pt x="186" y="446"/>
                  </a:lnTo>
                  <a:lnTo>
                    <a:pt x="201" y="449"/>
                  </a:lnTo>
                  <a:lnTo>
                    <a:pt x="202" y="449"/>
                  </a:lnTo>
                  <a:lnTo>
                    <a:pt x="205" y="449"/>
                  </a:lnTo>
                  <a:lnTo>
                    <a:pt x="206" y="449"/>
                  </a:lnTo>
                  <a:lnTo>
                    <a:pt x="208" y="449"/>
                  </a:lnTo>
                  <a:lnTo>
                    <a:pt x="215" y="448"/>
                  </a:lnTo>
                  <a:lnTo>
                    <a:pt x="222" y="446"/>
                  </a:lnTo>
                  <a:lnTo>
                    <a:pt x="229" y="442"/>
                  </a:lnTo>
                  <a:lnTo>
                    <a:pt x="237" y="436"/>
                  </a:lnTo>
                  <a:lnTo>
                    <a:pt x="244" y="428"/>
                  </a:lnTo>
                  <a:lnTo>
                    <a:pt x="251" y="417"/>
                  </a:lnTo>
                  <a:lnTo>
                    <a:pt x="255" y="403"/>
                  </a:lnTo>
                  <a:lnTo>
                    <a:pt x="259" y="386"/>
                  </a:lnTo>
                  <a:lnTo>
                    <a:pt x="261" y="371"/>
                  </a:lnTo>
                  <a:lnTo>
                    <a:pt x="265" y="355"/>
                  </a:lnTo>
                  <a:lnTo>
                    <a:pt x="268" y="336"/>
                  </a:lnTo>
                  <a:lnTo>
                    <a:pt x="273" y="318"/>
                  </a:lnTo>
                  <a:lnTo>
                    <a:pt x="277" y="300"/>
                  </a:lnTo>
                  <a:lnTo>
                    <a:pt x="283" y="287"/>
                  </a:lnTo>
                  <a:lnTo>
                    <a:pt x="291" y="275"/>
                  </a:lnTo>
                  <a:lnTo>
                    <a:pt x="299" y="269"/>
                  </a:lnTo>
                  <a:lnTo>
                    <a:pt x="303" y="268"/>
                  </a:lnTo>
                  <a:lnTo>
                    <a:pt x="307" y="269"/>
                  </a:lnTo>
                  <a:lnTo>
                    <a:pt x="312" y="271"/>
                  </a:lnTo>
                  <a:lnTo>
                    <a:pt x="318" y="273"/>
                  </a:lnTo>
                  <a:lnTo>
                    <a:pt x="323" y="277"/>
                  </a:lnTo>
                  <a:lnTo>
                    <a:pt x="330" y="282"/>
                  </a:lnTo>
                  <a:lnTo>
                    <a:pt x="337" y="287"/>
                  </a:lnTo>
                  <a:lnTo>
                    <a:pt x="344" y="294"/>
                  </a:lnTo>
                  <a:lnTo>
                    <a:pt x="360" y="307"/>
                  </a:lnTo>
                  <a:lnTo>
                    <a:pt x="374" y="317"/>
                  </a:lnTo>
                  <a:lnTo>
                    <a:pt x="388" y="324"/>
                  </a:lnTo>
                  <a:lnTo>
                    <a:pt x="401" y="327"/>
                  </a:lnTo>
                  <a:lnTo>
                    <a:pt x="412" y="328"/>
                  </a:lnTo>
                  <a:lnTo>
                    <a:pt x="422" y="326"/>
                  </a:lnTo>
                  <a:lnTo>
                    <a:pt x="432" y="322"/>
                  </a:lnTo>
                  <a:lnTo>
                    <a:pt x="439" y="318"/>
                  </a:lnTo>
                  <a:lnTo>
                    <a:pt x="446" y="311"/>
                  </a:lnTo>
                  <a:lnTo>
                    <a:pt x="450" y="302"/>
                  </a:lnTo>
                  <a:lnTo>
                    <a:pt x="454" y="291"/>
                  </a:lnTo>
                  <a:lnTo>
                    <a:pt x="455" y="280"/>
                  </a:lnTo>
                  <a:lnTo>
                    <a:pt x="454" y="265"/>
                  </a:lnTo>
                  <a:lnTo>
                    <a:pt x="449" y="248"/>
                  </a:lnTo>
                  <a:lnTo>
                    <a:pt x="440" y="230"/>
                  </a:lnTo>
                  <a:lnTo>
                    <a:pt x="428" y="212"/>
                  </a:lnTo>
                  <a:lnTo>
                    <a:pt x="420" y="198"/>
                  </a:lnTo>
                  <a:lnTo>
                    <a:pt x="417" y="189"/>
                  </a:lnTo>
                  <a:lnTo>
                    <a:pt x="416" y="184"/>
                  </a:lnTo>
                  <a:lnTo>
                    <a:pt x="416" y="182"/>
                  </a:lnTo>
                  <a:lnTo>
                    <a:pt x="417" y="181"/>
                  </a:lnTo>
                  <a:lnTo>
                    <a:pt x="420" y="178"/>
                  </a:lnTo>
                  <a:lnTo>
                    <a:pt x="425" y="177"/>
                  </a:lnTo>
                  <a:lnTo>
                    <a:pt x="429" y="176"/>
                  </a:lnTo>
                  <a:lnTo>
                    <a:pt x="434" y="175"/>
                  </a:lnTo>
                  <a:lnTo>
                    <a:pt x="440" y="174"/>
                  </a:lnTo>
                  <a:lnTo>
                    <a:pt x="446" y="173"/>
                  </a:lnTo>
                  <a:lnTo>
                    <a:pt x="451" y="173"/>
                  </a:lnTo>
                  <a:lnTo>
                    <a:pt x="462" y="172"/>
                  </a:lnTo>
                  <a:lnTo>
                    <a:pt x="472" y="169"/>
                  </a:lnTo>
                  <a:lnTo>
                    <a:pt x="482" y="167"/>
                  </a:lnTo>
                  <a:lnTo>
                    <a:pt x="493" y="164"/>
                  </a:lnTo>
                  <a:lnTo>
                    <a:pt x="502" y="160"/>
                  </a:lnTo>
                  <a:lnTo>
                    <a:pt x="510" y="154"/>
                  </a:lnTo>
                  <a:lnTo>
                    <a:pt x="517" y="146"/>
                  </a:lnTo>
                  <a:lnTo>
                    <a:pt x="522" y="137"/>
                  </a:lnTo>
                  <a:lnTo>
                    <a:pt x="523" y="132"/>
                  </a:lnTo>
                  <a:lnTo>
                    <a:pt x="524" y="128"/>
                  </a:lnTo>
                  <a:lnTo>
                    <a:pt x="525" y="123"/>
                  </a:lnTo>
                  <a:lnTo>
                    <a:pt x="525" y="119"/>
                  </a:lnTo>
                  <a:lnTo>
                    <a:pt x="525" y="113"/>
                  </a:lnTo>
                  <a:lnTo>
                    <a:pt x="524" y="107"/>
                  </a:lnTo>
                  <a:lnTo>
                    <a:pt x="522" y="102"/>
                  </a:lnTo>
                  <a:lnTo>
                    <a:pt x="519" y="97"/>
                  </a:lnTo>
                  <a:lnTo>
                    <a:pt x="507" y="77"/>
                  </a:lnTo>
                  <a:lnTo>
                    <a:pt x="487" y="59"/>
                  </a:lnTo>
                  <a:lnTo>
                    <a:pt x="464" y="43"/>
                  </a:lnTo>
                  <a:lnTo>
                    <a:pt x="441" y="28"/>
                  </a:lnTo>
                  <a:lnTo>
                    <a:pt x="418" y="16"/>
                  </a:lnTo>
                  <a:lnTo>
                    <a:pt x="398" y="8"/>
                  </a:lnTo>
                  <a:lnTo>
                    <a:pt x="384" y="2"/>
                  </a:lnTo>
                  <a:lnTo>
                    <a:pt x="378" y="0"/>
                  </a:lnTo>
                  <a:lnTo>
                    <a:pt x="371" y="18"/>
                  </a:ln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7" name="Freeform 736"/>
            <p:cNvSpPr>
              <a:spLocks/>
            </p:cNvSpPr>
            <p:nvPr/>
          </p:nvSpPr>
          <p:spPr bwMode="auto">
            <a:xfrm>
              <a:off x="2433" y="517"/>
              <a:ext cx="120" cy="36"/>
            </a:xfrm>
            <a:custGeom>
              <a:avLst/>
              <a:gdLst>
                <a:gd name="T0" fmla="*/ 0 w 239"/>
                <a:gd name="T1" fmla="*/ 42 h 71"/>
                <a:gd name="T2" fmla="*/ 2 w 239"/>
                <a:gd name="T3" fmla="*/ 41 h 71"/>
                <a:gd name="T4" fmla="*/ 8 w 239"/>
                <a:gd name="T5" fmla="*/ 39 h 71"/>
                <a:gd name="T6" fmla="*/ 18 w 239"/>
                <a:gd name="T7" fmla="*/ 35 h 71"/>
                <a:gd name="T8" fmla="*/ 31 w 239"/>
                <a:gd name="T9" fmla="*/ 30 h 71"/>
                <a:gd name="T10" fmla="*/ 47 w 239"/>
                <a:gd name="T11" fmla="*/ 25 h 71"/>
                <a:gd name="T12" fmla="*/ 64 w 239"/>
                <a:gd name="T13" fmla="*/ 19 h 71"/>
                <a:gd name="T14" fmla="*/ 83 w 239"/>
                <a:gd name="T15" fmla="*/ 14 h 71"/>
                <a:gd name="T16" fmla="*/ 103 w 239"/>
                <a:gd name="T17" fmla="*/ 8 h 71"/>
                <a:gd name="T18" fmla="*/ 124 w 239"/>
                <a:gd name="T19" fmla="*/ 4 h 71"/>
                <a:gd name="T20" fmla="*/ 144 w 239"/>
                <a:gd name="T21" fmla="*/ 1 h 71"/>
                <a:gd name="T22" fmla="*/ 164 w 239"/>
                <a:gd name="T23" fmla="*/ 0 h 71"/>
                <a:gd name="T24" fmla="*/ 183 w 239"/>
                <a:gd name="T25" fmla="*/ 1 h 71"/>
                <a:gd name="T26" fmla="*/ 201 w 239"/>
                <a:gd name="T27" fmla="*/ 3 h 71"/>
                <a:gd name="T28" fmla="*/ 216 w 239"/>
                <a:gd name="T29" fmla="*/ 9 h 71"/>
                <a:gd name="T30" fmla="*/ 229 w 239"/>
                <a:gd name="T31" fmla="*/ 18 h 71"/>
                <a:gd name="T32" fmla="*/ 239 w 239"/>
                <a:gd name="T33" fmla="*/ 30 h 71"/>
                <a:gd name="T34" fmla="*/ 238 w 239"/>
                <a:gd name="T35" fmla="*/ 30 h 71"/>
                <a:gd name="T36" fmla="*/ 235 w 239"/>
                <a:gd name="T37" fmla="*/ 29 h 71"/>
                <a:gd name="T38" fmla="*/ 229 w 239"/>
                <a:gd name="T39" fmla="*/ 26 h 71"/>
                <a:gd name="T40" fmla="*/ 221 w 239"/>
                <a:gd name="T41" fmla="*/ 25 h 71"/>
                <a:gd name="T42" fmla="*/ 212 w 239"/>
                <a:gd name="T43" fmla="*/ 24 h 71"/>
                <a:gd name="T44" fmla="*/ 200 w 239"/>
                <a:gd name="T45" fmla="*/ 22 h 71"/>
                <a:gd name="T46" fmla="*/ 186 w 239"/>
                <a:gd name="T47" fmla="*/ 22 h 71"/>
                <a:gd name="T48" fmla="*/ 171 w 239"/>
                <a:gd name="T49" fmla="*/ 21 h 71"/>
                <a:gd name="T50" fmla="*/ 155 w 239"/>
                <a:gd name="T51" fmla="*/ 22 h 71"/>
                <a:gd name="T52" fmla="*/ 137 w 239"/>
                <a:gd name="T53" fmla="*/ 24 h 71"/>
                <a:gd name="T54" fmla="*/ 117 w 239"/>
                <a:gd name="T55" fmla="*/ 27 h 71"/>
                <a:gd name="T56" fmla="*/ 96 w 239"/>
                <a:gd name="T57" fmla="*/ 32 h 71"/>
                <a:gd name="T58" fmla="*/ 74 w 239"/>
                <a:gd name="T59" fmla="*/ 38 h 71"/>
                <a:gd name="T60" fmla="*/ 51 w 239"/>
                <a:gd name="T61" fmla="*/ 47 h 71"/>
                <a:gd name="T62" fmla="*/ 28 w 239"/>
                <a:gd name="T63" fmla="*/ 57 h 71"/>
                <a:gd name="T64" fmla="*/ 3 w 239"/>
                <a:gd name="T65" fmla="*/ 71 h 71"/>
                <a:gd name="T66" fmla="*/ 0 w 239"/>
                <a:gd name="T67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" h="71">
                  <a:moveTo>
                    <a:pt x="0" y="42"/>
                  </a:moveTo>
                  <a:lnTo>
                    <a:pt x="2" y="41"/>
                  </a:lnTo>
                  <a:lnTo>
                    <a:pt x="8" y="39"/>
                  </a:lnTo>
                  <a:lnTo>
                    <a:pt x="18" y="35"/>
                  </a:lnTo>
                  <a:lnTo>
                    <a:pt x="31" y="30"/>
                  </a:lnTo>
                  <a:lnTo>
                    <a:pt x="47" y="25"/>
                  </a:lnTo>
                  <a:lnTo>
                    <a:pt x="64" y="19"/>
                  </a:lnTo>
                  <a:lnTo>
                    <a:pt x="83" y="14"/>
                  </a:lnTo>
                  <a:lnTo>
                    <a:pt x="103" y="8"/>
                  </a:lnTo>
                  <a:lnTo>
                    <a:pt x="124" y="4"/>
                  </a:lnTo>
                  <a:lnTo>
                    <a:pt x="144" y="1"/>
                  </a:lnTo>
                  <a:lnTo>
                    <a:pt x="164" y="0"/>
                  </a:lnTo>
                  <a:lnTo>
                    <a:pt x="183" y="1"/>
                  </a:lnTo>
                  <a:lnTo>
                    <a:pt x="201" y="3"/>
                  </a:lnTo>
                  <a:lnTo>
                    <a:pt x="216" y="9"/>
                  </a:lnTo>
                  <a:lnTo>
                    <a:pt x="229" y="18"/>
                  </a:lnTo>
                  <a:lnTo>
                    <a:pt x="239" y="30"/>
                  </a:lnTo>
                  <a:lnTo>
                    <a:pt x="238" y="30"/>
                  </a:lnTo>
                  <a:lnTo>
                    <a:pt x="235" y="29"/>
                  </a:lnTo>
                  <a:lnTo>
                    <a:pt x="229" y="26"/>
                  </a:lnTo>
                  <a:lnTo>
                    <a:pt x="221" y="25"/>
                  </a:lnTo>
                  <a:lnTo>
                    <a:pt x="212" y="24"/>
                  </a:lnTo>
                  <a:lnTo>
                    <a:pt x="200" y="22"/>
                  </a:lnTo>
                  <a:lnTo>
                    <a:pt x="186" y="22"/>
                  </a:lnTo>
                  <a:lnTo>
                    <a:pt x="171" y="21"/>
                  </a:lnTo>
                  <a:lnTo>
                    <a:pt x="155" y="22"/>
                  </a:lnTo>
                  <a:lnTo>
                    <a:pt x="137" y="24"/>
                  </a:lnTo>
                  <a:lnTo>
                    <a:pt x="117" y="27"/>
                  </a:lnTo>
                  <a:lnTo>
                    <a:pt x="96" y="32"/>
                  </a:lnTo>
                  <a:lnTo>
                    <a:pt x="74" y="38"/>
                  </a:lnTo>
                  <a:lnTo>
                    <a:pt x="51" y="47"/>
                  </a:lnTo>
                  <a:lnTo>
                    <a:pt x="28" y="57"/>
                  </a:lnTo>
                  <a:lnTo>
                    <a:pt x="3" y="7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1" name="Group 820"/>
          <p:cNvGrpSpPr/>
          <p:nvPr/>
        </p:nvGrpSpPr>
        <p:grpSpPr>
          <a:xfrm flipH="1">
            <a:off x="2953199" y="2253233"/>
            <a:ext cx="643622" cy="681774"/>
            <a:chOff x="1990952" y="660276"/>
            <a:chExt cx="643622" cy="682025"/>
          </a:xfrm>
        </p:grpSpPr>
        <p:sp>
          <p:nvSpPr>
            <p:cNvPr id="822" name="Freeform 574"/>
            <p:cNvSpPr>
              <a:spLocks/>
            </p:cNvSpPr>
            <p:nvPr/>
          </p:nvSpPr>
          <p:spPr bwMode="auto">
            <a:xfrm>
              <a:off x="2367910" y="845414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3" name="Freeform 575"/>
            <p:cNvSpPr>
              <a:spLocks/>
            </p:cNvSpPr>
            <p:nvPr/>
          </p:nvSpPr>
          <p:spPr bwMode="auto">
            <a:xfrm>
              <a:off x="2388200" y="880161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4" name="Freeform 577"/>
            <p:cNvSpPr>
              <a:spLocks/>
            </p:cNvSpPr>
            <p:nvPr/>
          </p:nvSpPr>
          <p:spPr bwMode="auto">
            <a:xfrm>
              <a:off x="2405591" y="918383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5" name="Freeform 578"/>
            <p:cNvSpPr>
              <a:spLocks/>
            </p:cNvSpPr>
            <p:nvPr/>
          </p:nvSpPr>
          <p:spPr bwMode="auto">
            <a:xfrm>
              <a:off x="2426847" y="962396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6" name="Freeform 579"/>
            <p:cNvSpPr>
              <a:spLocks/>
            </p:cNvSpPr>
            <p:nvPr/>
          </p:nvSpPr>
          <p:spPr bwMode="auto">
            <a:xfrm>
              <a:off x="2498344" y="925333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7" name="Freeform 580"/>
            <p:cNvSpPr>
              <a:spLocks/>
            </p:cNvSpPr>
            <p:nvPr/>
          </p:nvSpPr>
          <p:spPr bwMode="auto">
            <a:xfrm>
              <a:off x="2445204" y="1020309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8" name="Freeform 444"/>
            <p:cNvSpPr>
              <a:spLocks/>
            </p:cNvSpPr>
            <p:nvPr/>
          </p:nvSpPr>
          <p:spPr bwMode="auto">
            <a:xfrm>
              <a:off x="2216910" y="930456"/>
              <a:ext cx="127496" cy="359298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9" name="Freeform 445"/>
            <p:cNvSpPr>
              <a:spLocks/>
            </p:cNvSpPr>
            <p:nvPr/>
          </p:nvSpPr>
          <p:spPr bwMode="auto">
            <a:xfrm>
              <a:off x="2242409" y="1181965"/>
              <a:ext cx="47356" cy="51899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0" name="Freeform 574"/>
            <p:cNvSpPr>
              <a:spLocks/>
            </p:cNvSpPr>
            <p:nvPr/>
          </p:nvSpPr>
          <p:spPr bwMode="auto">
            <a:xfrm>
              <a:off x="1990952" y="755560"/>
              <a:ext cx="266664" cy="49688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1" name="Freeform 575"/>
            <p:cNvSpPr>
              <a:spLocks/>
            </p:cNvSpPr>
            <p:nvPr/>
          </p:nvSpPr>
          <p:spPr bwMode="auto">
            <a:xfrm>
              <a:off x="2011242" y="790307"/>
              <a:ext cx="226085" cy="4355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2" name="Freeform 577"/>
            <p:cNvSpPr>
              <a:spLocks/>
            </p:cNvSpPr>
            <p:nvPr/>
          </p:nvSpPr>
          <p:spPr bwMode="auto">
            <a:xfrm>
              <a:off x="2028633" y="828529"/>
              <a:ext cx="153622" cy="381062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3" name="Freeform 578"/>
            <p:cNvSpPr>
              <a:spLocks/>
            </p:cNvSpPr>
            <p:nvPr/>
          </p:nvSpPr>
          <p:spPr bwMode="auto">
            <a:xfrm>
              <a:off x="2049889" y="872542"/>
              <a:ext cx="111110" cy="31041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4" name="Freeform 579"/>
            <p:cNvSpPr>
              <a:spLocks/>
            </p:cNvSpPr>
            <p:nvPr/>
          </p:nvSpPr>
          <p:spPr bwMode="auto">
            <a:xfrm>
              <a:off x="2121386" y="835479"/>
              <a:ext cx="102414" cy="392645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5" name="Freeform 580"/>
            <p:cNvSpPr>
              <a:spLocks/>
            </p:cNvSpPr>
            <p:nvPr/>
          </p:nvSpPr>
          <p:spPr bwMode="auto">
            <a:xfrm>
              <a:off x="2068246" y="930455"/>
              <a:ext cx="60869" cy="222383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6" name="Freeform 444"/>
            <p:cNvSpPr>
              <a:spLocks/>
            </p:cNvSpPr>
            <p:nvPr/>
          </p:nvSpPr>
          <p:spPr bwMode="auto">
            <a:xfrm>
              <a:off x="2044768" y="1056551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7" name="Freeform 445"/>
            <p:cNvSpPr>
              <a:spLocks/>
            </p:cNvSpPr>
            <p:nvPr/>
          </p:nvSpPr>
          <p:spPr bwMode="auto">
            <a:xfrm>
              <a:off x="2066993" y="1256576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" name="Freeform 444"/>
            <p:cNvSpPr>
              <a:spLocks/>
            </p:cNvSpPr>
            <p:nvPr/>
          </p:nvSpPr>
          <p:spPr bwMode="auto">
            <a:xfrm>
              <a:off x="2280905" y="660276"/>
              <a:ext cx="111125" cy="285750"/>
            </a:xfrm>
            <a:custGeom>
              <a:avLst/>
              <a:gdLst>
                <a:gd name="T0" fmla="*/ 2 w 70"/>
                <a:gd name="T1" fmla="*/ 130 h 180"/>
                <a:gd name="T2" fmla="*/ 2 w 70"/>
                <a:gd name="T3" fmla="*/ 130 h 180"/>
                <a:gd name="T4" fmla="*/ 0 w 70"/>
                <a:gd name="T5" fmla="*/ 140 h 180"/>
                <a:gd name="T6" fmla="*/ 2 w 70"/>
                <a:gd name="T7" fmla="*/ 152 h 180"/>
                <a:gd name="T8" fmla="*/ 4 w 70"/>
                <a:gd name="T9" fmla="*/ 160 h 180"/>
                <a:gd name="T10" fmla="*/ 10 w 70"/>
                <a:gd name="T11" fmla="*/ 168 h 180"/>
                <a:gd name="T12" fmla="*/ 16 w 70"/>
                <a:gd name="T13" fmla="*/ 174 h 180"/>
                <a:gd name="T14" fmla="*/ 24 w 70"/>
                <a:gd name="T15" fmla="*/ 178 h 180"/>
                <a:gd name="T16" fmla="*/ 34 w 70"/>
                <a:gd name="T17" fmla="*/ 180 h 180"/>
                <a:gd name="T18" fmla="*/ 46 w 70"/>
                <a:gd name="T19" fmla="*/ 180 h 180"/>
                <a:gd name="T20" fmla="*/ 46 w 70"/>
                <a:gd name="T21" fmla="*/ 180 h 180"/>
                <a:gd name="T22" fmla="*/ 54 w 70"/>
                <a:gd name="T23" fmla="*/ 178 h 180"/>
                <a:gd name="T24" fmla="*/ 60 w 70"/>
                <a:gd name="T25" fmla="*/ 172 h 180"/>
                <a:gd name="T26" fmla="*/ 64 w 70"/>
                <a:gd name="T27" fmla="*/ 166 h 180"/>
                <a:gd name="T28" fmla="*/ 66 w 70"/>
                <a:gd name="T29" fmla="*/ 160 h 180"/>
                <a:gd name="T30" fmla="*/ 68 w 70"/>
                <a:gd name="T31" fmla="*/ 152 h 180"/>
                <a:gd name="T32" fmla="*/ 70 w 70"/>
                <a:gd name="T33" fmla="*/ 142 h 180"/>
                <a:gd name="T34" fmla="*/ 68 w 70"/>
                <a:gd name="T35" fmla="*/ 124 h 180"/>
                <a:gd name="T36" fmla="*/ 68 w 70"/>
                <a:gd name="T37" fmla="*/ 124 h 180"/>
                <a:gd name="T38" fmla="*/ 44 w 70"/>
                <a:gd name="T39" fmla="*/ 38 h 180"/>
                <a:gd name="T40" fmla="*/ 32 w 70"/>
                <a:gd name="T41" fmla="*/ 0 h 180"/>
                <a:gd name="T42" fmla="*/ 32 w 70"/>
                <a:gd name="T43" fmla="*/ 0 h 180"/>
                <a:gd name="T44" fmla="*/ 24 w 70"/>
                <a:gd name="T45" fmla="*/ 38 h 180"/>
                <a:gd name="T46" fmla="*/ 2 w 70"/>
                <a:gd name="T47" fmla="*/ 130 h 180"/>
                <a:gd name="T48" fmla="*/ 2 w 70"/>
                <a:gd name="T49" fmla="*/ 1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80">
                  <a:moveTo>
                    <a:pt x="2" y="130"/>
                  </a:moveTo>
                  <a:lnTo>
                    <a:pt x="2" y="130"/>
                  </a:lnTo>
                  <a:lnTo>
                    <a:pt x="0" y="140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10" y="168"/>
                  </a:lnTo>
                  <a:lnTo>
                    <a:pt x="16" y="174"/>
                  </a:lnTo>
                  <a:lnTo>
                    <a:pt x="24" y="178"/>
                  </a:lnTo>
                  <a:lnTo>
                    <a:pt x="34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54" y="178"/>
                  </a:lnTo>
                  <a:lnTo>
                    <a:pt x="60" y="172"/>
                  </a:lnTo>
                  <a:lnTo>
                    <a:pt x="64" y="166"/>
                  </a:lnTo>
                  <a:lnTo>
                    <a:pt x="66" y="160"/>
                  </a:lnTo>
                  <a:lnTo>
                    <a:pt x="68" y="152"/>
                  </a:lnTo>
                  <a:lnTo>
                    <a:pt x="70" y="142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44" y="3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38"/>
                  </a:lnTo>
                  <a:lnTo>
                    <a:pt x="2" y="13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99D9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" name="Freeform 445"/>
            <p:cNvSpPr>
              <a:spLocks/>
            </p:cNvSpPr>
            <p:nvPr/>
          </p:nvSpPr>
          <p:spPr bwMode="auto">
            <a:xfrm>
              <a:off x="2303130" y="860301"/>
              <a:ext cx="41275" cy="41275"/>
            </a:xfrm>
            <a:custGeom>
              <a:avLst/>
              <a:gdLst>
                <a:gd name="T0" fmla="*/ 26 w 26"/>
                <a:gd name="T1" fmla="*/ 12 h 26"/>
                <a:gd name="T2" fmla="*/ 26 w 26"/>
                <a:gd name="T3" fmla="*/ 12 h 26"/>
                <a:gd name="T4" fmla="*/ 26 w 26"/>
                <a:gd name="T5" fmla="*/ 18 h 26"/>
                <a:gd name="T6" fmla="*/ 22 w 26"/>
                <a:gd name="T7" fmla="*/ 22 h 26"/>
                <a:gd name="T8" fmla="*/ 18 w 26"/>
                <a:gd name="T9" fmla="*/ 26 h 26"/>
                <a:gd name="T10" fmla="*/ 14 w 26"/>
                <a:gd name="T11" fmla="*/ 26 h 26"/>
                <a:gd name="T12" fmla="*/ 14 w 26"/>
                <a:gd name="T13" fmla="*/ 26 h 26"/>
                <a:gd name="T14" fmla="*/ 8 w 26"/>
                <a:gd name="T15" fmla="*/ 26 h 26"/>
                <a:gd name="T16" fmla="*/ 4 w 26"/>
                <a:gd name="T17" fmla="*/ 22 h 26"/>
                <a:gd name="T18" fmla="*/ 0 w 26"/>
                <a:gd name="T19" fmla="*/ 18 h 26"/>
                <a:gd name="T20" fmla="*/ 0 w 26"/>
                <a:gd name="T21" fmla="*/ 12 h 26"/>
                <a:gd name="T22" fmla="*/ 0 w 26"/>
                <a:gd name="T23" fmla="*/ 12 h 26"/>
                <a:gd name="T24" fmla="*/ 0 w 26"/>
                <a:gd name="T25" fmla="*/ 8 h 26"/>
                <a:gd name="T26" fmla="*/ 4 w 26"/>
                <a:gd name="T27" fmla="*/ 4 h 26"/>
                <a:gd name="T28" fmla="*/ 8 w 26"/>
                <a:gd name="T29" fmla="*/ 0 h 26"/>
                <a:gd name="T30" fmla="*/ 14 w 26"/>
                <a:gd name="T31" fmla="*/ 0 h 26"/>
                <a:gd name="T32" fmla="*/ 14 w 26"/>
                <a:gd name="T33" fmla="*/ 0 h 26"/>
                <a:gd name="T34" fmla="*/ 18 w 26"/>
                <a:gd name="T35" fmla="*/ 0 h 26"/>
                <a:gd name="T36" fmla="*/ 22 w 26"/>
                <a:gd name="T37" fmla="*/ 4 h 26"/>
                <a:gd name="T38" fmla="*/ 26 w 26"/>
                <a:gd name="T39" fmla="*/ 8 h 26"/>
                <a:gd name="T40" fmla="*/ 26 w 26"/>
                <a:gd name="T41" fmla="*/ 12 h 26"/>
                <a:gd name="T42" fmla="*/ 26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BEE5EE"/>
            </a:solidFill>
            <a:ln w="9525">
              <a:solidFill>
                <a:srgbClr val="4F81BD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>
                <a:defRPr/>
              </a:pPr>
              <a:endParaRPr lang="en-IN" sz="1818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68" name="Group 867"/>
          <p:cNvGrpSpPr/>
          <p:nvPr/>
        </p:nvGrpSpPr>
        <p:grpSpPr>
          <a:xfrm>
            <a:off x="6473102" y="5463999"/>
            <a:ext cx="210134" cy="496704"/>
            <a:chOff x="3705228" y="1339850"/>
            <a:chExt cx="438150" cy="681037"/>
          </a:xfrm>
        </p:grpSpPr>
        <p:sp>
          <p:nvSpPr>
            <p:cNvPr id="869" name="Freeform 574"/>
            <p:cNvSpPr>
              <a:spLocks/>
            </p:cNvSpPr>
            <p:nvPr/>
          </p:nvSpPr>
          <p:spPr bwMode="auto">
            <a:xfrm>
              <a:off x="3705228" y="1339850"/>
              <a:ext cx="438150" cy="681037"/>
            </a:xfrm>
            <a:custGeom>
              <a:avLst/>
              <a:gdLst>
                <a:gd name="T0" fmla="*/ 308 w 551"/>
                <a:gd name="T1" fmla="*/ 11 h 857"/>
                <a:gd name="T2" fmla="*/ 281 w 551"/>
                <a:gd name="T3" fmla="*/ 36 h 857"/>
                <a:gd name="T4" fmla="*/ 243 w 551"/>
                <a:gd name="T5" fmla="*/ 76 h 857"/>
                <a:gd name="T6" fmla="*/ 222 w 551"/>
                <a:gd name="T7" fmla="*/ 99 h 857"/>
                <a:gd name="T8" fmla="*/ 200 w 551"/>
                <a:gd name="T9" fmla="*/ 125 h 857"/>
                <a:gd name="T10" fmla="*/ 177 w 551"/>
                <a:gd name="T11" fmla="*/ 154 h 857"/>
                <a:gd name="T12" fmla="*/ 156 w 551"/>
                <a:gd name="T13" fmla="*/ 186 h 857"/>
                <a:gd name="T14" fmla="*/ 131 w 551"/>
                <a:gd name="T15" fmla="*/ 218 h 857"/>
                <a:gd name="T16" fmla="*/ 108 w 551"/>
                <a:gd name="T17" fmla="*/ 253 h 857"/>
                <a:gd name="T18" fmla="*/ 87 w 551"/>
                <a:gd name="T19" fmla="*/ 291 h 857"/>
                <a:gd name="T20" fmla="*/ 67 w 551"/>
                <a:gd name="T21" fmla="*/ 331 h 857"/>
                <a:gd name="T22" fmla="*/ 49 w 551"/>
                <a:gd name="T23" fmla="*/ 371 h 857"/>
                <a:gd name="T24" fmla="*/ 32 w 551"/>
                <a:gd name="T25" fmla="*/ 412 h 857"/>
                <a:gd name="T26" fmla="*/ 19 w 551"/>
                <a:gd name="T27" fmla="*/ 456 h 857"/>
                <a:gd name="T28" fmla="*/ 10 w 551"/>
                <a:gd name="T29" fmla="*/ 502 h 857"/>
                <a:gd name="T30" fmla="*/ 0 w 551"/>
                <a:gd name="T31" fmla="*/ 546 h 857"/>
                <a:gd name="T32" fmla="*/ 0 w 551"/>
                <a:gd name="T33" fmla="*/ 595 h 857"/>
                <a:gd name="T34" fmla="*/ 2 w 551"/>
                <a:gd name="T35" fmla="*/ 641 h 857"/>
                <a:gd name="T36" fmla="*/ 10 w 551"/>
                <a:gd name="T37" fmla="*/ 684 h 857"/>
                <a:gd name="T38" fmla="*/ 21 w 551"/>
                <a:gd name="T39" fmla="*/ 720 h 857"/>
                <a:gd name="T40" fmla="*/ 40 w 551"/>
                <a:gd name="T41" fmla="*/ 753 h 857"/>
                <a:gd name="T42" fmla="*/ 63 w 551"/>
                <a:gd name="T43" fmla="*/ 781 h 857"/>
                <a:gd name="T44" fmla="*/ 91 w 551"/>
                <a:gd name="T45" fmla="*/ 806 h 857"/>
                <a:gd name="T46" fmla="*/ 120 w 551"/>
                <a:gd name="T47" fmla="*/ 823 h 857"/>
                <a:gd name="T48" fmla="*/ 154 w 551"/>
                <a:gd name="T49" fmla="*/ 838 h 857"/>
                <a:gd name="T50" fmla="*/ 188 w 551"/>
                <a:gd name="T51" fmla="*/ 848 h 857"/>
                <a:gd name="T52" fmla="*/ 226 w 551"/>
                <a:gd name="T53" fmla="*/ 854 h 857"/>
                <a:gd name="T54" fmla="*/ 262 w 551"/>
                <a:gd name="T55" fmla="*/ 855 h 857"/>
                <a:gd name="T56" fmla="*/ 299 w 551"/>
                <a:gd name="T57" fmla="*/ 854 h 857"/>
                <a:gd name="T58" fmla="*/ 337 w 551"/>
                <a:gd name="T59" fmla="*/ 848 h 857"/>
                <a:gd name="T60" fmla="*/ 373 w 551"/>
                <a:gd name="T61" fmla="*/ 838 h 857"/>
                <a:gd name="T62" fmla="*/ 405 w 551"/>
                <a:gd name="T63" fmla="*/ 825 h 857"/>
                <a:gd name="T64" fmla="*/ 439 w 551"/>
                <a:gd name="T65" fmla="*/ 808 h 857"/>
                <a:gd name="T66" fmla="*/ 468 w 551"/>
                <a:gd name="T67" fmla="*/ 787 h 857"/>
                <a:gd name="T68" fmla="*/ 494 w 551"/>
                <a:gd name="T69" fmla="*/ 762 h 857"/>
                <a:gd name="T70" fmla="*/ 515 w 551"/>
                <a:gd name="T71" fmla="*/ 734 h 857"/>
                <a:gd name="T72" fmla="*/ 532 w 551"/>
                <a:gd name="T73" fmla="*/ 701 h 857"/>
                <a:gd name="T74" fmla="*/ 544 w 551"/>
                <a:gd name="T75" fmla="*/ 669 h 857"/>
                <a:gd name="T76" fmla="*/ 551 w 551"/>
                <a:gd name="T77" fmla="*/ 633 h 857"/>
                <a:gd name="T78" fmla="*/ 549 w 551"/>
                <a:gd name="T79" fmla="*/ 593 h 857"/>
                <a:gd name="T80" fmla="*/ 548 w 551"/>
                <a:gd name="T81" fmla="*/ 553 h 857"/>
                <a:gd name="T82" fmla="*/ 542 w 551"/>
                <a:gd name="T83" fmla="*/ 513 h 857"/>
                <a:gd name="T84" fmla="*/ 534 w 551"/>
                <a:gd name="T85" fmla="*/ 471 h 857"/>
                <a:gd name="T86" fmla="*/ 525 w 551"/>
                <a:gd name="T87" fmla="*/ 431 h 857"/>
                <a:gd name="T88" fmla="*/ 513 w 551"/>
                <a:gd name="T89" fmla="*/ 390 h 857"/>
                <a:gd name="T90" fmla="*/ 498 w 551"/>
                <a:gd name="T91" fmla="*/ 350 h 857"/>
                <a:gd name="T92" fmla="*/ 485 w 551"/>
                <a:gd name="T93" fmla="*/ 310 h 857"/>
                <a:gd name="T94" fmla="*/ 468 w 551"/>
                <a:gd name="T95" fmla="*/ 272 h 857"/>
                <a:gd name="T96" fmla="*/ 453 w 551"/>
                <a:gd name="T97" fmla="*/ 236 h 857"/>
                <a:gd name="T98" fmla="*/ 439 w 551"/>
                <a:gd name="T99" fmla="*/ 199 h 857"/>
                <a:gd name="T100" fmla="*/ 422 w 551"/>
                <a:gd name="T101" fmla="*/ 167 h 857"/>
                <a:gd name="T102" fmla="*/ 403 w 551"/>
                <a:gd name="T103" fmla="*/ 135 h 857"/>
                <a:gd name="T104" fmla="*/ 388 w 551"/>
                <a:gd name="T105" fmla="*/ 104 h 857"/>
                <a:gd name="T106" fmla="*/ 373 w 551"/>
                <a:gd name="T107" fmla="*/ 80 h 857"/>
                <a:gd name="T108" fmla="*/ 361 w 551"/>
                <a:gd name="T109" fmla="*/ 59 h 857"/>
                <a:gd name="T110" fmla="*/ 338 w 551"/>
                <a:gd name="T111" fmla="*/ 23 h 857"/>
                <a:gd name="T112" fmla="*/ 325 w 551"/>
                <a:gd name="T1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857">
                  <a:moveTo>
                    <a:pt x="325" y="0"/>
                  </a:moveTo>
                  <a:lnTo>
                    <a:pt x="321" y="2"/>
                  </a:lnTo>
                  <a:lnTo>
                    <a:pt x="308" y="11"/>
                  </a:lnTo>
                  <a:lnTo>
                    <a:pt x="299" y="17"/>
                  </a:lnTo>
                  <a:lnTo>
                    <a:pt x="293" y="26"/>
                  </a:lnTo>
                  <a:lnTo>
                    <a:pt x="281" y="36"/>
                  </a:lnTo>
                  <a:lnTo>
                    <a:pt x="270" y="49"/>
                  </a:lnTo>
                  <a:lnTo>
                    <a:pt x="257" y="61"/>
                  </a:lnTo>
                  <a:lnTo>
                    <a:pt x="243" y="76"/>
                  </a:lnTo>
                  <a:lnTo>
                    <a:pt x="236" y="82"/>
                  </a:lnTo>
                  <a:lnTo>
                    <a:pt x="230" y="89"/>
                  </a:lnTo>
                  <a:lnTo>
                    <a:pt x="222" y="99"/>
                  </a:lnTo>
                  <a:lnTo>
                    <a:pt x="217" y="108"/>
                  </a:lnTo>
                  <a:lnTo>
                    <a:pt x="207" y="116"/>
                  </a:lnTo>
                  <a:lnTo>
                    <a:pt x="200" y="125"/>
                  </a:lnTo>
                  <a:lnTo>
                    <a:pt x="192" y="133"/>
                  </a:lnTo>
                  <a:lnTo>
                    <a:pt x="186" y="144"/>
                  </a:lnTo>
                  <a:lnTo>
                    <a:pt x="177" y="154"/>
                  </a:lnTo>
                  <a:lnTo>
                    <a:pt x="169" y="163"/>
                  </a:lnTo>
                  <a:lnTo>
                    <a:pt x="162" y="175"/>
                  </a:lnTo>
                  <a:lnTo>
                    <a:pt x="156" y="186"/>
                  </a:lnTo>
                  <a:lnTo>
                    <a:pt x="146" y="196"/>
                  </a:lnTo>
                  <a:lnTo>
                    <a:pt x="139" y="207"/>
                  </a:lnTo>
                  <a:lnTo>
                    <a:pt x="131" y="218"/>
                  </a:lnTo>
                  <a:lnTo>
                    <a:pt x="124" y="230"/>
                  </a:lnTo>
                  <a:lnTo>
                    <a:pt x="116" y="241"/>
                  </a:lnTo>
                  <a:lnTo>
                    <a:pt x="108" y="253"/>
                  </a:lnTo>
                  <a:lnTo>
                    <a:pt x="101" y="266"/>
                  </a:lnTo>
                  <a:lnTo>
                    <a:pt x="95" y="279"/>
                  </a:lnTo>
                  <a:lnTo>
                    <a:pt x="87" y="291"/>
                  </a:lnTo>
                  <a:lnTo>
                    <a:pt x="80" y="304"/>
                  </a:lnTo>
                  <a:lnTo>
                    <a:pt x="72" y="317"/>
                  </a:lnTo>
                  <a:lnTo>
                    <a:pt x="67" y="331"/>
                  </a:lnTo>
                  <a:lnTo>
                    <a:pt x="59" y="344"/>
                  </a:lnTo>
                  <a:lnTo>
                    <a:pt x="53" y="357"/>
                  </a:lnTo>
                  <a:lnTo>
                    <a:pt x="49" y="371"/>
                  </a:lnTo>
                  <a:lnTo>
                    <a:pt x="44" y="386"/>
                  </a:lnTo>
                  <a:lnTo>
                    <a:pt x="38" y="399"/>
                  </a:lnTo>
                  <a:lnTo>
                    <a:pt x="32" y="412"/>
                  </a:lnTo>
                  <a:lnTo>
                    <a:pt x="29" y="428"/>
                  </a:lnTo>
                  <a:lnTo>
                    <a:pt x="23" y="441"/>
                  </a:lnTo>
                  <a:lnTo>
                    <a:pt x="19" y="456"/>
                  </a:lnTo>
                  <a:lnTo>
                    <a:pt x="13" y="471"/>
                  </a:lnTo>
                  <a:lnTo>
                    <a:pt x="11" y="487"/>
                  </a:lnTo>
                  <a:lnTo>
                    <a:pt x="10" y="502"/>
                  </a:lnTo>
                  <a:lnTo>
                    <a:pt x="6" y="515"/>
                  </a:lnTo>
                  <a:lnTo>
                    <a:pt x="4" y="530"/>
                  </a:lnTo>
                  <a:lnTo>
                    <a:pt x="0" y="546"/>
                  </a:lnTo>
                  <a:lnTo>
                    <a:pt x="0" y="563"/>
                  </a:lnTo>
                  <a:lnTo>
                    <a:pt x="0" y="578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2" y="625"/>
                  </a:lnTo>
                  <a:lnTo>
                    <a:pt x="2" y="641"/>
                  </a:lnTo>
                  <a:lnTo>
                    <a:pt x="4" y="656"/>
                  </a:lnTo>
                  <a:lnTo>
                    <a:pt x="6" y="669"/>
                  </a:lnTo>
                  <a:lnTo>
                    <a:pt x="10" y="684"/>
                  </a:lnTo>
                  <a:lnTo>
                    <a:pt x="13" y="696"/>
                  </a:lnTo>
                  <a:lnTo>
                    <a:pt x="17" y="707"/>
                  </a:lnTo>
                  <a:lnTo>
                    <a:pt x="21" y="720"/>
                  </a:lnTo>
                  <a:lnTo>
                    <a:pt x="29" y="732"/>
                  </a:lnTo>
                  <a:lnTo>
                    <a:pt x="32" y="743"/>
                  </a:lnTo>
                  <a:lnTo>
                    <a:pt x="40" y="753"/>
                  </a:lnTo>
                  <a:lnTo>
                    <a:pt x="46" y="762"/>
                  </a:lnTo>
                  <a:lnTo>
                    <a:pt x="55" y="774"/>
                  </a:lnTo>
                  <a:lnTo>
                    <a:pt x="63" y="781"/>
                  </a:lnTo>
                  <a:lnTo>
                    <a:pt x="72" y="789"/>
                  </a:lnTo>
                  <a:lnTo>
                    <a:pt x="80" y="797"/>
                  </a:lnTo>
                  <a:lnTo>
                    <a:pt x="91" y="806"/>
                  </a:lnTo>
                  <a:lnTo>
                    <a:pt x="101" y="812"/>
                  </a:lnTo>
                  <a:lnTo>
                    <a:pt x="108" y="817"/>
                  </a:lnTo>
                  <a:lnTo>
                    <a:pt x="120" y="823"/>
                  </a:lnTo>
                  <a:lnTo>
                    <a:pt x="131" y="829"/>
                  </a:lnTo>
                  <a:lnTo>
                    <a:pt x="141" y="833"/>
                  </a:lnTo>
                  <a:lnTo>
                    <a:pt x="154" y="838"/>
                  </a:lnTo>
                  <a:lnTo>
                    <a:pt x="164" y="842"/>
                  </a:lnTo>
                  <a:lnTo>
                    <a:pt x="177" y="846"/>
                  </a:lnTo>
                  <a:lnTo>
                    <a:pt x="188" y="848"/>
                  </a:lnTo>
                  <a:lnTo>
                    <a:pt x="200" y="850"/>
                  </a:lnTo>
                  <a:lnTo>
                    <a:pt x="211" y="852"/>
                  </a:lnTo>
                  <a:lnTo>
                    <a:pt x="226" y="854"/>
                  </a:lnTo>
                  <a:lnTo>
                    <a:pt x="238" y="854"/>
                  </a:lnTo>
                  <a:lnTo>
                    <a:pt x="249" y="855"/>
                  </a:lnTo>
                  <a:lnTo>
                    <a:pt x="262" y="855"/>
                  </a:lnTo>
                  <a:lnTo>
                    <a:pt x="276" y="857"/>
                  </a:lnTo>
                  <a:lnTo>
                    <a:pt x="287" y="855"/>
                  </a:lnTo>
                  <a:lnTo>
                    <a:pt x="299" y="854"/>
                  </a:lnTo>
                  <a:lnTo>
                    <a:pt x="312" y="854"/>
                  </a:lnTo>
                  <a:lnTo>
                    <a:pt x="323" y="852"/>
                  </a:lnTo>
                  <a:lnTo>
                    <a:pt x="337" y="848"/>
                  </a:lnTo>
                  <a:lnTo>
                    <a:pt x="348" y="846"/>
                  </a:lnTo>
                  <a:lnTo>
                    <a:pt x="359" y="842"/>
                  </a:lnTo>
                  <a:lnTo>
                    <a:pt x="373" y="838"/>
                  </a:lnTo>
                  <a:lnTo>
                    <a:pt x="382" y="833"/>
                  </a:lnTo>
                  <a:lnTo>
                    <a:pt x="395" y="829"/>
                  </a:lnTo>
                  <a:lnTo>
                    <a:pt x="405" y="825"/>
                  </a:lnTo>
                  <a:lnTo>
                    <a:pt x="416" y="819"/>
                  </a:lnTo>
                  <a:lnTo>
                    <a:pt x="428" y="814"/>
                  </a:lnTo>
                  <a:lnTo>
                    <a:pt x="439" y="808"/>
                  </a:lnTo>
                  <a:lnTo>
                    <a:pt x="449" y="802"/>
                  </a:lnTo>
                  <a:lnTo>
                    <a:pt x="460" y="795"/>
                  </a:lnTo>
                  <a:lnTo>
                    <a:pt x="468" y="787"/>
                  </a:lnTo>
                  <a:lnTo>
                    <a:pt x="475" y="779"/>
                  </a:lnTo>
                  <a:lnTo>
                    <a:pt x="485" y="770"/>
                  </a:lnTo>
                  <a:lnTo>
                    <a:pt x="494" y="762"/>
                  </a:lnTo>
                  <a:lnTo>
                    <a:pt x="500" y="751"/>
                  </a:lnTo>
                  <a:lnTo>
                    <a:pt x="508" y="743"/>
                  </a:lnTo>
                  <a:lnTo>
                    <a:pt x="515" y="734"/>
                  </a:lnTo>
                  <a:lnTo>
                    <a:pt x="523" y="724"/>
                  </a:lnTo>
                  <a:lnTo>
                    <a:pt x="527" y="713"/>
                  </a:lnTo>
                  <a:lnTo>
                    <a:pt x="532" y="701"/>
                  </a:lnTo>
                  <a:lnTo>
                    <a:pt x="536" y="692"/>
                  </a:lnTo>
                  <a:lnTo>
                    <a:pt x="540" y="681"/>
                  </a:lnTo>
                  <a:lnTo>
                    <a:pt x="544" y="669"/>
                  </a:lnTo>
                  <a:lnTo>
                    <a:pt x="548" y="656"/>
                  </a:lnTo>
                  <a:lnTo>
                    <a:pt x="548" y="644"/>
                  </a:lnTo>
                  <a:lnTo>
                    <a:pt x="551" y="633"/>
                  </a:lnTo>
                  <a:lnTo>
                    <a:pt x="549" y="620"/>
                  </a:lnTo>
                  <a:lnTo>
                    <a:pt x="549" y="606"/>
                  </a:lnTo>
                  <a:lnTo>
                    <a:pt x="549" y="593"/>
                  </a:lnTo>
                  <a:lnTo>
                    <a:pt x="549" y="580"/>
                  </a:lnTo>
                  <a:lnTo>
                    <a:pt x="548" y="566"/>
                  </a:lnTo>
                  <a:lnTo>
                    <a:pt x="548" y="553"/>
                  </a:lnTo>
                  <a:lnTo>
                    <a:pt x="546" y="538"/>
                  </a:lnTo>
                  <a:lnTo>
                    <a:pt x="546" y="527"/>
                  </a:lnTo>
                  <a:lnTo>
                    <a:pt x="542" y="513"/>
                  </a:lnTo>
                  <a:lnTo>
                    <a:pt x="540" y="500"/>
                  </a:lnTo>
                  <a:lnTo>
                    <a:pt x="536" y="487"/>
                  </a:lnTo>
                  <a:lnTo>
                    <a:pt x="534" y="471"/>
                  </a:lnTo>
                  <a:lnTo>
                    <a:pt x="530" y="458"/>
                  </a:lnTo>
                  <a:lnTo>
                    <a:pt x="529" y="445"/>
                  </a:lnTo>
                  <a:lnTo>
                    <a:pt x="525" y="431"/>
                  </a:lnTo>
                  <a:lnTo>
                    <a:pt x="523" y="418"/>
                  </a:lnTo>
                  <a:lnTo>
                    <a:pt x="519" y="405"/>
                  </a:lnTo>
                  <a:lnTo>
                    <a:pt x="513" y="390"/>
                  </a:lnTo>
                  <a:lnTo>
                    <a:pt x="510" y="376"/>
                  </a:lnTo>
                  <a:lnTo>
                    <a:pt x="504" y="363"/>
                  </a:lnTo>
                  <a:lnTo>
                    <a:pt x="498" y="350"/>
                  </a:lnTo>
                  <a:lnTo>
                    <a:pt x="494" y="336"/>
                  </a:lnTo>
                  <a:lnTo>
                    <a:pt x="491" y="323"/>
                  </a:lnTo>
                  <a:lnTo>
                    <a:pt x="485" y="310"/>
                  </a:lnTo>
                  <a:lnTo>
                    <a:pt x="479" y="296"/>
                  </a:lnTo>
                  <a:lnTo>
                    <a:pt x="475" y="283"/>
                  </a:lnTo>
                  <a:lnTo>
                    <a:pt x="468" y="272"/>
                  </a:lnTo>
                  <a:lnTo>
                    <a:pt x="464" y="258"/>
                  </a:lnTo>
                  <a:lnTo>
                    <a:pt x="458" y="245"/>
                  </a:lnTo>
                  <a:lnTo>
                    <a:pt x="453" y="236"/>
                  </a:lnTo>
                  <a:lnTo>
                    <a:pt x="449" y="222"/>
                  </a:lnTo>
                  <a:lnTo>
                    <a:pt x="445" y="213"/>
                  </a:lnTo>
                  <a:lnTo>
                    <a:pt x="439" y="199"/>
                  </a:lnTo>
                  <a:lnTo>
                    <a:pt x="432" y="188"/>
                  </a:lnTo>
                  <a:lnTo>
                    <a:pt x="426" y="177"/>
                  </a:lnTo>
                  <a:lnTo>
                    <a:pt x="422" y="167"/>
                  </a:lnTo>
                  <a:lnTo>
                    <a:pt x="416" y="154"/>
                  </a:lnTo>
                  <a:lnTo>
                    <a:pt x="409" y="144"/>
                  </a:lnTo>
                  <a:lnTo>
                    <a:pt x="403" y="135"/>
                  </a:lnTo>
                  <a:lnTo>
                    <a:pt x="399" y="125"/>
                  </a:lnTo>
                  <a:lnTo>
                    <a:pt x="394" y="116"/>
                  </a:lnTo>
                  <a:lnTo>
                    <a:pt x="388" y="104"/>
                  </a:lnTo>
                  <a:lnTo>
                    <a:pt x="382" y="95"/>
                  </a:lnTo>
                  <a:lnTo>
                    <a:pt x="378" y="89"/>
                  </a:lnTo>
                  <a:lnTo>
                    <a:pt x="373" y="80"/>
                  </a:lnTo>
                  <a:lnTo>
                    <a:pt x="369" y="72"/>
                  </a:lnTo>
                  <a:lnTo>
                    <a:pt x="365" y="64"/>
                  </a:lnTo>
                  <a:lnTo>
                    <a:pt x="361" y="59"/>
                  </a:lnTo>
                  <a:lnTo>
                    <a:pt x="352" y="44"/>
                  </a:lnTo>
                  <a:lnTo>
                    <a:pt x="346" y="30"/>
                  </a:lnTo>
                  <a:lnTo>
                    <a:pt x="338" y="23"/>
                  </a:lnTo>
                  <a:lnTo>
                    <a:pt x="335" y="15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0" name="Freeform 575"/>
            <p:cNvSpPr>
              <a:spLocks/>
            </p:cNvSpPr>
            <p:nvPr/>
          </p:nvSpPr>
          <p:spPr bwMode="auto">
            <a:xfrm>
              <a:off x="3738566" y="1387475"/>
              <a:ext cx="371475" cy="596900"/>
            </a:xfrm>
            <a:custGeom>
              <a:avLst/>
              <a:gdLst>
                <a:gd name="T0" fmla="*/ 262 w 468"/>
                <a:gd name="T1" fmla="*/ 11 h 751"/>
                <a:gd name="T2" fmla="*/ 239 w 468"/>
                <a:gd name="T3" fmla="*/ 32 h 751"/>
                <a:gd name="T4" fmla="*/ 207 w 468"/>
                <a:gd name="T5" fmla="*/ 66 h 751"/>
                <a:gd name="T6" fmla="*/ 177 w 468"/>
                <a:gd name="T7" fmla="*/ 100 h 751"/>
                <a:gd name="T8" fmla="*/ 158 w 468"/>
                <a:gd name="T9" fmla="*/ 127 h 751"/>
                <a:gd name="T10" fmla="*/ 137 w 468"/>
                <a:gd name="T11" fmla="*/ 152 h 751"/>
                <a:gd name="T12" fmla="*/ 120 w 468"/>
                <a:gd name="T13" fmla="*/ 182 h 751"/>
                <a:gd name="T14" fmla="*/ 97 w 468"/>
                <a:gd name="T15" fmla="*/ 211 h 751"/>
                <a:gd name="T16" fmla="*/ 82 w 468"/>
                <a:gd name="T17" fmla="*/ 243 h 751"/>
                <a:gd name="T18" fmla="*/ 61 w 468"/>
                <a:gd name="T19" fmla="*/ 277 h 751"/>
                <a:gd name="T20" fmla="*/ 45 w 468"/>
                <a:gd name="T21" fmla="*/ 311 h 751"/>
                <a:gd name="T22" fmla="*/ 30 w 468"/>
                <a:gd name="T23" fmla="*/ 348 h 751"/>
                <a:gd name="T24" fmla="*/ 19 w 468"/>
                <a:gd name="T25" fmla="*/ 386 h 751"/>
                <a:gd name="T26" fmla="*/ 9 w 468"/>
                <a:gd name="T27" fmla="*/ 426 h 751"/>
                <a:gd name="T28" fmla="*/ 2 w 468"/>
                <a:gd name="T29" fmla="*/ 464 h 751"/>
                <a:gd name="T30" fmla="*/ 0 w 468"/>
                <a:gd name="T31" fmla="*/ 505 h 751"/>
                <a:gd name="T32" fmla="*/ 2 w 468"/>
                <a:gd name="T33" fmla="*/ 547 h 751"/>
                <a:gd name="T34" fmla="*/ 4 w 468"/>
                <a:gd name="T35" fmla="*/ 585 h 751"/>
                <a:gd name="T36" fmla="*/ 13 w 468"/>
                <a:gd name="T37" fmla="*/ 618 h 751"/>
                <a:gd name="T38" fmla="*/ 28 w 468"/>
                <a:gd name="T39" fmla="*/ 648 h 751"/>
                <a:gd name="T40" fmla="*/ 45 w 468"/>
                <a:gd name="T41" fmla="*/ 677 h 751"/>
                <a:gd name="T42" fmla="*/ 66 w 468"/>
                <a:gd name="T43" fmla="*/ 697 h 751"/>
                <a:gd name="T44" fmla="*/ 91 w 468"/>
                <a:gd name="T45" fmla="*/ 716 h 751"/>
                <a:gd name="T46" fmla="*/ 120 w 468"/>
                <a:gd name="T47" fmla="*/ 728 h 751"/>
                <a:gd name="T48" fmla="*/ 148 w 468"/>
                <a:gd name="T49" fmla="*/ 741 h 751"/>
                <a:gd name="T50" fmla="*/ 179 w 468"/>
                <a:gd name="T51" fmla="*/ 745 h 751"/>
                <a:gd name="T52" fmla="*/ 211 w 468"/>
                <a:gd name="T53" fmla="*/ 749 h 751"/>
                <a:gd name="T54" fmla="*/ 243 w 468"/>
                <a:gd name="T55" fmla="*/ 749 h 751"/>
                <a:gd name="T56" fmla="*/ 274 w 468"/>
                <a:gd name="T57" fmla="*/ 745 h 751"/>
                <a:gd name="T58" fmla="*/ 304 w 468"/>
                <a:gd name="T59" fmla="*/ 736 h 751"/>
                <a:gd name="T60" fmla="*/ 334 w 468"/>
                <a:gd name="T61" fmla="*/ 726 h 751"/>
                <a:gd name="T62" fmla="*/ 361 w 468"/>
                <a:gd name="T63" fmla="*/ 711 h 751"/>
                <a:gd name="T64" fmla="*/ 390 w 468"/>
                <a:gd name="T65" fmla="*/ 696 h 751"/>
                <a:gd name="T66" fmla="*/ 430 w 468"/>
                <a:gd name="T67" fmla="*/ 650 h 751"/>
                <a:gd name="T68" fmla="*/ 449 w 468"/>
                <a:gd name="T69" fmla="*/ 616 h 751"/>
                <a:gd name="T70" fmla="*/ 460 w 468"/>
                <a:gd name="T71" fmla="*/ 587 h 751"/>
                <a:gd name="T72" fmla="*/ 468 w 468"/>
                <a:gd name="T73" fmla="*/ 555 h 751"/>
                <a:gd name="T74" fmla="*/ 466 w 468"/>
                <a:gd name="T75" fmla="*/ 519 h 751"/>
                <a:gd name="T76" fmla="*/ 462 w 468"/>
                <a:gd name="T77" fmla="*/ 485 h 751"/>
                <a:gd name="T78" fmla="*/ 458 w 468"/>
                <a:gd name="T79" fmla="*/ 446 h 751"/>
                <a:gd name="T80" fmla="*/ 454 w 468"/>
                <a:gd name="T81" fmla="*/ 412 h 751"/>
                <a:gd name="T82" fmla="*/ 445 w 468"/>
                <a:gd name="T83" fmla="*/ 376 h 751"/>
                <a:gd name="T84" fmla="*/ 435 w 468"/>
                <a:gd name="T85" fmla="*/ 342 h 751"/>
                <a:gd name="T86" fmla="*/ 424 w 468"/>
                <a:gd name="T87" fmla="*/ 306 h 751"/>
                <a:gd name="T88" fmla="*/ 411 w 468"/>
                <a:gd name="T89" fmla="*/ 272 h 751"/>
                <a:gd name="T90" fmla="*/ 397 w 468"/>
                <a:gd name="T91" fmla="*/ 237 h 751"/>
                <a:gd name="T92" fmla="*/ 384 w 468"/>
                <a:gd name="T93" fmla="*/ 205 h 751"/>
                <a:gd name="T94" fmla="*/ 371 w 468"/>
                <a:gd name="T95" fmla="*/ 175 h 751"/>
                <a:gd name="T96" fmla="*/ 357 w 468"/>
                <a:gd name="T97" fmla="*/ 144 h 751"/>
                <a:gd name="T98" fmla="*/ 344 w 468"/>
                <a:gd name="T99" fmla="*/ 118 h 751"/>
                <a:gd name="T100" fmla="*/ 331 w 468"/>
                <a:gd name="T101" fmla="*/ 93 h 751"/>
                <a:gd name="T102" fmla="*/ 314 w 468"/>
                <a:gd name="T103" fmla="*/ 64 h 751"/>
                <a:gd name="T104" fmla="*/ 293 w 468"/>
                <a:gd name="T105" fmla="*/ 28 h 751"/>
                <a:gd name="T106" fmla="*/ 277 w 468"/>
                <a:gd name="T107" fmla="*/ 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751">
                  <a:moveTo>
                    <a:pt x="276" y="0"/>
                  </a:moveTo>
                  <a:lnTo>
                    <a:pt x="272" y="2"/>
                  </a:lnTo>
                  <a:lnTo>
                    <a:pt x="262" y="11"/>
                  </a:lnTo>
                  <a:lnTo>
                    <a:pt x="255" y="15"/>
                  </a:lnTo>
                  <a:lnTo>
                    <a:pt x="249" y="24"/>
                  </a:lnTo>
                  <a:lnTo>
                    <a:pt x="239" y="32"/>
                  </a:lnTo>
                  <a:lnTo>
                    <a:pt x="230" y="43"/>
                  </a:lnTo>
                  <a:lnTo>
                    <a:pt x="218" y="53"/>
                  </a:lnTo>
                  <a:lnTo>
                    <a:pt x="207" y="66"/>
                  </a:lnTo>
                  <a:lnTo>
                    <a:pt x="196" y="80"/>
                  </a:lnTo>
                  <a:lnTo>
                    <a:pt x="184" y="95"/>
                  </a:lnTo>
                  <a:lnTo>
                    <a:pt x="177" y="100"/>
                  </a:lnTo>
                  <a:lnTo>
                    <a:pt x="169" y="108"/>
                  </a:lnTo>
                  <a:lnTo>
                    <a:pt x="161" y="118"/>
                  </a:lnTo>
                  <a:lnTo>
                    <a:pt x="158" y="127"/>
                  </a:lnTo>
                  <a:lnTo>
                    <a:pt x="150" y="135"/>
                  </a:lnTo>
                  <a:lnTo>
                    <a:pt x="144" y="144"/>
                  </a:lnTo>
                  <a:lnTo>
                    <a:pt x="137" y="152"/>
                  </a:lnTo>
                  <a:lnTo>
                    <a:pt x="133" y="163"/>
                  </a:lnTo>
                  <a:lnTo>
                    <a:pt x="125" y="173"/>
                  </a:lnTo>
                  <a:lnTo>
                    <a:pt x="120" y="182"/>
                  </a:lnTo>
                  <a:lnTo>
                    <a:pt x="112" y="190"/>
                  </a:lnTo>
                  <a:lnTo>
                    <a:pt x="104" y="201"/>
                  </a:lnTo>
                  <a:lnTo>
                    <a:pt x="97" y="211"/>
                  </a:lnTo>
                  <a:lnTo>
                    <a:pt x="93" y="220"/>
                  </a:lnTo>
                  <a:lnTo>
                    <a:pt x="85" y="232"/>
                  </a:lnTo>
                  <a:lnTo>
                    <a:pt x="82" y="243"/>
                  </a:lnTo>
                  <a:lnTo>
                    <a:pt x="74" y="254"/>
                  </a:lnTo>
                  <a:lnTo>
                    <a:pt x="66" y="266"/>
                  </a:lnTo>
                  <a:lnTo>
                    <a:pt x="61" y="277"/>
                  </a:lnTo>
                  <a:lnTo>
                    <a:pt x="57" y="289"/>
                  </a:lnTo>
                  <a:lnTo>
                    <a:pt x="51" y="300"/>
                  </a:lnTo>
                  <a:lnTo>
                    <a:pt x="45" y="311"/>
                  </a:lnTo>
                  <a:lnTo>
                    <a:pt x="42" y="323"/>
                  </a:lnTo>
                  <a:lnTo>
                    <a:pt x="38" y="336"/>
                  </a:lnTo>
                  <a:lnTo>
                    <a:pt x="30" y="348"/>
                  </a:lnTo>
                  <a:lnTo>
                    <a:pt x="26" y="359"/>
                  </a:lnTo>
                  <a:lnTo>
                    <a:pt x="23" y="372"/>
                  </a:lnTo>
                  <a:lnTo>
                    <a:pt x="19" y="386"/>
                  </a:lnTo>
                  <a:lnTo>
                    <a:pt x="15" y="397"/>
                  </a:lnTo>
                  <a:lnTo>
                    <a:pt x="11" y="410"/>
                  </a:lnTo>
                  <a:lnTo>
                    <a:pt x="9" y="426"/>
                  </a:lnTo>
                  <a:lnTo>
                    <a:pt x="7" y="439"/>
                  </a:lnTo>
                  <a:lnTo>
                    <a:pt x="4" y="450"/>
                  </a:lnTo>
                  <a:lnTo>
                    <a:pt x="2" y="464"/>
                  </a:lnTo>
                  <a:lnTo>
                    <a:pt x="0" y="477"/>
                  </a:lnTo>
                  <a:lnTo>
                    <a:pt x="0" y="492"/>
                  </a:lnTo>
                  <a:lnTo>
                    <a:pt x="0" y="505"/>
                  </a:lnTo>
                  <a:lnTo>
                    <a:pt x="0" y="519"/>
                  </a:lnTo>
                  <a:lnTo>
                    <a:pt x="0" y="532"/>
                  </a:lnTo>
                  <a:lnTo>
                    <a:pt x="2" y="547"/>
                  </a:lnTo>
                  <a:lnTo>
                    <a:pt x="2" y="559"/>
                  </a:lnTo>
                  <a:lnTo>
                    <a:pt x="2" y="572"/>
                  </a:lnTo>
                  <a:lnTo>
                    <a:pt x="4" y="585"/>
                  </a:lnTo>
                  <a:lnTo>
                    <a:pt x="7" y="597"/>
                  </a:lnTo>
                  <a:lnTo>
                    <a:pt x="9" y="608"/>
                  </a:lnTo>
                  <a:lnTo>
                    <a:pt x="13" y="618"/>
                  </a:lnTo>
                  <a:lnTo>
                    <a:pt x="17" y="629"/>
                  </a:lnTo>
                  <a:lnTo>
                    <a:pt x="23" y="640"/>
                  </a:lnTo>
                  <a:lnTo>
                    <a:pt x="28" y="648"/>
                  </a:lnTo>
                  <a:lnTo>
                    <a:pt x="32" y="658"/>
                  </a:lnTo>
                  <a:lnTo>
                    <a:pt x="38" y="667"/>
                  </a:lnTo>
                  <a:lnTo>
                    <a:pt x="45" y="677"/>
                  </a:lnTo>
                  <a:lnTo>
                    <a:pt x="53" y="682"/>
                  </a:lnTo>
                  <a:lnTo>
                    <a:pt x="59" y="690"/>
                  </a:lnTo>
                  <a:lnTo>
                    <a:pt x="66" y="697"/>
                  </a:lnTo>
                  <a:lnTo>
                    <a:pt x="76" y="705"/>
                  </a:lnTo>
                  <a:lnTo>
                    <a:pt x="84" y="711"/>
                  </a:lnTo>
                  <a:lnTo>
                    <a:pt x="91" y="716"/>
                  </a:lnTo>
                  <a:lnTo>
                    <a:pt x="101" y="720"/>
                  </a:lnTo>
                  <a:lnTo>
                    <a:pt x="110" y="726"/>
                  </a:lnTo>
                  <a:lnTo>
                    <a:pt x="120" y="728"/>
                  </a:lnTo>
                  <a:lnTo>
                    <a:pt x="129" y="734"/>
                  </a:lnTo>
                  <a:lnTo>
                    <a:pt x="139" y="736"/>
                  </a:lnTo>
                  <a:lnTo>
                    <a:pt x="148" y="741"/>
                  </a:lnTo>
                  <a:lnTo>
                    <a:pt x="158" y="741"/>
                  </a:lnTo>
                  <a:lnTo>
                    <a:pt x="169" y="743"/>
                  </a:lnTo>
                  <a:lnTo>
                    <a:pt x="179" y="745"/>
                  </a:lnTo>
                  <a:lnTo>
                    <a:pt x="190" y="749"/>
                  </a:lnTo>
                  <a:lnTo>
                    <a:pt x="199" y="749"/>
                  </a:lnTo>
                  <a:lnTo>
                    <a:pt x="211" y="749"/>
                  </a:lnTo>
                  <a:lnTo>
                    <a:pt x="222" y="749"/>
                  </a:lnTo>
                  <a:lnTo>
                    <a:pt x="234" y="751"/>
                  </a:lnTo>
                  <a:lnTo>
                    <a:pt x="243" y="749"/>
                  </a:lnTo>
                  <a:lnTo>
                    <a:pt x="253" y="749"/>
                  </a:lnTo>
                  <a:lnTo>
                    <a:pt x="264" y="747"/>
                  </a:lnTo>
                  <a:lnTo>
                    <a:pt x="274" y="745"/>
                  </a:lnTo>
                  <a:lnTo>
                    <a:pt x="283" y="741"/>
                  </a:lnTo>
                  <a:lnTo>
                    <a:pt x="295" y="739"/>
                  </a:lnTo>
                  <a:lnTo>
                    <a:pt x="304" y="736"/>
                  </a:lnTo>
                  <a:lnTo>
                    <a:pt x="315" y="734"/>
                  </a:lnTo>
                  <a:lnTo>
                    <a:pt x="323" y="730"/>
                  </a:lnTo>
                  <a:lnTo>
                    <a:pt x="334" y="726"/>
                  </a:lnTo>
                  <a:lnTo>
                    <a:pt x="344" y="720"/>
                  </a:lnTo>
                  <a:lnTo>
                    <a:pt x="353" y="716"/>
                  </a:lnTo>
                  <a:lnTo>
                    <a:pt x="361" y="711"/>
                  </a:lnTo>
                  <a:lnTo>
                    <a:pt x="371" y="705"/>
                  </a:lnTo>
                  <a:lnTo>
                    <a:pt x="380" y="699"/>
                  </a:lnTo>
                  <a:lnTo>
                    <a:pt x="390" y="696"/>
                  </a:lnTo>
                  <a:lnTo>
                    <a:pt x="403" y="680"/>
                  </a:lnTo>
                  <a:lnTo>
                    <a:pt x="418" y="667"/>
                  </a:lnTo>
                  <a:lnTo>
                    <a:pt x="430" y="650"/>
                  </a:lnTo>
                  <a:lnTo>
                    <a:pt x="441" y="635"/>
                  </a:lnTo>
                  <a:lnTo>
                    <a:pt x="445" y="623"/>
                  </a:lnTo>
                  <a:lnTo>
                    <a:pt x="449" y="616"/>
                  </a:lnTo>
                  <a:lnTo>
                    <a:pt x="454" y="606"/>
                  </a:lnTo>
                  <a:lnTo>
                    <a:pt x="458" y="597"/>
                  </a:lnTo>
                  <a:lnTo>
                    <a:pt x="460" y="587"/>
                  </a:lnTo>
                  <a:lnTo>
                    <a:pt x="462" y="576"/>
                  </a:lnTo>
                  <a:lnTo>
                    <a:pt x="464" y="564"/>
                  </a:lnTo>
                  <a:lnTo>
                    <a:pt x="468" y="555"/>
                  </a:lnTo>
                  <a:lnTo>
                    <a:pt x="466" y="542"/>
                  </a:lnTo>
                  <a:lnTo>
                    <a:pt x="466" y="530"/>
                  </a:lnTo>
                  <a:lnTo>
                    <a:pt x="466" y="519"/>
                  </a:lnTo>
                  <a:lnTo>
                    <a:pt x="466" y="507"/>
                  </a:lnTo>
                  <a:lnTo>
                    <a:pt x="464" y="496"/>
                  </a:lnTo>
                  <a:lnTo>
                    <a:pt x="462" y="485"/>
                  </a:lnTo>
                  <a:lnTo>
                    <a:pt x="462" y="471"/>
                  </a:lnTo>
                  <a:lnTo>
                    <a:pt x="462" y="462"/>
                  </a:lnTo>
                  <a:lnTo>
                    <a:pt x="458" y="446"/>
                  </a:lnTo>
                  <a:lnTo>
                    <a:pt x="456" y="437"/>
                  </a:lnTo>
                  <a:lnTo>
                    <a:pt x="456" y="424"/>
                  </a:lnTo>
                  <a:lnTo>
                    <a:pt x="454" y="412"/>
                  </a:lnTo>
                  <a:lnTo>
                    <a:pt x="450" y="401"/>
                  </a:lnTo>
                  <a:lnTo>
                    <a:pt x="449" y="388"/>
                  </a:lnTo>
                  <a:lnTo>
                    <a:pt x="445" y="376"/>
                  </a:lnTo>
                  <a:lnTo>
                    <a:pt x="443" y="367"/>
                  </a:lnTo>
                  <a:lnTo>
                    <a:pt x="439" y="351"/>
                  </a:lnTo>
                  <a:lnTo>
                    <a:pt x="435" y="342"/>
                  </a:lnTo>
                  <a:lnTo>
                    <a:pt x="431" y="329"/>
                  </a:lnTo>
                  <a:lnTo>
                    <a:pt x="428" y="317"/>
                  </a:lnTo>
                  <a:lnTo>
                    <a:pt x="424" y="306"/>
                  </a:lnTo>
                  <a:lnTo>
                    <a:pt x="418" y="294"/>
                  </a:lnTo>
                  <a:lnTo>
                    <a:pt x="414" y="283"/>
                  </a:lnTo>
                  <a:lnTo>
                    <a:pt x="411" y="272"/>
                  </a:lnTo>
                  <a:lnTo>
                    <a:pt x="407" y="260"/>
                  </a:lnTo>
                  <a:lnTo>
                    <a:pt x="403" y="249"/>
                  </a:lnTo>
                  <a:lnTo>
                    <a:pt x="397" y="237"/>
                  </a:lnTo>
                  <a:lnTo>
                    <a:pt x="393" y="226"/>
                  </a:lnTo>
                  <a:lnTo>
                    <a:pt x="390" y="216"/>
                  </a:lnTo>
                  <a:lnTo>
                    <a:pt x="384" y="205"/>
                  </a:lnTo>
                  <a:lnTo>
                    <a:pt x="380" y="196"/>
                  </a:lnTo>
                  <a:lnTo>
                    <a:pt x="376" y="186"/>
                  </a:lnTo>
                  <a:lnTo>
                    <a:pt x="371" y="175"/>
                  </a:lnTo>
                  <a:lnTo>
                    <a:pt x="367" y="165"/>
                  </a:lnTo>
                  <a:lnTo>
                    <a:pt x="361" y="154"/>
                  </a:lnTo>
                  <a:lnTo>
                    <a:pt x="357" y="144"/>
                  </a:lnTo>
                  <a:lnTo>
                    <a:pt x="353" y="137"/>
                  </a:lnTo>
                  <a:lnTo>
                    <a:pt x="348" y="127"/>
                  </a:lnTo>
                  <a:lnTo>
                    <a:pt x="344" y="118"/>
                  </a:lnTo>
                  <a:lnTo>
                    <a:pt x="338" y="110"/>
                  </a:lnTo>
                  <a:lnTo>
                    <a:pt x="334" y="100"/>
                  </a:lnTo>
                  <a:lnTo>
                    <a:pt x="331" y="93"/>
                  </a:lnTo>
                  <a:lnTo>
                    <a:pt x="325" y="85"/>
                  </a:lnTo>
                  <a:lnTo>
                    <a:pt x="321" y="78"/>
                  </a:lnTo>
                  <a:lnTo>
                    <a:pt x="314" y="64"/>
                  </a:lnTo>
                  <a:lnTo>
                    <a:pt x="308" y="51"/>
                  </a:lnTo>
                  <a:lnTo>
                    <a:pt x="298" y="38"/>
                  </a:lnTo>
                  <a:lnTo>
                    <a:pt x="293" y="28"/>
                  </a:lnTo>
                  <a:lnTo>
                    <a:pt x="287" y="21"/>
                  </a:lnTo>
                  <a:lnTo>
                    <a:pt x="283" y="13"/>
                  </a:lnTo>
                  <a:lnTo>
                    <a:pt x="277" y="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1" name="Freeform 577"/>
            <p:cNvSpPr>
              <a:spLocks/>
            </p:cNvSpPr>
            <p:nvPr/>
          </p:nvSpPr>
          <p:spPr bwMode="auto">
            <a:xfrm>
              <a:off x="3767141" y="1439862"/>
              <a:ext cx="252413" cy="522287"/>
            </a:xfrm>
            <a:custGeom>
              <a:avLst/>
              <a:gdLst>
                <a:gd name="T0" fmla="*/ 219 w 317"/>
                <a:gd name="T1" fmla="*/ 0 h 658"/>
                <a:gd name="T2" fmla="*/ 152 w 317"/>
                <a:gd name="T3" fmla="*/ 76 h 658"/>
                <a:gd name="T4" fmla="*/ 93 w 317"/>
                <a:gd name="T5" fmla="*/ 162 h 658"/>
                <a:gd name="T6" fmla="*/ 44 w 317"/>
                <a:gd name="T7" fmla="*/ 261 h 658"/>
                <a:gd name="T8" fmla="*/ 8 w 317"/>
                <a:gd name="T9" fmla="*/ 365 h 658"/>
                <a:gd name="T10" fmla="*/ 0 w 317"/>
                <a:gd name="T11" fmla="*/ 462 h 658"/>
                <a:gd name="T12" fmla="*/ 9 w 317"/>
                <a:gd name="T13" fmla="*/ 548 h 658"/>
                <a:gd name="T14" fmla="*/ 46 w 317"/>
                <a:gd name="T15" fmla="*/ 613 h 658"/>
                <a:gd name="T16" fmla="*/ 112 w 317"/>
                <a:gd name="T17" fmla="*/ 647 h 658"/>
                <a:gd name="T18" fmla="*/ 179 w 317"/>
                <a:gd name="T19" fmla="*/ 658 h 658"/>
                <a:gd name="T20" fmla="*/ 243 w 317"/>
                <a:gd name="T21" fmla="*/ 639 h 658"/>
                <a:gd name="T22" fmla="*/ 289 w 317"/>
                <a:gd name="T23" fmla="*/ 592 h 658"/>
                <a:gd name="T24" fmla="*/ 317 w 317"/>
                <a:gd name="T25" fmla="*/ 489 h 658"/>
                <a:gd name="T26" fmla="*/ 317 w 317"/>
                <a:gd name="T27" fmla="*/ 371 h 658"/>
                <a:gd name="T28" fmla="*/ 295 w 317"/>
                <a:gd name="T29" fmla="*/ 215 h 658"/>
                <a:gd name="T30" fmla="*/ 219 w 317"/>
                <a:gd name="T31" fmla="*/ 0 h 658"/>
                <a:gd name="T32" fmla="*/ 219 w 317"/>
                <a:gd name="T3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58">
                  <a:moveTo>
                    <a:pt x="219" y="0"/>
                  </a:moveTo>
                  <a:lnTo>
                    <a:pt x="152" y="76"/>
                  </a:lnTo>
                  <a:lnTo>
                    <a:pt x="93" y="162"/>
                  </a:lnTo>
                  <a:lnTo>
                    <a:pt x="44" y="261"/>
                  </a:lnTo>
                  <a:lnTo>
                    <a:pt x="8" y="365"/>
                  </a:lnTo>
                  <a:lnTo>
                    <a:pt x="0" y="462"/>
                  </a:lnTo>
                  <a:lnTo>
                    <a:pt x="9" y="548"/>
                  </a:lnTo>
                  <a:lnTo>
                    <a:pt x="46" y="613"/>
                  </a:lnTo>
                  <a:lnTo>
                    <a:pt x="112" y="647"/>
                  </a:lnTo>
                  <a:lnTo>
                    <a:pt x="179" y="658"/>
                  </a:lnTo>
                  <a:lnTo>
                    <a:pt x="243" y="639"/>
                  </a:lnTo>
                  <a:lnTo>
                    <a:pt x="289" y="592"/>
                  </a:lnTo>
                  <a:lnTo>
                    <a:pt x="317" y="489"/>
                  </a:lnTo>
                  <a:lnTo>
                    <a:pt x="317" y="371"/>
                  </a:lnTo>
                  <a:lnTo>
                    <a:pt x="295" y="215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D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2" name="Freeform 578"/>
            <p:cNvSpPr>
              <a:spLocks/>
            </p:cNvSpPr>
            <p:nvPr/>
          </p:nvSpPr>
          <p:spPr bwMode="auto">
            <a:xfrm>
              <a:off x="3802066" y="1500187"/>
              <a:ext cx="182563" cy="425450"/>
            </a:xfrm>
            <a:custGeom>
              <a:avLst/>
              <a:gdLst>
                <a:gd name="T0" fmla="*/ 156 w 230"/>
                <a:gd name="T1" fmla="*/ 0 h 537"/>
                <a:gd name="T2" fmla="*/ 89 w 230"/>
                <a:gd name="T3" fmla="*/ 88 h 537"/>
                <a:gd name="T4" fmla="*/ 45 w 230"/>
                <a:gd name="T5" fmla="*/ 189 h 537"/>
                <a:gd name="T6" fmla="*/ 9 w 230"/>
                <a:gd name="T7" fmla="*/ 287 h 537"/>
                <a:gd name="T8" fmla="*/ 0 w 230"/>
                <a:gd name="T9" fmla="*/ 390 h 537"/>
                <a:gd name="T10" fmla="*/ 11 w 230"/>
                <a:gd name="T11" fmla="*/ 466 h 537"/>
                <a:gd name="T12" fmla="*/ 57 w 230"/>
                <a:gd name="T13" fmla="*/ 519 h 537"/>
                <a:gd name="T14" fmla="*/ 116 w 230"/>
                <a:gd name="T15" fmla="*/ 537 h 537"/>
                <a:gd name="T16" fmla="*/ 175 w 230"/>
                <a:gd name="T17" fmla="*/ 519 h 537"/>
                <a:gd name="T18" fmla="*/ 215 w 230"/>
                <a:gd name="T19" fmla="*/ 449 h 537"/>
                <a:gd name="T20" fmla="*/ 230 w 230"/>
                <a:gd name="T21" fmla="*/ 320 h 537"/>
                <a:gd name="T22" fmla="*/ 222 w 230"/>
                <a:gd name="T23" fmla="*/ 202 h 537"/>
                <a:gd name="T24" fmla="*/ 175 w 230"/>
                <a:gd name="T25" fmla="*/ 44 h 537"/>
                <a:gd name="T26" fmla="*/ 156 w 230"/>
                <a:gd name="T27" fmla="*/ 0 h 537"/>
                <a:gd name="T28" fmla="*/ 156 w 230"/>
                <a:gd name="T2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537">
                  <a:moveTo>
                    <a:pt x="156" y="0"/>
                  </a:moveTo>
                  <a:lnTo>
                    <a:pt x="89" y="88"/>
                  </a:lnTo>
                  <a:lnTo>
                    <a:pt x="45" y="189"/>
                  </a:lnTo>
                  <a:lnTo>
                    <a:pt x="9" y="287"/>
                  </a:lnTo>
                  <a:lnTo>
                    <a:pt x="0" y="390"/>
                  </a:lnTo>
                  <a:lnTo>
                    <a:pt x="11" y="466"/>
                  </a:lnTo>
                  <a:lnTo>
                    <a:pt x="57" y="519"/>
                  </a:lnTo>
                  <a:lnTo>
                    <a:pt x="116" y="537"/>
                  </a:lnTo>
                  <a:lnTo>
                    <a:pt x="175" y="519"/>
                  </a:lnTo>
                  <a:lnTo>
                    <a:pt x="215" y="449"/>
                  </a:lnTo>
                  <a:lnTo>
                    <a:pt x="230" y="320"/>
                  </a:lnTo>
                  <a:lnTo>
                    <a:pt x="222" y="202"/>
                  </a:lnTo>
                  <a:lnTo>
                    <a:pt x="175" y="44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3" name="Freeform 579"/>
            <p:cNvSpPr>
              <a:spLocks/>
            </p:cNvSpPr>
            <p:nvPr/>
          </p:nvSpPr>
          <p:spPr bwMode="auto">
            <a:xfrm>
              <a:off x="3919541" y="1449387"/>
              <a:ext cx="168275" cy="538162"/>
            </a:xfrm>
            <a:custGeom>
              <a:avLst/>
              <a:gdLst>
                <a:gd name="T0" fmla="*/ 59 w 213"/>
                <a:gd name="T1" fmla="*/ 0 h 677"/>
                <a:gd name="T2" fmla="*/ 97 w 213"/>
                <a:gd name="T3" fmla="*/ 97 h 677"/>
                <a:gd name="T4" fmla="*/ 141 w 213"/>
                <a:gd name="T5" fmla="*/ 239 h 677"/>
                <a:gd name="T6" fmla="*/ 162 w 213"/>
                <a:gd name="T7" fmla="*/ 367 h 677"/>
                <a:gd name="T8" fmla="*/ 158 w 213"/>
                <a:gd name="T9" fmla="*/ 483 h 677"/>
                <a:gd name="T10" fmla="*/ 137 w 213"/>
                <a:gd name="T11" fmla="*/ 583 h 677"/>
                <a:gd name="T12" fmla="*/ 82 w 213"/>
                <a:gd name="T13" fmla="*/ 644 h 677"/>
                <a:gd name="T14" fmla="*/ 0 w 213"/>
                <a:gd name="T15" fmla="*/ 677 h 677"/>
                <a:gd name="T16" fmla="*/ 105 w 213"/>
                <a:gd name="T17" fmla="*/ 661 h 677"/>
                <a:gd name="T18" fmla="*/ 173 w 213"/>
                <a:gd name="T19" fmla="*/ 618 h 677"/>
                <a:gd name="T20" fmla="*/ 203 w 213"/>
                <a:gd name="T21" fmla="*/ 553 h 677"/>
                <a:gd name="T22" fmla="*/ 213 w 213"/>
                <a:gd name="T23" fmla="*/ 467 h 677"/>
                <a:gd name="T24" fmla="*/ 203 w 213"/>
                <a:gd name="T25" fmla="*/ 348 h 677"/>
                <a:gd name="T26" fmla="*/ 177 w 213"/>
                <a:gd name="T27" fmla="*/ 241 h 677"/>
                <a:gd name="T28" fmla="*/ 114 w 213"/>
                <a:gd name="T29" fmla="*/ 83 h 677"/>
                <a:gd name="T30" fmla="*/ 59 w 213"/>
                <a:gd name="T31" fmla="*/ 0 h 677"/>
                <a:gd name="T32" fmla="*/ 59 w 213"/>
                <a:gd name="T3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677">
                  <a:moveTo>
                    <a:pt x="59" y="0"/>
                  </a:moveTo>
                  <a:lnTo>
                    <a:pt x="97" y="97"/>
                  </a:lnTo>
                  <a:lnTo>
                    <a:pt x="141" y="239"/>
                  </a:lnTo>
                  <a:lnTo>
                    <a:pt x="162" y="367"/>
                  </a:lnTo>
                  <a:lnTo>
                    <a:pt x="158" y="483"/>
                  </a:lnTo>
                  <a:lnTo>
                    <a:pt x="137" y="583"/>
                  </a:lnTo>
                  <a:lnTo>
                    <a:pt x="82" y="644"/>
                  </a:lnTo>
                  <a:lnTo>
                    <a:pt x="0" y="677"/>
                  </a:lnTo>
                  <a:lnTo>
                    <a:pt x="105" y="661"/>
                  </a:lnTo>
                  <a:lnTo>
                    <a:pt x="173" y="618"/>
                  </a:lnTo>
                  <a:lnTo>
                    <a:pt x="203" y="553"/>
                  </a:lnTo>
                  <a:lnTo>
                    <a:pt x="213" y="467"/>
                  </a:lnTo>
                  <a:lnTo>
                    <a:pt x="203" y="348"/>
                  </a:lnTo>
                  <a:lnTo>
                    <a:pt x="177" y="241"/>
                  </a:lnTo>
                  <a:lnTo>
                    <a:pt x="114" y="8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4" name="Freeform 580"/>
            <p:cNvSpPr>
              <a:spLocks/>
            </p:cNvSpPr>
            <p:nvPr/>
          </p:nvSpPr>
          <p:spPr bwMode="auto">
            <a:xfrm>
              <a:off x="3832228" y="1579562"/>
              <a:ext cx="100013" cy="304800"/>
            </a:xfrm>
            <a:custGeom>
              <a:avLst/>
              <a:gdLst>
                <a:gd name="T0" fmla="*/ 89 w 125"/>
                <a:gd name="T1" fmla="*/ 0 h 384"/>
                <a:gd name="T2" fmla="*/ 47 w 125"/>
                <a:gd name="T3" fmla="*/ 76 h 384"/>
                <a:gd name="T4" fmla="*/ 19 w 125"/>
                <a:gd name="T5" fmla="*/ 160 h 384"/>
                <a:gd name="T6" fmla="*/ 0 w 125"/>
                <a:gd name="T7" fmla="*/ 251 h 384"/>
                <a:gd name="T8" fmla="*/ 0 w 125"/>
                <a:gd name="T9" fmla="*/ 320 h 384"/>
                <a:gd name="T10" fmla="*/ 21 w 125"/>
                <a:gd name="T11" fmla="*/ 371 h 384"/>
                <a:gd name="T12" fmla="*/ 51 w 125"/>
                <a:gd name="T13" fmla="*/ 384 h 384"/>
                <a:gd name="T14" fmla="*/ 87 w 125"/>
                <a:gd name="T15" fmla="*/ 367 h 384"/>
                <a:gd name="T16" fmla="*/ 118 w 125"/>
                <a:gd name="T17" fmla="*/ 308 h 384"/>
                <a:gd name="T18" fmla="*/ 125 w 125"/>
                <a:gd name="T19" fmla="*/ 221 h 384"/>
                <a:gd name="T20" fmla="*/ 121 w 125"/>
                <a:gd name="T21" fmla="*/ 109 h 384"/>
                <a:gd name="T22" fmla="*/ 89 w 125"/>
                <a:gd name="T23" fmla="*/ 0 h 384"/>
                <a:gd name="T24" fmla="*/ 89 w 125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384">
                  <a:moveTo>
                    <a:pt x="89" y="0"/>
                  </a:moveTo>
                  <a:lnTo>
                    <a:pt x="47" y="76"/>
                  </a:lnTo>
                  <a:lnTo>
                    <a:pt x="19" y="160"/>
                  </a:lnTo>
                  <a:lnTo>
                    <a:pt x="0" y="251"/>
                  </a:lnTo>
                  <a:lnTo>
                    <a:pt x="0" y="320"/>
                  </a:lnTo>
                  <a:lnTo>
                    <a:pt x="21" y="371"/>
                  </a:lnTo>
                  <a:lnTo>
                    <a:pt x="51" y="384"/>
                  </a:lnTo>
                  <a:lnTo>
                    <a:pt x="87" y="367"/>
                  </a:lnTo>
                  <a:lnTo>
                    <a:pt x="118" y="308"/>
                  </a:lnTo>
                  <a:lnTo>
                    <a:pt x="125" y="221"/>
                  </a:lnTo>
                  <a:lnTo>
                    <a:pt x="121" y="10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114" tIns="41557" rIns="83114" bIns="41557" numCol="1" anchor="t" anchorCtr="0" compatLnSpc="1">
              <a:prstTxWarp prst="textNoShape">
                <a:avLst/>
              </a:prstTxWarp>
            </a:bodyPr>
            <a:lstStyle/>
            <a:p>
              <a:pPr defTabSz="913594"/>
              <a:endParaRPr lang="en-IN" sz="181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5" name="Group 874"/>
          <p:cNvGrpSpPr/>
          <p:nvPr/>
        </p:nvGrpSpPr>
        <p:grpSpPr>
          <a:xfrm>
            <a:off x="8156671" y="4092819"/>
            <a:ext cx="401455" cy="846103"/>
            <a:chOff x="8017439" y="3589007"/>
            <a:chExt cx="401455" cy="846414"/>
          </a:xfrm>
        </p:grpSpPr>
        <p:grpSp>
          <p:nvGrpSpPr>
            <p:cNvPr id="876" name="Group 875"/>
            <p:cNvGrpSpPr/>
            <p:nvPr/>
          </p:nvGrpSpPr>
          <p:grpSpPr>
            <a:xfrm>
              <a:off x="8023596" y="3589007"/>
              <a:ext cx="266664" cy="496887"/>
              <a:chOff x="3705228" y="1339850"/>
              <a:chExt cx="438150" cy="681037"/>
            </a:xfrm>
          </p:grpSpPr>
          <p:sp>
            <p:nvSpPr>
              <p:cNvPr id="886" name="Freeform 574"/>
              <p:cNvSpPr>
                <a:spLocks/>
              </p:cNvSpPr>
              <p:nvPr/>
            </p:nvSpPr>
            <p:spPr bwMode="auto">
              <a:xfrm>
                <a:off x="3705228" y="1339850"/>
                <a:ext cx="438150" cy="681037"/>
              </a:xfrm>
              <a:custGeom>
                <a:avLst/>
                <a:gdLst>
                  <a:gd name="T0" fmla="*/ 308 w 551"/>
                  <a:gd name="T1" fmla="*/ 11 h 857"/>
                  <a:gd name="T2" fmla="*/ 281 w 551"/>
                  <a:gd name="T3" fmla="*/ 36 h 857"/>
                  <a:gd name="T4" fmla="*/ 243 w 551"/>
                  <a:gd name="T5" fmla="*/ 76 h 857"/>
                  <a:gd name="T6" fmla="*/ 222 w 551"/>
                  <a:gd name="T7" fmla="*/ 99 h 857"/>
                  <a:gd name="T8" fmla="*/ 200 w 551"/>
                  <a:gd name="T9" fmla="*/ 125 h 857"/>
                  <a:gd name="T10" fmla="*/ 177 w 551"/>
                  <a:gd name="T11" fmla="*/ 154 h 857"/>
                  <a:gd name="T12" fmla="*/ 156 w 551"/>
                  <a:gd name="T13" fmla="*/ 186 h 857"/>
                  <a:gd name="T14" fmla="*/ 131 w 551"/>
                  <a:gd name="T15" fmla="*/ 218 h 857"/>
                  <a:gd name="T16" fmla="*/ 108 w 551"/>
                  <a:gd name="T17" fmla="*/ 253 h 857"/>
                  <a:gd name="T18" fmla="*/ 87 w 551"/>
                  <a:gd name="T19" fmla="*/ 291 h 857"/>
                  <a:gd name="T20" fmla="*/ 67 w 551"/>
                  <a:gd name="T21" fmla="*/ 331 h 857"/>
                  <a:gd name="T22" fmla="*/ 49 w 551"/>
                  <a:gd name="T23" fmla="*/ 371 h 857"/>
                  <a:gd name="T24" fmla="*/ 32 w 551"/>
                  <a:gd name="T25" fmla="*/ 412 h 857"/>
                  <a:gd name="T26" fmla="*/ 19 w 551"/>
                  <a:gd name="T27" fmla="*/ 456 h 857"/>
                  <a:gd name="T28" fmla="*/ 10 w 551"/>
                  <a:gd name="T29" fmla="*/ 502 h 857"/>
                  <a:gd name="T30" fmla="*/ 0 w 551"/>
                  <a:gd name="T31" fmla="*/ 546 h 857"/>
                  <a:gd name="T32" fmla="*/ 0 w 551"/>
                  <a:gd name="T33" fmla="*/ 595 h 857"/>
                  <a:gd name="T34" fmla="*/ 2 w 551"/>
                  <a:gd name="T35" fmla="*/ 641 h 857"/>
                  <a:gd name="T36" fmla="*/ 10 w 551"/>
                  <a:gd name="T37" fmla="*/ 684 h 857"/>
                  <a:gd name="T38" fmla="*/ 21 w 551"/>
                  <a:gd name="T39" fmla="*/ 720 h 857"/>
                  <a:gd name="T40" fmla="*/ 40 w 551"/>
                  <a:gd name="T41" fmla="*/ 753 h 857"/>
                  <a:gd name="T42" fmla="*/ 63 w 551"/>
                  <a:gd name="T43" fmla="*/ 781 h 857"/>
                  <a:gd name="T44" fmla="*/ 91 w 551"/>
                  <a:gd name="T45" fmla="*/ 806 h 857"/>
                  <a:gd name="T46" fmla="*/ 120 w 551"/>
                  <a:gd name="T47" fmla="*/ 823 h 857"/>
                  <a:gd name="T48" fmla="*/ 154 w 551"/>
                  <a:gd name="T49" fmla="*/ 838 h 857"/>
                  <a:gd name="T50" fmla="*/ 188 w 551"/>
                  <a:gd name="T51" fmla="*/ 848 h 857"/>
                  <a:gd name="T52" fmla="*/ 226 w 551"/>
                  <a:gd name="T53" fmla="*/ 854 h 857"/>
                  <a:gd name="T54" fmla="*/ 262 w 551"/>
                  <a:gd name="T55" fmla="*/ 855 h 857"/>
                  <a:gd name="T56" fmla="*/ 299 w 551"/>
                  <a:gd name="T57" fmla="*/ 854 h 857"/>
                  <a:gd name="T58" fmla="*/ 337 w 551"/>
                  <a:gd name="T59" fmla="*/ 848 h 857"/>
                  <a:gd name="T60" fmla="*/ 373 w 551"/>
                  <a:gd name="T61" fmla="*/ 838 h 857"/>
                  <a:gd name="T62" fmla="*/ 405 w 551"/>
                  <a:gd name="T63" fmla="*/ 825 h 857"/>
                  <a:gd name="T64" fmla="*/ 439 w 551"/>
                  <a:gd name="T65" fmla="*/ 808 h 857"/>
                  <a:gd name="T66" fmla="*/ 468 w 551"/>
                  <a:gd name="T67" fmla="*/ 787 h 857"/>
                  <a:gd name="T68" fmla="*/ 494 w 551"/>
                  <a:gd name="T69" fmla="*/ 762 h 857"/>
                  <a:gd name="T70" fmla="*/ 515 w 551"/>
                  <a:gd name="T71" fmla="*/ 734 h 857"/>
                  <a:gd name="T72" fmla="*/ 532 w 551"/>
                  <a:gd name="T73" fmla="*/ 701 h 857"/>
                  <a:gd name="T74" fmla="*/ 544 w 551"/>
                  <a:gd name="T75" fmla="*/ 669 h 857"/>
                  <a:gd name="T76" fmla="*/ 551 w 551"/>
                  <a:gd name="T77" fmla="*/ 633 h 857"/>
                  <a:gd name="T78" fmla="*/ 549 w 551"/>
                  <a:gd name="T79" fmla="*/ 593 h 857"/>
                  <a:gd name="T80" fmla="*/ 548 w 551"/>
                  <a:gd name="T81" fmla="*/ 553 h 857"/>
                  <a:gd name="T82" fmla="*/ 542 w 551"/>
                  <a:gd name="T83" fmla="*/ 513 h 857"/>
                  <a:gd name="T84" fmla="*/ 534 w 551"/>
                  <a:gd name="T85" fmla="*/ 471 h 857"/>
                  <a:gd name="T86" fmla="*/ 525 w 551"/>
                  <a:gd name="T87" fmla="*/ 431 h 857"/>
                  <a:gd name="T88" fmla="*/ 513 w 551"/>
                  <a:gd name="T89" fmla="*/ 390 h 857"/>
                  <a:gd name="T90" fmla="*/ 498 w 551"/>
                  <a:gd name="T91" fmla="*/ 350 h 857"/>
                  <a:gd name="T92" fmla="*/ 485 w 551"/>
                  <a:gd name="T93" fmla="*/ 310 h 857"/>
                  <a:gd name="T94" fmla="*/ 468 w 551"/>
                  <a:gd name="T95" fmla="*/ 272 h 857"/>
                  <a:gd name="T96" fmla="*/ 453 w 551"/>
                  <a:gd name="T97" fmla="*/ 236 h 857"/>
                  <a:gd name="T98" fmla="*/ 439 w 551"/>
                  <a:gd name="T99" fmla="*/ 199 h 857"/>
                  <a:gd name="T100" fmla="*/ 422 w 551"/>
                  <a:gd name="T101" fmla="*/ 167 h 857"/>
                  <a:gd name="T102" fmla="*/ 403 w 551"/>
                  <a:gd name="T103" fmla="*/ 135 h 857"/>
                  <a:gd name="T104" fmla="*/ 388 w 551"/>
                  <a:gd name="T105" fmla="*/ 104 h 857"/>
                  <a:gd name="T106" fmla="*/ 373 w 551"/>
                  <a:gd name="T107" fmla="*/ 80 h 857"/>
                  <a:gd name="T108" fmla="*/ 361 w 551"/>
                  <a:gd name="T109" fmla="*/ 59 h 857"/>
                  <a:gd name="T110" fmla="*/ 338 w 551"/>
                  <a:gd name="T111" fmla="*/ 23 h 857"/>
                  <a:gd name="T112" fmla="*/ 325 w 551"/>
                  <a:gd name="T113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1" h="857">
                    <a:moveTo>
                      <a:pt x="325" y="0"/>
                    </a:moveTo>
                    <a:lnTo>
                      <a:pt x="321" y="2"/>
                    </a:lnTo>
                    <a:lnTo>
                      <a:pt x="308" y="11"/>
                    </a:lnTo>
                    <a:lnTo>
                      <a:pt x="299" y="17"/>
                    </a:lnTo>
                    <a:lnTo>
                      <a:pt x="293" y="26"/>
                    </a:lnTo>
                    <a:lnTo>
                      <a:pt x="281" y="36"/>
                    </a:lnTo>
                    <a:lnTo>
                      <a:pt x="270" y="49"/>
                    </a:lnTo>
                    <a:lnTo>
                      <a:pt x="257" y="61"/>
                    </a:lnTo>
                    <a:lnTo>
                      <a:pt x="243" y="76"/>
                    </a:lnTo>
                    <a:lnTo>
                      <a:pt x="236" y="82"/>
                    </a:lnTo>
                    <a:lnTo>
                      <a:pt x="230" y="89"/>
                    </a:lnTo>
                    <a:lnTo>
                      <a:pt x="222" y="99"/>
                    </a:lnTo>
                    <a:lnTo>
                      <a:pt x="217" y="108"/>
                    </a:lnTo>
                    <a:lnTo>
                      <a:pt x="207" y="116"/>
                    </a:lnTo>
                    <a:lnTo>
                      <a:pt x="200" y="125"/>
                    </a:lnTo>
                    <a:lnTo>
                      <a:pt x="192" y="133"/>
                    </a:lnTo>
                    <a:lnTo>
                      <a:pt x="186" y="144"/>
                    </a:lnTo>
                    <a:lnTo>
                      <a:pt x="177" y="154"/>
                    </a:lnTo>
                    <a:lnTo>
                      <a:pt x="169" y="163"/>
                    </a:lnTo>
                    <a:lnTo>
                      <a:pt x="162" y="175"/>
                    </a:lnTo>
                    <a:lnTo>
                      <a:pt x="156" y="186"/>
                    </a:lnTo>
                    <a:lnTo>
                      <a:pt x="146" y="196"/>
                    </a:lnTo>
                    <a:lnTo>
                      <a:pt x="139" y="207"/>
                    </a:lnTo>
                    <a:lnTo>
                      <a:pt x="131" y="218"/>
                    </a:lnTo>
                    <a:lnTo>
                      <a:pt x="124" y="230"/>
                    </a:lnTo>
                    <a:lnTo>
                      <a:pt x="116" y="241"/>
                    </a:lnTo>
                    <a:lnTo>
                      <a:pt x="108" y="253"/>
                    </a:lnTo>
                    <a:lnTo>
                      <a:pt x="101" y="266"/>
                    </a:lnTo>
                    <a:lnTo>
                      <a:pt x="95" y="279"/>
                    </a:lnTo>
                    <a:lnTo>
                      <a:pt x="87" y="291"/>
                    </a:lnTo>
                    <a:lnTo>
                      <a:pt x="80" y="304"/>
                    </a:lnTo>
                    <a:lnTo>
                      <a:pt x="72" y="317"/>
                    </a:lnTo>
                    <a:lnTo>
                      <a:pt x="67" y="331"/>
                    </a:lnTo>
                    <a:lnTo>
                      <a:pt x="59" y="344"/>
                    </a:lnTo>
                    <a:lnTo>
                      <a:pt x="53" y="357"/>
                    </a:lnTo>
                    <a:lnTo>
                      <a:pt x="49" y="371"/>
                    </a:lnTo>
                    <a:lnTo>
                      <a:pt x="44" y="386"/>
                    </a:lnTo>
                    <a:lnTo>
                      <a:pt x="38" y="399"/>
                    </a:lnTo>
                    <a:lnTo>
                      <a:pt x="32" y="412"/>
                    </a:lnTo>
                    <a:lnTo>
                      <a:pt x="29" y="428"/>
                    </a:lnTo>
                    <a:lnTo>
                      <a:pt x="23" y="441"/>
                    </a:lnTo>
                    <a:lnTo>
                      <a:pt x="19" y="456"/>
                    </a:lnTo>
                    <a:lnTo>
                      <a:pt x="13" y="471"/>
                    </a:lnTo>
                    <a:lnTo>
                      <a:pt x="11" y="487"/>
                    </a:lnTo>
                    <a:lnTo>
                      <a:pt x="10" y="502"/>
                    </a:lnTo>
                    <a:lnTo>
                      <a:pt x="6" y="515"/>
                    </a:lnTo>
                    <a:lnTo>
                      <a:pt x="4" y="530"/>
                    </a:lnTo>
                    <a:lnTo>
                      <a:pt x="0" y="546"/>
                    </a:lnTo>
                    <a:lnTo>
                      <a:pt x="0" y="563"/>
                    </a:lnTo>
                    <a:lnTo>
                      <a:pt x="0" y="578"/>
                    </a:lnTo>
                    <a:lnTo>
                      <a:pt x="0" y="595"/>
                    </a:lnTo>
                    <a:lnTo>
                      <a:pt x="0" y="610"/>
                    </a:lnTo>
                    <a:lnTo>
                      <a:pt x="2" y="625"/>
                    </a:lnTo>
                    <a:lnTo>
                      <a:pt x="2" y="641"/>
                    </a:lnTo>
                    <a:lnTo>
                      <a:pt x="4" y="656"/>
                    </a:lnTo>
                    <a:lnTo>
                      <a:pt x="6" y="669"/>
                    </a:lnTo>
                    <a:lnTo>
                      <a:pt x="10" y="684"/>
                    </a:lnTo>
                    <a:lnTo>
                      <a:pt x="13" y="696"/>
                    </a:lnTo>
                    <a:lnTo>
                      <a:pt x="17" y="707"/>
                    </a:lnTo>
                    <a:lnTo>
                      <a:pt x="21" y="720"/>
                    </a:lnTo>
                    <a:lnTo>
                      <a:pt x="29" y="732"/>
                    </a:lnTo>
                    <a:lnTo>
                      <a:pt x="32" y="743"/>
                    </a:lnTo>
                    <a:lnTo>
                      <a:pt x="40" y="753"/>
                    </a:lnTo>
                    <a:lnTo>
                      <a:pt x="46" y="762"/>
                    </a:lnTo>
                    <a:lnTo>
                      <a:pt x="55" y="774"/>
                    </a:lnTo>
                    <a:lnTo>
                      <a:pt x="63" y="781"/>
                    </a:lnTo>
                    <a:lnTo>
                      <a:pt x="72" y="789"/>
                    </a:lnTo>
                    <a:lnTo>
                      <a:pt x="80" y="797"/>
                    </a:lnTo>
                    <a:lnTo>
                      <a:pt x="91" y="806"/>
                    </a:lnTo>
                    <a:lnTo>
                      <a:pt x="101" y="812"/>
                    </a:lnTo>
                    <a:lnTo>
                      <a:pt x="108" y="817"/>
                    </a:lnTo>
                    <a:lnTo>
                      <a:pt x="120" y="823"/>
                    </a:lnTo>
                    <a:lnTo>
                      <a:pt x="131" y="829"/>
                    </a:lnTo>
                    <a:lnTo>
                      <a:pt x="141" y="833"/>
                    </a:lnTo>
                    <a:lnTo>
                      <a:pt x="154" y="838"/>
                    </a:lnTo>
                    <a:lnTo>
                      <a:pt x="164" y="842"/>
                    </a:lnTo>
                    <a:lnTo>
                      <a:pt x="177" y="846"/>
                    </a:lnTo>
                    <a:lnTo>
                      <a:pt x="188" y="848"/>
                    </a:lnTo>
                    <a:lnTo>
                      <a:pt x="200" y="850"/>
                    </a:lnTo>
                    <a:lnTo>
                      <a:pt x="211" y="852"/>
                    </a:lnTo>
                    <a:lnTo>
                      <a:pt x="226" y="854"/>
                    </a:lnTo>
                    <a:lnTo>
                      <a:pt x="238" y="854"/>
                    </a:lnTo>
                    <a:lnTo>
                      <a:pt x="249" y="855"/>
                    </a:lnTo>
                    <a:lnTo>
                      <a:pt x="262" y="855"/>
                    </a:lnTo>
                    <a:lnTo>
                      <a:pt x="276" y="857"/>
                    </a:lnTo>
                    <a:lnTo>
                      <a:pt x="287" y="855"/>
                    </a:lnTo>
                    <a:lnTo>
                      <a:pt x="299" y="854"/>
                    </a:lnTo>
                    <a:lnTo>
                      <a:pt x="312" y="854"/>
                    </a:lnTo>
                    <a:lnTo>
                      <a:pt x="323" y="852"/>
                    </a:lnTo>
                    <a:lnTo>
                      <a:pt x="337" y="848"/>
                    </a:lnTo>
                    <a:lnTo>
                      <a:pt x="348" y="846"/>
                    </a:lnTo>
                    <a:lnTo>
                      <a:pt x="359" y="842"/>
                    </a:lnTo>
                    <a:lnTo>
                      <a:pt x="373" y="838"/>
                    </a:lnTo>
                    <a:lnTo>
                      <a:pt x="382" y="833"/>
                    </a:lnTo>
                    <a:lnTo>
                      <a:pt x="395" y="829"/>
                    </a:lnTo>
                    <a:lnTo>
                      <a:pt x="405" y="825"/>
                    </a:lnTo>
                    <a:lnTo>
                      <a:pt x="416" y="819"/>
                    </a:lnTo>
                    <a:lnTo>
                      <a:pt x="428" y="814"/>
                    </a:lnTo>
                    <a:lnTo>
                      <a:pt x="439" y="808"/>
                    </a:lnTo>
                    <a:lnTo>
                      <a:pt x="449" y="802"/>
                    </a:lnTo>
                    <a:lnTo>
                      <a:pt x="460" y="795"/>
                    </a:lnTo>
                    <a:lnTo>
                      <a:pt x="468" y="787"/>
                    </a:lnTo>
                    <a:lnTo>
                      <a:pt x="475" y="779"/>
                    </a:lnTo>
                    <a:lnTo>
                      <a:pt x="485" y="770"/>
                    </a:lnTo>
                    <a:lnTo>
                      <a:pt x="494" y="762"/>
                    </a:lnTo>
                    <a:lnTo>
                      <a:pt x="500" y="751"/>
                    </a:lnTo>
                    <a:lnTo>
                      <a:pt x="508" y="743"/>
                    </a:lnTo>
                    <a:lnTo>
                      <a:pt x="515" y="734"/>
                    </a:lnTo>
                    <a:lnTo>
                      <a:pt x="523" y="724"/>
                    </a:lnTo>
                    <a:lnTo>
                      <a:pt x="527" y="713"/>
                    </a:lnTo>
                    <a:lnTo>
                      <a:pt x="532" y="701"/>
                    </a:lnTo>
                    <a:lnTo>
                      <a:pt x="536" y="692"/>
                    </a:lnTo>
                    <a:lnTo>
                      <a:pt x="540" y="681"/>
                    </a:lnTo>
                    <a:lnTo>
                      <a:pt x="544" y="669"/>
                    </a:lnTo>
                    <a:lnTo>
                      <a:pt x="548" y="656"/>
                    </a:lnTo>
                    <a:lnTo>
                      <a:pt x="548" y="644"/>
                    </a:lnTo>
                    <a:lnTo>
                      <a:pt x="551" y="633"/>
                    </a:lnTo>
                    <a:lnTo>
                      <a:pt x="549" y="620"/>
                    </a:lnTo>
                    <a:lnTo>
                      <a:pt x="549" y="606"/>
                    </a:lnTo>
                    <a:lnTo>
                      <a:pt x="549" y="593"/>
                    </a:lnTo>
                    <a:lnTo>
                      <a:pt x="549" y="580"/>
                    </a:lnTo>
                    <a:lnTo>
                      <a:pt x="548" y="566"/>
                    </a:lnTo>
                    <a:lnTo>
                      <a:pt x="548" y="553"/>
                    </a:lnTo>
                    <a:lnTo>
                      <a:pt x="546" y="538"/>
                    </a:lnTo>
                    <a:lnTo>
                      <a:pt x="546" y="527"/>
                    </a:lnTo>
                    <a:lnTo>
                      <a:pt x="542" y="513"/>
                    </a:lnTo>
                    <a:lnTo>
                      <a:pt x="540" y="500"/>
                    </a:lnTo>
                    <a:lnTo>
                      <a:pt x="536" y="487"/>
                    </a:lnTo>
                    <a:lnTo>
                      <a:pt x="534" y="471"/>
                    </a:lnTo>
                    <a:lnTo>
                      <a:pt x="530" y="458"/>
                    </a:lnTo>
                    <a:lnTo>
                      <a:pt x="529" y="445"/>
                    </a:lnTo>
                    <a:lnTo>
                      <a:pt x="525" y="431"/>
                    </a:lnTo>
                    <a:lnTo>
                      <a:pt x="523" y="418"/>
                    </a:lnTo>
                    <a:lnTo>
                      <a:pt x="519" y="405"/>
                    </a:lnTo>
                    <a:lnTo>
                      <a:pt x="513" y="390"/>
                    </a:lnTo>
                    <a:lnTo>
                      <a:pt x="510" y="376"/>
                    </a:lnTo>
                    <a:lnTo>
                      <a:pt x="504" y="363"/>
                    </a:lnTo>
                    <a:lnTo>
                      <a:pt x="498" y="350"/>
                    </a:lnTo>
                    <a:lnTo>
                      <a:pt x="494" y="336"/>
                    </a:lnTo>
                    <a:lnTo>
                      <a:pt x="491" y="323"/>
                    </a:lnTo>
                    <a:lnTo>
                      <a:pt x="485" y="310"/>
                    </a:lnTo>
                    <a:lnTo>
                      <a:pt x="479" y="296"/>
                    </a:lnTo>
                    <a:lnTo>
                      <a:pt x="475" y="283"/>
                    </a:lnTo>
                    <a:lnTo>
                      <a:pt x="468" y="272"/>
                    </a:lnTo>
                    <a:lnTo>
                      <a:pt x="464" y="258"/>
                    </a:lnTo>
                    <a:lnTo>
                      <a:pt x="458" y="245"/>
                    </a:lnTo>
                    <a:lnTo>
                      <a:pt x="453" y="236"/>
                    </a:lnTo>
                    <a:lnTo>
                      <a:pt x="449" y="222"/>
                    </a:lnTo>
                    <a:lnTo>
                      <a:pt x="445" y="213"/>
                    </a:lnTo>
                    <a:lnTo>
                      <a:pt x="439" y="199"/>
                    </a:lnTo>
                    <a:lnTo>
                      <a:pt x="432" y="188"/>
                    </a:lnTo>
                    <a:lnTo>
                      <a:pt x="426" y="177"/>
                    </a:lnTo>
                    <a:lnTo>
                      <a:pt x="422" y="167"/>
                    </a:lnTo>
                    <a:lnTo>
                      <a:pt x="416" y="154"/>
                    </a:lnTo>
                    <a:lnTo>
                      <a:pt x="409" y="144"/>
                    </a:lnTo>
                    <a:lnTo>
                      <a:pt x="403" y="135"/>
                    </a:lnTo>
                    <a:lnTo>
                      <a:pt x="399" y="125"/>
                    </a:lnTo>
                    <a:lnTo>
                      <a:pt x="394" y="116"/>
                    </a:lnTo>
                    <a:lnTo>
                      <a:pt x="388" y="104"/>
                    </a:lnTo>
                    <a:lnTo>
                      <a:pt x="382" y="95"/>
                    </a:lnTo>
                    <a:lnTo>
                      <a:pt x="378" y="89"/>
                    </a:lnTo>
                    <a:lnTo>
                      <a:pt x="373" y="80"/>
                    </a:lnTo>
                    <a:lnTo>
                      <a:pt x="369" y="72"/>
                    </a:lnTo>
                    <a:lnTo>
                      <a:pt x="365" y="64"/>
                    </a:lnTo>
                    <a:lnTo>
                      <a:pt x="361" y="59"/>
                    </a:lnTo>
                    <a:lnTo>
                      <a:pt x="352" y="44"/>
                    </a:lnTo>
                    <a:lnTo>
                      <a:pt x="346" y="30"/>
                    </a:lnTo>
                    <a:lnTo>
                      <a:pt x="338" y="23"/>
                    </a:lnTo>
                    <a:lnTo>
                      <a:pt x="335" y="15"/>
                    </a:lnTo>
                    <a:lnTo>
                      <a:pt x="327" y="2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7" name="Freeform 575"/>
              <p:cNvSpPr>
                <a:spLocks/>
              </p:cNvSpPr>
              <p:nvPr/>
            </p:nvSpPr>
            <p:spPr bwMode="auto">
              <a:xfrm>
                <a:off x="3738566" y="1387475"/>
                <a:ext cx="371475" cy="596900"/>
              </a:xfrm>
              <a:custGeom>
                <a:avLst/>
                <a:gdLst>
                  <a:gd name="T0" fmla="*/ 262 w 468"/>
                  <a:gd name="T1" fmla="*/ 11 h 751"/>
                  <a:gd name="T2" fmla="*/ 239 w 468"/>
                  <a:gd name="T3" fmla="*/ 32 h 751"/>
                  <a:gd name="T4" fmla="*/ 207 w 468"/>
                  <a:gd name="T5" fmla="*/ 66 h 751"/>
                  <a:gd name="T6" fmla="*/ 177 w 468"/>
                  <a:gd name="T7" fmla="*/ 100 h 751"/>
                  <a:gd name="T8" fmla="*/ 158 w 468"/>
                  <a:gd name="T9" fmla="*/ 127 h 751"/>
                  <a:gd name="T10" fmla="*/ 137 w 468"/>
                  <a:gd name="T11" fmla="*/ 152 h 751"/>
                  <a:gd name="T12" fmla="*/ 120 w 468"/>
                  <a:gd name="T13" fmla="*/ 182 h 751"/>
                  <a:gd name="T14" fmla="*/ 97 w 468"/>
                  <a:gd name="T15" fmla="*/ 211 h 751"/>
                  <a:gd name="T16" fmla="*/ 82 w 468"/>
                  <a:gd name="T17" fmla="*/ 243 h 751"/>
                  <a:gd name="T18" fmla="*/ 61 w 468"/>
                  <a:gd name="T19" fmla="*/ 277 h 751"/>
                  <a:gd name="T20" fmla="*/ 45 w 468"/>
                  <a:gd name="T21" fmla="*/ 311 h 751"/>
                  <a:gd name="T22" fmla="*/ 30 w 468"/>
                  <a:gd name="T23" fmla="*/ 348 h 751"/>
                  <a:gd name="T24" fmla="*/ 19 w 468"/>
                  <a:gd name="T25" fmla="*/ 386 h 751"/>
                  <a:gd name="T26" fmla="*/ 9 w 468"/>
                  <a:gd name="T27" fmla="*/ 426 h 751"/>
                  <a:gd name="T28" fmla="*/ 2 w 468"/>
                  <a:gd name="T29" fmla="*/ 464 h 751"/>
                  <a:gd name="T30" fmla="*/ 0 w 468"/>
                  <a:gd name="T31" fmla="*/ 505 h 751"/>
                  <a:gd name="T32" fmla="*/ 2 w 468"/>
                  <a:gd name="T33" fmla="*/ 547 h 751"/>
                  <a:gd name="T34" fmla="*/ 4 w 468"/>
                  <a:gd name="T35" fmla="*/ 585 h 751"/>
                  <a:gd name="T36" fmla="*/ 13 w 468"/>
                  <a:gd name="T37" fmla="*/ 618 h 751"/>
                  <a:gd name="T38" fmla="*/ 28 w 468"/>
                  <a:gd name="T39" fmla="*/ 648 h 751"/>
                  <a:gd name="T40" fmla="*/ 45 w 468"/>
                  <a:gd name="T41" fmla="*/ 677 h 751"/>
                  <a:gd name="T42" fmla="*/ 66 w 468"/>
                  <a:gd name="T43" fmla="*/ 697 h 751"/>
                  <a:gd name="T44" fmla="*/ 91 w 468"/>
                  <a:gd name="T45" fmla="*/ 716 h 751"/>
                  <a:gd name="T46" fmla="*/ 120 w 468"/>
                  <a:gd name="T47" fmla="*/ 728 h 751"/>
                  <a:gd name="T48" fmla="*/ 148 w 468"/>
                  <a:gd name="T49" fmla="*/ 741 h 751"/>
                  <a:gd name="T50" fmla="*/ 179 w 468"/>
                  <a:gd name="T51" fmla="*/ 745 h 751"/>
                  <a:gd name="T52" fmla="*/ 211 w 468"/>
                  <a:gd name="T53" fmla="*/ 749 h 751"/>
                  <a:gd name="T54" fmla="*/ 243 w 468"/>
                  <a:gd name="T55" fmla="*/ 749 h 751"/>
                  <a:gd name="T56" fmla="*/ 274 w 468"/>
                  <a:gd name="T57" fmla="*/ 745 h 751"/>
                  <a:gd name="T58" fmla="*/ 304 w 468"/>
                  <a:gd name="T59" fmla="*/ 736 h 751"/>
                  <a:gd name="T60" fmla="*/ 334 w 468"/>
                  <a:gd name="T61" fmla="*/ 726 h 751"/>
                  <a:gd name="T62" fmla="*/ 361 w 468"/>
                  <a:gd name="T63" fmla="*/ 711 h 751"/>
                  <a:gd name="T64" fmla="*/ 390 w 468"/>
                  <a:gd name="T65" fmla="*/ 696 h 751"/>
                  <a:gd name="T66" fmla="*/ 430 w 468"/>
                  <a:gd name="T67" fmla="*/ 650 h 751"/>
                  <a:gd name="T68" fmla="*/ 449 w 468"/>
                  <a:gd name="T69" fmla="*/ 616 h 751"/>
                  <a:gd name="T70" fmla="*/ 460 w 468"/>
                  <a:gd name="T71" fmla="*/ 587 h 751"/>
                  <a:gd name="T72" fmla="*/ 468 w 468"/>
                  <a:gd name="T73" fmla="*/ 555 h 751"/>
                  <a:gd name="T74" fmla="*/ 466 w 468"/>
                  <a:gd name="T75" fmla="*/ 519 h 751"/>
                  <a:gd name="T76" fmla="*/ 462 w 468"/>
                  <a:gd name="T77" fmla="*/ 485 h 751"/>
                  <a:gd name="T78" fmla="*/ 458 w 468"/>
                  <a:gd name="T79" fmla="*/ 446 h 751"/>
                  <a:gd name="T80" fmla="*/ 454 w 468"/>
                  <a:gd name="T81" fmla="*/ 412 h 751"/>
                  <a:gd name="T82" fmla="*/ 445 w 468"/>
                  <a:gd name="T83" fmla="*/ 376 h 751"/>
                  <a:gd name="T84" fmla="*/ 435 w 468"/>
                  <a:gd name="T85" fmla="*/ 342 h 751"/>
                  <a:gd name="T86" fmla="*/ 424 w 468"/>
                  <a:gd name="T87" fmla="*/ 306 h 751"/>
                  <a:gd name="T88" fmla="*/ 411 w 468"/>
                  <a:gd name="T89" fmla="*/ 272 h 751"/>
                  <a:gd name="T90" fmla="*/ 397 w 468"/>
                  <a:gd name="T91" fmla="*/ 237 h 751"/>
                  <a:gd name="T92" fmla="*/ 384 w 468"/>
                  <a:gd name="T93" fmla="*/ 205 h 751"/>
                  <a:gd name="T94" fmla="*/ 371 w 468"/>
                  <a:gd name="T95" fmla="*/ 175 h 751"/>
                  <a:gd name="T96" fmla="*/ 357 w 468"/>
                  <a:gd name="T97" fmla="*/ 144 h 751"/>
                  <a:gd name="T98" fmla="*/ 344 w 468"/>
                  <a:gd name="T99" fmla="*/ 118 h 751"/>
                  <a:gd name="T100" fmla="*/ 331 w 468"/>
                  <a:gd name="T101" fmla="*/ 93 h 751"/>
                  <a:gd name="T102" fmla="*/ 314 w 468"/>
                  <a:gd name="T103" fmla="*/ 64 h 751"/>
                  <a:gd name="T104" fmla="*/ 293 w 468"/>
                  <a:gd name="T105" fmla="*/ 28 h 751"/>
                  <a:gd name="T106" fmla="*/ 277 w 468"/>
                  <a:gd name="T107" fmla="*/ 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8" h="751">
                    <a:moveTo>
                      <a:pt x="276" y="0"/>
                    </a:moveTo>
                    <a:lnTo>
                      <a:pt x="272" y="2"/>
                    </a:lnTo>
                    <a:lnTo>
                      <a:pt x="262" y="11"/>
                    </a:lnTo>
                    <a:lnTo>
                      <a:pt x="255" y="15"/>
                    </a:lnTo>
                    <a:lnTo>
                      <a:pt x="249" y="24"/>
                    </a:lnTo>
                    <a:lnTo>
                      <a:pt x="239" y="32"/>
                    </a:lnTo>
                    <a:lnTo>
                      <a:pt x="230" y="43"/>
                    </a:lnTo>
                    <a:lnTo>
                      <a:pt x="218" y="53"/>
                    </a:lnTo>
                    <a:lnTo>
                      <a:pt x="207" y="66"/>
                    </a:lnTo>
                    <a:lnTo>
                      <a:pt x="196" y="80"/>
                    </a:lnTo>
                    <a:lnTo>
                      <a:pt x="184" y="95"/>
                    </a:lnTo>
                    <a:lnTo>
                      <a:pt x="177" y="100"/>
                    </a:lnTo>
                    <a:lnTo>
                      <a:pt x="169" y="108"/>
                    </a:lnTo>
                    <a:lnTo>
                      <a:pt x="161" y="118"/>
                    </a:lnTo>
                    <a:lnTo>
                      <a:pt x="158" y="127"/>
                    </a:lnTo>
                    <a:lnTo>
                      <a:pt x="150" y="135"/>
                    </a:lnTo>
                    <a:lnTo>
                      <a:pt x="144" y="144"/>
                    </a:lnTo>
                    <a:lnTo>
                      <a:pt x="137" y="152"/>
                    </a:lnTo>
                    <a:lnTo>
                      <a:pt x="133" y="163"/>
                    </a:lnTo>
                    <a:lnTo>
                      <a:pt x="125" y="173"/>
                    </a:lnTo>
                    <a:lnTo>
                      <a:pt x="120" y="182"/>
                    </a:lnTo>
                    <a:lnTo>
                      <a:pt x="112" y="190"/>
                    </a:lnTo>
                    <a:lnTo>
                      <a:pt x="104" y="201"/>
                    </a:lnTo>
                    <a:lnTo>
                      <a:pt x="97" y="211"/>
                    </a:lnTo>
                    <a:lnTo>
                      <a:pt x="93" y="220"/>
                    </a:lnTo>
                    <a:lnTo>
                      <a:pt x="85" y="232"/>
                    </a:lnTo>
                    <a:lnTo>
                      <a:pt x="82" y="243"/>
                    </a:lnTo>
                    <a:lnTo>
                      <a:pt x="74" y="254"/>
                    </a:lnTo>
                    <a:lnTo>
                      <a:pt x="66" y="266"/>
                    </a:lnTo>
                    <a:lnTo>
                      <a:pt x="61" y="277"/>
                    </a:lnTo>
                    <a:lnTo>
                      <a:pt x="57" y="289"/>
                    </a:lnTo>
                    <a:lnTo>
                      <a:pt x="51" y="300"/>
                    </a:lnTo>
                    <a:lnTo>
                      <a:pt x="45" y="311"/>
                    </a:lnTo>
                    <a:lnTo>
                      <a:pt x="42" y="323"/>
                    </a:lnTo>
                    <a:lnTo>
                      <a:pt x="38" y="336"/>
                    </a:lnTo>
                    <a:lnTo>
                      <a:pt x="30" y="348"/>
                    </a:lnTo>
                    <a:lnTo>
                      <a:pt x="26" y="359"/>
                    </a:lnTo>
                    <a:lnTo>
                      <a:pt x="23" y="372"/>
                    </a:lnTo>
                    <a:lnTo>
                      <a:pt x="19" y="386"/>
                    </a:lnTo>
                    <a:lnTo>
                      <a:pt x="15" y="397"/>
                    </a:lnTo>
                    <a:lnTo>
                      <a:pt x="11" y="410"/>
                    </a:lnTo>
                    <a:lnTo>
                      <a:pt x="9" y="426"/>
                    </a:lnTo>
                    <a:lnTo>
                      <a:pt x="7" y="439"/>
                    </a:lnTo>
                    <a:lnTo>
                      <a:pt x="4" y="450"/>
                    </a:lnTo>
                    <a:lnTo>
                      <a:pt x="2" y="464"/>
                    </a:lnTo>
                    <a:lnTo>
                      <a:pt x="0" y="477"/>
                    </a:lnTo>
                    <a:lnTo>
                      <a:pt x="0" y="492"/>
                    </a:lnTo>
                    <a:lnTo>
                      <a:pt x="0" y="505"/>
                    </a:lnTo>
                    <a:lnTo>
                      <a:pt x="0" y="519"/>
                    </a:lnTo>
                    <a:lnTo>
                      <a:pt x="0" y="532"/>
                    </a:lnTo>
                    <a:lnTo>
                      <a:pt x="2" y="547"/>
                    </a:lnTo>
                    <a:lnTo>
                      <a:pt x="2" y="559"/>
                    </a:lnTo>
                    <a:lnTo>
                      <a:pt x="2" y="572"/>
                    </a:lnTo>
                    <a:lnTo>
                      <a:pt x="4" y="585"/>
                    </a:lnTo>
                    <a:lnTo>
                      <a:pt x="7" y="597"/>
                    </a:lnTo>
                    <a:lnTo>
                      <a:pt x="9" y="608"/>
                    </a:lnTo>
                    <a:lnTo>
                      <a:pt x="13" y="618"/>
                    </a:lnTo>
                    <a:lnTo>
                      <a:pt x="17" y="629"/>
                    </a:lnTo>
                    <a:lnTo>
                      <a:pt x="23" y="640"/>
                    </a:lnTo>
                    <a:lnTo>
                      <a:pt x="28" y="648"/>
                    </a:lnTo>
                    <a:lnTo>
                      <a:pt x="32" y="658"/>
                    </a:lnTo>
                    <a:lnTo>
                      <a:pt x="38" y="667"/>
                    </a:lnTo>
                    <a:lnTo>
                      <a:pt x="45" y="677"/>
                    </a:lnTo>
                    <a:lnTo>
                      <a:pt x="53" y="682"/>
                    </a:lnTo>
                    <a:lnTo>
                      <a:pt x="59" y="690"/>
                    </a:lnTo>
                    <a:lnTo>
                      <a:pt x="66" y="697"/>
                    </a:lnTo>
                    <a:lnTo>
                      <a:pt x="76" y="705"/>
                    </a:lnTo>
                    <a:lnTo>
                      <a:pt x="84" y="711"/>
                    </a:lnTo>
                    <a:lnTo>
                      <a:pt x="91" y="716"/>
                    </a:lnTo>
                    <a:lnTo>
                      <a:pt x="101" y="720"/>
                    </a:lnTo>
                    <a:lnTo>
                      <a:pt x="110" y="726"/>
                    </a:lnTo>
                    <a:lnTo>
                      <a:pt x="120" y="728"/>
                    </a:lnTo>
                    <a:lnTo>
                      <a:pt x="129" y="734"/>
                    </a:lnTo>
                    <a:lnTo>
                      <a:pt x="139" y="736"/>
                    </a:lnTo>
                    <a:lnTo>
                      <a:pt x="148" y="741"/>
                    </a:lnTo>
                    <a:lnTo>
                      <a:pt x="158" y="741"/>
                    </a:lnTo>
                    <a:lnTo>
                      <a:pt x="169" y="743"/>
                    </a:lnTo>
                    <a:lnTo>
                      <a:pt x="179" y="745"/>
                    </a:lnTo>
                    <a:lnTo>
                      <a:pt x="190" y="749"/>
                    </a:lnTo>
                    <a:lnTo>
                      <a:pt x="199" y="749"/>
                    </a:lnTo>
                    <a:lnTo>
                      <a:pt x="211" y="749"/>
                    </a:lnTo>
                    <a:lnTo>
                      <a:pt x="222" y="749"/>
                    </a:lnTo>
                    <a:lnTo>
                      <a:pt x="234" y="751"/>
                    </a:lnTo>
                    <a:lnTo>
                      <a:pt x="243" y="749"/>
                    </a:lnTo>
                    <a:lnTo>
                      <a:pt x="253" y="749"/>
                    </a:lnTo>
                    <a:lnTo>
                      <a:pt x="264" y="747"/>
                    </a:lnTo>
                    <a:lnTo>
                      <a:pt x="274" y="745"/>
                    </a:lnTo>
                    <a:lnTo>
                      <a:pt x="283" y="741"/>
                    </a:lnTo>
                    <a:lnTo>
                      <a:pt x="295" y="739"/>
                    </a:lnTo>
                    <a:lnTo>
                      <a:pt x="304" y="736"/>
                    </a:lnTo>
                    <a:lnTo>
                      <a:pt x="315" y="734"/>
                    </a:lnTo>
                    <a:lnTo>
                      <a:pt x="323" y="730"/>
                    </a:lnTo>
                    <a:lnTo>
                      <a:pt x="334" y="726"/>
                    </a:lnTo>
                    <a:lnTo>
                      <a:pt x="344" y="720"/>
                    </a:lnTo>
                    <a:lnTo>
                      <a:pt x="353" y="716"/>
                    </a:lnTo>
                    <a:lnTo>
                      <a:pt x="361" y="711"/>
                    </a:lnTo>
                    <a:lnTo>
                      <a:pt x="371" y="705"/>
                    </a:lnTo>
                    <a:lnTo>
                      <a:pt x="380" y="699"/>
                    </a:lnTo>
                    <a:lnTo>
                      <a:pt x="390" y="696"/>
                    </a:lnTo>
                    <a:lnTo>
                      <a:pt x="403" y="680"/>
                    </a:lnTo>
                    <a:lnTo>
                      <a:pt x="418" y="667"/>
                    </a:lnTo>
                    <a:lnTo>
                      <a:pt x="430" y="650"/>
                    </a:lnTo>
                    <a:lnTo>
                      <a:pt x="441" y="635"/>
                    </a:lnTo>
                    <a:lnTo>
                      <a:pt x="445" y="623"/>
                    </a:lnTo>
                    <a:lnTo>
                      <a:pt x="449" y="616"/>
                    </a:lnTo>
                    <a:lnTo>
                      <a:pt x="454" y="606"/>
                    </a:lnTo>
                    <a:lnTo>
                      <a:pt x="458" y="597"/>
                    </a:lnTo>
                    <a:lnTo>
                      <a:pt x="460" y="587"/>
                    </a:lnTo>
                    <a:lnTo>
                      <a:pt x="462" y="576"/>
                    </a:lnTo>
                    <a:lnTo>
                      <a:pt x="464" y="564"/>
                    </a:lnTo>
                    <a:lnTo>
                      <a:pt x="468" y="555"/>
                    </a:lnTo>
                    <a:lnTo>
                      <a:pt x="466" y="542"/>
                    </a:lnTo>
                    <a:lnTo>
                      <a:pt x="466" y="530"/>
                    </a:lnTo>
                    <a:lnTo>
                      <a:pt x="466" y="519"/>
                    </a:lnTo>
                    <a:lnTo>
                      <a:pt x="466" y="507"/>
                    </a:lnTo>
                    <a:lnTo>
                      <a:pt x="464" y="496"/>
                    </a:lnTo>
                    <a:lnTo>
                      <a:pt x="462" y="485"/>
                    </a:lnTo>
                    <a:lnTo>
                      <a:pt x="462" y="471"/>
                    </a:lnTo>
                    <a:lnTo>
                      <a:pt x="462" y="462"/>
                    </a:lnTo>
                    <a:lnTo>
                      <a:pt x="458" y="446"/>
                    </a:lnTo>
                    <a:lnTo>
                      <a:pt x="456" y="437"/>
                    </a:lnTo>
                    <a:lnTo>
                      <a:pt x="456" y="424"/>
                    </a:lnTo>
                    <a:lnTo>
                      <a:pt x="454" y="412"/>
                    </a:lnTo>
                    <a:lnTo>
                      <a:pt x="450" y="401"/>
                    </a:lnTo>
                    <a:lnTo>
                      <a:pt x="449" y="388"/>
                    </a:lnTo>
                    <a:lnTo>
                      <a:pt x="445" y="376"/>
                    </a:lnTo>
                    <a:lnTo>
                      <a:pt x="443" y="367"/>
                    </a:lnTo>
                    <a:lnTo>
                      <a:pt x="439" y="351"/>
                    </a:lnTo>
                    <a:lnTo>
                      <a:pt x="435" y="342"/>
                    </a:lnTo>
                    <a:lnTo>
                      <a:pt x="431" y="329"/>
                    </a:lnTo>
                    <a:lnTo>
                      <a:pt x="428" y="317"/>
                    </a:lnTo>
                    <a:lnTo>
                      <a:pt x="424" y="306"/>
                    </a:lnTo>
                    <a:lnTo>
                      <a:pt x="418" y="294"/>
                    </a:lnTo>
                    <a:lnTo>
                      <a:pt x="414" y="283"/>
                    </a:lnTo>
                    <a:lnTo>
                      <a:pt x="411" y="272"/>
                    </a:lnTo>
                    <a:lnTo>
                      <a:pt x="407" y="260"/>
                    </a:lnTo>
                    <a:lnTo>
                      <a:pt x="403" y="249"/>
                    </a:lnTo>
                    <a:lnTo>
                      <a:pt x="397" y="237"/>
                    </a:lnTo>
                    <a:lnTo>
                      <a:pt x="393" y="226"/>
                    </a:lnTo>
                    <a:lnTo>
                      <a:pt x="390" y="216"/>
                    </a:lnTo>
                    <a:lnTo>
                      <a:pt x="384" y="205"/>
                    </a:lnTo>
                    <a:lnTo>
                      <a:pt x="380" y="196"/>
                    </a:lnTo>
                    <a:lnTo>
                      <a:pt x="376" y="186"/>
                    </a:lnTo>
                    <a:lnTo>
                      <a:pt x="371" y="175"/>
                    </a:lnTo>
                    <a:lnTo>
                      <a:pt x="367" y="165"/>
                    </a:lnTo>
                    <a:lnTo>
                      <a:pt x="361" y="154"/>
                    </a:lnTo>
                    <a:lnTo>
                      <a:pt x="357" y="144"/>
                    </a:lnTo>
                    <a:lnTo>
                      <a:pt x="353" y="137"/>
                    </a:lnTo>
                    <a:lnTo>
                      <a:pt x="348" y="127"/>
                    </a:lnTo>
                    <a:lnTo>
                      <a:pt x="344" y="118"/>
                    </a:lnTo>
                    <a:lnTo>
                      <a:pt x="338" y="110"/>
                    </a:lnTo>
                    <a:lnTo>
                      <a:pt x="334" y="100"/>
                    </a:lnTo>
                    <a:lnTo>
                      <a:pt x="331" y="93"/>
                    </a:lnTo>
                    <a:lnTo>
                      <a:pt x="325" y="85"/>
                    </a:lnTo>
                    <a:lnTo>
                      <a:pt x="321" y="78"/>
                    </a:lnTo>
                    <a:lnTo>
                      <a:pt x="314" y="64"/>
                    </a:lnTo>
                    <a:lnTo>
                      <a:pt x="308" y="51"/>
                    </a:lnTo>
                    <a:lnTo>
                      <a:pt x="298" y="38"/>
                    </a:lnTo>
                    <a:lnTo>
                      <a:pt x="293" y="28"/>
                    </a:lnTo>
                    <a:lnTo>
                      <a:pt x="287" y="21"/>
                    </a:lnTo>
                    <a:lnTo>
                      <a:pt x="283" y="13"/>
                    </a:lnTo>
                    <a:lnTo>
                      <a:pt x="277" y="3"/>
                    </a:lnTo>
                    <a:lnTo>
                      <a:pt x="276" y="0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8" name="Freeform 577"/>
              <p:cNvSpPr>
                <a:spLocks/>
              </p:cNvSpPr>
              <p:nvPr/>
            </p:nvSpPr>
            <p:spPr bwMode="auto">
              <a:xfrm>
                <a:off x="3767141" y="1439862"/>
                <a:ext cx="252413" cy="522287"/>
              </a:xfrm>
              <a:custGeom>
                <a:avLst/>
                <a:gdLst>
                  <a:gd name="T0" fmla="*/ 219 w 317"/>
                  <a:gd name="T1" fmla="*/ 0 h 658"/>
                  <a:gd name="T2" fmla="*/ 152 w 317"/>
                  <a:gd name="T3" fmla="*/ 76 h 658"/>
                  <a:gd name="T4" fmla="*/ 93 w 317"/>
                  <a:gd name="T5" fmla="*/ 162 h 658"/>
                  <a:gd name="T6" fmla="*/ 44 w 317"/>
                  <a:gd name="T7" fmla="*/ 261 h 658"/>
                  <a:gd name="T8" fmla="*/ 8 w 317"/>
                  <a:gd name="T9" fmla="*/ 365 h 658"/>
                  <a:gd name="T10" fmla="*/ 0 w 317"/>
                  <a:gd name="T11" fmla="*/ 462 h 658"/>
                  <a:gd name="T12" fmla="*/ 9 w 317"/>
                  <a:gd name="T13" fmla="*/ 548 h 658"/>
                  <a:gd name="T14" fmla="*/ 46 w 317"/>
                  <a:gd name="T15" fmla="*/ 613 h 658"/>
                  <a:gd name="T16" fmla="*/ 112 w 317"/>
                  <a:gd name="T17" fmla="*/ 647 h 658"/>
                  <a:gd name="T18" fmla="*/ 179 w 317"/>
                  <a:gd name="T19" fmla="*/ 658 h 658"/>
                  <a:gd name="T20" fmla="*/ 243 w 317"/>
                  <a:gd name="T21" fmla="*/ 639 h 658"/>
                  <a:gd name="T22" fmla="*/ 289 w 317"/>
                  <a:gd name="T23" fmla="*/ 592 h 658"/>
                  <a:gd name="T24" fmla="*/ 317 w 317"/>
                  <a:gd name="T25" fmla="*/ 489 h 658"/>
                  <a:gd name="T26" fmla="*/ 317 w 317"/>
                  <a:gd name="T27" fmla="*/ 371 h 658"/>
                  <a:gd name="T28" fmla="*/ 295 w 317"/>
                  <a:gd name="T29" fmla="*/ 215 h 658"/>
                  <a:gd name="T30" fmla="*/ 219 w 317"/>
                  <a:gd name="T31" fmla="*/ 0 h 658"/>
                  <a:gd name="T32" fmla="*/ 219 w 317"/>
                  <a:gd name="T3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7" h="658">
                    <a:moveTo>
                      <a:pt x="219" y="0"/>
                    </a:moveTo>
                    <a:lnTo>
                      <a:pt x="152" y="76"/>
                    </a:lnTo>
                    <a:lnTo>
                      <a:pt x="93" y="162"/>
                    </a:lnTo>
                    <a:lnTo>
                      <a:pt x="44" y="261"/>
                    </a:lnTo>
                    <a:lnTo>
                      <a:pt x="8" y="365"/>
                    </a:lnTo>
                    <a:lnTo>
                      <a:pt x="0" y="462"/>
                    </a:lnTo>
                    <a:lnTo>
                      <a:pt x="9" y="548"/>
                    </a:lnTo>
                    <a:lnTo>
                      <a:pt x="46" y="613"/>
                    </a:lnTo>
                    <a:lnTo>
                      <a:pt x="112" y="647"/>
                    </a:lnTo>
                    <a:lnTo>
                      <a:pt x="179" y="658"/>
                    </a:lnTo>
                    <a:lnTo>
                      <a:pt x="243" y="639"/>
                    </a:lnTo>
                    <a:lnTo>
                      <a:pt x="289" y="592"/>
                    </a:lnTo>
                    <a:lnTo>
                      <a:pt x="317" y="489"/>
                    </a:lnTo>
                    <a:lnTo>
                      <a:pt x="317" y="371"/>
                    </a:lnTo>
                    <a:lnTo>
                      <a:pt x="295" y="215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4D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9" name="Freeform 578"/>
              <p:cNvSpPr>
                <a:spLocks/>
              </p:cNvSpPr>
              <p:nvPr/>
            </p:nvSpPr>
            <p:spPr bwMode="auto">
              <a:xfrm>
                <a:off x="3802066" y="1500187"/>
                <a:ext cx="182563" cy="425450"/>
              </a:xfrm>
              <a:custGeom>
                <a:avLst/>
                <a:gdLst>
                  <a:gd name="T0" fmla="*/ 156 w 230"/>
                  <a:gd name="T1" fmla="*/ 0 h 537"/>
                  <a:gd name="T2" fmla="*/ 89 w 230"/>
                  <a:gd name="T3" fmla="*/ 88 h 537"/>
                  <a:gd name="T4" fmla="*/ 45 w 230"/>
                  <a:gd name="T5" fmla="*/ 189 h 537"/>
                  <a:gd name="T6" fmla="*/ 9 w 230"/>
                  <a:gd name="T7" fmla="*/ 287 h 537"/>
                  <a:gd name="T8" fmla="*/ 0 w 230"/>
                  <a:gd name="T9" fmla="*/ 390 h 537"/>
                  <a:gd name="T10" fmla="*/ 11 w 230"/>
                  <a:gd name="T11" fmla="*/ 466 h 537"/>
                  <a:gd name="T12" fmla="*/ 57 w 230"/>
                  <a:gd name="T13" fmla="*/ 519 h 537"/>
                  <a:gd name="T14" fmla="*/ 116 w 230"/>
                  <a:gd name="T15" fmla="*/ 537 h 537"/>
                  <a:gd name="T16" fmla="*/ 175 w 230"/>
                  <a:gd name="T17" fmla="*/ 519 h 537"/>
                  <a:gd name="T18" fmla="*/ 215 w 230"/>
                  <a:gd name="T19" fmla="*/ 449 h 537"/>
                  <a:gd name="T20" fmla="*/ 230 w 230"/>
                  <a:gd name="T21" fmla="*/ 320 h 537"/>
                  <a:gd name="T22" fmla="*/ 222 w 230"/>
                  <a:gd name="T23" fmla="*/ 202 h 537"/>
                  <a:gd name="T24" fmla="*/ 175 w 230"/>
                  <a:gd name="T25" fmla="*/ 44 h 537"/>
                  <a:gd name="T26" fmla="*/ 156 w 230"/>
                  <a:gd name="T27" fmla="*/ 0 h 537"/>
                  <a:gd name="T28" fmla="*/ 156 w 230"/>
                  <a:gd name="T29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" h="537">
                    <a:moveTo>
                      <a:pt x="156" y="0"/>
                    </a:moveTo>
                    <a:lnTo>
                      <a:pt x="89" y="88"/>
                    </a:lnTo>
                    <a:lnTo>
                      <a:pt x="45" y="189"/>
                    </a:lnTo>
                    <a:lnTo>
                      <a:pt x="9" y="287"/>
                    </a:lnTo>
                    <a:lnTo>
                      <a:pt x="0" y="390"/>
                    </a:lnTo>
                    <a:lnTo>
                      <a:pt x="11" y="466"/>
                    </a:lnTo>
                    <a:lnTo>
                      <a:pt x="57" y="519"/>
                    </a:lnTo>
                    <a:lnTo>
                      <a:pt x="116" y="537"/>
                    </a:lnTo>
                    <a:lnTo>
                      <a:pt x="175" y="519"/>
                    </a:lnTo>
                    <a:lnTo>
                      <a:pt x="215" y="449"/>
                    </a:lnTo>
                    <a:lnTo>
                      <a:pt x="230" y="320"/>
                    </a:lnTo>
                    <a:lnTo>
                      <a:pt x="222" y="202"/>
                    </a:lnTo>
                    <a:lnTo>
                      <a:pt x="175" y="44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C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0" name="Freeform 579"/>
              <p:cNvSpPr>
                <a:spLocks/>
              </p:cNvSpPr>
              <p:nvPr/>
            </p:nvSpPr>
            <p:spPr bwMode="auto">
              <a:xfrm>
                <a:off x="3919541" y="1449387"/>
                <a:ext cx="168275" cy="538162"/>
              </a:xfrm>
              <a:custGeom>
                <a:avLst/>
                <a:gdLst>
                  <a:gd name="T0" fmla="*/ 59 w 213"/>
                  <a:gd name="T1" fmla="*/ 0 h 677"/>
                  <a:gd name="T2" fmla="*/ 97 w 213"/>
                  <a:gd name="T3" fmla="*/ 97 h 677"/>
                  <a:gd name="T4" fmla="*/ 141 w 213"/>
                  <a:gd name="T5" fmla="*/ 239 h 677"/>
                  <a:gd name="T6" fmla="*/ 162 w 213"/>
                  <a:gd name="T7" fmla="*/ 367 h 677"/>
                  <a:gd name="T8" fmla="*/ 158 w 213"/>
                  <a:gd name="T9" fmla="*/ 483 h 677"/>
                  <a:gd name="T10" fmla="*/ 137 w 213"/>
                  <a:gd name="T11" fmla="*/ 583 h 677"/>
                  <a:gd name="T12" fmla="*/ 82 w 213"/>
                  <a:gd name="T13" fmla="*/ 644 h 677"/>
                  <a:gd name="T14" fmla="*/ 0 w 213"/>
                  <a:gd name="T15" fmla="*/ 677 h 677"/>
                  <a:gd name="T16" fmla="*/ 105 w 213"/>
                  <a:gd name="T17" fmla="*/ 661 h 677"/>
                  <a:gd name="T18" fmla="*/ 173 w 213"/>
                  <a:gd name="T19" fmla="*/ 618 h 677"/>
                  <a:gd name="T20" fmla="*/ 203 w 213"/>
                  <a:gd name="T21" fmla="*/ 553 h 677"/>
                  <a:gd name="T22" fmla="*/ 213 w 213"/>
                  <a:gd name="T23" fmla="*/ 467 h 677"/>
                  <a:gd name="T24" fmla="*/ 203 w 213"/>
                  <a:gd name="T25" fmla="*/ 348 h 677"/>
                  <a:gd name="T26" fmla="*/ 177 w 213"/>
                  <a:gd name="T27" fmla="*/ 241 h 677"/>
                  <a:gd name="T28" fmla="*/ 114 w 213"/>
                  <a:gd name="T29" fmla="*/ 83 h 677"/>
                  <a:gd name="T30" fmla="*/ 59 w 213"/>
                  <a:gd name="T31" fmla="*/ 0 h 677"/>
                  <a:gd name="T32" fmla="*/ 59 w 213"/>
                  <a:gd name="T33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3" h="677">
                    <a:moveTo>
                      <a:pt x="59" y="0"/>
                    </a:moveTo>
                    <a:lnTo>
                      <a:pt x="97" y="97"/>
                    </a:lnTo>
                    <a:lnTo>
                      <a:pt x="141" y="239"/>
                    </a:lnTo>
                    <a:lnTo>
                      <a:pt x="162" y="367"/>
                    </a:lnTo>
                    <a:lnTo>
                      <a:pt x="158" y="483"/>
                    </a:lnTo>
                    <a:lnTo>
                      <a:pt x="137" y="583"/>
                    </a:lnTo>
                    <a:lnTo>
                      <a:pt x="82" y="644"/>
                    </a:lnTo>
                    <a:lnTo>
                      <a:pt x="0" y="677"/>
                    </a:lnTo>
                    <a:lnTo>
                      <a:pt x="105" y="661"/>
                    </a:lnTo>
                    <a:lnTo>
                      <a:pt x="173" y="618"/>
                    </a:lnTo>
                    <a:lnTo>
                      <a:pt x="203" y="553"/>
                    </a:lnTo>
                    <a:lnTo>
                      <a:pt x="213" y="467"/>
                    </a:lnTo>
                    <a:lnTo>
                      <a:pt x="203" y="348"/>
                    </a:lnTo>
                    <a:lnTo>
                      <a:pt x="177" y="241"/>
                    </a:lnTo>
                    <a:lnTo>
                      <a:pt x="114" y="8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1" name="Freeform 580"/>
              <p:cNvSpPr>
                <a:spLocks/>
              </p:cNvSpPr>
              <p:nvPr/>
            </p:nvSpPr>
            <p:spPr bwMode="auto">
              <a:xfrm>
                <a:off x="3832228" y="1579562"/>
                <a:ext cx="100013" cy="304800"/>
              </a:xfrm>
              <a:custGeom>
                <a:avLst/>
                <a:gdLst>
                  <a:gd name="T0" fmla="*/ 89 w 125"/>
                  <a:gd name="T1" fmla="*/ 0 h 384"/>
                  <a:gd name="T2" fmla="*/ 47 w 125"/>
                  <a:gd name="T3" fmla="*/ 76 h 384"/>
                  <a:gd name="T4" fmla="*/ 19 w 125"/>
                  <a:gd name="T5" fmla="*/ 160 h 384"/>
                  <a:gd name="T6" fmla="*/ 0 w 125"/>
                  <a:gd name="T7" fmla="*/ 251 h 384"/>
                  <a:gd name="T8" fmla="*/ 0 w 125"/>
                  <a:gd name="T9" fmla="*/ 320 h 384"/>
                  <a:gd name="T10" fmla="*/ 21 w 125"/>
                  <a:gd name="T11" fmla="*/ 371 h 384"/>
                  <a:gd name="T12" fmla="*/ 51 w 125"/>
                  <a:gd name="T13" fmla="*/ 384 h 384"/>
                  <a:gd name="T14" fmla="*/ 87 w 125"/>
                  <a:gd name="T15" fmla="*/ 367 h 384"/>
                  <a:gd name="T16" fmla="*/ 118 w 125"/>
                  <a:gd name="T17" fmla="*/ 308 h 384"/>
                  <a:gd name="T18" fmla="*/ 125 w 125"/>
                  <a:gd name="T19" fmla="*/ 221 h 384"/>
                  <a:gd name="T20" fmla="*/ 121 w 125"/>
                  <a:gd name="T21" fmla="*/ 109 h 384"/>
                  <a:gd name="T22" fmla="*/ 89 w 125"/>
                  <a:gd name="T23" fmla="*/ 0 h 384"/>
                  <a:gd name="T24" fmla="*/ 89 w 125"/>
                  <a:gd name="T25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384">
                    <a:moveTo>
                      <a:pt x="89" y="0"/>
                    </a:moveTo>
                    <a:lnTo>
                      <a:pt x="47" y="76"/>
                    </a:lnTo>
                    <a:lnTo>
                      <a:pt x="19" y="160"/>
                    </a:lnTo>
                    <a:lnTo>
                      <a:pt x="0" y="251"/>
                    </a:lnTo>
                    <a:lnTo>
                      <a:pt x="0" y="320"/>
                    </a:lnTo>
                    <a:lnTo>
                      <a:pt x="21" y="371"/>
                    </a:lnTo>
                    <a:lnTo>
                      <a:pt x="51" y="384"/>
                    </a:lnTo>
                    <a:lnTo>
                      <a:pt x="87" y="367"/>
                    </a:lnTo>
                    <a:lnTo>
                      <a:pt x="118" y="308"/>
                    </a:lnTo>
                    <a:lnTo>
                      <a:pt x="125" y="221"/>
                    </a:lnTo>
                    <a:lnTo>
                      <a:pt x="121" y="10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77" name="Group 876"/>
            <p:cNvGrpSpPr/>
            <p:nvPr/>
          </p:nvGrpSpPr>
          <p:grpSpPr>
            <a:xfrm>
              <a:off x="8017439" y="4149671"/>
              <a:ext cx="111125" cy="285750"/>
              <a:chOff x="8460432" y="1992312"/>
              <a:chExt cx="111125" cy="285750"/>
            </a:xfrm>
          </p:grpSpPr>
          <p:sp>
            <p:nvSpPr>
              <p:cNvPr id="884" name="Freeform 444"/>
              <p:cNvSpPr>
                <a:spLocks/>
              </p:cNvSpPr>
              <p:nvPr/>
            </p:nvSpPr>
            <p:spPr bwMode="auto">
              <a:xfrm>
                <a:off x="8460432" y="1992312"/>
                <a:ext cx="111125" cy="285750"/>
              </a:xfrm>
              <a:custGeom>
                <a:avLst/>
                <a:gdLst>
                  <a:gd name="T0" fmla="*/ 2 w 70"/>
                  <a:gd name="T1" fmla="*/ 130 h 180"/>
                  <a:gd name="T2" fmla="*/ 2 w 70"/>
                  <a:gd name="T3" fmla="*/ 130 h 180"/>
                  <a:gd name="T4" fmla="*/ 0 w 70"/>
                  <a:gd name="T5" fmla="*/ 140 h 180"/>
                  <a:gd name="T6" fmla="*/ 2 w 70"/>
                  <a:gd name="T7" fmla="*/ 152 h 180"/>
                  <a:gd name="T8" fmla="*/ 4 w 70"/>
                  <a:gd name="T9" fmla="*/ 160 h 180"/>
                  <a:gd name="T10" fmla="*/ 10 w 70"/>
                  <a:gd name="T11" fmla="*/ 168 h 180"/>
                  <a:gd name="T12" fmla="*/ 16 w 70"/>
                  <a:gd name="T13" fmla="*/ 174 h 180"/>
                  <a:gd name="T14" fmla="*/ 24 w 70"/>
                  <a:gd name="T15" fmla="*/ 178 h 180"/>
                  <a:gd name="T16" fmla="*/ 34 w 70"/>
                  <a:gd name="T17" fmla="*/ 180 h 180"/>
                  <a:gd name="T18" fmla="*/ 46 w 70"/>
                  <a:gd name="T19" fmla="*/ 180 h 180"/>
                  <a:gd name="T20" fmla="*/ 46 w 70"/>
                  <a:gd name="T21" fmla="*/ 180 h 180"/>
                  <a:gd name="T22" fmla="*/ 54 w 70"/>
                  <a:gd name="T23" fmla="*/ 178 h 180"/>
                  <a:gd name="T24" fmla="*/ 60 w 70"/>
                  <a:gd name="T25" fmla="*/ 172 h 180"/>
                  <a:gd name="T26" fmla="*/ 64 w 70"/>
                  <a:gd name="T27" fmla="*/ 166 h 180"/>
                  <a:gd name="T28" fmla="*/ 66 w 70"/>
                  <a:gd name="T29" fmla="*/ 160 h 180"/>
                  <a:gd name="T30" fmla="*/ 68 w 70"/>
                  <a:gd name="T31" fmla="*/ 152 h 180"/>
                  <a:gd name="T32" fmla="*/ 70 w 70"/>
                  <a:gd name="T33" fmla="*/ 142 h 180"/>
                  <a:gd name="T34" fmla="*/ 68 w 70"/>
                  <a:gd name="T35" fmla="*/ 124 h 180"/>
                  <a:gd name="T36" fmla="*/ 68 w 70"/>
                  <a:gd name="T37" fmla="*/ 124 h 180"/>
                  <a:gd name="T38" fmla="*/ 44 w 70"/>
                  <a:gd name="T39" fmla="*/ 38 h 180"/>
                  <a:gd name="T40" fmla="*/ 32 w 70"/>
                  <a:gd name="T41" fmla="*/ 0 h 180"/>
                  <a:gd name="T42" fmla="*/ 32 w 70"/>
                  <a:gd name="T43" fmla="*/ 0 h 180"/>
                  <a:gd name="T44" fmla="*/ 24 w 70"/>
                  <a:gd name="T45" fmla="*/ 38 h 180"/>
                  <a:gd name="T46" fmla="*/ 2 w 70"/>
                  <a:gd name="T47" fmla="*/ 130 h 180"/>
                  <a:gd name="T48" fmla="*/ 2 w 70"/>
                  <a:gd name="T49" fmla="*/ 1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80">
                    <a:moveTo>
                      <a:pt x="2" y="130"/>
                    </a:moveTo>
                    <a:lnTo>
                      <a:pt x="2" y="130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4" y="160"/>
                    </a:lnTo>
                    <a:lnTo>
                      <a:pt x="10" y="168"/>
                    </a:lnTo>
                    <a:lnTo>
                      <a:pt x="16" y="174"/>
                    </a:lnTo>
                    <a:lnTo>
                      <a:pt x="24" y="178"/>
                    </a:lnTo>
                    <a:lnTo>
                      <a:pt x="34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54" y="178"/>
                    </a:lnTo>
                    <a:lnTo>
                      <a:pt x="60" y="172"/>
                    </a:lnTo>
                    <a:lnTo>
                      <a:pt x="64" y="166"/>
                    </a:lnTo>
                    <a:lnTo>
                      <a:pt x="66" y="160"/>
                    </a:lnTo>
                    <a:lnTo>
                      <a:pt x="68" y="152"/>
                    </a:lnTo>
                    <a:lnTo>
                      <a:pt x="70" y="14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44" y="3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38"/>
                    </a:lnTo>
                    <a:lnTo>
                      <a:pt x="2" y="13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99D9E6"/>
              </a:solidFill>
              <a:ln w="9525">
                <a:solidFill>
                  <a:srgbClr val="F79646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5" name="Freeform 445"/>
              <p:cNvSpPr>
                <a:spLocks/>
              </p:cNvSpPr>
              <p:nvPr/>
            </p:nvSpPr>
            <p:spPr bwMode="auto">
              <a:xfrm>
                <a:off x="8482657" y="2192337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6 w 26"/>
                  <a:gd name="T5" fmla="*/ 18 h 26"/>
                  <a:gd name="T6" fmla="*/ 22 w 26"/>
                  <a:gd name="T7" fmla="*/ 22 h 26"/>
                  <a:gd name="T8" fmla="*/ 18 w 26"/>
                  <a:gd name="T9" fmla="*/ 26 h 26"/>
                  <a:gd name="T10" fmla="*/ 14 w 26"/>
                  <a:gd name="T11" fmla="*/ 26 h 26"/>
                  <a:gd name="T12" fmla="*/ 14 w 26"/>
                  <a:gd name="T13" fmla="*/ 26 h 26"/>
                  <a:gd name="T14" fmla="*/ 8 w 26"/>
                  <a:gd name="T15" fmla="*/ 26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4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6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BE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78" name="Group 877"/>
            <p:cNvGrpSpPr/>
            <p:nvPr/>
          </p:nvGrpSpPr>
          <p:grpSpPr>
            <a:xfrm>
              <a:off x="8145852" y="4081902"/>
              <a:ext cx="111125" cy="285750"/>
              <a:chOff x="8460432" y="1992312"/>
              <a:chExt cx="111125" cy="285750"/>
            </a:xfrm>
          </p:grpSpPr>
          <p:sp>
            <p:nvSpPr>
              <p:cNvPr id="882" name="Freeform 444"/>
              <p:cNvSpPr>
                <a:spLocks/>
              </p:cNvSpPr>
              <p:nvPr/>
            </p:nvSpPr>
            <p:spPr bwMode="auto">
              <a:xfrm>
                <a:off x="8460432" y="1992312"/>
                <a:ext cx="111125" cy="285750"/>
              </a:xfrm>
              <a:custGeom>
                <a:avLst/>
                <a:gdLst>
                  <a:gd name="T0" fmla="*/ 2 w 70"/>
                  <a:gd name="T1" fmla="*/ 130 h 180"/>
                  <a:gd name="T2" fmla="*/ 2 w 70"/>
                  <a:gd name="T3" fmla="*/ 130 h 180"/>
                  <a:gd name="T4" fmla="*/ 0 w 70"/>
                  <a:gd name="T5" fmla="*/ 140 h 180"/>
                  <a:gd name="T6" fmla="*/ 2 w 70"/>
                  <a:gd name="T7" fmla="*/ 152 h 180"/>
                  <a:gd name="T8" fmla="*/ 4 w 70"/>
                  <a:gd name="T9" fmla="*/ 160 h 180"/>
                  <a:gd name="T10" fmla="*/ 10 w 70"/>
                  <a:gd name="T11" fmla="*/ 168 h 180"/>
                  <a:gd name="T12" fmla="*/ 16 w 70"/>
                  <a:gd name="T13" fmla="*/ 174 h 180"/>
                  <a:gd name="T14" fmla="*/ 24 w 70"/>
                  <a:gd name="T15" fmla="*/ 178 h 180"/>
                  <a:gd name="T16" fmla="*/ 34 w 70"/>
                  <a:gd name="T17" fmla="*/ 180 h 180"/>
                  <a:gd name="T18" fmla="*/ 46 w 70"/>
                  <a:gd name="T19" fmla="*/ 180 h 180"/>
                  <a:gd name="T20" fmla="*/ 46 w 70"/>
                  <a:gd name="T21" fmla="*/ 180 h 180"/>
                  <a:gd name="T22" fmla="*/ 54 w 70"/>
                  <a:gd name="T23" fmla="*/ 178 h 180"/>
                  <a:gd name="T24" fmla="*/ 60 w 70"/>
                  <a:gd name="T25" fmla="*/ 172 h 180"/>
                  <a:gd name="T26" fmla="*/ 64 w 70"/>
                  <a:gd name="T27" fmla="*/ 166 h 180"/>
                  <a:gd name="T28" fmla="*/ 66 w 70"/>
                  <a:gd name="T29" fmla="*/ 160 h 180"/>
                  <a:gd name="T30" fmla="*/ 68 w 70"/>
                  <a:gd name="T31" fmla="*/ 152 h 180"/>
                  <a:gd name="T32" fmla="*/ 70 w 70"/>
                  <a:gd name="T33" fmla="*/ 142 h 180"/>
                  <a:gd name="T34" fmla="*/ 68 w 70"/>
                  <a:gd name="T35" fmla="*/ 124 h 180"/>
                  <a:gd name="T36" fmla="*/ 68 w 70"/>
                  <a:gd name="T37" fmla="*/ 124 h 180"/>
                  <a:gd name="T38" fmla="*/ 44 w 70"/>
                  <a:gd name="T39" fmla="*/ 38 h 180"/>
                  <a:gd name="T40" fmla="*/ 32 w 70"/>
                  <a:gd name="T41" fmla="*/ 0 h 180"/>
                  <a:gd name="T42" fmla="*/ 32 w 70"/>
                  <a:gd name="T43" fmla="*/ 0 h 180"/>
                  <a:gd name="T44" fmla="*/ 24 w 70"/>
                  <a:gd name="T45" fmla="*/ 38 h 180"/>
                  <a:gd name="T46" fmla="*/ 2 w 70"/>
                  <a:gd name="T47" fmla="*/ 130 h 180"/>
                  <a:gd name="T48" fmla="*/ 2 w 70"/>
                  <a:gd name="T49" fmla="*/ 1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80">
                    <a:moveTo>
                      <a:pt x="2" y="130"/>
                    </a:moveTo>
                    <a:lnTo>
                      <a:pt x="2" y="130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4" y="160"/>
                    </a:lnTo>
                    <a:lnTo>
                      <a:pt x="10" y="168"/>
                    </a:lnTo>
                    <a:lnTo>
                      <a:pt x="16" y="174"/>
                    </a:lnTo>
                    <a:lnTo>
                      <a:pt x="24" y="178"/>
                    </a:lnTo>
                    <a:lnTo>
                      <a:pt x="34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54" y="178"/>
                    </a:lnTo>
                    <a:lnTo>
                      <a:pt x="60" y="172"/>
                    </a:lnTo>
                    <a:lnTo>
                      <a:pt x="64" y="166"/>
                    </a:lnTo>
                    <a:lnTo>
                      <a:pt x="66" y="160"/>
                    </a:lnTo>
                    <a:lnTo>
                      <a:pt x="68" y="152"/>
                    </a:lnTo>
                    <a:lnTo>
                      <a:pt x="70" y="14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44" y="3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38"/>
                    </a:lnTo>
                    <a:lnTo>
                      <a:pt x="2" y="13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99D9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3" name="Freeform 445"/>
              <p:cNvSpPr>
                <a:spLocks/>
              </p:cNvSpPr>
              <p:nvPr/>
            </p:nvSpPr>
            <p:spPr bwMode="auto">
              <a:xfrm>
                <a:off x="8482657" y="2192337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6 w 26"/>
                  <a:gd name="T5" fmla="*/ 18 h 26"/>
                  <a:gd name="T6" fmla="*/ 22 w 26"/>
                  <a:gd name="T7" fmla="*/ 22 h 26"/>
                  <a:gd name="T8" fmla="*/ 18 w 26"/>
                  <a:gd name="T9" fmla="*/ 26 h 26"/>
                  <a:gd name="T10" fmla="*/ 14 w 26"/>
                  <a:gd name="T11" fmla="*/ 26 h 26"/>
                  <a:gd name="T12" fmla="*/ 14 w 26"/>
                  <a:gd name="T13" fmla="*/ 26 h 26"/>
                  <a:gd name="T14" fmla="*/ 8 w 26"/>
                  <a:gd name="T15" fmla="*/ 26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4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6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BE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79" name="Group 878"/>
            <p:cNvGrpSpPr/>
            <p:nvPr/>
          </p:nvGrpSpPr>
          <p:grpSpPr>
            <a:xfrm>
              <a:off x="8307769" y="3902015"/>
              <a:ext cx="111125" cy="285750"/>
              <a:chOff x="8460432" y="1992312"/>
              <a:chExt cx="111125" cy="285750"/>
            </a:xfrm>
          </p:grpSpPr>
          <p:sp>
            <p:nvSpPr>
              <p:cNvPr id="880" name="Freeform 444"/>
              <p:cNvSpPr>
                <a:spLocks/>
              </p:cNvSpPr>
              <p:nvPr/>
            </p:nvSpPr>
            <p:spPr bwMode="auto">
              <a:xfrm>
                <a:off x="8460432" y="1992312"/>
                <a:ext cx="111125" cy="285750"/>
              </a:xfrm>
              <a:custGeom>
                <a:avLst/>
                <a:gdLst>
                  <a:gd name="T0" fmla="*/ 2 w 70"/>
                  <a:gd name="T1" fmla="*/ 130 h 180"/>
                  <a:gd name="T2" fmla="*/ 2 w 70"/>
                  <a:gd name="T3" fmla="*/ 130 h 180"/>
                  <a:gd name="T4" fmla="*/ 0 w 70"/>
                  <a:gd name="T5" fmla="*/ 140 h 180"/>
                  <a:gd name="T6" fmla="*/ 2 w 70"/>
                  <a:gd name="T7" fmla="*/ 152 h 180"/>
                  <a:gd name="T8" fmla="*/ 4 w 70"/>
                  <a:gd name="T9" fmla="*/ 160 h 180"/>
                  <a:gd name="T10" fmla="*/ 10 w 70"/>
                  <a:gd name="T11" fmla="*/ 168 h 180"/>
                  <a:gd name="T12" fmla="*/ 16 w 70"/>
                  <a:gd name="T13" fmla="*/ 174 h 180"/>
                  <a:gd name="T14" fmla="*/ 24 w 70"/>
                  <a:gd name="T15" fmla="*/ 178 h 180"/>
                  <a:gd name="T16" fmla="*/ 34 w 70"/>
                  <a:gd name="T17" fmla="*/ 180 h 180"/>
                  <a:gd name="T18" fmla="*/ 46 w 70"/>
                  <a:gd name="T19" fmla="*/ 180 h 180"/>
                  <a:gd name="T20" fmla="*/ 46 w 70"/>
                  <a:gd name="T21" fmla="*/ 180 h 180"/>
                  <a:gd name="T22" fmla="*/ 54 w 70"/>
                  <a:gd name="T23" fmla="*/ 178 h 180"/>
                  <a:gd name="T24" fmla="*/ 60 w 70"/>
                  <a:gd name="T25" fmla="*/ 172 h 180"/>
                  <a:gd name="T26" fmla="*/ 64 w 70"/>
                  <a:gd name="T27" fmla="*/ 166 h 180"/>
                  <a:gd name="T28" fmla="*/ 66 w 70"/>
                  <a:gd name="T29" fmla="*/ 160 h 180"/>
                  <a:gd name="T30" fmla="*/ 68 w 70"/>
                  <a:gd name="T31" fmla="*/ 152 h 180"/>
                  <a:gd name="T32" fmla="*/ 70 w 70"/>
                  <a:gd name="T33" fmla="*/ 142 h 180"/>
                  <a:gd name="T34" fmla="*/ 68 w 70"/>
                  <a:gd name="T35" fmla="*/ 124 h 180"/>
                  <a:gd name="T36" fmla="*/ 68 w 70"/>
                  <a:gd name="T37" fmla="*/ 124 h 180"/>
                  <a:gd name="T38" fmla="*/ 44 w 70"/>
                  <a:gd name="T39" fmla="*/ 38 h 180"/>
                  <a:gd name="T40" fmla="*/ 32 w 70"/>
                  <a:gd name="T41" fmla="*/ 0 h 180"/>
                  <a:gd name="T42" fmla="*/ 32 w 70"/>
                  <a:gd name="T43" fmla="*/ 0 h 180"/>
                  <a:gd name="T44" fmla="*/ 24 w 70"/>
                  <a:gd name="T45" fmla="*/ 38 h 180"/>
                  <a:gd name="T46" fmla="*/ 2 w 70"/>
                  <a:gd name="T47" fmla="*/ 130 h 180"/>
                  <a:gd name="T48" fmla="*/ 2 w 70"/>
                  <a:gd name="T49" fmla="*/ 1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80">
                    <a:moveTo>
                      <a:pt x="2" y="130"/>
                    </a:moveTo>
                    <a:lnTo>
                      <a:pt x="2" y="130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4" y="160"/>
                    </a:lnTo>
                    <a:lnTo>
                      <a:pt x="10" y="168"/>
                    </a:lnTo>
                    <a:lnTo>
                      <a:pt x="16" y="174"/>
                    </a:lnTo>
                    <a:lnTo>
                      <a:pt x="24" y="178"/>
                    </a:lnTo>
                    <a:lnTo>
                      <a:pt x="34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54" y="178"/>
                    </a:lnTo>
                    <a:lnTo>
                      <a:pt x="60" y="172"/>
                    </a:lnTo>
                    <a:lnTo>
                      <a:pt x="64" y="166"/>
                    </a:lnTo>
                    <a:lnTo>
                      <a:pt x="66" y="160"/>
                    </a:lnTo>
                    <a:lnTo>
                      <a:pt x="68" y="152"/>
                    </a:lnTo>
                    <a:lnTo>
                      <a:pt x="70" y="14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44" y="3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38"/>
                    </a:lnTo>
                    <a:lnTo>
                      <a:pt x="2" y="13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99D9E6"/>
              </a:solidFill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Freeform 445"/>
              <p:cNvSpPr>
                <a:spLocks/>
              </p:cNvSpPr>
              <p:nvPr/>
            </p:nvSpPr>
            <p:spPr bwMode="auto">
              <a:xfrm>
                <a:off x="8482657" y="2192337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6 w 26"/>
                  <a:gd name="T5" fmla="*/ 18 h 26"/>
                  <a:gd name="T6" fmla="*/ 22 w 26"/>
                  <a:gd name="T7" fmla="*/ 22 h 26"/>
                  <a:gd name="T8" fmla="*/ 18 w 26"/>
                  <a:gd name="T9" fmla="*/ 26 h 26"/>
                  <a:gd name="T10" fmla="*/ 14 w 26"/>
                  <a:gd name="T11" fmla="*/ 26 h 26"/>
                  <a:gd name="T12" fmla="*/ 14 w 26"/>
                  <a:gd name="T13" fmla="*/ 26 h 26"/>
                  <a:gd name="T14" fmla="*/ 8 w 26"/>
                  <a:gd name="T15" fmla="*/ 26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4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6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BE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98" name="Group 897"/>
          <p:cNvGrpSpPr/>
          <p:nvPr/>
        </p:nvGrpSpPr>
        <p:grpSpPr>
          <a:xfrm>
            <a:off x="6534928" y="5778306"/>
            <a:ext cx="250320" cy="412046"/>
            <a:chOff x="6395700" y="5275112"/>
            <a:chExt cx="250320" cy="412198"/>
          </a:xfrm>
        </p:grpSpPr>
        <p:grpSp>
          <p:nvGrpSpPr>
            <p:cNvPr id="899" name="Group 898"/>
            <p:cNvGrpSpPr/>
            <p:nvPr/>
          </p:nvGrpSpPr>
          <p:grpSpPr>
            <a:xfrm>
              <a:off x="6395700" y="5401560"/>
              <a:ext cx="111125" cy="285750"/>
              <a:chOff x="8460432" y="1992312"/>
              <a:chExt cx="111125" cy="285750"/>
            </a:xfrm>
          </p:grpSpPr>
          <p:sp>
            <p:nvSpPr>
              <p:cNvPr id="903" name="Freeform 444"/>
              <p:cNvSpPr>
                <a:spLocks/>
              </p:cNvSpPr>
              <p:nvPr/>
            </p:nvSpPr>
            <p:spPr bwMode="auto">
              <a:xfrm>
                <a:off x="8460432" y="1992312"/>
                <a:ext cx="111125" cy="285750"/>
              </a:xfrm>
              <a:custGeom>
                <a:avLst/>
                <a:gdLst>
                  <a:gd name="T0" fmla="*/ 2 w 70"/>
                  <a:gd name="T1" fmla="*/ 130 h 180"/>
                  <a:gd name="T2" fmla="*/ 2 w 70"/>
                  <a:gd name="T3" fmla="*/ 130 h 180"/>
                  <a:gd name="T4" fmla="*/ 0 w 70"/>
                  <a:gd name="T5" fmla="*/ 140 h 180"/>
                  <a:gd name="T6" fmla="*/ 2 w 70"/>
                  <a:gd name="T7" fmla="*/ 152 h 180"/>
                  <a:gd name="T8" fmla="*/ 4 w 70"/>
                  <a:gd name="T9" fmla="*/ 160 h 180"/>
                  <a:gd name="T10" fmla="*/ 10 w 70"/>
                  <a:gd name="T11" fmla="*/ 168 h 180"/>
                  <a:gd name="T12" fmla="*/ 16 w 70"/>
                  <a:gd name="T13" fmla="*/ 174 h 180"/>
                  <a:gd name="T14" fmla="*/ 24 w 70"/>
                  <a:gd name="T15" fmla="*/ 178 h 180"/>
                  <a:gd name="T16" fmla="*/ 34 w 70"/>
                  <a:gd name="T17" fmla="*/ 180 h 180"/>
                  <a:gd name="T18" fmla="*/ 46 w 70"/>
                  <a:gd name="T19" fmla="*/ 180 h 180"/>
                  <a:gd name="T20" fmla="*/ 46 w 70"/>
                  <a:gd name="T21" fmla="*/ 180 h 180"/>
                  <a:gd name="T22" fmla="*/ 54 w 70"/>
                  <a:gd name="T23" fmla="*/ 178 h 180"/>
                  <a:gd name="T24" fmla="*/ 60 w 70"/>
                  <a:gd name="T25" fmla="*/ 172 h 180"/>
                  <a:gd name="T26" fmla="*/ 64 w 70"/>
                  <a:gd name="T27" fmla="*/ 166 h 180"/>
                  <a:gd name="T28" fmla="*/ 66 w 70"/>
                  <a:gd name="T29" fmla="*/ 160 h 180"/>
                  <a:gd name="T30" fmla="*/ 68 w 70"/>
                  <a:gd name="T31" fmla="*/ 152 h 180"/>
                  <a:gd name="T32" fmla="*/ 70 w 70"/>
                  <a:gd name="T33" fmla="*/ 142 h 180"/>
                  <a:gd name="T34" fmla="*/ 68 w 70"/>
                  <a:gd name="T35" fmla="*/ 124 h 180"/>
                  <a:gd name="T36" fmla="*/ 68 w 70"/>
                  <a:gd name="T37" fmla="*/ 124 h 180"/>
                  <a:gd name="T38" fmla="*/ 44 w 70"/>
                  <a:gd name="T39" fmla="*/ 38 h 180"/>
                  <a:gd name="T40" fmla="*/ 32 w 70"/>
                  <a:gd name="T41" fmla="*/ 0 h 180"/>
                  <a:gd name="T42" fmla="*/ 32 w 70"/>
                  <a:gd name="T43" fmla="*/ 0 h 180"/>
                  <a:gd name="T44" fmla="*/ 24 w 70"/>
                  <a:gd name="T45" fmla="*/ 38 h 180"/>
                  <a:gd name="T46" fmla="*/ 2 w 70"/>
                  <a:gd name="T47" fmla="*/ 130 h 180"/>
                  <a:gd name="T48" fmla="*/ 2 w 70"/>
                  <a:gd name="T49" fmla="*/ 1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80">
                    <a:moveTo>
                      <a:pt x="2" y="130"/>
                    </a:moveTo>
                    <a:lnTo>
                      <a:pt x="2" y="130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4" y="160"/>
                    </a:lnTo>
                    <a:lnTo>
                      <a:pt x="10" y="168"/>
                    </a:lnTo>
                    <a:lnTo>
                      <a:pt x="16" y="174"/>
                    </a:lnTo>
                    <a:lnTo>
                      <a:pt x="24" y="178"/>
                    </a:lnTo>
                    <a:lnTo>
                      <a:pt x="34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54" y="178"/>
                    </a:lnTo>
                    <a:lnTo>
                      <a:pt x="60" y="172"/>
                    </a:lnTo>
                    <a:lnTo>
                      <a:pt x="64" y="166"/>
                    </a:lnTo>
                    <a:lnTo>
                      <a:pt x="66" y="160"/>
                    </a:lnTo>
                    <a:lnTo>
                      <a:pt x="68" y="152"/>
                    </a:lnTo>
                    <a:lnTo>
                      <a:pt x="70" y="14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44" y="3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38"/>
                    </a:lnTo>
                    <a:lnTo>
                      <a:pt x="2" y="13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99D9E6"/>
              </a:solidFill>
              <a:ln w="9525">
                <a:solidFill>
                  <a:srgbClr val="F79646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4" name="Freeform 445"/>
              <p:cNvSpPr>
                <a:spLocks/>
              </p:cNvSpPr>
              <p:nvPr/>
            </p:nvSpPr>
            <p:spPr bwMode="auto">
              <a:xfrm>
                <a:off x="8482657" y="2192337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6 w 26"/>
                  <a:gd name="T5" fmla="*/ 18 h 26"/>
                  <a:gd name="T6" fmla="*/ 22 w 26"/>
                  <a:gd name="T7" fmla="*/ 22 h 26"/>
                  <a:gd name="T8" fmla="*/ 18 w 26"/>
                  <a:gd name="T9" fmla="*/ 26 h 26"/>
                  <a:gd name="T10" fmla="*/ 14 w 26"/>
                  <a:gd name="T11" fmla="*/ 26 h 26"/>
                  <a:gd name="T12" fmla="*/ 14 w 26"/>
                  <a:gd name="T13" fmla="*/ 26 h 26"/>
                  <a:gd name="T14" fmla="*/ 8 w 26"/>
                  <a:gd name="T15" fmla="*/ 26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4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6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BE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00" name="Group 899"/>
            <p:cNvGrpSpPr/>
            <p:nvPr/>
          </p:nvGrpSpPr>
          <p:grpSpPr>
            <a:xfrm>
              <a:off x="6544008" y="5275112"/>
              <a:ext cx="102012" cy="199476"/>
              <a:chOff x="8460432" y="1992312"/>
              <a:chExt cx="111125" cy="285750"/>
            </a:xfrm>
          </p:grpSpPr>
          <p:sp>
            <p:nvSpPr>
              <p:cNvPr id="901" name="Freeform 444"/>
              <p:cNvSpPr>
                <a:spLocks/>
              </p:cNvSpPr>
              <p:nvPr/>
            </p:nvSpPr>
            <p:spPr bwMode="auto">
              <a:xfrm>
                <a:off x="8460432" y="1992312"/>
                <a:ext cx="111125" cy="285750"/>
              </a:xfrm>
              <a:custGeom>
                <a:avLst/>
                <a:gdLst>
                  <a:gd name="T0" fmla="*/ 2 w 70"/>
                  <a:gd name="T1" fmla="*/ 130 h 180"/>
                  <a:gd name="T2" fmla="*/ 2 w 70"/>
                  <a:gd name="T3" fmla="*/ 130 h 180"/>
                  <a:gd name="T4" fmla="*/ 0 w 70"/>
                  <a:gd name="T5" fmla="*/ 140 h 180"/>
                  <a:gd name="T6" fmla="*/ 2 w 70"/>
                  <a:gd name="T7" fmla="*/ 152 h 180"/>
                  <a:gd name="T8" fmla="*/ 4 w 70"/>
                  <a:gd name="T9" fmla="*/ 160 h 180"/>
                  <a:gd name="T10" fmla="*/ 10 w 70"/>
                  <a:gd name="T11" fmla="*/ 168 h 180"/>
                  <a:gd name="T12" fmla="*/ 16 w 70"/>
                  <a:gd name="T13" fmla="*/ 174 h 180"/>
                  <a:gd name="T14" fmla="*/ 24 w 70"/>
                  <a:gd name="T15" fmla="*/ 178 h 180"/>
                  <a:gd name="T16" fmla="*/ 34 w 70"/>
                  <a:gd name="T17" fmla="*/ 180 h 180"/>
                  <a:gd name="T18" fmla="*/ 46 w 70"/>
                  <a:gd name="T19" fmla="*/ 180 h 180"/>
                  <a:gd name="T20" fmla="*/ 46 w 70"/>
                  <a:gd name="T21" fmla="*/ 180 h 180"/>
                  <a:gd name="T22" fmla="*/ 54 w 70"/>
                  <a:gd name="T23" fmla="*/ 178 h 180"/>
                  <a:gd name="T24" fmla="*/ 60 w 70"/>
                  <a:gd name="T25" fmla="*/ 172 h 180"/>
                  <a:gd name="T26" fmla="*/ 64 w 70"/>
                  <a:gd name="T27" fmla="*/ 166 h 180"/>
                  <a:gd name="T28" fmla="*/ 66 w 70"/>
                  <a:gd name="T29" fmla="*/ 160 h 180"/>
                  <a:gd name="T30" fmla="*/ 68 w 70"/>
                  <a:gd name="T31" fmla="*/ 152 h 180"/>
                  <a:gd name="T32" fmla="*/ 70 w 70"/>
                  <a:gd name="T33" fmla="*/ 142 h 180"/>
                  <a:gd name="T34" fmla="*/ 68 w 70"/>
                  <a:gd name="T35" fmla="*/ 124 h 180"/>
                  <a:gd name="T36" fmla="*/ 68 w 70"/>
                  <a:gd name="T37" fmla="*/ 124 h 180"/>
                  <a:gd name="T38" fmla="*/ 44 w 70"/>
                  <a:gd name="T39" fmla="*/ 38 h 180"/>
                  <a:gd name="T40" fmla="*/ 32 w 70"/>
                  <a:gd name="T41" fmla="*/ 0 h 180"/>
                  <a:gd name="T42" fmla="*/ 32 w 70"/>
                  <a:gd name="T43" fmla="*/ 0 h 180"/>
                  <a:gd name="T44" fmla="*/ 24 w 70"/>
                  <a:gd name="T45" fmla="*/ 38 h 180"/>
                  <a:gd name="T46" fmla="*/ 2 w 70"/>
                  <a:gd name="T47" fmla="*/ 130 h 180"/>
                  <a:gd name="T48" fmla="*/ 2 w 70"/>
                  <a:gd name="T49" fmla="*/ 1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80">
                    <a:moveTo>
                      <a:pt x="2" y="130"/>
                    </a:moveTo>
                    <a:lnTo>
                      <a:pt x="2" y="130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4" y="160"/>
                    </a:lnTo>
                    <a:lnTo>
                      <a:pt x="10" y="168"/>
                    </a:lnTo>
                    <a:lnTo>
                      <a:pt x="16" y="174"/>
                    </a:lnTo>
                    <a:lnTo>
                      <a:pt x="24" y="178"/>
                    </a:lnTo>
                    <a:lnTo>
                      <a:pt x="34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54" y="178"/>
                    </a:lnTo>
                    <a:lnTo>
                      <a:pt x="60" y="172"/>
                    </a:lnTo>
                    <a:lnTo>
                      <a:pt x="64" y="166"/>
                    </a:lnTo>
                    <a:lnTo>
                      <a:pt x="66" y="160"/>
                    </a:lnTo>
                    <a:lnTo>
                      <a:pt x="68" y="152"/>
                    </a:lnTo>
                    <a:lnTo>
                      <a:pt x="70" y="14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44" y="3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38"/>
                    </a:lnTo>
                    <a:lnTo>
                      <a:pt x="2" y="13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99D9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2" name="Freeform 445"/>
              <p:cNvSpPr>
                <a:spLocks/>
              </p:cNvSpPr>
              <p:nvPr/>
            </p:nvSpPr>
            <p:spPr bwMode="auto">
              <a:xfrm>
                <a:off x="8482657" y="2192337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6 w 26"/>
                  <a:gd name="T5" fmla="*/ 18 h 26"/>
                  <a:gd name="T6" fmla="*/ 22 w 26"/>
                  <a:gd name="T7" fmla="*/ 22 h 26"/>
                  <a:gd name="T8" fmla="*/ 18 w 26"/>
                  <a:gd name="T9" fmla="*/ 26 h 26"/>
                  <a:gd name="T10" fmla="*/ 14 w 26"/>
                  <a:gd name="T11" fmla="*/ 26 h 26"/>
                  <a:gd name="T12" fmla="*/ 14 w 26"/>
                  <a:gd name="T13" fmla="*/ 26 h 26"/>
                  <a:gd name="T14" fmla="*/ 8 w 26"/>
                  <a:gd name="T15" fmla="*/ 26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4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6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BE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114" tIns="41557" rIns="83114" bIns="41557" numCol="1" anchor="t" anchorCtr="0" compatLnSpc="1">
                <a:prstTxWarp prst="textNoShape">
                  <a:avLst/>
                </a:prstTxWarp>
              </a:bodyPr>
              <a:lstStyle/>
              <a:p>
                <a:pPr defTabSz="913594">
                  <a:defRPr/>
                </a:pPr>
                <a:endParaRPr lang="en-IN" sz="1818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105" name="Freeform 701"/>
          <p:cNvSpPr>
            <a:spLocks/>
          </p:cNvSpPr>
          <p:nvPr/>
        </p:nvSpPr>
        <p:spPr bwMode="auto">
          <a:xfrm>
            <a:off x="7926555" y="4377373"/>
            <a:ext cx="961139" cy="917178"/>
          </a:xfrm>
          <a:custGeom>
            <a:avLst/>
            <a:gdLst>
              <a:gd name="T0" fmla="val 21588661"/>
              <a:gd name="T1" fmla="*/ 40 h 449"/>
              <a:gd name="T2" fmla="*/ 492 w 525"/>
              <a:gd name="T3" fmla="*/ 89 h 449"/>
              <a:gd name="T4" fmla="*/ 504 w 525"/>
              <a:gd name="T5" fmla="*/ 123 h 449"/>
              <a:gd name="T6" fmla="*/ 488 w 525"/>
              <a:gd name="T7" fmla="*/ 142 h 449"/>
              <a:gd name="T8" fmla="*/ 457 w 525"/>
              <a:gd name="T9" fmla="*/ 151 h 449"/>
              <a:gd name="T10" fmla="*/ 424 w 525"/>
              <a:gd name="T11" fmla="*/ 156 h 449"/>
              <a:gd name="T12" fmla="*/ 401 w 525"/>
              <a:gd name="T13" fmla="*/ 168 h 449"/>
              <a:gd name="T14" fmla="*/ 402 w 525"/>
              <a:gd name="T15" fmla="*/ 208 h 449"/>
              <a:gd name="T16" fmla="*/ 433 w 525"/>
              <a:gd name="T17" fmla="*/ 290 h 449"/>
              <a:gd name="T18" fmla="*/ 407 w 525"/>
              <a:gd name="T19" fmla="*/ 307 h 449"/>
              <a:gd name="T20" fmla="*/ 371 w 525"/>
              <a:gd name="T21" fmla="*/ 289 h 449"/>
              <a:gd name="T22" fmla="*/ 331 w 525"/>
              <a:gd name="T23" fmla="*/ 257 h 449"/>
              <a:gd name="T24" fmla="*/ 299 w 525"/>
              <a:gd name="T25" fmla="*/ 248 h 449"/>
              <a:gd name="T26" fmla="*/ 265 w 525"/>
              <a:gd name="T27" fmla="*/ 276 h 449"/>
              <a:gd name="T28" fmla="*/ 243 w 525"/>
              <a:gd name="T29" fmla="*/ 356 h 449"/>
              <a:gd name="T30" fmla="*/ 230 w 525"/>
              <a:gd name="T31" fmla="*/ 411 h 449"/>
              <a:gd name="T32" fmla="*/ 209 w 525"/>
              <a:gd name="T33" fmla="*/ 428 h 449"/>
              <a:gd name="T34" fmla="*/ 171 w 525"/>
              <a:gd name="T35" fmla="*/ 411 h 449"/>
              <a:gd name="T36" fmla="*/ 141 w 525"/>
              <a:gd name="T37" fmla="*/ 344 h 449"/>
              <a:gd name="T38" fmla="val 5319008"/>
              <a:gd name="T39" fmla="*/ 291 h 449"/>
              <a:gd name="T40" fmla="*/ 111 w 525"/>
              <a:gd name="T41" fmla="*/ 287 h 449"/>
              <a:gd name="T42" fmla="*/ 88 w 525"/>
              <a:gd name="T43" fmla="*/ 306 h 449"/>
              <a:gd name="T44" fmla="*/ 65 w 525"/>
              <a:gd name="T45" fmla="*/ 330 h 449"/>
              <a:gd name="T46" fmla="*/ 42 w 525"/>
              <a:gd name="T47" fmla="*/ 346 h 449"/>
              <a:gd name="T48" fmla="*/ 23 w 525"/>
              <a:gd name="T49" fmla="*/ 298 h 449"/>
              <a:gd name="T50" fmla="*/ 7 w 525"/>
              <a:gd name="T51" fmla="*/ 330 h 449"/>
              <a:gd name="T52" fmla="*/ 48 w 525"/>
              <a:gd name="T53" fmla="*/ 366 h 449"/>
              <a:gd name="T54" fmla="*/ 81 w 525"/>
              <a:gd name="T55" fmla="*/ 344 h 449"/>
              <a:gd name="T56" fmla="*/ 108 w 525"/>
              <a:gd name="T57" fmla="*/ 315 h 449"/>
              <a:gd name="T58" fmla="*/ 119 w 525"/>
              <a:gd name="T59" fmla="*/ 312 h 449"/>
              <a:gd name="T60" fmla="*/ 119 w 525"/>
              <a:gd name="T61" fmla="*/ 321 h 449"/>
              <a:gd name="T62" fmla="*/ 126 w 525"/>
              <a:gd name="T63" fmla="*/ 373 h 449"/>
              <a:gd name="T64" fmla="*/ 171 w 525"/>
              <a:gd name="T65" fmla="*/ 437 h 449"/>
              <a:gd name="T66" fmla="*/ 205 w 525"/>
              <a:gd name="T67" fmla="*/ 449 h 449"/>
              <a:gd name="T68" fmla="*/ 222 w 525"/>
              <a:gd name="T69" fmla="*/ 446 h 449"/>
              <a:gd name="T70" fmla="*/ 251 w 525"/>
              <a:gd name="T71" fmla="*/ 417 h 449"/>
              <a:gd name="T72" fmla="*/ 265 w 525"/>
              <a:gd name="T73" fmla="*/ 355 h 449"/>
              <a:gd name="T74" fmla="*/ 283 w 525"/>
              <a:gd name="T75" fmla="*/ 287 h 449"/>
              <a:gd name="T76" fmla="*/ 307 w 525"/>
              <a:gd name="T77" fmla="*/ 269 h 449"/>
              <a:gd name="T78" fmla="*/ 330 w 525"/>
              <a:gd name="T79" fmla="*/ 282 h 449"/>
              <a:gd name="T80" fmla="*/ 374 w 525"/>
              <a:gd name="T81" fmla="*/ 316 h 449"/>
              <a:gd name="T82" fmla="*/ 422 w 525"/>
              <a:gd name="T83" fmla="*/ 326 h 449"/>
              <a:gd name="T84" fmla="*/ 450 w 525"/>
              <a:gd name="T85" fmla="*/ 301 h 449"/>
              <a:gd name="T86" fmla="*/ 449 w 525"/>
              <a:gd name="T87" fmla="*/ 247 h 449"/>
              <a:gd name="T88" fmla="*/ 417 w 525"/>
              <a:gd name="T89" fmla="*/ 189 h 449"/>
              <a:gd name="T90" fmla="*/ 420 w 525"/>
              <a:gd name="T91" fmla="*/ 178 h 449"/>
              <a:gd name="T92" fmla="*/ 440 w 525"/>
              <a:gd name="T93" fmla="*/ 174 h 449"/>
              <a:gd name="T94" fmla="*/ 472 w 525"/>
              <a:gd name="T95" fmla="*/ 169 h 449"/>
              <a:gd name="T96" fmla="*/ 510 w 525"/>
              <a:gd name="T97" fmla="*/ 154 h 449"/>
              <a:gd name="T98" fmla="*/ 524 w 525"/>
              <a:gd name="T99" fmla="*/ 127 h 449"/>
              <a:gd name="T100" fmla="*/ 524 w 525"/>
              <a:gd name="T101" fmla="*/ 107 h 449"/>
              <a:gd name="T102" fmla="*/ 487 w 525"/>
              <a:gd name="T103" fmla="*/ 58 h 449"/>
              <a:gd name="T104" fmla="*/ 398 w 525"/>
              <a:gd name="T105" fmla="*/ 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5" h="449">
                <a:moveTo>
                  <a:pt x="371" y="18"/>
                </a:moveTo>
                <a:lnTo>
                  <a:pt x="384" y="24"/>
                </a:lnTo>
                <a:lnTo>
                  <a:pt x="401" y="31"/>
                </a:lnTo>
                <a:lnTo>
                  <a:pt x="420" y="40"/>
                </a:lnTo>
                <a:lnTo>
                  <a:pt x="440" y="50"/>
                </a:lnTo>
                <a:lnTo>
                  <a:pt x="459" y="63"/>
                </a:lnTo>
                <a:lnTo>
                  <a:pt x="477" y="76"/>
                </a:lnTo>
                <a:lnTo>
                  <a:pt x="492" y="89"/>
                </a:lnTo>
                <a:lnTo>
                  <a:pt x="501" y="104"/>
                </a:lnTo>
                <a:lnTo>
                  <a:pt x="503" y="111"/>
                </a:lnTo>
                <a:lnTo>
                  <a:pt x="504" y="117"/>
                </a:lnTo>
                <a:lnTo>
                  <a:pt x="504" y="123"/>
                </a:lnTo>
                <a:lnTo>
                  <a:pt x="502" y="129"/>
                </a:lnTo>
                <a:lnTo>
                  <a:pt x="499" y="134"/>
                </a:lnTo>
                <a:lnTo>
                  <a:pt x="495" y="139"/>
                </a:lnTo>
                <a:lnTo>
                  <a:pt x="488" y="142"/>
                </a:lnTo>
                <a:lnTo>
                  <a:pt x="482" y="145"/>
                </a:lnTo>
                <a:lnTo>
                  <a:pt x="474" y="147"/>
                </a:lnTo>
                <a:lnTo>
                  <a:pt x="466" y="149"/>
                </a:lnTo>
                <a:lnTo>
                  <a:pt x="457" y="151"/>
                </a:lnTo>
                <a:lnTo>
                  <a:pt x="448" y="152"/>
                </a:lnTo>
                <a:lnTo>
                  <a:pt x="440" y="153"/>
                </a:lnTo>
                <a:lnTo>
                  <a:pt x="432" y="154"/>
                </a:lnTo>
                <a:lnTo>
                  <a:pt x="424" y="156"/>
                </a:lnTo>
                <a:lnTo>
                  <a:pt x="417" y="157"/>
                </a:lnTo>
                <a:lnTo>
                  <a:pt x="411" y="161"/>
                </a:lnTo>
                <a:lnTo>
                  <a:pt x="405" y="164"/>
                </a:lnTo>
                <a:lnTo>
                  <a:pt x="401" y="168"/>
                </a:lnTo>
                <a:lnTo>
                  <a:pt x="397" y="174"/>
                </a:lnTo>
                <a:lnTo>
                  <a:pt x="395" y="184"/>
                </a:lnTo>
                <a:lnTo>
                  <a:pt x="396" y="194"/>
                </a:lnTo>
                <a:lnTo>
                  <a:pt x="402" y="208"/>
                </a:lnTo>
                <a:lnTo>
                  <a:pt x="412" y="223"/>
                </a:lnTo>
                <a:lnTo>
                  <a:pt x="427" y="250"/>
                </a:lnTo>
                <a:lnTo>
                  <a:pt x="433" y="273"/>
                </a:lnTo>
                <a:lnTo>
                  <a:pt x="433" y="290"/>
                </a:lnTo>
                <a:lnTo>
                  <a:pt x="426" y="301"/>
                </a:lnTo>
                <a:lnTo>
                  <a:pt x="421" y="305"/>
                </a:lnTo>
                <a:lnTo>
                  <a:pt x="414" y="306"/>
                </a:lnTo>
                <a:lnTo>
                  <a:pt x="407" y="307"/>
                </a:lnTo>
                <a:lnTo>
                  <a:pt x="399" y="305"/>
                </a:lnTo>
                <a:lnTo>
                  <a:pt x="390" y="301"/>
                </a:lnTo>
                <a:lnTo>
                  <a:pt x="381" y="297"/>
                </a:lnTo>
                <a:lnTo>
                  <a:pt x="371" y="289"/>
                </a:lnTo>
                <a:lnTo>
                  <a:pt x="359" y="280"/>
                </a:lnTo>
                <a:lnTo>
                  <a:pt x="350" y="270"/>
                </a:lnTo>
                <a:lnTo>
                  <a:pt x="340" y="263"/>
                </a:lnTo>
                <a:lnTo>
                  <a:pt x="331" y="257"/>
                </a:lnTo>
                <a:lnTo>
                  <a:pt x="322" y="252"/>
                </a:lnTo>
                <a:lnTo>
                  <a:pt x="314" y="250"/>
                </a:lnTo>
                <a:lnTo>
                  <a:pt x="307" y="248"/>
                </a:lnTo>
                <a:lnTo>
                  <a:pt x="299" y="248"/>
                </a:lnTo>
                <a:lnTo>
                  <a:pt x="292" y="250"/>
                </a:lnTo>
                <a:lnTo>
                  <a:pt x="282" y="255"/>
                </a:lnTo>
                <a:lnTo>
                  <a:pt x="273" y="263"/>
                </a:lnTo>
                <a:lnTo>
                  <a:pt x="265" y="276"/>
                </a:lnTo>
                <a:lnTo>
                  <a:pt x="259" y="291"/>
                </a:lnTo>
                <a:lnTo>
                  <a:pt x="252" y="310"/>
                </a:lnTo>
                <a:lnTo>
                  <a:pt x="247" y="331"/>
                </a:lnTo>
                <a:lnTo>
                  <a:pt x="243" y="356"/>
                </a:lnTo>
                <a:lnTo>
                  <a:pt x="238" y="383"/>
                </a:lnTo>
                <a:lnTo>
                  <a:pt x="236" y="394"/>
                </a:lnTo>
                <a:lnTo>
                  <a:pt x="234" y="403"/>
                </a:lnTo>
                <a:lnTo>
                  <a:pt x="230" y="411"/>
                </a:lnTo>
                <a:lnTo>
                  <a:pt x="225" y="418"/>
                </a:lnTo>
                <a:lnTo>
                  <a:pt x="221" y="422"/>
                </a:lnTo>
                <a:lnTo>
                  <a:pt x="215" y="426"/>
                </a:lnTo>
                <a:lnTo>
                  <a:pt x="209" y="428"/>
                </a:lnTo>
                <a:lnTo>
                  <a:pt x="202" y="428"/>
                </a:lnTo>
                <a:lnTo>
                  <a:pt x="192" y="426"/>
                </a:lnTo>
                <a:lnTo>
                  <a:pt x="182" y="420"/>
                </a:lnTo>
                <a:lnTo>
                  <a:pt x="171" y="411"/>
                </a:lnTo>
                <a:lnTo>
                  <a:pt x="161" y="398"/>
                </a:lnTo>
                <a:lnTo>
                  <a:pt x="153" y="383"/>
                </a:lnTo>
                <a:lnTo>
                  <a:pt x="146" y="365"/>
                </a:lnTo>
                <a:lnTo>
                  <a:pt x="141" y="344"/>
                </a:lnTo>
                <a:lnTo>
                  <a:pt x="140" y="321"/>
                </a:lnTo>
                <a:lnTo>
                  <a:pt x="140" y="310"/>
                </a:lnTo>
                <a:lnTo>
                  <a:pt x="138" y="299"/>
                </a:lnTo>
                <a:lnTo>
                  <a:pt x="134" y="291"/>
                </a:lnTo>
                <a:lnTo>
                  <a:pt x="128" y="285"/>
                </a:lnTo>
                <a:lnTo>
                  <a:pt x="122" y="284"/>
                </a:lnTo>
                <a:lnTo>
                  <a:pt x="117" y="284"/>
                </a:lnTo>
                <a:lnTo>
                  <a:pt x="111" y="287"/>
                </a:lnTo>
                <a:lnTo>
                  <a:pt x="107" y="290"/>
                </a:lnTo>
                <a:lnTo>
                  <a:pt x="101" y="295"/>
                </a:lnTo>
                <a:lnTo>
                  <a:pt x="94" y="299"/>
                </a:lnTo>
                <a:lnTo>
                  <a:pt x="88" y="306"/>
                </a:lnTo>
                <a:lnTo>
                  <a:pt x="81" y="313"/>
                </a:lnTo>
                <a:lnTo>
                  <a:pt x="77" y="319"/>
                </a:lnTo>
                <a:lnTo>
                  <a:pt x="71" y="325"/>
                </a:lnTo>
                <a:lnTo>
                  <a:pt x="65" y="330"/>
                </a:lnTo>
                <a:lnTo>
                  <a:pt x="58" y="336"/>
                </a:lnTo>
                <a:lnTo>
                  <a:pt x="53" y="341"/>
                </a:lnTo>
                <a:lnTo>
                  <a:pt x="48" y="344"/>
                </a:lnTo>
                <a:lnTo>
                  <a:pt x="42" y="346"/>
                </a:lnTo>
                <a:lnTo>
                  <a:pt x="39" y="346"/>
                </a:lnTo>
                <a:lnTo>
                  <a:pt x="34" y="342"/>
                </a:lnTo>
                <a:lnTo>
                  <a:pt x="28" y="328"/>
                </a:lnTo>
                <a:lnTo>
                  <a:pt x="23" y="298"/>
                </a:lnTo>
                <a:lnTo>
                  <a:pt x="20" y="245"/>
                </a:lnTo>
                <a:lnTo>
                  <a:pt x="0" y="245"/>
                </a:lnTo>
                <a:lnTo>
                  <a:pt x="2" y="295"/>
                </a:lnTo>
                <a:lnTo>
                  <a:pt x="7" y="330"/>
                </a:lnTo>
                <a:lnTo>
                  <a:pt x="17" y="353"/>
                </a:lnTo>
                <a:lnTo>
                  <a:pt x="31" y="366"/>
                </a:lnTo>
                <a:lnTo>
                  <a:pt x="39" y="367"/>
                </a:lnTo>
                <a:lnTo>
                  <a:pt x="48" y="366"/>
                </a:lnTo>
                <a:lnTo>
                  <a:pt x="56" y="364"/>
                </a:lnTo>
                <a:lnTo>
                  <a:pt x="64" y="358"/>
                </a:lnTo>
                <a:lnTo>
                  <a:pt x="73" y="352"/>
                </a:lnTo>
                <a:lnTo>
                  <a:pt x="81" y="344"/>
                </a:lnTo>
                <a:lnTo>
                  <a:pt x="88" y="336"/>
                </a:lnTo>
                <a:lnTo>
                  <a:pt x="96" y="328"/>
                </a:lnTo>
                <a:lnTo>
                  <a:pt x="102" y="322"/>
                </a:lnTo>
                <a:lnTo>
                  <a:pt x="108" y="315"/>
                </a:lnTo>
                <a:lnTo>
                  <a:pt x="114" y="311"/>
                </a:lnTo>
                <a:lnTo>
                  <a:pt x="118" y="307"/>
                </a:lnTo>
                <a:lnTo>
                  <a:pt x="119" y="310"/>
                </a:lnTo>
                <a:lnTo>
                  <a:pt x="119" y="312"/>
                </a:lnTo>
                <a:lnTo>
                  <a:pt x="119" y="315"/>
                </a:lnTo>
                <a:lnTo>
                  <a:pt x="119" y="320"/>
                </a:lnTo>
                <a:lnTo>
                  <a:pt x="119" y="320"/>
                </a:lnTo>
                <a:lnTo>
                  <a:pt x="119" y="321"/>
                </a:lnTo>
                <a:lnTo>
                  <a:pt x="119" y="322"/>
                </a:lnTo>
                <a:lnTo>
                  <a:pt x="119" y="323"/>
                </a:lnTo>
                <a:lnTo>
                  <a:pt x="122" y="349"/>
                </a:lnTo>
                <a:lnTo>
                  <a:pt x="126" y="373"/>
                </a:lnTo>
                <a:lnTo>
                  <a:pt x="134" y="394"/>
                </a:lnTo>
                <a:lnTo>
                  <a:pt x="145" y="412"/>
                </a:lnTo>
                <a:lnTo>
                  <a:pt x="158" y="427"/>
                </a:lnTo>
                <a:lnTo>
                  <a:pt x="171" y="437"/>
                </a:lnTo>
                <a:lnTo>
                  <a:pt x="186" y="446"/>
                </a:lnTo>
                <a:lnTo>
                  <a:pt x="201" y="449"/>
                </a:lnTo>
                <a:lnTo>
                  <a:pt x="202" y="449"/>
                </a:lnTo>
                <a:lnTo>
                  <a:pt x="205" y="449"/>
                </a:lnTo>
                <a:lnTo>
                  <a:pt x="206" y="449"/>
                </a:lnTo>
                <a:lnTo>
                  <a:pt x="208" y="449"/>
                </a:lnTo>
                <a:lnTo>
                  <a:pt x="215" y="448"/>
                </a:lnTo>
                <a:lnTo>
                  <a:pt x="222" y="446"/>
                </a:lnTo>
                <a:lnTo>
                  <a:pt x="229" y="442"/>
                </a:lnTo>
                <a:lnTo>
                  <a:pt x="237" y="436"/>
                </a:lnTo>
                <a:lnTo>
                  <a:pt x="244" y="428"/>
                </a:lnTo>
                <a:lnTo>
                  <a:pt x="251" y="417"/>
                </a:lnTo>
                <a:lnTo>
                  <a:pt x="255" y="403"/>
                </a:lnTo>
                <a:lnTo>
                  <a:pt x="259" y="386"/>
                </a:lnTo>
                <a:lnTo>
                  <a:pt x="261" y="371"/>
                </a:lnTo>
                <a:lnTo>
                  <a:pt x="265" y="355"/>
                </a:lnTo>
                <a:lnTo>
                  <a:pt x="268" y="336"/>
                </a:lnTo>
                <a:lnTo>
                  <a:pt x="273" y="318"/>
                </a:lnTo>
                <a:lnTo>
                  <a:pt x="277" y="300"/>
                </a:lnTo>
                <a:lnTo>
                  <a:pt x="283" y="287"/>
                </a:lnTo>
                <a:lnTo>
                  <a:pt x="291" y="275"/>
                </a:lnTo>
                <a:lnTo>
                  <a:pt x="299" y="269"/>
                </a:lnTo>
                <a:lnTo>
                  <a:pt x="303" y="268"/>
                </a:lnTo>
                <a:lnTo>
                  <a:pt x="307" y="269"/>
                </a:lnTo>
                <a:lnTo>
                  <a:pt x="312" y="270"/>
                </a:lnTo>
                <a:lnTo>
                  <a:pt x="318" y="273"/>
                </a:lnTo>
                <a:lnTo>
                  <a:pt x="323" y="277"/>
                </a:lnTo>
                <a:lnTo>
                  <a:pt x="330" y="282"/>
                </a:lnTo>
                <a:lnTo>
                  <a:pt x="337" y="287"/>
                </a:lnTo>
                <a:lnTo>
                  <a:pt x="344" y="293"/>
                </a:lnTo>
                <a:lnTo>
                  <a:pt x="360" y="307"/>
                </a:lnTo>
                <a:lnTo>
                  <a:pt x="374" y="316"/>
                </a:lnTo>
                <a:lnTo>
                  <a:pt x="388" y="323"/>
                </a:lnTo>
                <a:lnTo>
                  <a:pt x="401" y="327"/>
                </a:lnTo>
                <a:lnTo>
                  <a:pt x="412" y="328"/>
                </a:lnTo>
                <a:lnTo>
                  <a:pt x="422" y="326"/>
                </a:lnTo>
                <a:lnTo>
                  <a:pt x="432" y="322"/>
                </a:lnTo>
                <a:lnTo>
                  <a:pt x="439" y="318"/>
                </a:lnTo>
                <a:lnTo>
                  <a:pt x="446" y="311"/>
                </a:lnTo>
                <a:lnTo>
                  <a:pt x="450" y="301"/>
                </a:lnTo>
                <a:lnTo>
                  <a:pt x="454" y="291"/>
                </a:lnTo>
                <a:lnTo>
                  <a:pt x="455" y="280"/>
                </a:lnTo>
                <a:lnTo>
                  <a:pt x="454" y="265"/>
                </a:lnTo>
                <a:lnTo>
                  <a:pt x="449" y="247"/>
                </a:lnTo>
                <a:lnTo>
                  <a:pt x="440" y="230"/>
                </a:lnTo>
                <a:lnTo>
                  <a:pt x="428" y="212"/>
                </a:lnTo>
                <a:lnTo>
                  <a:pt x="420" y="198"/>
                </a:lnTo>
                <a:lnTo>
                  <a:pt x="417" y="189"/>
                </a:lnTo>
                <a:lnTo>
                  <a:pt x="416" y="184"/>
                </a:lnTo>
                <a:lnTo>
                  <a:pt x="416" y="182"/>
                </a:lnTo>
                <a:lnTo>
                  <a:pt x="417" y="180"/>
                </a:lnTo>
                <a:lnTo>
                  <a:pt x="420" y="178"/>
                </a:lnTo>
                <a:lnTo>
                  <a:pt x="425" y="177"/>
                </a:lnTo>
                <a:lnTo>
                  <a:pt x="429" y="176"/>
                </a:lnTo>
                <a:lnTo>
                  <a:pt x="434" y="175"/>
                </a:lnTo>
                <a:lnTo>
                  <a:pt x="440" y="174"/>
                </a:lnTo>
                <a:lnTo>
                  <a:pt x="446" y="172"/>
                </a:lnTo>
                <a:lnTo>
                  <a:pt x="451" y="172"/>
                </a:lnTo>
                <a:lnTo>
                  <a:pt x="462" y="171"/>
                </a:lnTo>
                <a:lnTo>
                  <a:pt x="472" y="169"/>
                </a:lnTo>
                <a:lnTo>
                  <a:pt x="482" y="167"/>
                </a:lnTo>
                <a:lnTo>
                  <a:pt x="493" y="163"/>
                </a:lnTo>
                <a:lnTo>
                  <a:pt x="502" y="160"/>
                </a:lnTo>
                <a:lnTo>
                  <a:pt x="510" y="154"/>
                </a:lnTo>
                <a:lnTo>
                  <a:pt x="517" y="146"/>
                </a:lnTo>
                <a:lnTo>
                  <a:pt x="522" y="137"/>
                </a:lnTo>
                <a:lnTo>
                  <a:pt x="523" y="132"/>
                </a:lnTo>
                <a:lnTo>
                  <a:pt x="524" y="127"/>
                </a:lnTo>
                <a:lnTo>
                  <a:pt x="525" y="123"/>
                </a:lnTo>
                <a:lnTo>
                  <a:pt x="525" y="118"/>
                </a:lnTo>
                <a:lnTo>
                  <a:pt x="525" y="112"/>
                </a:lnTo>
                <a:lnTo>
                  <a:pt x="524" y="107"/>
                </a:lnTo>
                <a:lnTo>
                  <a:pt x="522" y="102"/>
                </a:lnTo>
                <a:lnTo>
                  <a:pt x="519" y="96"/>
                </a:lnTo>
                <a:lnTo>
                  <a:pt x="507" y="77"/>
                </a:lnTo>
                <a:lnTo>
                  <a:pt x="487" y="58"/>
                </a:lnTo>
                <a:lnTo>
                  <a:pt x="464" y="42"/>
                </a:lnTo>
                <a:lnTo>
                  <a:pt x="441" y="27"/>
                </a:lnTo>
                <a:lnTo>
                  <a:pt x="418" y="16"/>
                </a:lnTo>
                <a:lnTo>
                  <a:pt x="398" y="8"/>
                </a:lnTo>
                <a:lnTo>
                  <a:pt x="384" y="2"/>
                </a:lnTo>
                <a:lnTo>
                  <a:pt x="378" y="0"/>
                </a:lnTo>
                <a:lnTo>
                  <a:pt x="371" y="18"/>
                </a:lnTo>
                <a:close/>
              </a:path>
            </a:pathLst>
          </a:custGeom>
          <a:solidFill>
            <a:srgbClr val="75B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067" tIns="41533" rIns="83067" bIns="41533" numCol="1" anchor="t" anchorCtr="0" compatLnSpc="1">
            <a:prstTxWarp prst="textNoShape">
              <a:avLst/>
            </a:prstTxWarp>
          </a:bodyPr>
          <a:lstStyle/>
          <a:p>
            <a:pPr defTabSz="913594"/>
            <a:endParaRPr lang="en-IN" sz="18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6" name="Freeform 701"/>
          <p:cNvSpPr>
            <a:spLocks/>
          </p:cNvSpPr>
          <p:nvPr/>
        </p:nvSpPr>
        <p:spPr bwMode="auto">
          <a:xfrm>
            <a:off x="6360009" y="5640660"/>
            <a:ext cx="694047" cy="917178"/>
          </a:xfrm>
          <a:custGeom>
            <a:avLst/>
            <a:gdLst>
              <a:gd name="T0" fmla="*/ 420 w 525"/>
              <a:gd name="T1" fmla="*/ 40 h 449"/>
              <a:gd name="T2" fmla="*/ 492 w 525"/>
              <a:gd name="T3" fmla="*/ 89 h 449"/>
              <a:gd name="T4" fmla="*/ 504 w 525"/>
              <a:gd name="T5" fmla="*/ 123 h 449"/>
              <a:gd name="T6" fmla="*/ 488 w 525"/>
              <a:gd name="T7" fmla="*/ 142 h 449"/>
              <a:gd name="T8" fmla="*/ 457 w 525"/>
              <a:gd name="T9" fmla="*/ 151 h 449"/>
              <a:gd name="T10" fmla="*/ 424 w 525"/>
              <a:gd name="T11" fmla="*/ 156 h 449"/>
              <a:gd name="T12" fmla="*/ 401 w 525"/>
              <a:gd name="T13" fmla="*/ 168 h 449"/>
              <a:gd name="T14" fmla="*/ 402 w 525"/>
              <a:gd name="T15" fmla="*/ 208 h 449"/>
              <a:gd name="T16" fmla="*/ 433 w 525"/>
              <a:gd name="T17" fmla="*/ 290 h 449"/>
              <a:gd name="T18" fmla="*/ 407 w 525"/>
              <a:gd name="T19" fmla="*/ 307 h 449"/>
              <a:gd name="T20" fmla="*/ 371 w 525"/>
              <a:gd name="T21" fmla="*/ 289 h 449"/>
              <a:gd name="T22" fmla="*/ 331 w 525"/>
              <a:gd name="T23" fmla="*/ 257 h 449"/>
              <a:gd name="T24" fmla="*/ 299 w 525"/>
              <a:gd name="T25" fmla="*/ 248 h 449"/>
              <a:gd name="T26" fmla="*/ 265 w 525"/>
              <a:gd name="T27" fmla="*/ 276 h 449"/>
              <a:gd name="T28" fmla="*/ 243 w 525"/>
              <a:gd name="T29" fmla="*/ 356 h 449"/>
              <a:gd name="T30" fmla="*/ 230 w 525"/>
              <a:gd name="T31" fmla="*/ 411 h 449"/>
              <a:gd name="T32" fmla="*/ 209 w 525"/>
              <a:gd name="T33" fmla="*/ 428 h 449"/>
              <a:gd name="T34" fmla="*/ 171 w 525"/>
              <a:gd name="T35" fmla="*/ 411 h 449"/>
              <a:gd name="T36" fmla="*/ 141 w 525"/>
              <a:gd name="T37" fmla="*/ 344 h 449"/>
              <a:gd name="T38" fmla="*/ 134 w 525"/>
              <a:gd name="T39" fmla="*/ 291 h 449"/>
              <a:gd name="T40" fmla="*/ 111 w 525"/>
              <a:gd name="T41" fmla="*/ 287 h 449"/>
              <a:gd name="T42" fmla="*/ 88 w 525"/>
              <a:gd name="T43" fmla="*/ 306 h 449"/>
              <a:gd name="T44" fmla="*/ 65 w 525"/>
              <a:gd name="T45" fmla="*/ 330 h 449"/>
              <a:gd name="T46" fmla="*/ 42 w 525"/>
              <a:gd name="T47" fmla="*/ 346 h 449"/>
              <a:gd name="T48" fmla="*/ 23 w 525"/>
              <a:gd name="T49" fmla="*/ 298 h 449"/>
              <a:gd name="T50" fmla="*/ 7 w 525"/>
              <a:gd name="T51" fmla="*/ 330 h 449"/>
              <a:gd name="T52" fmla="*/ 48 w 525"/>
              <a:gd name="T53" fmla="*/ 366 h 449"/>
              <a:gd name="T54" fmla="*/ 81 w 525"/>
              <a:gd name="T55" fmla="*/ 344 h 449"/>
              <a:gd name="T56" fmla="*/ 108 w 525"/>
              <a:gd name="T57" fmla="*/ 315 h 449"/>
              <a:gd name="T58" fmla="*/ 119 w 525"/>
              <a:gd name="T59" fmla="*/ 312 h 449"/>
              <a:gd name="T60" fmla="*/ 119 w 525"/>
              <a:gd name="T61" fmla="*/ 321 h 449"/>
              <a:gd name="T62" fmla="*/ 126 w 525"/>
              <a:gd name="T63" fmla="*/ 373 h 449"/>
              <a:gd name="T64" fmla="*/ 171 w 525"/>
              <a:gd name="T65" fmla="*/ 437 h 449"/>
              <a:gd name="T66" fmla="*/ 205 w 525"/>
              <a:gd name="T67" fmla="*/ 449 h 449"/>
              <a:gd name="T68" fmla="*/ 222 w 525"/>
              <a:gd name="T69" fmla="*/ 446 h 449"/>
              <a:gd name="T70" fmla="*/ 251 w 525"/>
              <a:gd name="T71" fmla="*/ 417 h 449"/>
              <a:gd name="T72" fmla="*/ 265 w 525"/>
              <a:gd name="T73" fmla="*/ 355 h 449"/>
              <a:gd name="T74" fmla="*/ 283 w 525"/>
              <a:gd name="T75" fmla="*/ 287 h 449"/>
              <a:gd name="T76" fmla="*/ 307 w 525"/>
              <a:gd name="T77" fmla="*/ 269 h 449"/>
              <a:gd name="T78" fmla="*/ 330 w 525"/>
              <a:gd name="T79" fmla="*/ 282 h 449"/>
              <a:gd name="T80" fmla="*/ 374 w 525"/>
              <a:gd name="T81" fmla="*/ 316 h 449"/>
              <a:gd name="T82" fmla="*/ 422 w 525"/>
              <a:gd name="T83" fmla="*/ 326 h 449"/>
              <a:gd name="T84" fmla="*/ 450 w 525"/>
              <a:gd name="T85" fmla="*/ 301 h 449"/>
              <a:gd name="T86" fmla="*/ 449 w 525"/>
              <a:gd name="T87" fmla="*/ 247 h 449"/>
              <a:gd name="T88" fmla="*/ 417 w 525"/>
              <a:gd name="T89" fmla="*/ 189 h 449"/>
              <a:gd name="T90" fmla="*/ 420 w 525"/>
              <a:gd name="T91" fmla="*/ 178 h 449"/>
              <a:gd name="T92" fmla="*/ 440 w 525"/>
              <a:gd name="T93" fmla="*/ 174 h 449"/>
              <a:gd name="T94" fmla="*/ 472 w 525"/>
              <a:gd name="T95" fmla="*/ 169 h 449"/>
              <a:gd name="T96" fmla="*/ 510 w 525"/>
              <a:gd name="T97" fmla="*/ 154 h 449"/>
              <a:gd name="T98" fmla="*/ 524 w 525"/>
              <a:gd name="T99" fmla="*/ 127 h 449"/>
              <a:gd name="T100" fmla="*/ 524 w 525"/>
              <a:gd name="T101" fmla="*/ 107 h 449"/>
              <a:gd name="T102" fmla="*/ 487 w 525"/>
              <a:gd name="T103" fmla="*/ 58 h 449"/>
              <a:gd name="T104" fmla="*/ 398 w 525"/>
              <a:gd name="T105" fmla="*/ 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5" h="449">
                <a:moveTo>
                  <a:pt x="371" y="18"/>
                </a:moveTo>
                <a:lnTo>
                  <a:pt x="384" y="24"/>
                </a:lnTo>
                <a:lnTo>
                  <a:pt x="401" y="31"/>
                </a:lnTo>
                <a:lnTo>
                  <a:pt x="420" y="40"/>
                </a:lnTo>
                <a:lnTo>
                  <a:pt x="440" y="50"/>
                </a:lnTo>
                <a:lnTo>
                  <a:pt x="459" y="63"/>
                </a:lnTo>
                <a:lnTo>
                  <a:pt x="477" y="76"/>
                </a:lnTo>
                <a:lnTo>
                  <a:pt x="492" y="89"/>
                </a:lnTo>
                <a:lnTo>
                  <a:pt x="501" y="104"/>
                </a:lnTo>
                <a:lnTo>
                  <a:pt x="503" y="111"/>
                </a:lnTo>
                <a:lnTo>
                  <a:pt x="504" y="117"/>
                </a:lnTo>
                <a:lnTo>
                  <a:pt x="504" y="123"/>
                </a:lnTo>
                <a:lnTo>
                  <a:pt x="502" y="129"/>
                </a:lnTo>
                <a:lnTo>
                  <a:pt x="499" y="134"/>
                </a:lnTo>
                <a:lnTo>
                  <a:pt x="495" y="139"/>
                </a:lnTo>
                <a:lnTo>
                  <a:pt x="488" y="142"/>
                </a:lnTo>
                <a:lnTo>
                  <a:pt x="482" y="145"/>
                </a:lnTo>
                <a:lnTo>
                  <a:pt x="474" y="147"/>
                </a:lnTo>
                <a:lnTo>
                  <a:pt x="466" y="149"/>
                </a:lnTo>
                <a:lnTo>
                  <a:pt x="457" y="151"/>
                </a:lnTo>
                <a:lnTo>
                  <a:pt x="448" y="152"/>
                </a:lnTo>
                <a:lnTo>
                  <a:pt x="440" y="153"/>
                </a:lnTo>
                <a:lnTo>
                  <a:pt x="432" y="154"/>
                </a:lnTo>
                <a:lnTo>
                  <a:pt x="424" y="156"/>
                </a:lnTo>
                <a:lnTo>
                  <a:pt x="417" y="157"/>
                </a:lnTo>
                <a:lnTo>
                  <a:pt x="411" y="161"/>
                </a:lnTo>
                <a:lnTo>
                  <a:pt x="405" y="164"/>
                </a:lnTo>
                <a:lnTo>
                  <a:pt x="401" y="168"/>
                </a:lnTo>
                <a:lnTo>
                  <a:pt x="397" y="174"/>
                </a:lnTo>
                <a:lnTo>
                  <a:pt x="395" y="184"/>
                </a:lnTo>
                <a:lnTo>
                  <a:pt x="396" y="194"/>
                </a:lnTo>
                <a:lnTo>
                  <a:pt x="402" y="208"/>
                </a:lnTo>
                <a:lnTo>
                  <a:pt x="412" y="223"/>
                </a:lnTo>
                <a:lnTo>
                  <a:pt x="427" y="250"/>
                </a:lnTo>
                <a:lnTo>
                  <a:pt x="433" y="273"/>
                </a:lnTo>
                <a:lnTo>
                  <a:pt x="433" y="290"/>
                </a:lnTo>
                <a:lnTo>
                  <a:pt x="426" y="301"/>
                </a:lnTo>
                <a:lnTo>
                  <a:pt x="421" y="305"/>
                </a:lnTo>
                <a:lnTo>
                  <a:pt x="414" y="306"/>
                </a:lnTo>
                <a:lnTo>
                  <a:pt x="407" y="307"/>
                </a:lnTo>
                <a:lnTo>
                  <a:pt x="399" y="305"/>
                </a:lnTo>
                <a:lnTo>
                  <a:pt x="390" y="301"/>
                </a:lnTo>
                <a:lnTo>
                  <a:pt x="381" y="297"/>
                </a:lnTo>
                <a:lnTo>
                  <a:pt x="371" y="289"/>
                </a:lnTo>
                <a:lnTo>
                  <a:pt x="359" y="280"/>
                </a:lnTo>
                <a:lnTo>
                  <a:pt x="350" y="270"/>
                </a:lnTo>
                <a:lnTo>
                  <a:pt x="340" y="263"/>
                </a:lnTo>
                <a:lnTo>
                  <a:pt x="331" y="257"/>
                </a:lnTo>
                <a:lnTo>
                  <a:pt x="322" y="252"/>
                </a:lnTo>
                <a:lnTo>
                  <a:pt x="314" y="250"/>
                </a:lnTo>
                <a:lnTo>
                  <a:pt x="307" y="248"/>
                </a:lnTo>
                <a:lnTo>
                  <a:pt x="299" y="248"/>
                </a:lnTo>
                <a:lnTo>
                  <a:pt x="292" y="250"/>
                </a:lnTo>
                <a:lnTo>
                  <a:pt x="282" y="255"/>
                </a:lnTo>
                <a:lnTo>
                  <a:pt x="273" y="263"/>
                </a:lnTo>
                <a:lnTo>
                  <a:pt x="265" y="276"/>
                </a:lnTo>
                <a:lnTo>
                  <a:pt x="259" y="291"/>
                </a:lnTo>
                <a:lnTo>
                  <a:pt x="252" y="310"/>
                </a:lnTo>
                <a:lnTo>
                  <a:pt x="247" y="331"/>
                </a:lnTo>
                <a:lnTo>
                  <a:pt x="243" y="356"/>
                </a:lnTo>
                <a:lnTo>
                  <a:pt x="238" y="383"/>
                </a:lnTo>
                <a:lnTo>
                  <a:pt x="236" y="394"/>
                </a:lnTo>
                <a:lnTo>
                  <a:pt x="234" y="403"/>
                </a:lnTo>
                <a:lnTo>
                  <a:pt x="230" y="411"/>
                </a:lnTo>
                <a:lnTo>
                  <a:pt x="225" y="418"/>
                </a:lnTo>
                <a:lnTo>
                  <a:pt x="221" y="422"/>
                </a:lnTo>
                <a:lnTo>
                  <a:pt x="215" y="426"/>
                </a:lnTo>
                <a:lnTo>
                  <a:pt x="209" y="428"/>
                </a:lnTo>
                <a:lnTo>
                  <a:pt x="202" y="428"/>
                </a:lnTo>
                <a:lnTo>
                  <a:pt x="192" y="426"/>
                </a:lnTo>
                <a:lnTo>
                  <a:pt x="182" y="420"/>
                </a:lnTo>
                <a:lnTo>
                  <a:pt x="171" y="411"/>
                </a:lnTo>
                <a:lnTo>
                  <a:pt x="161" y="398"/>
                </a:lnTo>
                <a:lnTo>
                  <a:pt x="153" y="383"/>
                </a:lnTo>
                <a:lnTo>
                  <a:pt x="146" y="365"/>
                </a:lnTo>
                <a:lnTo>
                  <a:pt x="141" y="344"/>
                </a:lnTo>
                <a:lnTo>
                  <a:pt x="140" y="321"/>
                </a:lnTo>
                <a:lnTo>
                  <a:pt x="140" y="310"/>
                </a:lnTo>
                <a:lnTo>
                  <a:pt x="138" y="299"/>
                </a:lnTo>
                <a:lnTo>
                  <a:pt x="134" y="291"/>
                </a:lnTo>
                <a:lnTo>
                  <a:pt x="128" y="285"/>
                </a:lnTo>
                <a:lnTo>
                  <a:pt x="122" y="284"/>
                </a:lnTo>
                <a:lnTo>
                  <a:pt x="117" y="284"/>
                </a:lnTo>
                <a:lnTo>
                  <a:pt x="111" y="287"/>
                </a:lnTo>
                <a:lnTo>
                  <a:pt x="107" y="290"/>
                </a:lnTo>
                <a:lnTo>
                  <a:pt x="101" y="295"/>
                </a:lnTo>
                <a:lnTo>
                  <a:pt x="94" y="299"/>
                </a:lnTo>
                <a:lnTo>
                  <a:pt x="88" y="306"/>
                </a:lnTo>
                <a:lnTo>
                  <a:pt x="81" y="313"/>
                </a:lnTo>
                <a:lnTo>
                  <a:pt x="77" y="319"/>
                </a:lnTo>
                <a:lnTo>
                  <a:pt x="71" y="325"/>
                </a:lnTo>
                <a:lnTo>
                  <a:pt x="65" y="330"/>
                </a:lnTo>
                <a:lnTo>
                  <a:pt x="58" y="336"/>
                </a:lnTo>
                <a:lnTo>
                  <a:pt x="53" y="341"/>
                </a:lnTo>
                <a:lnTo>
                  <a:pt x="48" y="344"/>
                </a:lnTo>
                <a:lnTo>
                  <a:pt x="42" y="346"/>
                </a:lnTo>
                <a:lnTo>
                  <a:pt x="39" y="346"/>
                </a:lnTo>
                <a:lnTo>
                  <a:pt x="34" y="342"/>
                </a:lnTo>
                <a:lnTo>
                  <a:pt x="28" y="328"/>
                </a:lnTo>
                <a:lnTo>
                  <a:pt x="23" y="298"/>
                </a:lnTo>
                <a:lnTo>
                  <a:pt x="20" y="245"/>
                </a:lnTo>
                <a:lnTo>
                  <a:pt x="0" y="245"/>
                </a:lnTo>
                <a:lnTo>
                  <a:pt x="2" y="295"/>
                </a:lnTo>
                <a:lnTo>
                  <a:pt x="7" y="330"/>
                </a:lnTo>
                <a:lnTo>
                  <a:pt x="17" y="353"/>
                </a:lnTo>
                <a:lnTo>
                  <a:pt x="31" y="366"/>
                </a:lnTo>
                <a:lnTo>
                  <a:pt x="39" y="367"/>
                </a:lnTo>
                <a:lnTo>
                  <a:pt x="48" y="366"/>
                </a:lnTo>
                <a:lnTo>
                  <a:pt x="56" y="364"/>
                </a:lnTo>
                <a:lnTo>
                  <a:pt x="64" y="358"/>
                </a:lnTo>
                <a:lnTo>
                  <a:pt x="73" y="352"/>
                </a:lnTo>
                <a:lnTo>
                  <a:pt x="81" y="344"/>
                </a:lnTo>
                <a:lnTo>
                  <a:pt x="88" y="336"/>
                </a:lnTo>
                <a:lnTo>
                  <a:pt x="96" y="328"/>
                </a:lnTo>
                <a:lnTo>
                  <a:pt x="102" y="322"/>
                </a:lnTo>
                <a:lnTo>
                  <a:pt x="108" y="315"/>
                </a:lnTo>
                <a:lnTo>
                  <a:pt x="114" y="311"/>
                </a:lnTo>
                <a:lnTo>
                  <a:pt x="118" y="307"/>
                </a:lnTo>
                <a:lnTo>
                  <a:pt x="119" y="310"/>
                </a:lnTo>
                <a:lnTo>
                  <a:pt x="119" y="312"/>
                </a:lnTo>
                <a:lnTo>
                  <a:pt x="119" y="315"/>
                </a:lnTo>
                <a:lnTo>
                  <a:pt x="119" y="320"/>
                </a:lnTo>
                <a:lnTo>
                  <a:pt x="119" y="320"/>
                </a:lnTo>
                <a:lnTo>
                  <a:pt x="119" y="321"/>
                </a:lnTo>
                <a:lnTo>
                  <a:pt x="119" y="322"/>
                </a:lnTo>
                <a:lnTo>
                  <a:pt x="119" y="323"/>
                </a:lnTo>
                <a:lnTo>
                  <a:pt x="122" y="349"/>
                </a:lnTo>
                <a:lnTo>
                  <a:pt x="126" y="373"/>
                </a:lnTo>
                <a:lnTo>
                  <a:pt x="134" y="394"/>
                </a:lnTo>
                <a:lnTo>
                  <a:pt x="145" y="412"/>
                </a:lnTo>
                <a:lnTo>
                  <a:pt x="158" y="427"/>
                </a:lnTo>
                <a:lnTo>
                  <a:pt x="171" y="437"/>
                </a:lnTo>
                <a:lnTo>
                  <a:pt x="186" y="446"/>
                </a:lnTo>
                <a:lnTo>
                  <a:pt x="201" y="449"/>
                </a:lnTo>
                <a:lnTo>
                  <a:pt x="202" y="449"/>
                </a:lnTo>
                <a:lnTo>
                  <a:pt x="205" y="449"/>
                </a:lnTo>
                <a:lnTo>
                  <a:pt x="206" y="449"/>
                </a:lnTo>
                <a:lnTo>
                  <a:pt x="208" y="449"/>
                </a:lnTo>
                <a:lnTo>
                  <a:pt x="215" y="448"/>
                </a:lnTo>
                <a:lnTo>
                  <a:pt x="222" y="446"/>
                </a:lnTo>
                <a:lnTo>
                  <a:pt x="229" y="442"/>
                </a:lnTo>
                <a:lnTo>
                  <a:pt x="237" y="436"/>
                </a:lnTo>
                <a:lnTo>
                  <a:pt x="244" y="428"/>
                </a:lnTo>
                <a:lnTo>
                  <a:pt x="251" y="417"/>
                </a:lnTo>
                <a:lnTo>
                  <a:pt x="255" y="403"/>
                </a:lnTo>
                <a:lnTo>
                  <a:pt x="259" y="386"/>
                </a:lnTo>
                <a:lnTo>
                  <a:pt x="261" y="371"/>
                </a:lnTo>
                <a:lnTo>
                  <a:pt x="265" y="355"/>
                </a:lnTo>
                <a:lnTo>
                  <a:pt x="268" y="336"/>
                </a:lnTo>
                <a:lnTo>
                  <a:pt x="273" y="318"/>
                </a:lnTo>
                <a:lnTo>
                  <a:pt x="277" y="300"/>
                </a:lnTo>
                <a:lnTo>
                  <a:pt x="283" y="287"/>
                </a:lnTo>
                <a:lnTo>
                  <a:pt x="291" y="275"/>
                </a:lnTo>
                <a:lnTo>
                  <a:pt x="299" y="269"/>
                </a:lnTo>
                <a:lnTo>
                  <a:pt x="303" y="268"/>
                </a:lnTo>
                <a:lnTo>
                  <a:pt x="307" y="269"/>
                </a:lnTo>
                <a:lnTo>
                  <a:pt x="312" y="270"/>
                </a:lnTo>
                <a:lnTo>
                  <a:pt x="318" y="273"/>
                </a:lnTo>
                <a:lnTo>
                  <a:pt x="323" y="277"/>
                </a:lnTo>
                <a:lnTo>
                  <a:pt x="330" y="282"/>
                </a:lnTo>
                <a:lnTo>
                  <a:pt x="337" y="287"/>
                </a:lnTo>
                <a:lnTo>
                  <a:pt x="344" y="293"/>
                </a:lnTo>
                <a:lnTo>
                  <a:pt x="360" y="307"/>
                </a:lnTo>
                <a:lnTo>
                  <a:pt x="374" y="316"/>
                </a:lnTo>
                <a:lnTo>
                  <a:pt x="388" y="323"/>
                </a:lnTo>
                <a:lnTo>
                  <a:pt x="401" y="327"/>
                </a:lnTo>
                <a:lnTo>
                  <a:pt x="412" y="328"/>
                </a:lnTo>
                <a:lnTo>
                  <a:pt x="422" y="326"/>
                </a:lnTo>
                <a:lnTo>
                  <a:pt x="432" y="322"/>
                </a:lnTo>
                <a:lnTo>
                  <a:pt x="439" y="318"/>
                </a:lnTo>
                <a:lnTo>
                  <a:pt x="446" y="311"/>
                </a:lnTo>
                <a:lnTo>
                  <a:pt x="450" y="301"/>
                </a:lnTo>
                <a:lnTo>
                  <a:pt x="454" y="291"/>
                </a:lnTo>
                <a:lnTo>
                  <a:pt x="455" y="280"/>
                </a:lnTo>
                <a:lnTo>
                  <a:pt x="454" y="265"/>
                </a:lnTo>
                <a:lnTo>
                  <a:pt x="449" y="247"/>
                </a:lnTo>
                <a:lnTo>
                  <a:pt x="440" y="230"/>
                </a:lnTo>
                <a:lnTo>
                  <a:pt x="428" y="212"/>
                </a:lnTo>
                <a:lnTo>
                  <a:pt x="420" y="198"/>
                </a:lnTo>
                <a:lnTo>
                  <a:pt x="417" y="189"/>
                </a:lnTo>
                <a:lnTo>
                  <a:pt x="416" y="184"/>
                </a:lnTo>
                <a:lnTo>
                  <a:pt x="416" y="182"/>
                </a:lnTo>
                <a:lnTo>
                  <a:pt x="417" y="180"/>
                </a:lnTo>
                <a:lnTo>
                  <a:pt x="420" y="178"/>
                </a:lnTo>
                <a:lnTo>
                  <a:pt x="425" y="177"/>
                </a:lnTo>
                <a:lnTo>
                  <a:pt x="429" y="176"/>
                </a:lnTo>
                <a:lnTo>
                  <a:pt x="434" y="175"/>
                </a:lnTo>
                <a:lnTo>
                  <a:pt x="440" y="174"/>
                </a:lnTo>
                <a:lnTo>
                  <a:pt x="446" y="172"/>
                </a:lnTo>
                <a:lnTo>
                  <a:pt x="451" y="172"/>
                </a:lnTo>
                <a:lnTo>
                  <a:pt x="462" y="171"/>
                </a:lnTo>
                <a:lnTo>
                  <a:pt x="472" y="169"/>
                </a:lnTo>
                <a:lnTo>
                  <a:pt x="482" y="167"/>
                </a:lnTo>
                <a:lnTo>
                  <a:pt x="493" y="163"/>
                </a:lnTo>
                <a:lnTo>
                  <a:pt x="502" y="160"/>
                </a:lnTo>
                <a:lnTo>
                  <a:pt x="510" y="154"/>
                </a:lnTo>
                <a:lnTo>
                  <a:pt x="517" y="146"/>
                </a:lnTo>
                <a:lnTo>
                  <a:pt x="522" y="137"/>
                </a:lnTo>
                <a:lnTo>
                  <a:pt x="523" y="132"/>
                </a:lnTo>
                <a:lnTo>
                  <a:pt x="524" y="127"/>
                </a:lnTo>
                <a:lnTo>
                  <a:pt x="525" y="123"/>
                </a:lnTo>
                <a:lnTo>
                  <a:pt x="525" y="118"/>
                </a:lnTo>
                <a:lnTo>
                  <a:pt x="525" y="112"/>
                </a:lnTo>
                <a:lnTo>
                  <a:pt x="524" y="107"/>
                </a:lnTo>
                <a:lnTo>
                  <a:pt x="522" y="102"/>
                </a:lnTo>
                <a:lnTo>
                  <a:pt x="519" y="96"/>
                </a:lnTo>
                <a:lnTo>
                  <a:pt x="507" y="77"/>
                </a:lnTo>
                <a:lnTo>
                  <a:pt x="487" y="58"/>
                </a:lnTo>
                <a:lnTo>
                  <a:pt x="464" y="42"/>
                </a:lnTo>
                <a:lnTo>
                  <a:pt x="441" y="27"/>
                </a:lnTo>
                <a:lnTo>
                  <a:pt x="418" y="16"/>
                </a:lnTo>
                <a:lnTo>
                  <a:pt x="398" y="8"/>
                </a:lnTo>
                <a:lnTo>
                  <a:pt x="384" y="2"/>
                </a:lnTo>
                <a:lnTo>
                  <a:pt x="378" y="0"/>
                </a:lnTo>
                <a:lnTo>
                  <a:pt x="371" y="18"/>
                </a:lnTo>
                <a:close/>
              </a:path>
            </a:pathLst>
          </a:custGeom>
          <a:solidFill>
            <a:srgbClr val="75B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067" tIns="41533" rIns="83067" bIns="41533" numCol="1" anchor="t" anchorCtr="0" compatLnSpc="1">
            <a:prstTxWarp prst="textNoShape">
              <a:avLst/>
            </a:prstTxWarp>
          </a:bodyPr>
          <a:lstStyle/>
          <a:p>
            <a:pPr defTabSz="913594"/>
            <a:endParaRPr lang="en-IN" sz="181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97" name="Picture 119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10" y="928708"/>
            <a:ext cx="8362008" cy="589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5202" y="2217231"/>
            <a:ext cx="2165979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srgbClr val="FF0000"/>
                </a:solidFill>
                <a:latin typeface="Georgia" panose="02040502050405020303" pitchFamily="18" charset="0"/>
              </a:rPr>
              <a:t>70,080 </a:t>
            </a:r>
            <a:r>
              <a:rPr lang="en-IN" sz="1818" dirty="0" smtClean="0">
                <a:solidFill>
                  <a:srgbClr val="FF0000"/>
                </a:solidFill>
                <a:latin typeface="Georgia" panose="02040502050405020303" pitchFamily="18" charset="0"/>
              </a:rPr>
              <a:t>units(HFC)</a:t>
            </a:r>
            <a:endParaRPr lang="en-US" sz="1818" dirty="0">
              <a:solidFill>
                <a:srgbClr val="FF0000"/>
              </a:solidFill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3952622" y="3867562"/>
            <a:ext cx="2113079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srgbClr val="FF0000"/>
                </a:solidFill>
                <a:latin typeface="Georgia" panose="02040502050405020303" pitchFamily="18" charset="0"/>
              </a:rPr>
              <a:t>61,826 </a:t>
            </a:r>
            <a:r>
              <a:rPr lang="en-IN" sz="1818" dirty="0" smtClean="0">
                <a:solidFill>
                  <a:srgbClr val="FF0000"/>
                </a:solidFill>
                <a:latin typeface="Georgia" panose="02040502050405020303" pitchFamily="18" charset="0"/>
              </a:rPr>
              <a:t>units(HFC)</a:t>
            </a:r>
            <a:endParaRPr lang="en-US" sz="1818" dirty="0">
              <a:solidFill>
                <a:srgbClr val="FF0000"/>
              </a:solidFill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6287403" y="2662123"/>
            <a:ext cx="1470274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prstClr val="black"/>
                </a:solidFill>
                <a:latin typeface="Georgia" panose="02040502050405020303" pitchFamily="18" charset="0"/>
              </a:rPr>
              <a:t>9,36,251 MT</a:t>
            </a:r>
            <a:endParaRPr lang="en-US" sz="1818" dirty="0">
              <a:solidFill>
                <a:prstClr val="black"/>
              </a:solidFill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5686179" y="4792905"/>
            <a:ext cx="2420856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srgbClr val="FF0000"/>
                </a:solidFill>
                <a:latin typeface="Georgia" panose="02040502050405020303" pitchFamily="18" charset="0"/>
              </a:rPr>
              <a:t>9,131 </a:t>
            </a:r>
            <a:r>
              <a:rPr lang="en-IN" sz="1818" dirty="0" smtClean="0">
                <a:solidFill>
                  <a:srgbClr val="FF0000"/>
                </a:solidFill>
                <a:latin typeface="Georgia" panose="02040502050405020303" pitchFamily="18" charset="0"/>
              </a:rPr>
              <a:t>chambers(HFC)</a:t>
            </a:r>
            <a:endParaRPr lang="en-US" sz="1818" dirty="0">
              <a:solidFill>
                <a:srgbClr val="FF0000"/>
              </a:solidFill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194261" y="4999177"/>
            <a:ext cx="1744388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prstClr val="black"/>
                </a:solidFill>
                <a:latin typeface="Georgia" panose="02040502050405020303" pitchFamily="18" charset="0"/>
              </a:rPr>
              <a:t>420,35,196 MT</a:t>
            </a:r>
            <a:endParaRPr lang="en-US" sz="1818" dirty="0">
              <a:solidFill>
                <a:prstClr val="black"/>
              </a:solidFill>
            </a:endParaRPr>
          </a:p>
        </p:txBody>
      </p:sp>
      <p:sp>
        <p:nvSpPr>
          <p:cNvPr id="1195" name="Rounded Rectangle 1194"/>
          <p:cNvSpPr/>
          <p:nvPr/>
        </p:nvSpPr>
        <p:spPr>
          <a:xfrm>
            <a:off x="5412064" y="1097723"/>
            <a:ext cx="3551326" cy="411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prstClr val="black"/>
                </a:solidFill>
                <a:latin typeface="Georgia" panose="02040502050405020303" pitchFamily="18" charset="0"/>
              </a:rPr>
              <a:t>Nationwide </a:t>
            </a:r>
            <a:r>
              <a:rPr lang="en-IN" sz="1818" dirty="0" smtClean="0">
                <a:solidFill>
                  <a:prstClr val="black"/>
                </a:solidFill>
                <a:latin typeface="Georgia" panose="02040502050405020303" pitchFamily="18" charset="0"/>
              </a:rPr>
              <a:t>Requirement </a:t>
            </a:r>
            <a:r>
              <a:rPr lang="en-IN" sz="1818" i="1" dirty="0">
                <a:solidFill>
                  <a:prstClr val="black"/>
                </a:solidFill>
                <a:latin typeface="Georgia" panose="02040502050405020303" pitchFamily="18" charset="0"/>
              </a:rPr>
              <a:t>(2015)</a:t>
            </a:r>
            <a:endParaRPr lang="en-US" sz="1818" dirty="0">
              <a:solidFill>
                <a:prstClr val="black"/>
              </a:solidFill>
            </a:endParaRPr>
          </a:p>
        </p:txBody>
      </p:sp>
      <p:sp>
        <p:nvSpPr>
          <p:cNvPr id="1196" name="Rectangle 1195"/>
          <p:cNvSpPr/>
          <p:nvPr/>
        </p:nvSpPr>
        <p:spPr>
          <a:xfrm>
            <a:off x="6739441" y="5968324"/>
            <a:ext cx="2334293" cy="37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026"/>
            <a:r>
              <a:rPr lang="en-IN" sz="1818" dirty="0">
                <a:solidFill>
                  <a:srgbClr val="FF0000"/>
                </a:solidFill>
                <a:latin typeface="Georgia" panose="02040502050405020303" pitchFamily="18" charset="0"/>
              </a:rPr>
              <a:t>~1,90,000 </a:t>
            </a:r>
            <a:r>
              <a:rPr lang="en-IN" sz="1818" dirty="0" smtClean="0">
                <a:solidFill>
                  <a:srgbClr val="FF0000"/>
                </a:solidFill>
                <a:latin typeface="Georgia" panose="02040502050405020303" pitchFamily="18" charset="0"/>
              </a:rPr>
              <a:t>MT(HFC)</a:t>
            </a:r>
            <a:endParaRPr lang="en-US" sz="1818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3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8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" grpId="0" animBg="1"/>
      <p:bldP spid="1106" grpId="0" animBg="1"/>
      <p:bldP spid="5" grpId="0" animBg="1"/>
      <p:bldP spid="481" grpId="0" animBg="1"/>
      <p:bldP spid="482" grpId="0" animBg="1"/>
      <p:bldP spid="483" grpId="0" animBg="1"/>
      <p:bldP spid="484" grpId="0" animBg="1"/>
      <p:bldP spid="1195" grpId="0" animBg="1"/>
      <p:bldP spid="1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117CD-4E9D-4B94-BFB8-B6C335A9BB85}" type="slidenum">
              <a:rPr lang="en-IN" smtClean="0"/>
              <a:pPr/>
              <a:t>7</a:t>
            </a:fld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6059"/>
              </p:ext>
            </p:extLst>
          </p:nvPr>
        </p:nvGraphicFramePr>
        <p:xfrm>
          <a:off x="381000" y="1140460"/>
          <a:ext cx="8305800" cy="503678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21592"/>
                <a:gridCol w="1215311"/>
                <a:gridCol w="937980"/>
                <a:gridCol w="1088127"/>
                <a:gridCol w="3442790"/>
              </a:tblGrid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 </a:t>
                      </a:r>
                      <a:endParaRPr lang="en-IN" sz="1400" b="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1755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Requirement </a:t>
                      </a:r>
                      <a:r>
                        <a:rPr lang="en-IN" sz="11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India </a:t>
                      </a:r>
                      <a:endParaRPr lang="en-IN" sz="1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71755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 Cost</a:t>
                      </a:r>
                      <a:b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IN" sz="1100" b="1" i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  <a:r>
                        <a:rPr lang="en-IN" sz="11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Lakhs</a:t>
                      </a:r>
                      <a:endParaRPr lang="en-IN" sz="14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71755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Investment </a:t>
                      </a:r>
                      <a:r>
                        <a:rPr lang="en-IN" sz="1100" b="1" i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</a:t>
                      </a:r>
                      <a:r>
                        <a:rPr lang="en-IN" sz="11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Crores</a:t>
                      </a:r>
                    </a:p>
                  </a:txBody>
                  <a:tcPr marL="36195" marR="71755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Remarks</a:t>
                      </a:r>
                    </a:p>
                  </a:txBody>
                  <a:tcPr marL="36195" marR="71755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3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Integrated Pack-houses (units)</a:t>
                      </a:r>
                    </a:p>
                  </a:txBody>
                  <a:tcPr marL="72000" marR="71755" marT="36000" marB="36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70,000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j-lt"/>
                        </a:rPr>
                        <a:t>95</a:t>
                      </a:r>
                      <a:endParaRPr lang="en-IN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66,339 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  <a:latin typeface="Calisto MT" panose="02040603050505030304" pitchFamily="18" charset="0"/>
                        </a:rPr>
                        <a:t>For preconditioning 16 tons a day for cold-chain transit. Includes a pre-cooler and staging cold room with dispatch area for trucks. Facility will handle larger volume of incoming goods to segregate for </a:t>
                      </a:r>
                      <a:r>
                        <a:rPr lang="en-IN" sz="1300" dirty="0" smtClean="0">
                          <a:effectLst/>
                          <a:latin typeface="Calisto MT" panose="02040603050505030304" pitchFamily="18" charset="0"/>
                        </a:rPr>
                        <a:t>local market also. </a:t>
                      </a:r>
                      <a:endParaRPr lang="en-IN" sz="13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3600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Reefer Transport (units)</a:t>
                      </a:r>
                    </a:p>
                  </a:txBody>
                  <a:tcPr marL="72000" marR="71755" marT="36000" marB="36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62,000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30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15,848 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  <a:latin typeface="Calisto MT" panose="02040603050505030304" pitchFamily="18" charset="0"/>
                        </a:rPr>
                        <a:t>Cost considered for 30 foot vehicles. Vehicle is insulated and refrigerated, capable of full range of temperature (-25 to +15 °C). Each vehicle to have a GPS and temperature/humidity data logging. Smaller vehicles will have lower costs.</a:t>
                      </a:r>
                      <a:endParaRPr lang="en-IN" sz="13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3600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Cold Store (Bulk)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(units)</a:t>
                      </a:r>
                    </a:p>
                  </a:txBody>
                  <a:tcPr marL="72000" marR="71755" marT="36000" marB="36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650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400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2,600 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  <a:latin typeface="Calisto MT" panose="02040603050505030304" pitchFamily="18" charset="0"/>
                        </a:rPr>
                        <a:t>Cold store (Bulk) with large chambers for long term storing of certain produce, for periodic sale to markets over months. Average size of 5000 tons is considered.</a:t>
                      </a:r>
                      <a:endParaRPr lang="en-IN" sz="13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3600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Cold Store (Hub)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(units)</a:t>
                      </a:r>
                    </a:p>
                  </a:txBody>
                  <a:tcPr marL="72000" marR="71755" marT="36000" marB="36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360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350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1,260 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  <a:latin typeface="Calisto MT" panose="02040603050505030304" pitchFamily="18" charset="0"/>
                        </a:rPr>
                        <a:t>Cold store (Hub) with chambers of less than 250 tons each with multiple docks and doors, racking and fork lift systems. Average size of 2500 tons is considered.</a:t>
                      </a:r>
                      <a:endParaRPr lang="en-IN" sz="13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3600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Ripening Chambers (units)</a:t>
                      </a:r>
                    </a:p>
                  </a:txBody>
                  <a:tcPr marL="72000" marR="71755" marT="36000" marB="36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8,000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40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3,328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36000" marB="36000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dirty="0">
                          <a:effectLst/>
                          <a:latin typeface="Calisto MT" panose="02040603050505030304" pitchFamily="18" charset="0"/>
                        </a:rPr>
                        <a:t>Ripening units with daily handling of 10 tons after a 4 day ripening cycle.</a:t>
                      </a:r>
                      <a:endParaRPr lang="en-IN" sz="13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3600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9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Investment</a:t>
                      </a:r>
                    </a:p>
                  </a:txBody>
                  <a:tcPr marL="36195" marR="717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j-lt"/>
                        </a:rPr>
                        <a:t>89,375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effectLst/>
                          <a:latin typeface="+mj-lt"/>
                        </a:rPr>
                        <a:t>Rs</a:t>
                      </a:r>
                      <a:r>
                        <a:rPr lang="en-IN" sz="1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+mj-lt"/>
                        </a:rPr>
                        <a:t>Crores</a:t>
                      </a: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17730"/>
            <a:ext cx="7290310" cy="5334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Overall Investment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33400" y="618648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IN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 for modernising retail end in cold-chain (for fruits, vegetables, processed foods), an investment of </a:t>
            </a:r>
            <a:r>
              <a:rPr lang="en-IN" sz="1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r>
              <a:rPr lang="en-IN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10-15,000 crores can be estimated at last mile.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6654"/>
            <a:ext cx="8229600" cy="824976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 Status</a:t>
            </a:r>
            <a:endParaRPr lang="en-IN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126864316"/>
              </p:ext>
            </p:extLst>
          </p:nvPr>
        </p:nvGraphicFramePr>
        <p:xfrm>
          <a:off x="107503" y="1209454"/>
          <a:ext cx="8987103" cy="32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023097494"/>
              </p:ext>
            </p:extLst>
          </p:nvPr>
        </p:nvGraphicFramePr>
        <p:xfrm>
          <a:off x="3066616" y="1229012"/>
          <a:ext cx="2304256" cy="158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681451713"/>
              </p:ext>
            </p:extLst>
          </p:nvPr>
        </p:nvGraphicFramePr>
        <p:xfrm>
          <a:off x="827584" y="1052736"/>
          <a:ext cx="2304256" cy="165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8</a:t>
            </a:fld>
            <a:endParaRPr lang="en-IN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810858"/>
              </p:ext>
            </p:extLst>
          </p:nvPr>
        </p:nvGraphicFramePr>
        <p:xfrm>
          <a:off x="395536" y="4664566"/>
          <a:ext cx="8136903" cy="17383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04256"/>
                <a:gridCol w="1944216"/>
                <a:gridCol w="3888431"/>
              </a:tblGrid>
              <a:tr h="248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Country  </a:t>
                      </a:r>
                      <a:endParaRPr lang="en-IN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Refrigerated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Capacity, mill-m3 </a:t>
                      </a:r>
                      <a:endParaRPr lang="en-IN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Remarks</a:t>
                      </a:r>
                      <a:endParaRPr lang="en-IN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8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Afghanistan </a:t>
                      </a:r>
                      <a:endParaRPr lang="en-I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0.024 </a:t>
                      </a:r>
                      <a:r>
                        <a:rPr lang="en-US" sz="1400" i="1" dirty="0" smtClean="0">
                          <a:effectLst/>
                        </a:rPr>
                        <a:t>(2o14)</a:t>
                      </a:r>
                      <a:endParaRPr lang="en-IN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Each Country will require to build associated integration</a:t>
                      </a:r>
                      <a:r>
                        <a:rPr lang="en-IN" sz="1400" baseline="0" dirty="0" smtClean="0">
                          <a:effectLst/>
                        </a:rPr>
                        <a:t> in their cold-chain capacity – necessary care to promote compliance with Montreal Protocol and Kigali Agreement is recommended.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98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Bangladesh </a:t>
                      </a:r>
                      <a:endParaRPr lang="en-IN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0.129 </a:t>
                      </a:r>
                      <a:r>
                        <a:rPr lang="en-US" sz="1400" i="1" dirty="0" smtClean="0">
                          <a:effectLst/>
                        </a:rPr>
                        <a:t>(2o14)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8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India </a:t>
                      </a:r>
                      <a:endParaRPr lang="en-I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135.00 </a:t>
                      </a:r>
                      <a:r>
                        <a:rPr lang="en-US" sz="1400" i="1" dirty="0" smtClean="0">
                          <a:effectLst/>
                        </a:rPr>
                        <a:t>(2o16)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8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Indonesia </a:t>
                      </a:r>
                      <a:endParaRPr lang="en-I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12.320 </a:t>
                      </a:r>
                      <a:r>
                        <a:rPr lang="en-US" sz="1400" i="1" dirty="0" smtClean="0">
                          <a:effectLst/>
                        </a:rPr>
                        <a:t>(2o14)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8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Nepal </a:t>
                      </a:r>
                      <a:endParaRPr lang="en-IN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0.259 </a:t>
                      </a:r>
                      <a:r>
                        <a:rPr lang="en-US" sz="1400" i="1" dirty="0" smtClean="0">
                          <a:effectLst/>
                        </a:rPr>
                        <a:t>(2o14)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66985"/>
              </p:ext>
            </p:extLst>
          </p:nvPr>
        </p:nvGraphicFramePr>
        <p:xfrm>
          <a:off x="601854" y="1196752"/>
          <a:ext cx="7930586" cy="263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495"/>
                <a:gridCol w="1459381"/>
                <a:gridCol w="985310"/>
                <a:gridCol w="1368152"/>
                <a:gridCol w="2232248"/>
              </a:tblGrid>
              <a:tr h="47267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Infrastructure Item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Total Requirement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All India Gap </a:t>
                      </a: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Refrigerant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Alternative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</a:tr>
              <a:tr h="53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Modern Pack-house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70080 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69831 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HFC </a:t>
                      </a:r>
                      <a:b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(R134a, 404)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Eutectics, Geo-thermal, VAR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</a:tr>
              <a:tr h="28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Cold Storage (Bulk) </a:t>
                      </a: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34164411 MT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3276962 MT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NH3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NH3, Solar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 thermal,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Geo-thermal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</a:tr>
              <a:tr h="28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Cold Storage (Hub) </a:t>
                      </a: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936251 MT</a:t>
                      </a:r>
                    </a:p>
                  </a:txBody>
                  <a:tcPr marL="51435" marR="51435" marT="19050" marB="28575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3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Reefer 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61826 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52826 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HFC</a:t>
                      </a:r>
                      <a:endParaRPr kumimoji="0" lang="en-IN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</a:rPr>
                        <a:t>CO2, Liquid Air, Eutectics</a:t>
                      </a:r>
                    </a:p>
                  </a:txBody>
                  <a:tcPr marL="51435" marR="51435" marT="19050" marB="28575" anchor="ctr"/>
                </a:tc>
              </a:tr>
              <a:tr h="52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</a:rPr>
                        <a:t>Ripening Chamber</a:t>
                      </a: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</a:rPr>
                        <a:t>9131 </a:t>
                      </a:r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effectLst/>
                          <a:latin typeface="Calibri" panose="020F0502020204030204" pitchFamily="34" charset="0"/>
                        </a:rPr>
                        <a:t>8319 units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HFC</a:t>
                      </a:r>
                      <a:endParaRPr kumimoji="0" lang="en-IN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19050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</a:rPr>
                        <a:t>Eutectics, VAR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19050" marB="28575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Technology used in each component</a:t>
            </a:r>
            <a:endParaRPr lang="en-IN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01853" y="4089961"/>
            <a:ext cx="7930587" cy="2160240"/>
          </a:xfrm>
          <a:prstGeom prst="rect">
            <a:avLst/>
          </a:prstGeom>
        </p:spPr>
        <p:txBody>
          <a:bodyPr vert="horz" lIns="54829" tIns="91379" rIns="91379" bIns="45691" rtlCol="0">
            <a:normAutofit fontScale="77500" lnSpcReduction="20000"/>
          </a:bodyPr>
          <a:lstStyle>
            <a:lvl1pPr marL="482572" indent="-351875" algn="just" rtl="0" eaLnBrk="1" latinLnBrk="0" hangingPunct="1">
              <a:spcBef>
                <a:spcPts val="86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kumimoji="0" sz="3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4286" indent="-324000" algn="just" rtl="0" eaLnBrk="1" latinLnBrk="0" hangingPunct="1">
              <a:spcBef>
                <a:spcPts val="598"/>
              </a:spcBef>
              <a:buClr>
                <a:schemeClr val="accent2"/>
              </a:buClr>
              <a:buSzPct val="96000"/>
              <a:buFontTx/>
              <a:buBlip>
                <a:blip r:embed="rId3"/>
              </a:buBlip>
              <a:defRPr kumimoji="0" sz="3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95841" indent="-251340" algn="just" rtl="0" eaLnBrk="1" latinLnBrk="0" hangingPunct="1">
              <a:spcBef>
                <a:spcPts val="550"/>
              </a:spcBef>
              <a:buClr>
                <a:schemeClr val="accent3"/>
              </a:buClr>
              <a:buFont typeface="Arial"/>
              <a:buChar char="▪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37124" indent="-201072" algn="just" rtl="0" eaLnBrk="1" latinLnBrk="0" hangingPunct="1">
              <a:spcBef>
                <a:spcPts val="501"/>
              </a:spcBef>
              <a:buClr>
                <a:schemeClr val="accent4"/>
              </a:buClr>
              <a:buFont typeface="Arial"/>
              <a:buChar char="▪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68355" indent="-201072" algn="just" rtl="0" eaLnBrk="1" latinLnBrk="0" hangingPunct="1">
              <a:spcBef>
                <a:spcPts val="501"/>
              </a:spcBef>
              <a:buClr>
                <a:schemeClr val="accent5"/>
              </a:buClr>
              <a:buFont typeface="Wingdings 3"/>
              <a:buChar char=""/>
              <a:defRPr kumimoji="0" lang="en-US" sz="22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89535" indent="-20107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0713" indent="-20107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1892" indent="-20107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3069" indent="-20107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8078" indent="-230863">
              <a:buClr>
                <a:srgbClr val="003C50"/>
              </a:buClr>
            </a:pPr>
            <a:r>
              <a:rPr lang="en-US" sz="2181" dirty="0" smtClean="0">
                <a:solidFill>
                  <a:prstClr val="black"/>
                </a:solidFill>
              </a:rPr>
              <a:t>Assistance by Govt. or by Multilateral agencies to achieve the shortfall of infrastructure must be in compliance with Montreal Protocol. </a:t>
            </a:r>
          </a:p>
          <a:p>
            <a:pPr marL="238078" indent="-230863">
              <a:buClr>
                <a:srgbClr val="003C50"/>
              </a:buClr>
            </a:pPr>
            <a:r>
              <a:rPr lang="en-US" sz="2181" dirty="0" smtClean="0">
                <a:solidFill>
                  <a:prstClr val="black"/>
                </a:solidFill>
              </a:rPr>
              <a:t>All future investments must promote technologies that bring greater energy efficiency. Applied research must be done to test hybrid technologies to minimize the dependence on refrigerant based cooling.</a:t>
            </a:r>
          </a:p>
          <a:p>
            <a:pPr marL="238078" indent="-230863">
              <a:buClr>
                <a:srgbClr val="003C50"/>
              </a:buClr>
            </a:pPr>
            <a:r>
              <a:rPr lang="en-US" sz="2181" dirty="0" smtClean="0">
                <a:solidFill>
                  <a:prstClr val="black"/>
                </a:solidFill>
              </a:rPr>
              <a:t>Government already supports modernization of infrastructure in the cold-chain, combined efforts and resources may be put to best use to fill the infrastructure gap while ensuring climate security. </a:t>
            </a:r>
            <a:endParaRPr lang="en-US" sz="2181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A4C57-50A6-4F62-8C26-341FBDF3AC7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CD">
  <a:themeElements>
    <a:clrScheme name="NCCD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C50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noFill/>
        <a:ln w="9525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NCCD" id="{6C39A020-AC8C-434B-BC51-C0C75C8F71B3}" vid="{772E85BE-4671-447D-BD16-AD69CB756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CD2">
    <a:dk1>
      <a:sysClr val="windowText" lastClr="000000"/>
    </a:dk1>
    <a:lt1>
      <a:sysClr val="window" lastClr="FFFFFF"/>
    </a:lt1>
    <a:dk2>
      <a:srgbClr val="002B46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NCCD2">
    <a:dk1>
      <a:sysClr val="windowText" lastClr="000000"/>
    </a:dk1>
    <a:lt1>
      <a:sysClr val="window" lastClr="FFFFFF"/>
    </a:lt1>
    <a:dk2>
      <a:srgbClr val="002B46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NCCD2">
    <a:dk1>
      <a:sysClr val="windowText" lastClr="000000"/>
    </a:dk1>
    <a:lt1>
      <a:sysClr val="window" lastClr="FFFFFF"/>
    </a:lt1>
    <a:dk2>
      <a:srgbClr val="002B46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NCCD</Template>
  <TotalTime>3281</TotalTime>
  <Words>1460</Words>
  <Application>Microsoft Office PowerPoint</Application>
  <PresentationFormat>On-screen Show (4:3)</PresentationFormat>
  <Paragraphs>225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NCCD</vt:lpstr>
      <vt:lpstr>India’s Cold-chain capacity status and development</vt:lpstr>
      <vt:lpstr>Food Loss is NOT Sustainable</vt:lpstr>
      <vt:lpstr>Food Loss - wasted effort</vt:lpstr>
      <vt:lpstr>Inefficiencies</vt:lpstr>
      <vt:lpstr>Understanding the Cold-chain</vt:lpstr>
      <vt:lpstr>Infrastructure Capacities required</vt:lpstr>
      <vt:lpstr>Overall Investment</vt:lpstr>
      <vt:lpstr>Infrastructure Status</vt:lpstr>
      <vt:lpstr>Technology used in each component</vt:lpstr>
      <vt:lpstr>Strategy for Phase out and Planning to Induct alternatives in upcoming Infrastructure</vt:lpstr>
      <vt:lpstr>Add-On Components &amp; Technology Induction</vt:lpstr>
      <vt:lpstr>Hybrid solutions</vt:lpstr>
      <vt:lpstr>Knowledge Sharing</vt:lpstr>
      <vt:lpstr>as nodal agency</vt:lpstr>
      <vt:lpstr>Thank You नमस्कार</vt:lpstr>
      <vt:lpstr>NCCD involvement as per Decision XXVIII/2-Servicing Sector</vt:lpstr>
      <vt:lpstr>NCCD involvement as per Decision XXVIII/2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 the Cold Supply Chain</dc:title>
  <dc:creator>pKohli</dc:creator>
  <cp:lastModifiedBy>vanshajkaul@live.com</cp:lastModifiedBy>
  <cp:revision>376</cp:revision>
  <dcterms:created xsi:type="dcterms:W3CDTF">2010-10-16T09:03:53Z</dcterms:created>
  <dcterms:modified xsi:type="dcterms:W3CDTF">2017-05-18T08:18:14Z</dcterms:modified>
</cp:coreProperties>
</file>