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5" r:id="rId3"/>
  </p:sldMasterIdLst>
  <p:notesMasterIdLst>
    <p:notesMasterId r:id="rId17"/>
  </p:notesMasterIdLst>
  <p:sldIdLst>
    <p:sldId id="276" r:id="rId4"/>
    <p:sldId id="277" r:id="rId5"/>
    <p:sldId id="258" r:id="rId6"/>
    <p:sldId id="273" r:id="rId7"/>
    <p:sldId id="275" r:id="rId8"/>
    <p:sldId id="259" r:id="rId9"/>
    <p:sldId id="260" r:id="rId10"/>
    <p:sldId id="272" r:id="rId11"/>
    <p:sldId id="264" r:id="rId12"/>
    <p:sldId id="261" r:id="rId13"/>
    <p:sldId id="274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DE1FF-C719-4967-9EF3-4A92F0B2123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B12F7EF-6E7F-4D33-9117-9D695A3B19CF}">
      <dgm:prSet phldrT="[Text]"/>
      <dgm:spPr/>
      <dgm:t>
        <a:bodyPr/>
        <a:lstStyle/>
        <a:p>
          <a:r>
            <a:rPr lang="en-US" b="1" dirty="0" smtClean="0"/>
            <a:t>E-mail</a:t>
          </a:r>
          <a:endParaRPr lang="en-US" b="1" dirty="0"/>
        </a:p>
      </dgm:t>
    </dgm:pt>
    <dgm:pt modelId="{DE5CC92E-0666-42A9-AA1F-402F85755767}" type="parTrans" cxnId="{86D9912A-0447-44F2-9E4B-7C1E31F837D7}">
      <dgm:prSet/>
      <dgm:spPr/>
      <dgm:t>
        <a:bodyPr/>
        <a:lstStyle/>
        <a:p>
          <a:endParaRPr lang="en-US" b="1"/>
        </a:p>
      </dgm:t>
    </dgm:pt>
    <dgm:pt modelId="{6DD3EE42-B5B9-4E8E-B152-2F3642768702}" type="sibTrans" cxnId="{86D9912A-0447-44F2-9E4B-7C1E31F837D7}">
      <dgm:prSet/>
      <dgm:spPr/>
      <dgm:t>
        <a:bodyPr/>
        <a:lstStyle/>
        <a:p>
          <a:r>
            <a:rPr lang="en-US" b="1" dirty="0" smtClean="0"/>
            <a:t>Telephone / Skype</a:t>
          </a:r>
          <a:endParaRPr lang="en-US" b="1" dirty="0"/>
        </a:p>
      </dgm:t>
    </dgm:pt>
    <dgm:pt modelId="{C7F9E2E1-FEEE-4A00-8E26-30C4966EC636}">
      <dgm:prSet phldrT="[Text]"/>
      <dgm:spPr/>
      <dgm:t>
        <a:bodyPr/>
        <a:lstStyle/>
        <a:p>
          <a:r>
            <a:rPr lang="en-US" b="1" dirty="0" smtClean="0"/>
            <a:t>Country Mission</a:t>
          </a:r>
          <a:endParaRPr lang="en-US" b="1" dirty="0"/>
        </a:p>
      </dgm:t>
    </dgm:pt>
    <dgm:pt modelId="{D765A33E-DCE8-4C2C-92C4-D7EBAD0A953D}" type="parTrans" cxnId="{D0944973-4FD1-4D9C-A869-3E317651A2E4}">
      <dgm:prSet/>
      <dgm:spPr/>
      <dgm:t>
        <a:bodyPr/>
        <a:lstStyle/>
        <a:p>
          <a:endParaRPr lang="en-US" b="1"/>
        </a:p>
      </dgm:t>
    </dgm:pt>
    <dgm:pt modelId="{F2CA17EC-7239-473F-86AE-4CD1B2571B1E}" type="sibTrans" cxnId="{D0944973-4FD1-4D9C-A869-3E317651A2E4}">
      <dgm:prSet/>
      <dgm:spPr/>
      <dgm:t>
        <a:bodyPr/>
        <a:lstStyle/>
        <a:p>
          <a:r>
            <a:rPr lang="en-US" b="1" dirty="0" smtClean="0"/>
            <a:t>South-South Cooperation</a:t>
          </a:r>
          <a:endParaRPr lang="en-US" b="1" dirty="0"/>
        </a:p>
      </dgm:t>
    </dgm:pt>
    <dgm:pt modelId="{86C60284-AF9C-47F8-9D2D-8580A11635B4}">
      <dgm:prSet phldrT="[Text]"/>
      <dgm:spPr/>
      <dgm:t>
        <a:bodyPr/>
        <a:lstStyle/>
        <a:p>
          <a:r>
            <a:rPr lang="en-US" b="1" dirty="0" smtClean="0"/>
            <a:t>Etc.</a:t>
          </a:r>
          <a:endParaRPr lang="en-US" b="1" dirty="0"/>
        </a:p>
      </dgm:t>
    </dgm:pt>
    <dgm:pt modelId="{EFAFEEF2-0CC7-4888-8AF5-40127042A73B}" type="parTrans" cxnId="{A53E6E66-075D-40E5-BA4E-40ADC0394BDD}">
      <dgm:prSet/>
      <dgm:spPr/>
      <dgm:t>
        <a:bodyPr/>
        <a:lstStyle/>
        <a:p>
          <a:endParaRPr lang="en-US" b="1"/>
        </a:p>
      </dgm:t>
    </dgm:pt>
    <dgm:pt modelId="{F2C5547E-D08A-4263-BC80-6936529B0225}" type="sibTrans" cxnId="{A53E6E66-075D-40E5-BA4E-40ADC0394BDD}">
      <dgm:prSet/>
      <dgm:spPr/>
      <dgm:t>
        <a:bodyPr/>
        <a:lstStyle/>
        <a:p>
          <a:r>
            <a:rPr lang="en-US" b="1" dirty="0" smtClean="0"/>
            <a:t>Meeting / Workshop</a:t>
          </a:r>
          <a:endParaRPr lang="en-US" b="1" dirty="0"/>
        </a:p>
      </dgm:t>
    </dgm:pt>
    <dgm:pt modelId="{5F752640-0EB2-45CA-96FB-D76BAE43BF46}" type="pres">
      <dgm:prSet presAssocID="{C4EDE1FF-C719-4967-9EF3-4A92F0B2123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F5DF37-2C3B-4944-884D-3F80999F5B68}" type="pres">
      <dgm:prSet presAssocID="{BB12F7EF-6E7F-4D33-9117-9D695A3B19CF}" presName="composite" presStyleCnt="0"/>
      <dgm:spPr/>
      <dgm:t>
        <a:bodyPr/>
        <a:lstStyle/>
        <a:p>
          <a:endParaRPr lang="en-GB"/>
        </a:p>
      </dgm:t>
    </dgm:pt>
    <dgm:pt modelId="{46595547-9E43-4D02-85E6-21922A1E8867}" type="pres">
      <dgm:prSet presAssocID="{BB12F7EF-6E7F-4D33-9117-9D695A3B19C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A91B-1EF9-4AFA-85C5-50E409454DC7}" type="pres">
      <dgm:prSet presAssocID="{BB12F7EF-6E7F-4D33-9117-9D695A3B19C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24AAC-3E07-49B0-9402-6526D105ABD8}" type="pres">
      <dgm:prSet presAssocID="{BB12F7EF-6E7F-4D33-9117-9D695A3B19CF}" presName="BalanceSpacing" presStyleCnt="0"/>
      <dgm:spPr/>
      <dgm:t>
        <a:bodyPr/>
        <a:lstStyle/>
        <a:p>
          <a:endParaRPr lang="en-GB"/>
        </a:p>
      </dgm:t>
    </dgm:pt>
    <dgm:pt modelId="{63D0E3AF-4FFF-4E76-91EB-1834DB1E5446}" type="pres">
      <dgm:prSet presAssocID="{BB12F7EF-6E7F-4D33-9117-9D695A3B19CF}" presName="BalanceSpacing1" presStyleCnt="0"/>
      <dgm:spPr/>
      <dgm:t>
        <a:bodyPr/>
        <a:lstStyle/>
        <a:p>
          <a:endParaRPr lang="en-GB"/>
        </a:p>
      </dgm:t>
    </dgm:pt>
    <dgm:pt modelId="{1C02D62C-4843-4FB3-A50D-8CADA412D414}" type="pres">
      <dgm:prSet presAssocID="{6DD3EE42-B5B9-4E8E-B152-2F3642768702}" presName="Accent1Text" presStyleLbl="node1" presStyleIdx="1" presStyleCnt="6"/>
      <dgm:spPr/>
      <dgm:t>
        <a:bodyPr/>
        <a:lstStyle/>
        <a:p>
          <a:endParaRPr lang="en-US"/>
        </a:p>
      </dgm:t>
    </dgm:pt>
    <dgm:pt modelId="{6A5EC6CB-C41B-4FA9-8528-A769830291D6}" type="pres">
      <dgm:prSet presAssocID="{6DD3EE42-B5B9-4E8E-B152-2F3642768702}" presName="spaceBetweenRectangles" presStyleCnt="0"/>
      <dgm:spPr/>
      <dgm:t>
        <a:bodyPr/>
        <a:lstStyle/>
        <a:p>
          <a:endParaRPr lang="en-GB"/>
        </a:p>
      </dgm:t>
    </dgm:pt>
    <dgm:pt modelId="{AAB46171-2472-4989-B341-7117928F67FE}" type="pres">
      <dgm:prSet presAssocID="{C7F9E2E1-FEEE-4A00-8E26-30C4966EC636}" presName="composite" presStyleCnt="0"/>
      <dgm:spPr/>
      <dgm:t>
        <a:bodyPr/>
        <a:lstStyle/>
        <a:p>
          <a:endParaRPr lang="en-GB"/>
        </a:p>
      </dgm:t>
    </dgm:pt>
    <dgm:pt modelId="{C5915A6A-F4CB-46EE-AB84-C11DC77023BE}" type="pres">
      <dgm:prSet presAssocID="{C7F9E2E1-FEEE-4A00-8E26-30C4966EC63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3FE17-9410-4AEC-9E4B-575AFED46D56}" type="pres">
      <dgm:prSet presAssocID="{C7F9E2E1-FEEE-4A00-8E26-30C4966EC63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90E19-6F5C-4D60-9AEB-1352C6A2B2D6}" type="pres">
      <dgm:prSet presAssocID="{C7F9E2E1-FEEE-4A00-8E26-30C4966EC636}" presName="BalanceSpacing" presStyleCnt="0"/>
      <dgm:spPr/>
      <dgm:t>
        <a:bodyPr/>
        <a:lstStyle/>
        <a:p>
          <a:endParaRPr lang="en-GB"/>
        </a:p>
      </dgm:t>
    </dgm:pt>
    <dgm:pt modelId="{09122BDB-2022-4002-9ED9-3CD946A09B28}" type="pres">
      <dgm:prSet presAssocID="{C7F9E2E1-FEEE-4A00-8E26-30C4966EC636}" presName="BalanceSpacing1" presStyleCnt="0"/>
      <dgm:spPr/>
      <dgm:t>
        <a:bodyPr/>
        <a:lstStyle/>
        <a:p>
          <a:endParaRPr lang="en-GB"/>
        </a:p>
      </dgm:t>
    </dgm:pt>
    <dgm:pt modelId="{226361D2-C63C-4463-A121-FF9047E3CF98}" type="pres">
      <dgm:prSet presAssocID="{F2CA17EC-7239-473F-86AE-4CD1B2571B1E}" presName="Accent1Text" presStyleLbl="node1" presStyleIdx="3" presStyleCnt="6"/>
      <dgm:spPr/>
      <dgm:t>
        <a:bodyPr/>
        <a:lstStyle/>
        <a:p>
          <a:endParaRPr lang="en-US"/>
        </a:p>
      </dgm:t>
    </dgm:pt>
    <dgm:pt modelId="{710A2982-70C7-499C-9CDF-7C036CDBD7E8}" type="pres">
      <dgm:prSet presAssocID="{F2CA17EC-7239-473F-86AE-4CD1B2571B1E}" presName="spaceBetweenRectangles" presStyleCnt="0"/>
      <dgm:spPr/>
      <dgm:t>
        <a:bodyPr/>
        <a:lstStyle/>
        <a:p>
          <a:endParaRPr lang="en-GB"/>
        </a:p>
      </dgm:t>
    </dgm:pt>
    <dgm:pt modelId="{F42008E8-7DEA-4A9B-B805-62337EE2D711}" type="pres">
      <dgm:prSet presAssocID="{86C60284-AF9C-47F8-9D2D-8580A11635B4}" presName="composite" presStyleCnt="0"/>
      <dgm:spPr/>
      <dgm:t>
        <a:bodyPr/>
        <a:lstStyle/>
        <a:p>
          <a:endParaRPr lang="en-GB"/>
        </a:p>
      </dgm:t>
    </dgm:pt>
    <dgm:pt modelId="{DD4DFD16-86AD-432E-8C61-2B4C9673E284}" type="pres">
      <dgm:prSet presAssocID="{86C60284-AF9C-47F8-9D2D-8580A11635B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4DC1F-C478-4FDE-AC5D-7010F557A388}" type="pres">
      <dgm:prSet presAssocID="{86C60284-AF9C-47F8-9D2D-8580A11635B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CA8C1-EAAB-4DF4-B369-F5C4A9C7AF15}" type="pres">
      <dgm:prSet presAssocID="{86C60284-AF9C-47F8-9D2D-8580A11635B4}" presName="BalanceSpacing" presStyleCnt="0"/>
      <dgm:spPr/>
      <dgm:t>
        <a:bodyPr/>
        <a:lstStyle/>
        <a:p>
          <a:endParaRPr lang="en-GB"/>
        </a:p>
      </dgm:t>
    </dgm:pt>
    <dgm:pt modelId="{3213F6E5-88BC-46C2-8399-662A364AE1D9}" type="pres">
      <dgm:prSet presAssocID="{86C60284-AF9C-47F8-9D2D-8580A11635B4}" presName="BalanceSpacing1" presStyleCnt="0"/>
      <dgm:spPr/>
      <dgm:t>
        <a:bodyPr/>
        <a:lstStyle/>
        <a:p>
          <a:endParaRPr lang="en-GB"/>
        </a:p>
      </dgm:t>
    </dgm:pt>
    <dgm:pt modelId="{72EAEA1F-8519-492A-B72C-8D1710FAFFB1}" type="pres">
      <dgm:prSet presAssocID="{F2C5547E-D08A-4263-BC80-6936529B022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0909F2B-F915-4D92-9C43-2133BC7F0E30}" type="presOf" srcId="{F2C5547E-D08A-4263-BC80-6936529B0225}" destId="{72EAEA1F-8519-492A-B72C-8D1710FAFFB1}" srcOrd="0" destOrd="0" presId="urn:microsoft.com/office/officeart/2008/layout/AlternatingHexagons"/>
    <dgm:cxn modelId="{ACDE719F-BA3C-468B-96FF-95B561A6F925}" type="presOf" srcId="{86C60284-AF9C-47F8-9D2D-8580A11635B4}" destId="{DD4DFD16-86AD-432E-8C61-2B4C9673E284}" srcOrd="0" destOrd="0" presId="urn:microsoft.com/office/officeart/2008/layout/AlternatingHexagons"/>
    <dgm:cxn modelId="{F94AFF3D-FD69-42A8-8BF6-8063F4ECD3C2}" type="presOf" srcId="{F2CA17EC-7239-473F-86AE-4CD1B2571B1E}" destId="{226361D2-C63C-4463-A121-FF9047E3CF98}" srcOrd="0" destOrd="0" presId="urn:microsoft.com/office/officeart/2008/layout/AlternatingHexagons"/>
    <dgm:cxn modelId="{DC9525AD-C503-4A09-840F-722F2EDDD329}" type="presOf" srcId="{BB12F7EF-6E7F-4D33-9117-9D695A3B19CF}" destId="{46595547-9E43-4D02-85E6-21922A1E8867}" srcOrd="0" destOrd="0" presId="urn:microsoft.com/office/officeart/2008/layout/AlternatingHexagons"/>
    <dgm:cxn modelId="{A53E6E66-075D-40E5-BA4E-40ADC0394BDD}" srcId="{C4EDE1FF-C719-4967-9EF3-4A92F0B2123A}" destId="{86C60284-AF9C-47F8-9D2D-8580A11635B4}" srcOrd="2" destOrd="0" parTransId="{EFAFEEF2-0CC7-4888-8AF5-40127042A73B}" sibTransId="{F2C5547E-D08A-4263-BC80-6936529B0225}"/>
    <dgm:cxn modelId="{D0944973-4FD1-4D9C-A869-3E317651A2E4}" srcId="{C4EDE1FF-C719-4967-9EF3-4A92F0B2123A}" destId="{C7F9E2E1-FEEE-4A00-8E26-30C4966EC636}" srcOrd="1" destOrd="0" parTransId="{D765A33E-DCE8-4C2C-92C4-D7EBAD0A953D}" sibTransId="{F2CA17EC-7239-473F-86AE-4CD1B2571B1E}"/>
    <dgm:cxn modelId="{86D9912A-0447-44F2-9E4B-7C1E31F837D7}" srcId="{C4EDE1FF-C719-4967-9EF3-4A92F0B2123A}" destId="{BB12F7EF-6E7F-4D33-9117-9D695A3B19CF}" srcOrd="0" destOrd="0" parTransId="{DE5CC92E-0666-42A9-AA1F-402F85755767}" sibTransId="{6DD3EE42-B5B9-4E8E-B152-2F3642768702}"/>
    <dgm:cxn modelId="{B304EABD-4A61-4966-A0BF-3EA54EA01FDF}" type="presOf" srcId="{C4EDE1FF-C719-4967-9EF3-4A92F0B2123A}" destId="{5F752640-0EB2-45CA-96FB-D76BAE43BF46}" srcOrd="0" destOrd="0" presId="urn:microsoft.com/office/officeart/2008/layout/AlternatingHexagons"/>
    <dgm:cxn modelId="{4FA98A0A-F1DE-403F-ADB5-138D3533815B}" type="presOf" srcId="{C7F9E2E1-FEEE-4A00-8E26-30C4966EC636}" destId="{C5915A6A-F4CB-46EE-AB84-C11DC77023BE}" srcOrd="0" destOrd="0" presId="urn:microsoft.com/office/officeart/2008/layout/AlternatingHexagons"/>
    <dgm:cxn modelId="{97670777-DAF5-44D3-9049-60D1F0D66435}" type="presOf" srcId="{6DD3EE42-B5B9-4E8E-B152-2F3642768702}" destId="{1C02D62C-4843-4FB3-A50D-8CADA412D414}" srcOrd="0" destOrd="0" presId="urn:microsoft.com/office/officeart/2008/layout/AlternatingHexagons"/>
    <dgm:cxn modelId="{47A5A445-346E-4E4E-AACB-30465A4D196A}" type="presParOf" srcId="{5F752640-0EB2-45CA-96FB-D76BAE43BF46}" destId="{54F5DF37-2C3B-4944-884D-3F80999F5B68}" srcOrd="0" destOrd="0" presId="urn:microsoft.com/office/officeart/2008/layout/AlternatingHexagons"/>
    <dgm:cxn modelId="{9E04A3E4-8CC5-4E9F-970D-5C6B44C8663C}" type="presParOf" srcId="{54F5DF37-2C3B-4944-884D-3F80999F5B68}" destId="{46595547-9E43-4D02-85E6-21922A1E8867}" srcOrd="0" destOrd="0" presId="urn:microsoft.com/office/officeart/2008/layout/AlternatingHexagons"/>
    <dgm:cxn modelId="{338ECE6C-816E-4DEF-B359-35CE07D1123D}" type="presParOf" srcId="{54F5DF37-2C3B-4944-884D-3F80999F5B68}" destId="{C3F0A91B-1EF9-4AFA-85C5-50E409454DC7}" srcOrd="1" destOrd="0" presId="urn:microsoft.com/office/officeart/2008/layout/AlternatingHexagons"/>
    <dgm:cxn modelId="{2E0EF0CF-7B4B-4168-92D3-B3A9F6DFD8D7}" type="presParOf" srcId="{54F5DF37-2C3B-4944-884D-3F80999F5B68}" destId="{EDF24AAC-3E07-49B0-9402-6526D105ABD8}" srcOrd="2" destOrd="0" presId="urn:microsoft.com/office/officeart/2008/layout/AlternatingHexagons"/>
    <dgm:cxn modelId="{BB97BE3F-211B-4C6B-ACCF-63F97352729E}" type="presParOf" srcId="{54F5DF37-2C3B-4944-884D-3F80999F5B68}" destId="{63D0E3AF-4FFF-4E76-91EB-1834DB1E5446}" srcOrd="3" destOrd="0" presId="urn:microsoft.com/office/officeart/2008/layout/AlternatingHexagons"/>
    <dgm:cxn modelId="{19A7D7FD-68C0-4065-9478-5E6A91297C0F}" type="presParOf" srcId="{54F5DF37-2C3B-4944-884D-3F80999F5B68}" destId="{1C02D62C-4843-4FB3-A50D-8CADA412D414}" srcOrd="4" destOrd="0" presId="urn:microsoft.com/office/officeart/2008/layout/AlternatingHexagons"/>
    <dgm:cxn modelId="{6CD0C3D8-DDF8-4BA4-9E0B-FB8172247046}" type="presParOf" srcId="{5F752640-0EB2-45CA-96FB-D76BAE43BF46}" destId="{6A5EC6CB-C41B-4FA9-8528-A769830291D6}" srcOrd="1" destOrd="0" presId="urn:microsoft.com/office/officeart/2008/layout/AlternatingHexagons"/>
    <dgm:cxn modelId="{546A0D77-968A-4070-A942-DDF14D0A8A46}" type="presParOf" srcId="{5F752640-0EB2-45CA-96FB-D76BAE43BF46}" destId="{AAB46171-2472-4989-B341-7117928F67FE}" srcOrd="2" destOrd="0" presId="urn:microsoft.com/office/officeart/2008/layout/AlternatingHexagons"/>
    <dgm:cxn modelId="{164D37BD-FAE6-4E89-B272-70D29D32CCA9}" type="presParOf" srcId="{AAB46171-2472-4989-B341-7117928F67FE}" destId="{C5915A6A-F4CB-46EE-AB84-C11DC77023BE}" srcOrd="0" destOrd="0" presId="urn:microsoft.com/office/officeart/2008/layout/AlternatingHexagons"/>
    <dgm:cxn modelId="{8A82646D-ACDD-4A45-B67D-E00005F4165D}" type="presParOf" srcId="{AAB46171-2472-4989-B341-7117928F67FE}" destId="{5193FE17-9410-4AEC-9E4B-575AFED46D56}" srcOrd="1" destOrd="0" presId="urn:microsoft.com/office/officeart/2008/layout/AlternatingHexagons"/>
    <dgm:cxn modelId="{9F55FDB1-A00E-4670-8115-61171C2EDB3C}" type="presParOf" srcId="{AAB46171-2472-4989-B341-7117928F67FE}" destId="{41790E19-6F5C-4D60-9AEB-1352C6A2B2D6}" srcOrd="2" destOrd="0" presId="urn:microsoft.com/office/officeart/2008/layout/AlternatingHexagons"/>
    <dgm:cxn modelId="{EEB9F107-C33B-4011-9655-65B994D91543}" type="presParOf" srcId="{AAB46171-2472-4989-B341-7117928F67FE}" destId="{09122BDB-2022-4002-9ED9-3CD946A09B28}" srcOrd="3" destOrd="0" presId="urn:microsoft.com/office/officeart/2008/layout/AlternatingHexagons"/>
    <dgm:cxn modelId="{0BA2EEBE-F5FF-489F-AACD-3CEEFFCA6D3B}" type="presParOf" srcId="{AAB46171-2472-4989-B341-7117928F67FE}" destId="{226361D2-C63C-4463-A121-FF9047E3CF98}" srcOrd="4" destOrd="0" presId="urn:microsoft.com/office/officeart/2008/layout/AlternatingHexagons"/>
    <dgm:cxn modelId="{E04D0F38-28F7-441A-929A-EC90046406DB}" type="presParOf" srcId="{5F752640-0EB2-45CA-96FB-D76BAE43BF46}" destId="{710A2982-70C7-499C-9CDF-7C036CDBD7E8}" srcOrd="3" destOrd="0" presId="urn:microsoft.com/office/officeart/2008/layout/AlternatingHexagons"/>
    <dgm:cxn modelId="{3558B9AC-9A02-4DF8-BD8E-3862E4D879EF}" type="presParOf" srcId="{5F752640-0EB2-45CA-96FB-D76BAE43BF46}" destId="{F42008E8-7DEA-4A9B-B805-62337EE2D711}" srcOrd="4" destOrd="0" presId="urn:microsoft.com/office/officeart/2008/layout/AlternatingHexagons"/>
    <dgm:cxn modelId="{68C99B21-9B7B-49BB-ABD6-933339C23C69}" type="presParOf" srcId="{F42008E8-7DEA-4A9B-B805-62337EE2D711}" destId="{DD4DFD16-86AD-432E-8C61-2B4C9673E284}" srcOrd="0" destOrd="0" presId="urn:microsoft.com/office/officeart/2008/layout/AlternatingHexagons"/>
    <dgm:cxn modelId="{A733B640-3AE1-468F-B1D8-CC68E6905A08}" type="presParOf" srcId="{F42008E8-7DEA-4A9B-B805-62337EE2D711}" destId="{8D54DC1F-C478-4FDE-AC5D-7010F557A388}" srcOrd="1" destOrd="0" presId="urn:microsoft.com/office/officeart/2008/layout/AlternatingHexagons"/>
    <dgm:cxn modelId="{934B6BB7-A54B-40D2-9F1A-4D37ED79503B}" type="presParOf" srcId="{F42008E8-7DEA-4A9B-B805-62337EE2D711}" destId="{5CFCA8C1-EAAB-4DF4-B369-F5C4A9C7AF15}" srcOrd="2" destOrd="0" presId="urn:microsoft.com/office/officeart/2008/layout/AlternatingHexagons"/>
    <dgm:cxn modelId="{30F28588-7685-4FD7-AFDE-868517B006C7}" type="presParOf" srcId="{F42008E8-7DEA-4A9B-B805-62337EE2D711}" destId="{3213F6E5-88BC-46C2-8399-662A364AE1D9}" srcOrd="3" destOrd="0" presId="urn:microsoft.com/office/officeart/2008/layout/AlternatingHexagons"/>
    <dgm:cxn modelId="{2A119906-BCE7-47C9-AEA8-877A3769EE41}" type="presParOf" srcId="{F42008E8-7DEA-4A9B-B805-62337EE2D711}" destId="{72EAEA1F-8519-492A-B72C-8D1710FAFFB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7A3AB-FAB9-4FC3-8135-60403CC4FF8D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53A1F8-37F8-47ED-A311-F01767D2548B}">
      <dgm:prSet phldrT="[Text]"/>
      <dgm:spPr/>
      <dgm:t>
        <a:bodyPr/>
        <a:lstStyle/>
        <a:p>
          <a:r>
            <a:rPr lang="en-US" b="1" dirty="0" smtClean="0"/>
            <a:t>CAP Service </a:t>
          </a:r>
          <a:endParaRPr lang="en-US" b="1" dirty="0"/>
        </a:p>
      </dgm:t>
    </dgm:pt>
    <dgm:pt modelId="{1D6EBD73-110E-465C-8EB5-8ED5A24AA4B3}" type="parTrans" cxnId="{5921754C-E045-488E-B9C5-876E4F7DB7C1}">
      <dgm:prSet/>
      <dgm:spPr/>
      <dgm:t>
        <a:bodyPr/>
        <a:lstStyle/>
        <a:p>
          <a:endParaRPr lang="en-US" b="1"/>
        </a:p>
      </dgm:t>
    </dgm:pt>
    <dgm:pt modelId="{4940BEC6-3AFB-4ABC-9816-33F820212C19}" type="sibTrans" cxnId="{5921754C-E045-488E-B9C5-876E4F7DB7C1}">
      <dgm:prSet/>
      <dgm:spPr/>
      <dgm:t>
        <a:bodyPr/>
        <a:lstStyle/>
        <a:p>
          <a:endParaRPr lang="en-US" b="1"/>
        </a:p>
      </dgm:t>
    </dgm:pt>
    <dgm:pt modelId="{88A145F2-BA5E-4166-88E5-84134EBF309D}">
      <dgm:prSet phldrT="[Text]"/>
      <dgm:spPr/>
      <dgm:t>
        <a:bodyPr/>
        <a:lstStyle/>
        <a:p>
          <a:r>
            <a:rPr lang="en-US" b="1" dirty="0" smtClean="0"/>
            <a:t>Network &amp; Thematic Meeting</a:t>
          </a:r>
          <a:endParaRPr lang="en-US" b="1" dirty="0"/>
        </a:p>
      </dgm:t>
    </dgm:pt>
    <dgm:pt modelId="{F0D07782-F2D2-4F1B-80AC-9821137B768C}" type="parTrans" cxnId="{DBFFD918-EC70-466A-A49E-2381DDB9A9AC}">
      <dgm:prSet/>
      <dgm:spPr/>
      <dgm:t>
        <a:bodyPr/>
        <a:lstStyle/>
        <a:p>
          <a:endParaRPr lang="en-US" b="1"/>
        </a:p>
      </dgm:t>
    </dgm:pt>
    <dgm:pt modelId="{C2B13D52-C12B-4A61-AEF5-F43053B456BE}" type="sibTrans" cxnId="{DBFFD918-EC70-466A-A49E-2381DDB9A9AC}">
      <dgm:prSet/>
      <dgm:spPr/>
      <dgm:t>
        <a:bodyPr/>
        <a:lstStyle/>
        <a:p>
          <a:endParaRPr lang="en-US" b="1"/>
        </a:p>
      </dgm:t>
    </dgm:pt>
    <dgm:pt modelId="{C917F4F1-F9EB-45AA-A198-0333CA5D2DC7}">
      <dgm:prSet phldrT="[Text]"/>
      <dgm:spPr/>
      <dgm:t>
        <a:bodyPr/>
        <a:lstStyle/>
        <a:p>
          <a:r>
            <a:rPr lang="en-US" b="1" dirty="0" smtClean="0"/>
            <a:t>Compliance monitoring</a:t>
          </a:r>
          <a:endParaRPr lang="en-US" b="1" dirty="0"/>
        </a:p>
      </dgm:t>
    </dgm:pt>
    <dgm:pt modelId="{3DE9D0C4-DC1E-40B5-B2ED-35D7FB83E966}" type="parTrans" cxnId="{9036D1F9-BE56-4328-BD4A-08870EE4B04E}">
      <dgm:prSet/>
      <dgm:spPr/>
      <dgm:t>
        <a:bodyPr/>
        <a:lstStyle/>
        <a:p>
          <a:endParaRPr lang="en-US" b="1"/>
        </a:p>
      </dgm:t>
    </dgm:pt>
    <dgm:pt modelId="{6627B51C-B15E-49E1-A153-8CEE802CCC50}" type="sibTrans" cxnId="{9036D1F9-BE56-4328-BD4A-08870EE4B04E}">
      <dgm:prSet/>
      <dgm:spPr/>
      <dgm:t>
        <a:bodyPr/>
        <a:lstStyle/>
        <a:p>
          <a:endParaRPr lang="en-US" b="1"/>
        </a:p>
      </dgm:t>
    </dgm:pt>
    <dgm:pt modelId="{8CEA0D64-97A6-4844-A6B6-AA64A3944105}">
      <dgm:prSet phldrT="[Text]"/>
      <dgm:spPr/>
      <dgm:t>
        <a:bodyPr/>
        <a:lstStyle/>
        <a:p>
          <a:r>
            <a:rPr lang="en-US" b="1" dirty="0" smtClean="0"/>
            <a:t>Policy Support</a:t>
          </a:r>
          <a:endParaRPr lang="en-US" b="1" dirty="0"/>
        </a:p>
      </dgm:t>
    </dgm:pt>
    <dgm:pt modelId="{6BD06617-C2D6-4AC0-A883-884A0319E4AE}" type="parTrans" cxnId="{B5749914-24B6-4C7D-8AA9-575238D1446B}">
      <dgm:prSet/>
      <dgm:spPr/>
      <dgm:t>
        <a:bodyPr/>
        <a:lstStyle/>
        <a:p>
          <a:endParaRPr lang="en-US" b="1"/>
        </a:p>
      </dgm:t>
    </dgm:pt>
    <dgm:pt modelId="{D50344EE-A134-4F7E-9ABE-C2193080A0B3}" type="sibTrans" cxnId="{B5749914-24B6-4C7D-8AA9-575238D1446B}">
      <dgm:prSet/>
      <dgm:spPr/>
      <dgm:t>
        <a:bodyPr/>
        <a:lstStyle/>
        <a:p>
          <a:endParaRPr lang="en-US" b="1"/>
        </a:p>
      </dgm:t>
    </dgm:pt>
    <dgm:pt modelId="{96D8848F-972D-4900-8552-C28268FD4600}">
      <dgm:prSet phldrT="[Text]"/>
      <dgm:spPr/>
      <dgm:t>
        <a:bodyPr/>
        <a:lstStyle/>
        <a:p>
          <a:r>
            <a:rPr lang="en-US" b="1" dirty="0" smtClean="0"/>
            <a:t>Technical Assistance</a:t>
          </a:r>
          <a:endParaRPr lang="en-US" b="1" dirty="0"/>
        </a:p>
      </dgm:t>
    </dgm:pt>
    <dgm:pt modelId="{21132551-28D6-4FD0-AD80-DFF97E6640F4}" type="parTrans" cxnId="{A289194A-CE50-44F2-8AD2-44410CCBFD3A}">
      <dgm:prSet/>
      <dgm:spPr/>
      <dgm:t>
        <a:bodyPr/>
        <a:lstStyle/>
        <a:p>
          <a:endParaRPr lang="en-US" b="1"/>
        </a:p>
      </dgm:t>
    </dgm:pt>
    <dgm:pt modelId="{3EBEA4D7-43F3-493A-90B9-0093DF1FD47D}" type="sibTrans" cxnId="{A289194A-CE50-44F2-8AD2-44410CCBFD3A}">
      <dgm:prSet/>
      <dgm:spPr/>
      <dgm:t>
        <a:bodyPr/>
        <a:lstStyle/>
        <a:p>
          <a:endParaRPr lang="en-US" b="1"/>
        </a:p>
      </dgm:t>
    </dgm:pt>
    <dgm:pt modelId="{E8AF585B-9ECB-4EBF-9445-6E7F69456BE3}">
      <dgm:prSet/>
      <dgm:spPr/>
      <dgm:t>
        <a:bodyPr/>
        <a:lstStyle/>
        <a:p>
          <a:r>
            <a:rPr lang="en-US" b="1" dirty="0" smtClean="0"/>
            <a:t>Data Reporting</a:t>
          </a:r>
          <a:endParaRPr lang="en-US" b="1" dirty="0"/>
        </a:p>
      </dgm:t>
    </dgm:pt>
    <dgm:pt modelId="{60113E9D-22FC-4369-BAC5-8FFA82028E94}" type="parTrans" cxnId="{839F43DA-9B77-4366-8F21-F70CAC07D497}">
      <dgm:prSet/>
      <dgm:spPr/>
      <dgm:t>
        <a:bodyPr/>
        <a:lstStyle/>
        <a:p>
          <a:endParaRPr lang="en-US" b="1"/>
        </a:p>
      </dgm:t>
    </dgm:pt>
    <dgm:pt modelId="{AD8AABBA-2769-432D-AA7A-9AE38725307C}" type="sibTrans" cxnId="{839F43DA-9B77-4366-8F21-F70CAC07D497}">
      <dgm:prSet/>
      <dgm:spPr/>
      <dgm:t>
        <a:bodyPr/>
        <a:lstStyle/>
        <a:p>
          <a:endParaRPr lang="en-US" b="1"/>
        </a:p>
      </dgm:t>
    </dgm:pt>
    <dgm:pt modelId="{6CFF41BC-58A9-4495-930B-05FCD7261C79}">
      <dgm:prSet/>
      <dgm:spPr/>
      <dgm:t>
        <a:bodyPr/>
        <a:lstStyle/>
        <a:p>
          <a:r>
            <a:rPr lang="en-US" b="1" dirty="0" smtClean="0"/>
            <a:t>Awareness and Information</a:t>
          </a:r>
          <a:endParaRPr lang="en-US" b="1" dirty="0"/>
        </a:p>
      </dgm:t>
    </dgm:pt>
    <dgm:pt modelId="{8C3E717C-92FA-4B5B-A920-25481BBCCE71}" type="parTrans" cxnId="{F7EFF103-C140-4D7C-A33F-4F81BCD34F7C}">
      <dgm:prSet/>
      <dgm:spPr/>
      <dgm:t>
        <a:bodyPr/>
        <a:lstStyle/>
        <a:p>
          <a:endParaRPr lang="en-US" b="1"/>
        </a:p>
      </dgm:t>
    </dgm:pt>
    <dgm:pt modelId="{B0B68954-D25E-49E5-934B-727010FF96E0}" type="sibTrans" cxnId="{F7EFF103-C140-4D7C-A33F-4F81BCD34F7C}">
      <dgm:prSet/>
      <dgm:spPr/>
      <dgm:t>
        <a:bodyPr/>
        <a:lstStyle/>
        <a:p>
          <a:endParaRPr lang="en-US" b="1"/>
        </a:p>
      </dgm:t>
    </dgm:pt>
    <dgm:pt modelId="{487EB276-F56E-4699-80F2-AD9DC72DC359}">
      <dgm:prSet/>
      <dgm:spPr/>
      <dgm:t>
        <a:bodyPr/>
        <a:lstStyle/>
        <a:p>
          <a:r>
            <a:rPr lang="en-US" b="1" dirty="0" smtClean="0"/>
            <a:t>Monitoring and Control of ODS Trade</a:t>
          </a:r>
          <a:endParaRPr lang="en-US" b="1" dirty="0"/>
        </a:p>
      </dgm:t>
    </dgm:pt>
    <dgm:pt modelId="{8B314701-CF30-43C6-A748-C704060E977A}" type="parTrans" cxnId="{9F457313-58C6-454D-A340-CB04152FAA6D}">
      <dgm:prSet/>
      <dgm:spPr/>
      <dgm:t>
        <a:bodyPr/>
        <a:lstStyle/>
        <a:p>
          <a:endParaRPr lang="en-US" b="1"/>
        </a:p>
      </dgm:t>
    </dgm:pt>
    <dgm:pt modelId="{424ABF19-2898-4163-B7AC-36303B1F18DF}" type="sibTrans" cxnId="{9F457313-58C6-454D-A340-CB04152FAA6D}">
      <dgm:prSet/>
      <dgm:spPr/>
      <dgm:t>
        <a:bodyPr/>
        <a:lstStyle/>
        <a:p>
          <a:endParaRPr lang="en-US" b="1"/>
        </a:p>
      </dgm:t>
    </dgm:pt>
    <dgm:pt modelId="{6951513F-D2C8-4B2E-AA9B-69083C3CB70A}">
      <dgm:prSet/>
      <dgm:spPr/>
      <dgm:t>
        <a:bodyPr/>
        <a:lstStyle/>
        <a:p>
          <a:r>
            <a:rPr lang="en-US" b="1" dirty="0" smtClean="0"/>
            <a:t>NOU Capacity Building</a:t>
          </a:r>
          <a:endParaRPr lang="en-US" b="1" dirty="0"/>
        </a:p>
      </dgm:t>
    </dgm:pt>
    <dgm:pt modelId="{10C91B8D-B9B9-4166-A586-BEA1541F9148}" type="parTrans" cxnId="{CBF25EEE-BAFF-4372-8BBF-9906AA2AE2F7}">
      <dgm:prSet/>
      <dgm:spPr/>
      <dgm:t>
        <a:bodyPr/>
        <a:lstStyle/>
        <a:p>
          <a:endParaRPr lang="en-US" b="1"/>
        </a:p>
      </dgm:t>
    </dgm:pt>
    <dgm:pt modelId="{8480E1B1-B89B-414C-A1F9-3F34D8971F11}" type="sibTrans" cxnId="{CBF25EEE-BAFF-4372-8BBF-9906AA2AE2F7}">
      <dgm:prSet/>
      <dgm:spPr/>
      <dgm:t>
        <a:bodyPr/>
        <a:lstStyle/>
        <a:p>
          <a:endParaRPr lang="en-US" b="1"/>
        </a:p>
      </dgm:t>
    </dgm:pt>
    <dgm:pt modelId="{69C298C8-93E5-4A47-BC6F-7FE3C12AF8E1}">
      <dgm:prSet/>
      <dgm:spPr/>
      <dgm:t>
        <a:bodyPr/>
        <a:lstStyle/>
        <a:p>
          <a:r>
            <a:rPr lang="en-US" b="1" dirty="0" smtClean="0"/>
            <a:t>South-south Cooperation</a:t>
          </a:r>
          <a:endParaRPr lang="en-US" b="1" dirty="0"/>
        </a:p>
      </dgm:t>
    </dgm:pt>
    <dgm:pt modelId="{FFF1DFE1-1DC6-4A65-A6D0-F70790995399}" type="parTrans" cxnId="{5401F288-9EF2-48A1-B8E9-EAA3050533CB}">
      <dgm:prSet/>
      <dgm:spPr/>
      <dgm:t>
        <a:bodyPr/>
        <a:lstStyle/>
        <a:p>
          <a:endParaRPr lang="en-US"/>
        </a:p>
      </dgm:t>
    </dgm:pt>
    <dgm:pt modelId="{6518A769-B0E9-47E9-AE54-0D94D4FB25C0}" type="sibTrans" cxnId="{5401F288-9EF2-48A1-B8E9-EAA3050533CB}">
      <dgm:prSet/>
      <dgm:spPr/>
      <dgm:t>
        <a:bodyPr/>
        <a:lstStyle/>
        <a:p>
          <a:endParaRPr lang="en-US"/>
        </a:p>
      </dgm:t>
    </dgm:pt>
    <dgm:pt modelId="{BE9DCBEF-0222-4667-B2A2-C0063552AD6F}" type="pres">
      <dgm:prSet presAssocID="{B5D7A3AB-FAB9-4FC3-8135-60403CC4FF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AFF13F-E6AC-4CFB-A1D9-6FBF5AC8B50D}" type="pres">
      <dgm:prSet presAssocID="{7853A1F8-37F8-47ED-A311-F01767D2548B}" presName="centerShape" presStyleLbl="node0" presStyleIdx="0" presStyleCnt="1"/>
      <dgm:spPr/>
      <dgm:t>
        <a:bodyPr/>
        <a:lstStyle/>
        <a:p>
          <a:endParaRPr lang="en-US"/>
        </a:p>
      </dgm:t>
    </dgm:pt>
    <dgm:pt modelId="{BD54834B-5824-46B1-80C7-ACBB2DDF4A01}" type="pres">
      <dgm:prSet presAssocID="{F0D07782-F2D2-4F1B-80AC-9821137B768C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FEBB85E-DE06-4635-8518-C8A7B87A51FF}" type="pres">
      <dgm:prSet presAssocID="{F0D07782-F2D2-4F1B-80AC-9821137B768C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AE8F19D3-00F4-4539-96AA-6BEB2C2A4DBE}" type="pres">
      <dgm:prSet presAssocID="{88A145F2-BA5E-4166-88E5-84134EBF30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B6D4B-D5F9-4E5A-B626-80E04BF4DD19}" type="pres">
      <dgm:prSet presAssocID="{3DE9D0C4-DC1E-40B5-B2ED-35D7FB83E966}" presName="parTrans" presStyleLbl="sibTrans2D1" presStyleIdx="1" presStyleCnt="9"/>
      <dgm:spPr/>
      <dgm:t>
        <a:bodyPr/>
        <a:lstStyle/>
        <a:p>
          <a:endParaRPr lang="en-US"/>
        </a:p>
      </dgm:t>
    </dgm:pt>
    <dgm:pt modelId="{0A0BAEE1-0E25-45DC-894C-6ACC4022CB0C}" type="pres">
      <dgm:prSet presAssocID="{3DE9D0C4-DC1E-40B5-B2ED-35D7FB83E966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B49E7297-0CCE-4749-8D4A-C9E683889E44}" type="pres">
      <dgm:prSet presAssocID="{C917F4F1-F9EB-45AA-A198-0333CA5D2DC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4878A-3279-42B8-8571-183A4E8C92A1}" type="pres">
      <dgm:prSet presAssocID="{6BD06617-C2D6-4AC0-A883-884A0319E4AE}" presName="parTrans" presStyleLbl="sibTrans2D1" presStyleIdx="2" presStyleCnt="9"/>
      <dgm:spPr/>
      <dgm:t>
        <a:bodyPr/>
        <a:lstStyle/>
        <a:p>
          <a:endParaRPr lang="en-US"/>
        </a:p>
      </dgm:t>
    </dgm:pt>
    <dgm:pt modelId="{C314A7A6-06E8-4E98-93EB-2C0CE1585DC7}" type="pres">
      <dgm:prSet presAssocID="{6BD06617-C2D6-4AC0-A883-884A0319E4AE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1055364A-0EAB-445B-9424-F43AD4F0A32D}" type="pres">
      <dgm:prSet presAssocID="{8CEA0D64-97A6-4844-A6B6-AA64A394410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4D975-27F1-4EE0-8F7F-B3349B57EF9A}" type="pres">
      <dgm:prSet presAssocID="{21132551-28D6-4FD0-AD80-DFF97E6640F4}" presName="parTrans" presStyleLbl="sibTrans2D1" presStyleIdx="3" presStyleCnt="9"/>
      <dgm:spPr/>
      <dgm:t>
        <a:bodyPr/>
        <a:lstStyle/>
        <a:p>
          <a:endParaRPr lang="en-US"/>
        </a:p>
      </dgm:t>
    </dgm:pt>
    <dgm:pt modelId="{E4A05727-A1A7-4CD7-98CC-D8EB47BC5D76}" type="pres">
      <dgm:prSet presAssocID="{21132551-28D6-4FD0-AD80-DFF97E6640F4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96C64061-1800-4BAD-959D-EDCE2C32238A}" type="pres">
      <dgm:prSet presAssocID="{96D8848F-972D-4900-8552-C28268FD460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17FA3-7D81-4856-A010-79817A13A933}" type="pres">
      <dgm:prSet presAssocID="{60113E9D-22FC-4369-BAC5-8FFA82028E94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2C0C6BD-C61F-444F-9922-4D11FEC65FAC}" type="pres">
      <dgm:prSet presAssocID="{60113E9D-22FC-4369-BAC5-8FFA82028E94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850510C5-F61C-4EBB-8C2E-9EB4FE78E182}" type="pres">
      <dgm:prSet presAssocID="{E8AF585B-9ECB-4EBF-9445-6E7F69456BE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A2153-2A76-466E-88C2-9EB39E44E661}" type="pres">
      <dgm:prSet presAssocID="{8C3E717C-92FA-4B5B-A920-25481BBCCE71}" presName="parTrans" presStyleLbl="sibTrans2D1" presStyleIdx="5" presStyleCnt="9"/>
      <dgm:spPr/>
      <dgm:t>
        <a:bodyPr/>
        <a:lstStyle/>
        <a:p>
          <a:endParaRPr lang="en-US"/>
        </a:p>
      </dgm:t>
    </dgm:pt>
    <dgm:pt modelId="{4E4571D6-AB35-471F-BF63-65A96D45898E}" type="pres">
      <dgm:prSet presAssocID="{8C3E717C-92FA-4B5B-A920-25481BBCCE71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08634C99-FF0B-4887-886A-DCA0D604481C}" type="pres">
      <dgm:prSet presAssocID="{6CFF41BC-58A9-4495-930B-05FCD7261C7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9C206-1809-4AD5-9B2A-D7F5A3729103}" type="pres">
      <dgm:prSet presAssocID="{8B314701-CF30-43C6-A748-C704060E977A}" presName="parTrans" presStyleLbl="sibTrans2D1" presStyleIdx="6" presStyleCnt="9"/>
      <dgm:spPr/>
      <dgm:t>
        <a:bodyPr/>
        <a:lstStyle/>
        <a:p>
          <a:endParaRPr lang="en-US"/>
        </a:p>
      </dgm:t>
    </dgm:pt>
    <dgm:pt modelId="{44344728-7071-4369-9C9E-7786940E879E}" type="pres">
      <dgm:prSet presAssocID="{8B314701-CF30-43C6-A748-C704060E977A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9B68D771-523A-4377-8F66-400E037E70E8}" type="pres">
      <dgm:prSet presAssocID="{487EB276-F56E-4699-80F2-AD9DC72DC35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2C366-FEBC-493E-8DBE-C4D119A27863}" type="pres">
      <dgm:prSet presAssocID="{10C91B8D-B9B9-4166-A586-BEA1541F9148}" presName="parTrans" presStyleLbl="sibTrans2D1" presStyleIdx="7" presStyleCnt="9"/>
      <dgm:spPr/>
      <dgm:t>
        <a:bodyPr/>
        <a:lstStyle/>
        <a:p>
          <a:endParaRPr lang="en-US"/>
        </a:p>
      </dgm:t>
    </dgm:pt>
    <dgm:pt modelId="{B0ED06E8-7C03-4903-AED4-EC4288EFEE91}" type="pres">
      <dgm:prSet presAssocID="{10C91B8D-B9B9-4166-A586-BEA1541F9148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E3002ADD-496A-482D-8A05-4C70852C1D34}" type="pres">
      <dgm:prSet presAssocID="{6951513F-D2C8-4B2E-AA9B-69083C3CB70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A36DB-D49E-4823-8BF9-FF63E61A8174}" type="pres">
      <dgm:prSet presAssocID="{FFF1DFE1-1DC6-4A65-A6D0-F70790995399}" presName="parTrans" presStyleLbl="sibTrans2D1" presStyleIdx="8" presStyleCnt="9"/>
      <dgm:spPr/>
      <dgm:t>
        <a:bodyPr/>
        <a:lstStyle/>
        <a:p>
          <a:endParaRPr lang="en-US"/>
        </a:p>
      </dgm:t>
    </dgm:pt>
    <dgm:pt modelId="{C4FE3274-D98E-46CF-91FB-0556D99CA10E}" type="pres">
      <dgm:prSet presAssocID="{FFF1DFE1-1DC6-4A65-A6D0-F7079099539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FCECBD68-2811-4477-8196-86CFF8491B88}" type="pres">
      <dgm:prSet presAssocID="{69C298C8-93E5-4A47-BC6F-7FE3C12AF8E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345C54-21A7-4DE8-A152-DB894AE526EB}" type="presOf" srcId="{69C298C8-93E5-4A47-BC6F-7FE3C12AF8E1}" destId="{FCECBD68-2811-4477-8196-86CFF8491B88}" srcOrd="0" destOrd="0" presId="urn:microsoft.com/office/officeart/2005/8/layout/radial5"/>
    <dgm:cxn modelId="{B5749914-24B6-4C7D-8AA9-575238D1446B}" srcId="{7853A1F8-37F8-47ED-A311-F01767D2548B}" destId="{8CEA0D64-97A6-4844-A6B6-AA64A3944105}" srcOrd="2" destOrd="0" parTransId="{6BD06617-C2D6-4AC0-A883-884A0319E4AE}" sibTransId="{D50344EE-A134-4F7E-9ABE-C2193080A0B3}"/>
    <dgm:cxn modelId="{88A69648-F4B3-453E-A8DA-97548CCC324D}" type="presOf" srcId="{6BD06617-C2D6-4AC0-A883-884A0319E4AE}" destId="{0F04878A-3279-42B8-8571-183A4E8C92A1}" srcOrd="0" destOrd="0" presId="urn:microsoft.com/office/officeart/2005/8/layout/radial5"/>
    <dgm:cxn modelId="{222EDF20-9C60-4840-85D3-65019BCFDC30}" type="presOf" srcId="{8C3E717C-92FA-4B5B-A920-25481BBCCE71}" destId="{4E4571D6-AB35-471F-BF63-65A96D45898E}" srcOrd="1" destOrd="0" presId="urn:microsoft.com/office/officeart/2005/8/layout/radial5"/>
    <dgm:cxn modelId="{E312A15F-348A-4F60-BAAE-74260202ED40}" type="presOf" srcId="{10C91B8D-B9B9-4166-A586-BEA1541F9148}" destId="{B0ED06E8-7C03-4903-AED4-EC4288EFEE91}" srcOrd="1" destOrd="0" presId="urn:microsoft.com/office/officeart/2005/8/layout/radial5"/>
    <dgm:cxn modelId="{7B508750-77E9-4692-A431-DF00234F976D}" type="presOf" srcId="{96D8848F-972D-4900-8552-C28268FD4600}" destId="{96C64061-1800-4BAD-959D-EDCE2C32238A}" srcOrd="0" destOrd="0" presId="urn:microsoft.com/office/officeart/2005/8/layout/radial5"/>
    <dgm:cxn modelId="{CBF25EEE-BAFF-4372-8BBF-9906AA2AE2F7}" srcId="{7853A1F8-37F8-47ED-A311-F01767D2548B}" destId="{6951513F-D2C8-4B2E-AA9B-69083C3CB70A}" srcOrd="7" destOrd="0" parTransId="{10C91B8D-B9B9-4166-A586-BEA1541F9148}" sibTransId="{8480E1B1-B89B-414C-A1F9-3F34D8971F11}"/>
    <dgm:cxn modelId="{9F457313-58C6-454D-A340-CB04152FAA6D}" srcId="{7853A1F8-37F8-47ED-A311-F01767D2548B}" destId="{487EB276-F56E-4699-80F2-AD9DC72DC359}" srcOrd="6" destOrd="0" parTransId="{8B314701-CF30-43C6-A748-C704060E977A}" sibTransId="{424ABF19-2898-4163-B7AC-36303B1F18DF}"/>
    <dgm:cxn modelId="{A53BEEF6-A24E-40FE-8EC6-C46E2A182F0F}" type="presOf" srcId="{88A145F2-BA5E-4166-88E5-84134EBF309D}" destId="{AE8F19D3-00F4-4539-96AA-6BEB2C2A4DBE}" srcOrd="0" destOrd="0" presId="urn:microsoft.com/office/officeart/2005/8/layout/radial5"/>
    <dgm:cxn modelId="{E71BFD59-BCE6-4BF2-901C-AB5A2E85F721}" type="presOf" srcId="{E8AF585B-9ECB-4EBF-9445-6E7F69456BE3}" destId="{850510C5-F61C-4EBB-8C2E-9EB4FE78E182}" srcOrd="0" destOrd="0" presId="urn:microsoft.com/office/officeart/2005/8/layout/radial5"/>
    <dgm:cxn modelId="{2B2939F3-BFEE-4786-938C-55C8981BA7F4}" type="presOf" srcId="{FFF1DFE1-1DC6-4A65-A6D0-F70790995399}" destId="{C4FE3274-D98E-46CF-91FB-0556D99CA10E}" srcOrd="1" destOrd="0" presId="urn:microsoft.com/office/officeart/2005/8/layout/radial5"/>
    <dgm:cxn modelId="{02539B1C-C5F1-41DD-8C42-D18AA7398FE7}" type="presOf" srcId="{7853A1F8-37F8-47ED-A311-F01767D2548B}" destId="{6FAFF13F-E6AC-4CFB-A1D9-6FBF5AC8B50D}" srcOrd="0" destOrd="0" presId="urn:microsoft.com/office/officeart/2005/8/layout/radial5"/>
    <dgm:cxn modelId="{5921754C-E045-488E-B9C5-876E4F7DB7C1}" srcId="{B5D7A3AB-FAB9-4FC3-8135-60403CC4FF8D}" destId="{7853A1F8-37F8-47ED-A311-F01767D2548B}" srcOrd="0" destOrd="0" parTransId="{1D6EBD73-110E-465C-8EB5-8ED5A24AA4B3}" sibTransId="{4940BEC6-3AFB-4ABC-9816-33F820212C19}"/>
    <dgm:cxn modelId="{5401F288-9EF2-48A1-B8E9-EAA3050533CB}" srcId="{7853A1F8-37F8-47ED-A311-F01767D2548B}" destId="{69C298C8-93E5-4A47-BC6F-7FE3C12AF8E1}" srcOrd="8" destOrd="0" parTransId="{FFF1DFE1-1DC6-4A65-A6D0-F70790995399}" sibTransId="{6518A769-B0E9-47E9-AE54-0D94D4FB25C0}"/>
    <dgm:cxn modelId="{5A086C71-CA80-486C-B7E7-14882F6960DC}" type="presOf" srcId="{60113E9D-22FC-4369-BAC5-8FFA82028E94}" destId="{51217FA3-7D81-4856-A010-79817A13A933}" srcOrd="0" destOrd="0" presId="urn:microsoft.com/office/officeart/2005/8/layout/radial5"/>
    <dgm:cxn modelId="{F7EFF103-C140-4D7C-A33F-4F81BCD34F7C}" srcId="{7853A1F8-37F8-47ED-A311-F01767D2548B}" destId="{6CFF41BC-58A9-4495-930B-05FCD7261C79}" srcOrd="5" destOrd="0" parTransId="{8C3E717C-92FA-4B5B-A920-25481BBCCE71}" sibTransId="{B0B68954-D25E-49E5-934B-727010FF96E0}"/>
    <dgm:cxn modelId="{DBFFD918-EC70-466A-A49E-2381DDB9A9AC}" srcId="{7853A1F8-37F8-47ED-A311-F01767D2548B}" destId="{88A145F2-BA5E-4166-88E5-84134EBF309D}" srcOrd="0" destOrd="0" parTransId="{F0D07782-F2D2-4F1B-80AC-9821137B768C}" sibTransId="{C2B13D52-C12B-4A61-AEF5-F43053B456BE}"/>
    <dgm:cxn modelId="{E3F830B6-9DD7-41BC-8C16-681EE6F1FA7F}" type="presOf" srcId="{F0D07782-F2D2-4F1B-80AC-9821137B768C}" destId="{BD54834B-5824-46B1-80C7-ACBB2DDF4A01}" srcOrd="0" destOrd="0" presId="urn:microsoft.com/office/officeart/2005/8/layout/radial5"/>
    <dgm:cxn modelId="{8700E6AE-2512-43A9-9508-605983E5EE22}" type="presOf" srcId="{8B314701-CF30-43C6-A748-C704060E977A}" destId="{44344728-7071-4369-9C9E-7786940E879E}" srcOrd="1" destOrd="0" presId="urn:microsoft.com/office/officeart/2005/8/layout/radial5"/>
    <dgm:cxn modelId="{A2CE7FC5-695D-4E6E-A80C-7B1D6DA7917D}" type="presOf" srcId="{F0D07782-F2D2-4F1B-80AC-9821137B768C}" destId="{FFEBB85E-DE06-4635-8518-C8A7B87A51FF}" srcOrd="1" destOrd="0" presId="urn:microsoft.com/office/officeart/2005/8/layout/radial5"/>
    <dgm:cxn modelId="{1E63E64B-1744-4D4D-910C-6F722FEA9633}" type="presOf" srcId="{6CFF41BC-58A9-4495-930B-05FCD7261C79}" destId="{08634C99-FF0B-4887-886A-DCA0D604481C}" srcOrd="0" destOrd="0" presId="urn:microsoft.com/office/officeart/2005/8/layout/radial5"/>
    <dgm:cxn modelId="{D554F98C-59A2-49EA-B5CD-6DBFE0ADA332}" type="presOf" srcId="{6BD06617-C2D6-4AC0-A883-884A0319E4AE}" destId="{C314A7A6-06E8-4E98-93EB-2C0CE1585DC7}" srcOrd="1" destOrd="0" presId="urn:microsoft.com/office/officeart/2005/8/layout/radial5"/>
    <dgm:cxn modelId="{839F43DA-9B77-4366-8F21-F70CAC07D497}" srcId="{7853A1F8-37F8-47ED-A311-F01767D2548B}" destId="{E8AF585B-9ECB-4EBF-9445-6E7F69456BE3}" srcOrd="4" destOrd="0" parTransId="{60113E9D-22FC-4369-BAC5-8FFA82028E94}" sibTransId="{AD8AABBA-2769-432D-AA7A-9AE38725307C}"/>
    <dgm:cxn modelId="{70433943-244E-4629-8D4A-B2E441EDCB6F}" type="presOf" srcId="{60113E9D-22FC-4369-BAC5-8FFA82028E94}" destId="{52C0C6BD-C61F-444F-9922-4D11FEC65FAC}" srcOrd="1" destOrd="0" presId="urn:microsoft.com/office/officeart/2005/8/layout/radial5"/>
    <dgm:cxn modelId="{C25D613F-3D5C-4F4E-B8E3-0DE41D9F5E50}" type="presOf" srcId="{B5D7A3AB-FAB9-4FC3-8135-60403CC4FF8D}" destId="{BE9DCBEF-0222-4667-B2A2-C0063552AD6F}" srcOrd="0" destOrd="0" presId="urn:microsoft.com/office/officeart/2005/8/layout/radial5"/>
    <dgm:cxn modelId="{571F2378-D597-4C4B-81F9-CDA99A594435}" type="presOf" srcId="{487EB276-F56E-4699-80F2-AD9DC72DC359}" destId="{9B68D771-523A-4377-8F66-400E037E70E8}" srcOrd="0" destOrd="0" presId="urn:microsoft.com/office/officeart/2005/8/layout/radial5"/>
    <dgm:cxn modelId="{00A1C14B-91B6-431B-9200-4810796E80D3}" type="presOf" srcId="{8C3E717C-92FA-4B5B-A920-25481BBCCE71}" destId="{6FBA2153-2A76-466E-88C2-9EB39E44E661}" srcOrd="0" destOrd="0" presId="urn:microsoft.com/office/officeart/2005/8/layout/radial5"/>
    <dgm:cxn modelId="{A289194A-CE50-44F2-8AD2-44410CCBFD3A}" srcId="{7853A1F8-37F8-47ED-A311-F01767D2548B}" destId="{96D8848F-972D-4900-8552-C28268FD4600}" srcOrd="3" destOrd="0" parTransId="{21132551-28D6-4FD0-AD80-DFF97E6640F4}" sibTransId="{3EBEA4D7-43F3-493A-90B9-0093DF1FD47D}"/>
    <dgm:cxn modelId="{D74212EA-5EC0-4EB7-8DBF-60BD8E9E6FDD}" type="presOf" srcId="{3DE9D0C4-DC1E-40B5-B2ED-35D7FB83E966}" destId="{0A0BAEE1-0E25-45DC-894C-6ACC4022CB0C}" srcOrd="1" destOrd="0" presId="urn:microsoft.com/office/officeart/2005/8/layout/radial5"/>
    <dgm:cxn modelId="{7C647D0C-117C-426F-A177-5FBB92FEA40F}" type="presOf" srcId="{C917F4F1-F9EB-45AA-A198-0333CA5D2DC7}" destId="{B49E7297-0CCE-4749-8D4A-C9E683889E44}" srcOrd="0" destOrd="0" presId="urn:microsoft.com/office/officeart/2005/8/layout/radial5"/>
    <dgm:cxn modelId="{596A99B0-1852-4286-8D92-41FAB4ABB79D}" type="presOf" srcId="{8CEA0D64-97A6-4844-A6B6-AA64A3944105}" destId="{1055364A-0EAB-445B-9424-F43AD4F0A32D}" srcOrd="0" destOrd="0" presId="urn:microsoft.com/office/officeart/2005/8/layout/radial5"/>
    <dgm:cxn modelId="{9036D1F9-BE56-4328-BD4A-08870EE4B04E}" srcId="{7853A1F8-37F8-47ED-A311-F01767D2548B}" destId="{C917F4F1-F9EB-45AA-A198-0333CA5D2DC7}" srcOrd="1" destOrd="0" parTransId="{3DE9D0C4-DC1E-40B5-B2ED-35D7FB83E966}" sibTransId="{6627B51C-B15E-49E1-A153-8CEE802CCC50}"/>
    <dgm:cxn modelId="{804A1E9F-CADB-436C-B29E-BD72D65BDC59}" type="presOf" srcId="{21132551-28D6-4FD0-AD80-DFF97E6640F4}" destId="{E4A05727-A1A7-4CD7-98CC-D8EB47BC5D76}" srcOrd="1" destOrd="0" presId="urn:microsoft.com/office/officeart/2005/8/layout/radial5"/>
    <dgm:cxn modelId="{8FC13672-27CD-46DE-8797-853A33EC0221}" type="presOf" srcId="{6951513F-D2C8-4B2E-AA9B-69083C3CB70A}" destId="{E3002ADD-496A-482D-8A05-4C70852C1D34}" srcOrd="0" destOrd="0" presId="urn:microsoft.com/office/officeart/2005/8/layout/radial5"/>
    <dgm:cxn modelId="{2F7142B9-352A-45E9-AD7A-DAB6A2DC77FD}" type="presOf" srcId="{FFF1DFE1-1DC6-4A65-A6D0-F70790995399}" destId="{5A2A36DB-D49E-4823-8BF9-FF63E61A8174}" srcOrd="0" destOrd="0" presId="urn:microsoft.com/office/officeart/2005/8/layout/radial5"/>
    <dgm:cxn modelId="{0BB5774A-8F15-470E-825E-4C30A1A2F02E}" type="presOf" srcId="{3DE9D0C4-DC1E-40B5-B2ED-35D7FB83E966}" destId="{E4EB6D4B-D5F9-4E5A-B626-80E04BF4DD19}" srcOrd="0" destOrd="0" presId="urn:microsoft.com/office/officeart/2005/8/layout/radial5"/>
    <dgm:cxn modelId="{4B68A4E8-CD97-492D-9BD3-BCBEFC72AAB7}" type="presOf" srcId="{8B314701-CF30-43C6-A748-C704060E977A}" destId="{0559C206-1809-4AD5-9B2A-D7F5A3729103}" srcOrd="0" destOrd="0" presId="urn:microsoft.com/office/officeart/2005/8/layout/radial5"/>
    <dgm:cxn modelId="{87754E67-817C-4F7D-8945-E0956DDD3F99}" type="presOf" srcId="{10C91B8D-B9B9-4166-A586-BEA1541F9148}" destId="{6D52C366-FEBC-493E-8DBE-C4D119A27863}" srcOrd="0" destOrd="0" presId="urn:microsoft.com/office/officeart/2005/8/layout/radial5"/>
    <dgm:cxn modelId="{2C91095E-8754-4FB9-A119-7A3AC84DD640}" type="presOf" srcId="{21132551-28D6-4FD0-AD80-DFF97E6640F4}" destId="{6BE4D975-27F1-4EE0-8F7F-B3349B57EF9A}" srcOrd="0" destOrd="0" presId="urn:microsoft.com/office/officeart/2005/8/layout/radial5"/>
    <dgm:cxn modelId="{6879642F-4928-43EA-85F5-46DEA14457A7}" type="presParOf" srcId="{BE9DCBEF-0222-4667-B2A2-C0063552AD6F}" destId="{6FAFF13F-E6AC-4CFB-A1D9-6FBF5AC8B50D}" srcOrd="0" destOrd="0" presId="urn:microsoft.com/office/officeart/2005/8/layout/radial5"/>
    <dgm:cxn modelId="{79FD30A4-B645-44E5-8E1B-2888950B20BF}" type="presParOf" srcId="{BE9DCBEF-0222-4667-B2A2-C0063552AD6F}" destId="{BD54834B-5824-46B1-80C7-ACBB2DDF4A01}" srcOrd="1" destOrd="0" presId="urn:microsoft.com/office/officeart/2005/8/layout/radial5"/>
    <dgm:cxn modelId="{8BA3E414-39A5-4E63-8970-8C9A7E7C4388}" type="presParOf" srcId="{BD54834B-5824-46B1-80C7-ACBB2DDF4A01}" destId="{FFEBB85E-DE06-4635-8518-C8A7B87A51FF}" srcOrd="0" destOrd="0" presId="urn:microsoft.com/office/officeart/2005/8/layout/radial5"/>
    <dgm:cxn modelId="{DC781A5D-871E-4F58-A45A-ACD7803D3C6B}" type="presParOf" srcId="{BE9DCBEF-0222-4667-B2A2-C0063552AD6F}" destId="{AE8F19D3-00F4-4539-96AA-6BEB2C2A4DBE}" srcOrd="2" destOrd="0" presId="urn:microsoft.com/office/officeart/2005/8/layout/radial5"/>
    <dgm:cxn modelId="{9478F4A6-6D1E-42CB-B4EA-DB8C6621D05D}" type="presParOf" srcId="{BE9DCBEF-0222-4667-B2A2-C0063552AD6F}" destId="{E4EB6D4B-D5F9-4E5A-B626-80E04BF4DD19}" srcOrd="3" destOrd="0" presId="urn:microsoft.com/office/officeart/2005/8/layout/radial5"/>
    <dgm:cxn modelId="{46541BCD-1A12-4B2A-8E8C-F88B7BDC82E9}" type="presParOf" srcId="{E4EB6D4B-D5F9-4E5A-B626-80E04BF4DD19}" destId="{0A0BAEE1-0E25-45DC-894C-6ACC4022CB0C}" srcOrd="0" destOrd="0" presId="urn:microsoft.com/office/officeart/2005/8/layout/radial5"/>
    <dgm:cxn modelId="{672A7BA9-3289-45D5-811C-116B566C7C0F}" type="presParOf" srcId="{BE9DCBEF-0222-4667-B2A2-C0063552AD6F}" destId="{B49E7297-0CCE-4749-8D4A-C9E683889E44}" srcOrd="4" destOrd="0" presId="urn:microsoft.com/office/officeart/2005/8/layout/radial5"/>
    <dgm:cxn modelId="{000813A6-88A7-4242-9C0E-79FC6D30F01C}" type="presParOf" srcId="{BE9DCBEF-0222-4667-B2A2-C0063552AD6F}" destId="{0F04878A-3279-42B8-8571-183A4E8C92A1}" srcOrd="5" destOrd="0" presId="urn:microsoft.com/office/officeart/2005/8/layout/radial5"/>
    <dgm:cxn modelId="{950E61AE-166F-401D-B567-C077BD399BA0}" type="presParOf" srcId="{0F04878A-3279-42B8-8571-183A4E8C92A1}" destId="{C314A7A6-06E8-4E98-93EB-2C0CE1585DC7}" srcOrd="0" destOrd="0" presId="urn:microsoft.com/office/officeart/2005/8/layout/radial5"/>
    <dgm:cxn modelId="{82B4A3EC-6178-44F0-8466-E7669403E96C}" type="presParOf" srcId="{BE9DCBEF-0222-4667-B2A2-C0063552AD6F}" destId="{1055364A-0EAB-445B-9424-F43AD4F0A32D}" srcOrd="6" destOrd="0" presId="urn:microsoft.com/office/officeart/2005/8/layout/radial5"/>
    <dgm:cxn modelId="{9A363A09-0CE6-4A60-AF4E-B21831B10BB9}" type="presParOf" srcId="{BE9DCBEF-0222-4667-B2A2-C0063552AD6F}" destId="{6BE4D975-27F1-4EE0-8F7F-B3349B57EF9A}" srcOrd="7" destOrd="0" presId="urn:microsoft.com/office/officeart/2005/8/layout/radial5"/>
    <dgm:cxn modelId="{C38414FA-87EB-4232-8BAA-1AD365F2E369}" type="presParOf" srcId="{6BE4D975-27F1-4EE0-8F7F-B3349B57EF9A}" destId="{E4A05727-A1A7-4CD7-98CC-D8EB47BC5D76}" srcOrd="0" destOrd="0" presId="urn:microsoft.com/office/officeart/2005/8/layout/radial5"/>
    <dgm:cxn modelId="{281542CC-FCA0-4867-A103-0D76C42F5A40}" type="presParOf" srcId="{BE9DCBEF-0222-4667-B2A2-C0063552AD6F}" destId="{96C64061-1800-4BAD-959D-EDCE2C32238A}" srcOrd="8" destOrd="0" presId="urn:microsoft.com/office/officeart/2005/8/layout/radial5"/>
    <dgm:cxn modelId="{15F2AA0D-E0D5-4765-8776-E90BD7B6C0A3}" type="presParOf" srcId="{BE9DCBEF-0222-4667-B2A2-C0063552AD6F}" destId="{51217FA3-7D81-4856-A010-79817A13A933}" srcOrd="9" destOrd="0" presId="urn:microsoft.com/office/officeart/2005/8/layout/radial5"/>
    <dgm:cxn modelId="{0F0B6B85-7745-4A7D-821A-4742589B1724}" type="presParOf" srcId="{51217FA3-7D81-4856-A010-79817A13A933}" destId="{52C0C6BD-C61F-444F-9922-4D11FEC65FAC}" srcOrd="0" destOrd="0" presId="urn:microsoft.com/office/officeart/2005/8/layout/radial5"/>
    <dgm:cxn modelId="{016AED77-5841-4F9F-85E2-C1655F659CF9}" type="presParOf" srcId="{BE9DCBEF-0222-4667-B2A2-C0063552AD6F}" destId="{850510C5-F61C-4EBB-8C2E-9EB4FE78E182}" srcOrd="10" destOrd="0" presId="urn:microsoft.com/office/officeart/2005/8/layout/radial5"/>
    <dgm:cxn modelId="{B9D6CD69-2F3C-4424-8F6E-F7FD7B58CF17}" type="presParOf" srcId="{BE9DCBEF-0222-4667-B2A2-C0063552AD6F}" destId="{6FBA2153-2A76-466E-88C2-9EB39E44E661}" srcOrd="11" destOrd="0" presId="urn:microsoft.com/office/officeart/2005/8/layout/radial5"/>
    <dgm:cxn modelId="{F681D0E1-F4A7-45DF-8EAC-375592E17ED9}" type="presParOf" srcId="{6FBA2153-2A76-466E-88C2-9EB39E44E661}" destId="{4E4571D6-AB35-471F-BF63-65A96D45898E}" srcOrd="0" destOrd="0" presId="urn:microsoft.com/office/officeart/2005/8/layout/radial5"/>
    <dgm:cxn modelId="{92D6541C-63EA-44B3-9426-AE04B0F0CD3D}" type="presParOf" srcId="{BE9DCBEF-0222-4667-B2A2-C0063552AD6F}" destId="{08634C99-FF0B-4887-886A-DCA0D604481C}" srcOrd="12" destOrd="0" presId="urn:microsoft.com/office/officeart/2005/8/layout/radial5"/>
    <dgm:cxn modelId="{0F5BDD7D-1ACC-4C87-AC0E-4E12B62D8F4B}" type="presParOf" srcId="{BE9DCBEF-0222-4667-B2A2-C0063552AD6F}" destId="{0559C206-1809-4AD5-9B2A-D7F5A3729103}" srcOrd="13" destOrd="0" presId="urn:microsoft.com/office/officeart/2005/8/layout/radial5"/>
    <dgm:cxn modelId="{9A326F02-2378-4348-81B1-F474A46893BC}" type="presParOf" srcId="{0559C206-1809-4AD5-9B2A-D7F5A3729103}" destId="{44344728-7071-4369-9C9E-7786940E879E}" srcOrd="0" destOrd="0" presId="urn:microsoft.com/office/officeart/2005/8/layout/radial5"/>
    <dgm:cxn modelId="{01494283-FCFD-478D-8AF8-C41C6A6B6AB2}" type="presParOf" srcId="{BE9DCBEF-0222-4667-B2A2-C0063552AD6F}" destId="{9B68D771-523A-4377-8F66-400E037E70E8}" srcOrd="14" destOrd="0" presId="urn:microsoft.com/office/officeart/2005/8/layout/radial5"/>
    <dgm:cxn modelId="{33B44DEB-A4B7-44BD-AEC9-618ED7B46115}" type="presParOf" srcId="{BE9DCBEF-0222-4667-B2A2-C0063552AD6F}" destId="{6D52C366-FEBC-493E-8DBE-C4D119A27863}" srcOrd="15" destOrd="0" presId="urn:microsoft.com/office/officeart/2005/8/layout/radial5"/>
    <dgm:cxn modelId="{48086C3D-E652-4F19-AB65-8F234772BDEE}" type="presParOf" srcId="{6D52C366-FEBC-493E-8DBE-C4D119A27863}" destId="{B0ED06E8-7C03-4903-AED4-EC4288EFEE91}" srcOrd="0" destOrd="0" presId="urn:microsoft.com/office/officeart/2005/8/layout/radial5"/>
    <dgm:cxn modelId="{CEBD24A3-C748-4C25-94BA-EF21C25CBF20}" type="presParOf" srcId="{BE9DCBEF-0222-4667-B2A2-C0063552AD6F}" destId="{E3002ADD-496A-482D-8A05-4C70852C1D34}" srcOrd="16" destOrd="0" presId="urn:microsoft.com/office/officeart/2005/8/layout/radial5"/>
    <dgm:cxn modelId="{56AF7AEF-8314-4920-8FFD-DD04563068CE}" type="presParOf" srcId="{BE9DCBEF-0222-4667-B2A2-C0063552AD6F}" destId="{5A2A36DB-D49E-4823-8BF9-FF63E61A8174}" srcOrd="17" destOrd="0" presId="urn:microsoft.com/office/officeart/2005/8/layout/radial5"/>
    <dgm:cxn modelId="{B744B1B4-9AB9-4007-A3C5-CD31DEA2B8E6}" type="presParOf" srcId="{5A2A36DB-D49E-4823-8BF9-FF63E61A8174}" destId="{C4FE3274-D98E-46CF-91FB-0556D99CA10E}" srcOrd="0" destOrd="0" presId="urn:microsoft.com/office/officeart/2005/8/layout/radial5"/>
    <dgm:cxn modelId="{07246F6E-2EBA-4B09-881A-DDAD27B73C20}" type="presParOf" srcId="{BE9DCBEF-0222-4667-B2A2-C0063552AD6F}" destId="{FCECBD68-2811-4477-8196-86CFF8491B88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95547-9E43-4D02-85E6-21922A1E8867}">
      <dsp:nvSpPr>
        <dsp:cNvPr id="0" name=""/>
        <dsp:cNvSpPr/>
      </dsp:nvSpPr>
      <dsp:spPr>
        <a:xfrm rot="5400000">
          <a:off x="1695707" y="1046741"/>
          <a:ext cx="1113692" cy="9689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E-mail</a:t>
          </a:r>
          <a:endParaRPr lang="en-US" sz="1300" b="1" kern="1200" dirty="0"/>
        </a:p>
      </dsp:txBody>
      <dsp:txXfrm rot="-5400000">
        <a:off x="1919086" y="1147901"/>
        <a:ext cx="666934" cy="766592"/>
      </dsp:txXfrm>
    </dsp:sp>
    <dsp:sp modelId="{C3F0A91B-1EF9-4AFA-85C5-50E409454DC7}">
      <dsp:nvSpPr>
        <dsp:cNvPr id="0" name=""/>
        <dsp:cNvSpPr/>
      </dsp:nvSpPr>
      <dsp:spPr>
        <a:xfrm>
          <a:off x="2766411" y="1197090"/>
          <a:ext cx="1242880" cy="66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2D62C-4843-4FB3-A50D-8CADA412D414}">
      <dsp:nvSpPr>
        <dsp:cNvPr id="0" name=""/>
        <dsp:cNvSpPr/>
      </dsp:nvSpPr>
      <dsp:spPr>
        <a:xfrm rot="5400000">
          <a:off x="649282" y="1046741"/>
          <a:ext cx="1113692" cy="9689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Telephone / Skype</a:t>
          </a:r>
          <a:endParaRPr lang="en-US" sz="1200" b="1" kern="1200" dirty="0"/>
        </a:p>
      </dsp:txBody>
      <dsp:txXfrm rot="-5400000">
        <a:off x="872661" y="1147901"/>
        <a:ext cx="666934" cy="766592"/>
      </dsp:txXfrm>
    </dsp:sp>
    <dsp:sp modelId="{C5915A6A-F4CB-46EE-AB84-C11DC77023BE}">
      <dsp:nvSpPr>
        <dsp:cNvPr id="0" name=""/>
        <dsp:cNvSpPr/>
      </dsp:nvSpPr>
      <dsp:spPr>
        <a:xfrm rot="5400000">
          <a:off x="1170490" y="1992043"/>
          <a:ext cx="1113692" cy="9689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Country Mission</a:t>
          </a:r>
          <a:endParaRPr lang="en-US" sz="1300" b="1" kern="1200" dirty="0"/>
        </a:p>
      </dsp:txBody>
      <dsp:txXfrm rot="-5400000">
        <a:off x="1393869" y="2093203"/>
        <a:ext cx="666934" cy="766592"/>
      </dsp:txXfrm>
    </dsp:sp>
    <dsp:sp modelId="{5193FE17-9410-4AEC-9E4B-575AFED46D56}">
      <dsp:nvSpPr>
        <dsp:cNvPr id="0" name=""/>
        <dsp:cNvSpPr/>
      </dsp:nvSpPr>
      <dsp:spPr>
        <a:xfrm>
          <a:off x="0" y="2142392"/>
          <a:ext cx="1202787" cy="66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361D2-C63C-4463-A121-FF9047E3CF98}">
      <dsp:nvSpPr>
        <dsp:cNvPr id="0" name=""/>
        <dsp:cNvSpPr/>
      </dsp:nvSpPr>
      <dsp:spPr>
        <a:xfrm rot="5400000">
          <a:off x="2216915" y="1992043"/>
          <a:ext cx="1113692" cy="9689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South-South Cooperation</a:t>
          </a:r>
          <a:endParaRPr lang="en-US" sz="1000" b="1" kern="1200" dirty="0"/>
        </a:p>
      </dsp:txBody>
      <dsp:txXfrm rot="-5400000">
        <a:off x="2440294" y="2093203"/>
        <a:ext cx="666934" cy="766592"/>
      </dsp:txXfrm>
    </dsp:sp>
    <dsp:sp modelId="{DD4DFD16-86AD-432E-8C61-2B4C9673E284}">
      <dsp:nvSpPr>
        <dsp:cNvPr id="0" name=""/>
        <dsp:cNvSpPr/>
      </dsp:nvSpPr>
      <dsp:spPr>
        <a:xfrm rot="5400000">
          <a:off x="1695707" y="2937345"/>
          <a:ext cx="1113692" cy="9689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Etc.</a:t>
          </a:r>
          <a:endParaRPr lang="en-US" sz="1300" b="1" kern="1200" dirty="0"/>
        </a:p>
      </dsp:txBody>
      <dsp:txXfrm rot="-5400000">
        <a:off x="1919086" y="3038505"/>
        <a:ext cx="666934" cy="766592"/>
      </dsp:txXfrm>
    </dsp:sp>
    <dsp:sp modelId="{8D54DC1F-C478-4FDE-AC5D-7010F557A388}">
      <dsp:nvSpPr>
        <dsp:cNvPr id="0" name=""/>
        <dsp:cNvSpPr/>
      </dsp:nvSpPr>
      <dsp:spPr>
        <a:xfrm>
          <a:off x="2766411" y="3087694"/>
          <a:ext cx="1242880" cy="66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AEA1F-8519-492A-B72C-8D1710FAFFB1}">
      <dsp:nvSpPr>
        <dsp:cNvPr id="0" name=""/>
        <dsp:cNvSpPr/>
      </dsp:nvSpPr>
      <dsp:spPr>
        <a:xfrm rot="5400000">
          <a:off x="649282" y="2937345"/>
          <a:ext cx="1113692" cy="9689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Meeting / Workshop</a:t>
          </a:r>
          <a:endParaRPr lang="en-US" sz="1200" b="1" kern="1200" dirty="0"/>
        </a:p>
      </dsp:txBody>
      <dsp:txXfrm rot="-5400000">
        <a:off x="872661" y="3038505"/>
        <a:ext cx="666934" cy="766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FF13F-E6AC-4CFB-A1D9-6FBF5AC8B50D}">
      <dsp:nvSpPr>
        <dsp:cNvPr id="0" name=""/>
        <dsp:cNvSpPr/>
      </dsp:nvSpPr>
      <dsp:spPr>
        <a:xfrm>
          <a:off x="2230178" y="2120598"/>
          <a:ext cx="908812" cy="908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CAP Service </a:t>
          </a:r>
          <a:endParaRPr lang="en-US" sz="1500" b="1" kern="1200" dirty="0"/>
        </a:p>
      </dsp:txBody>
      <dsp:txXfrm>
        <a:off x="2363270" y="2253690"/>
        <a:ext cx="642628" cy="642628"/>
      </dsp:txXfrm>
    </dsp:sp>
    <dsp:sp modelId="{BD54834B-5824-46B1-80C7-ACBB2DDF4A01}">
      <dsp:nvSpPr>
        <dsp:cNvPr id="0" name=""/>
        <dsp:cNvSpPr/>
      </dsp:nvSpPr>
      <dsp:spPr>
        <a:xfrm rot="16200000">
          <a:off x="2422979" y="1487312"/>
          <a:ext cx="523210" cy="30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2469329" y="1595461"/>
        <a:ext cx="430511" cy="185398"/>
      </dsp:txXfrm>
    </dsp:sp>
    <dsp:sp modelId="{AE8F19D3-00F4-4539-96AA-6BEB2C2A4DBE}">
      <dsp:nvSpPr>
        <dsp:cNvPr id="0" name=""/>
        <dsp:cNvSpPr/>
      </dsp:nvSpPr>
      <dsp:spPr>
        <a:xfrm>
          <a:off x="2122966" y="10172"/>
          <a:ext cx="1123235" cy="11232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Network &amp; Thematic Meeting</a:t>
          </a:r>
          <a:endParaRPr lang="en-US" sz="1100" b="1" kern="1200" dirty="0"/>
        </a:p>
      </dsp:txBody>
      <dsp:txXfrm>
        <a:off x="2287460" y="174666"/>
        <a:ext cx="794247" cy="794247"/>
      </dsp:txXfrm>
    </dsp:sp>
    <dsp:sp modelId="{E4EB6D4B-D5F9-4E5A-B626-80E04BF4DD19}">
      <dsp:nvSpPr>
        <dsp:cNvPr id="0" name=""/>
        <dsp:cNvSpPr/>
      </dsp:nvSpPr>
      <dsp:spPr>
        <a:xfrm rot="18600000">
          <a:off x="3022824" y="1705638"/>
          <a:ext cx="523210" cy="30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3039381" y="1802943"/>
        <a:ext cx="430511" cy="185398"/>
      </dsp:txXfrm>
    </dsp:sp>
    <dsp:sp modelId="{B49E7297-0CCE-4749-8D4A-C9E683889E44}">
      <dsp:nvSpPr>
        <dsp:cNvPr id="0" name=""/>
        <dsp:cNvSpPr/>
      </dsp:nvSpPr>
      <dsp:spPr>
        <a:xfrm>
          <a:off x="3410607" y="478835"/>
          <a:ext cx="1123235" cy="11232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Compliance monitoring</a:t>
          </a:r>
          <a:endParaRPr lang="en-US" sz="1100" b="1" kern="1200" dirty="0"/>
        </a:p>
      </dsp:txBody>
      <dsp:txXfrm>
        <a:off x="3575101" y="643329"/>
        <a:ext cx="794247" cy="794247"/>
      </dsp:txXfrm>
    </dsp:sp>
    <dsp:sp modelId="{0F04878A-3279-42B8-8571-183A4E8C92A1}">
      <dsp:nvSpPr>
        <dsp:cNvPr id="0" name=""/>
        <dsp:cNvSpPr/>
      </dsp:nvSpPr>
      <dsp:spPr>
        <a:xfrm rot="21000000">
          <a:off x="3341995" y="2258458"/>
          <a:ext cx="523210" cy="30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3342699" y="2328306"/>
        <a:ext cx="430511" cy="185398"/>
      </dsp:txXfrm>
    </dsp:sp>
    <dsp:sp modelId="{1055364A-0EAB-445B-9424-F43AD4F0A32D}">
      <dsp:nvSpPr>
        <dsp:cNvPr id="0" name=""/>
        <dsp:cNvSpPr/>
      </dsp:nvSpPr>
      <dsp:spPr>
        <a:xfrm>
          <a:off x="4095747" y="1665532"/>
          <a:ext cx="1123235" cy="11232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Policy Support</a:t>
          </a:r>
          <a:endParaRPr lang="en-US" sz="1100" b="1" kern="1200" dirty="0"/>
        </a:p>
      </dsp:txBody>
      <dsp:txXfrm>
        <a:off x="4260241" y="1830026"/>
        <a:ext cx="794247" cy="794247"/>
      </dsp:txXfrm>
    </dsp:sp>
    <dsp:sp modelId="{6BE4D975-27F1-4EE0-8F7F-B3349B57EF9A}">
      <dsp:nvSpPr>
        <dsp:cNvPr id="0" name=""/>
        <dsp:cNvSpPr/>
      </dsp:nvSpPr>
      <dsp:spPr>
        <a:xfrm rot="1800000">
          <a:off x="3231148" y="2887102"/>
          <a:ext cx="523210" cy="30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3237358" y="2925726"/>
        <a:ext cx="430511" cy="185398"/>
      </dsp:txXfrm>
    </dsp:sp>
    <dsp:sp modelId="{96C64061-1800-4BAD-959D-EDCE2C32238A}">
      <dsp:nvSpPr>
        <dsp:cNvPr id="0" name=""/>
        <dsp:cNvSpPr/>
      </dsp:nvSpPr>
      <dsp:spPr>
        <a:xfrm>
          <a:off x="3857801" y="3014993"/>
          <a:ext cx="1123235" cy="11232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Technical Assistance</a:t>
          </a:r>
          <a:endParaRPr lang="en-US" sz="1100" b="1" kern="1200" dirty="0"/>
        </a:p>
      </dsp:txBody>
      <dsp:txXfrm>
        <a:off x="4022295" y="3179487"/>
        <a:ext cx="794247" cy="794247"/>
      </dsp:txXfrm>
    </dsp:sp>
    <dsp:sp modelId="{51217FA3-7D81-4856-A010-79817A13A933}">
      <dsp:nvSpPr>
        <dsp:cNvPr id="0" name=""/>
        <dsp:cNvSpPr/>
      </dsp:nvSpPr>
      <dsp:spPr>
        <a:xfrm rot="4200000">
          <a:off x="2742150" y="3297421"/>
          <a:ext cx="523210" cy="30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2772647" y="3315666"/>
        <a:ext cx="430511" cy="185398"/>
      </dsp:txXfrm>
    </dsp:sp>
    <dsp:sp modelId="{850510C5-F61C-4EBB-8C2E-9EB4FE78E182}">
      <dsp:nvSpPr>
        <dsp:cNvPr id="0" name=""/>
        <dsp:cNvSpPr/>
      </dsp:nvSpPr>
      <dsp:spPr>
        <a:xfrm>
          <a:off x="2808106" y="3895791"/>
          <a:ext cx="1123235" cy="11232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Data Reporting</a:t>
          </a:r>
          <a:endParaRPr lang="en-US" sz="1100" b="1" kern="1200" dirty="0"/>
        </a:p>
      </dsp:txBody>
      <dsp:txXfrm>
        <a:off x="2972600" y="4060285"/>
        <a:ext cx="794247" cy="794247"/>
      </dsp:txXfrm>
    </dsp:sp>
    <dsp:sp modelId="{6FBA2153-2A76-466E-88C2-9EB39E44E661}">
      <dsp:nvSpPr>
        <dsp:cNvPr id="0" name=""/>
        <dsp:cNvSpPr/>
      </dsp:nvSpPr>
      <dsp:spPr>
        <a:xfrm rot="6600000">
          <a:off x="2103808" y="3297421"/>
          <a:ext cx="523210" cy="30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10800000">
        <a:off x="2166010" y="3315666"/>
        <a:ext cx="430511" cy="185398"/>
      </dsp:txXfrm>
    </dsp:sp>
    <dsp:sp modelId="{08634C99-FF0B-4887-886A-DCA0D604481C}">
      <dsp:nvSpPr>
        <dsp:cNvPr id="0" name=""/>
        <dsp:cNvSpPr/>
      </dsp:nvSpPr>
      <dsp:spPr>
        <a:xfrm>
          <a:off x="1437827" y="3895791"/>
          <a:ext cx="1123235" cy="11232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Awareness and Information</a:t>
          </a:r>
          <a:endParaRPr lang="en-US" sz="1100" b="1" kern="1200" dirty="0"/>
        </a:p>
      </dsp:txBody>
      <dsp:txXfrm>
        <a:off x="1602321" y="4060285"/>
        <a:ext cx="794247" cy="794247"/>
      </dsp:txXfrm>
    </dsp:sp>
    <dsp:sp modelId="{0559C206-1809-4AD5-9B2A-D7F5A3729103}">
      <dsp:nvSpPr>
        <dsp:cNvPr id="0" name=""/>
        <dsp:cNvSpPr/>
      </dsp:nvSpPr>
      <dsp:spPr>
        <a:xfrm rot="9000000">
          <a:off x="1614809" y="2887102"/>
          <a:ext cx="523210" cy="30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10800000">
        <a:off x="1701298" y="2925726"/>
        <a:ext cx="430511" cy="185398"/>
      </dsp:txXfrm>
    </dsp:sp>
    <dsp:sp modelId="{9B68D771-523A-4377-8F66-400E037E70E8}">
      <dsp:nvSpPr>
        <dsp:cNvPr id="0" name=""/>
        <dsp:cNvSpPr/>
      </dsp:nvSpPr>
      <dsp:spPr>
        <a:xfrm>
          <a:off x="388132" y="3014993"/>
          <a:ext cx="1123235" cy="11232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Monitoring and Control of ODS Trade</a:t>
          </a:r>
          <a:endParaRPr lang="en-US" sz="1100" b="1" kern="1200" dirty="0"/>
        </a:p>
      </dsp:txBody>
      <dsp:txXfrm>
        <a:off x="552626" y="3179487"/>
        <a:ext cx="794247" cy="794247"/>
      </dsp:txXfrm>
    </dsp:sp>
    <dsp:sp modelId="{6D52C366-FEBC-493E-8DBE-C4D119A27863}">
      <dsp:nvSpPr>
        <dsp:cNvPr id="0" name=""/>
        <dsp:cNvSpPr/>
      </dsp:nvSpPr>
      <dsp:spPr>
        <a:xfrm rot="11400000">
          <a:off x="1503963" y="2258458"/>
          <a:ext cx="523210" cy="30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10800000">
        <a:off x="1595958" y="2328306"/>
        <a:ext cx="430511" cy="185398"/>
      </dsp:txXfrm>
    </dsp:sp>
    <dsp:sp modelId="{E3002ADD-496A-482D-8A05-4C70852C1D34}">
      <dsp:nvSpPr>
        <dsp:cNvPr id="0" name=""/>
        <dsp:cNvSpPr/>
      </dsp:nvSpPr>
      <dsp:spPr>
        <a:xfrm>
          <a:off x="150186" y="1665532"/>
          <a:ext cx="1123235" cy="11232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NOU Capacity Building</a:t>
          </a:r>
          <a:endParaRPr lang="en-US" sz="1100" b="1" kern="1200" dirty="0"/>
        </a:p>
      </dsp:txBody>
      <dsp:txXfrm>
        <a:off x="314680" y="1830026"/>
        <a:ext cx="794247" cy="794247"/>
      </dsp:txXfrm>
    </dsp:sp>
    <dsp:sp modelId="{5A2A36DB-D49E-4823-8BF9-FF63E61A8174}">
      <dsp:nvSpPr>
        <dsp:cNvPr id="0" name=""/>
        <dsp:cNvSpPr/>
      </dsp:nvSpPr>
      <dsp:spPr>
        <a:xfrm rot="13800000">
          <a:off x="1823133" y="1705638"/>
          <a:ext cx="523210" cy="30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899275" y="1802943"/>
        <a:ext cx="430511" cy="185398"/>
      </dsp:txXfrm>
    </dsp:sp>
    <dsp:sp modelId="{FCECBD68-2811-4477-8196-86CFF8491B88}">
      <dsp:nvSpPr>
        <dsp:cNvPr id="0" name=""/>
        <dsp:cNvSpPr/>
      </dsp:nvSpPr>
      <dsp:spPr>
        <a:xfrm>
          <a:off x="835325" y="478835"/>
          <a:ext cx="1123235" cy="11232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South-south Cooperation</a:t>
          </a:r>
          <a:endParaRPr lang="en-US" sz="1100" b="1" kern="1200" dirty="0"/>
        </a:p>
      </dsp:txBody>
      <dsp:txXfrm>
        <a:off x="999819" y="643329"/>
        <a:ext cx="794247" cy="79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CE532-089E-4C44-9A69-BA2844E43BAC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7E951-BF59-400A-8AAC-184EE2FF7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9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objective of my presentation is to set</a:t>
            </a:r>
            <a:r>
              <a:rPr lang="en-US" baseline="0" dirty="0" smtClean="0"/>
              <a:t> the stage for this extensive rich and important session. In my presentation I will focus on what we mean by mainstreaming, why it is important and what can be </a:t>
            </a:r>
            <a:r>
              <a:rPr lang="en-US" baseline="0" dirty="0" err="1" smtClean="0"/>
              <a:t>specficially</a:t>
            </a:r>
            <a:r>
              <a:rPr lang="en-US" baseline="0" dirty="0" smtClean="0"/>
              <a:t> done in which areas the mainstreaming can be made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11DB-C32A-CC46-90F4-CE205A9DE94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1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4163" y="1058863"/>
            <a:ext cx="3811587" cy="2857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68EE-784A-4212-93C6-6B05B927B11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8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FED6D-DDCB-4424-B407-4AF548CF0EB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400" dirty="0" smtClean="0">
                <a:latin typeface="Tahoma" pitchFamily="34" charset="0"/>
              </a:rPr>
              <a:t>Strategically reoriented in 2002 </a:t>
            </a:r>
          </a:p>
          <a:p>
            <a:pPr eaLnBrk="1" hangingPunct="1">
              <a:buFontTx/>
              <a:buChar char="•"/>
            </a:pPr>
            <a:r>
              <a:rPr lang="en-US" sz="1400" dirty="0" smtClean="0">
                <a:latin typeface="Tahoma" pitchFamily="34" charset="0"/>
              </a:rPr>
              <a:t>CAP staff now in Regional Offices</a:t>
            </a:r>
          </a:p>
          <a:p>
            <a:pPr eaLnBrk="1" hangingPunct="1">
              <a:buFontTx/>
              <a:buChar char="•"/>
            </a:pPr>
            <a:r>
              <a:rPr lang="en-US" sz="1400" dirty="0" smtClean="0">
                <a:latin typeface="Tahoma" pitchFamily="34" charset="0"/>
              </a:rPr>
              <a:t>Close to the countries to support &amp; sustain compliance</a:t>
            </a:r>
          </a:p>
          <a:p>
            <a:pPr eaLnBrk="1" hangingPunct="1">
              <a:buFontTx/>
              <a:buChar char="•"/>
            </a:pPr>
            <a:r>
              <a:rPr lang="en-US" sz="1400" dirty="0" smtClean="0">
                <a:latin typeface="Tahoma" pitchFamily="34" charset="0"/>
              </a:rPr>
              <a:t>Direct policy &amp; technical assistance to countries</a:t>
            </a:r>
          </a:p>
          <a:p>
            <a:pPr eaLnBrk="1" hangingPunct="1">
              <a:buFontTx/>
              <a:buChar char="•"/>
            </a:pPr>
            <a:endParaRPr lang="en-GB" sz="1400" dirty="0" smtClean="0">
              <a:latin typeface="Tahom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1400" dirty="0" err="1" smtClean="0">
                <a:latin typeface="Tahoma" pitchFamily="34" charset="0"/>
              </a:rPr>
              <a:t>MTS</a:t>
            </a:r>
            <a:r>
              <a:rPr lang="en-GB" sz="1400" dirty="0" smtClean="0">
                <a:latin typeface="Tahoma" pitchFamily="34" charset="0"/>
              </a:rPr>
              <a:t>: UNEP-administered </a:t>
            </a:r>
            <a:r>
              <a:rPr lang="en-GB" sz="1400" dirty="0" err="1" smtClean="0">
                <a:latin typeface="Tahoma" pitchFamily="34" charset="0"/>
              </a:rPr>
              <a:t>MEAs</a:t>
            </a:r>
            <a:r>
              <a:rPr lang="en-GB" sz="1400" dirty="0" smtClean="0">
                <a:latin typeface="Tahoma" pitchFamily="34" charset="0"/>
              </a:rPr>
              <a:t> provide a vehicle for implementation of aspects of the </a:t>
            </a:r>
            <a:r>
              <a:rPr lang="en-GB" sz="1400" dirty="0" err="1" smtClean="0">
                <a:latin typeface="Tahoma" pitchFamily="34" charset="0"/>
              </a:rPr>
              <a:t>MTS</a:t>
            </a:r>
            <a:r>
              <a:rPr lang="en-GB" sz="1400" dirty="0" smtClean="0">
                <a:latin typeface="Tahoma" pitchFamily="34" charset="0"/>
              </a:rPr>
              <a:t> through their programmes of work, with the agreement of the relevant governing bodies, as appropriate.</a:t>
            </a:r>
          </a:p>
          <a:p>
            <a:pPr eaLnBrk="1" hangingPunct="1">
              <a:buFontTx/>
              <a:buChar char="•"/>
            </a:pPr>
            <a:endParaRPr lang="en-GB" sz="1400" dirty="0" smtClean="0">
              <a:latin typeface="Tahom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1400" dirty="0" err="1" smtClean="0">
                <a:latin typeface="Tahoma" pitchFamily="34" charset="0"/>
              </a:rPr>
              <a:t>BSP</a:t>
            </a:r>
            <a:r>
              <a:rPr lang="en-GB" sz="1400" dirty="0" smtClean="0">
                <a:latin typeface="Tahoma" pitchFamily="34" charset="0"/>
              </a:rPr>
              <a:t>: Ours is a capacity building and technology transfer programme supporting </a:t>
            </a:r>
            <a:r>
              <a:rPr lang="en-GB" sz="1400" dirty="0" err="1" smtClean="0">
                <a:latin typeface="Tahoma" pitchFamily="34" charset="0"/>
              </a:rPr>
              <a:t>MEA</a:t>
            </a:r>
            <a:r>
              <a:rPr lang="en-GB" sz="1400" dirty="0" smtClean="0">
                <a:latin typeface="Tahoma" pitchFamily="34" charset="0"/>
              </a:rPr>
              <a:t> compliance, which fits squarely within Bali Strategic Plan.  </a:t>
            </a:r>
            <a:r>
              <a:rPr lang="en-GB" sz="1400" dirty="0" err="1" smtClean="0">
                <a:latin typeface="Tahoma" pitchFamily="34" charset="0"/>
              </a:rPr>
              <a:t>BSP</a:t>
            </a:r>
            <a:r>
              <a:rPr lang="en-GB" sz="1400" dirty="0" smtClean="0">
                <a:latin typeface="Tahoma" pitchFamily="34" charset="0"/>
              </a:rPr>
              <a:t> calls for “Strengthening the regional presence of UNEP and enhancing the role of regional offices to facilitate UNEP-wide integrated support to countries”.</a:t>
            </a:r>
          </a:p>
          <a:p>
            <a:pPr eaLnBrk="1" hangingPunct="1"/>
            <a:endParaRPr lang="en-US" sz="1400" dirty="0" smtClean="0">
              <a:latin typeface="Tahoma" pitchFamily="34" charset="0"/>
            </a:endParaRPr>
          </a:p>
          <a:p>
            <a:pPr eaLnBrk="1" hangingPunct="1"/>
            <a:endParaRPr lang="en-US" sz="1400" dirty="0" smtClean="0">
              <a:latin typeface="Tahoma" pitchFamily="34" charset="0"/>
            </a:endParaRPr>
          </a:p>
          <a:p>
            <a:pPr eaLnBrk="1" hangingPunct="1"/>
            <a:endParaRPr lang="en-US" sz="14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962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87AC9-F1F6-4D95-9A84-A7A91F08E4C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400" dirty="0" smtClean="0">
                <a:latin typeface="Tahoma" pitchFamily="34" charset="0"/>
              </a:rPr>
              <a:t>Strategically reoriented in 2002 </a:t>
            </a:r>
          </a:p>
          <a:p>
            <a:pPr eaLnBrk="1" hangingPunct="1"/>
            <a:endParaRPr lang="en-US" sz="1400" dirty="0" smtClean="0">
              <a:latin typeface="Tahoma" pitchFamily="34" charset="0"/>
            </a:endParaRPr>
          </a:p>
          <a:p>
            <a:pPr eaLnBrk="1" hangingPunct="1"/>
            <a:r>
              <a:rPr lang="en-US" sz="1400" dirty="0" smtClean="0">
                <a:latin typeface="Tahoma" pitchFamily="34" charset="0"/>
              </a:rPr>
              <a:t>CAP staff now in Regional Offices</a:t>
            </a:r>
          </a:p>
          <a:p>
            <a:pPr eaLnBrk="1" hangingPunct="1"/>
            <a:endParaRPr lang="en-US" sz="1400" dirty="0" smtClean="0">
              <a:latin typeface="Tahoma" pitchFamily="34" charset="0"/>
            </a:endParaRPr>
          </a:p>
          <a:p>
            <a:pPr eaLnBrk="1" hangingPunct="1"/>
            <a:r>
              <a:rPr lang="en-US" sz="1400" dirty="0" smtClean="0">
                <a:latin typeface="Tahoma" pitchFamily="34" charset="0"/>
              </a:rPr>
              <a:t>Close to the countries to support &amp; sustain compliance</a:t>
            </a:r>
          </a:p>
          <a:p>
            <a:pPr eaLnBrk="1" hangingPunct="1"/>
            <a:endParaRPr lang="en-GB" sz="1400" dirty="0" smtClean="0">
              <a:latin typeface="Tahoma" pitchFamily="34" charset="0"/>
            </a:endParaRPr>
          </a:p>
          <a:p>
            <a:pPr eaLnBrk="1" hangingPunct="1"/>
            <a:r>
              <a:rPr lang="en-GB" sz="1400" dirty="0" smtClean="0">
                <a:latin typeface="Tahoma" pitchFamily="34" charset="0"/>
              </a:rPr>
              <a:t>Direct policy &amp; technical assistance to countries</a:t>
            </a:r>
          </a:p>
          <a:p>
            <a:pPr eaLnBrk="1" hangingPunct="1"/>
            <a:endParaRPr lang="en-GB" sz="1400" dirty="0" smtClean="0">
              <a:latin typeface="Tahoma" pitchFamily="34" charset="0"/>
            </a:endParaRPr>
          </a:p>
          <a:p>
            <a:pPr eaLnBrk="1" hangingPunct="1"/>
            <a:r>
              <a:rPr lang="en-GB" sz="1400" b="1" dirty="0" smtClean="0">
                <a:latin typeface="Tahoma" pitchFamily="34" charset="0"/>
              </a:rPr>
              <a:t>Strategy:</a:t>
            </a:r>
          </a:p>
          <a:p>
            <a:pPr eaLnBrk="1" hangingPunct="1">
              <a:buFontTx/>
              <a:buChar char="•"/>
            </a:pPr>
            <a:r>
              <a:rPr lang="en-US" sz="1400" dirty="0" smtClean="0">
                <a:latin typeface="Tahoma" pitchFamily="34" charset="0"/>
              </a:rPr>
              <a:t>Deliver through Regional Offices</a:t>
            </a:r>
          </a:p>
          <a:p>
            <a:pPr eaLnBrk="1" hangingPunct="1">
              <a:buFontTx/>
              <a:buChar char="•"/>
            </a:pPr>
            <a:r>
              <a:rPr lang="en-US" sz="1400" dirty="0" smtClean="0">
                <a:latin typeface="Tahoma" pitchFamily="34" charset="0"/>
              </a:rPr>
              <a:t>Promote South-South cooperation</a:t>
            </a:r>
          </a:p>
          <a:p>
            <a:pPr eaLnBrk="1" hangingPunct="1">
              <a:buFontTx/>
              <a:buChar char="•"/>
            </a:pPr>
            <a:r>
              <a:rPr lang="en-US" sz="1400" dirty="0" smtClean="0">
                <a:latin typeface="Tahoma" pitchFamily="34" charset="0"/>
              </a:rPr>
              <a:t>Supplement &amp; leverage expertise of other international </a:t>
            </a:r>
            <a:r>
              <a:rPr lang="en-US" sz="1400" dirty="0" err="1" smtClean="0">
                <a:latin typeface="Tahoma" pitchFamily="34" charset="0"/>
              </a:rPr>
              <a:t>organisations</a:t>
            </a:r>
            <a:endParaRPr lang="en-US" sz="1400" dirty="0" smtClean="0">
              <a:latin typeface="Tahoma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400" dirty="0" smtClean="0">
                <a:latin typeface="Tahoma" pitchFamily="34" charset="0"/>
              </a:rPr>
              <a:t>Catalyze partnerships</a:t>
            </a:r>
          </a:p>
          <a:p>
            <a:pPr eaLnBrk="1" hangingPunct="1">
              <a:buFontTx/>
              <a:buChar char="•"/>
            </a:pPr>
            <a:r>
              <a:rPr lang="en-US" sz="1400" dirty="0" smtClean="0">
                <a:latin typeface="Tahoma" pitchFamily="34" charset="0"/>
              </a:rPr>
              <a:t>Focus on small countries without diluting expressed needs of large countries</a:t>
            </a:r>
          </a:p>
          <a:p>
            <a:pPr eaLnBrk="1" hangingPunct="1">
              <a:buFontTx/>
              <a:buChar char="•"/>
            </a:pPr>
            <a:endParaRPr lang="en-GB" sz="1400" dirty="0" smtClean="0">
              <a:latin typeface="Tahoma" pitchFamily="34" charset="0"/>
            </a:endParaRPr>
          </a:p>
          <a:p>
            <a:pPr eaLnBrk="1" hangingPunct="1"/>
            <a:endParaRPr lang="en-US" sz="14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0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some cases UNEP implements projects on behalf of bilateral agencies.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B8F90-03F4-4E66-961F-663492D1EE5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0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from Inventory</a:t>
            </a:r>
          </a:p>
          <a:p>
            <a:endParaRPr lang="en-US" dirty="0" smtClean="0"/>
          </a:p>
          <a:p>
            <a:r>
              <a:rPr lang="en-US" dirty="0" smtClean="0"/>
              <a:t>148 Article 5 countries</a:t>
            </a:r>
          </a:p>
          <a:p>
            <a:endParaRPr lang="en-US" dirty="0" smtClean="0"/>
          </a:p>
          <a:p>
            <a:r>
              <a:rPr lang="en-US" dirty="0" smtClean="0"/>
              <a:t>Categories are based on HCFC baselines, categories are LVC = 360 MT consumption or less; very large = 10,000 MT consumption and above.</a:t>
            </a:r>
          </a:p>
          <a:p>
            <a:endParaRPr lang="en-US" dirty="0" smtClean="0"/>
          </a:p>
          <a:p>
            <a:r>
              <a:rPr lang="en-US" dirty="0" smtClean="0"/>
              <a:t>LVCs countries = 91</a:t>
            </a:r>
          </a:p>
          <a:p>
            <a:r>
              <a:rPr lang="en-US" dirty="0" smtClean="0"/>
              <a:t>Medium countries = 50</a:t>
            </a:r>
          </a:p>
          <a:p>
            <a:r>
              <a:rPr lang="en-US" dirty="0" smtClean="0"/>
              <a:t>Very large countries = 7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CAP has the majority of IS projects under the MLF</a:t>
            </a:r>
          </a:p>
          <a:p>
            <a:endParaRPr lang="en-US" dirty="0" smtClean="0"/>
          </a:p>
          <a:p>
            <a:r>
              <a:rPr lang="en-US" dirty="0" smtClean="0"/>
              <a:t>For projects</a:t>
            </a:r>
          </a:p>
          <a:p>
            <a:endParaRPr lang="en-US" dirty="0" smtClean="0"/>
          </a:p>
          <a:p>
            <a:r>
              <a:rPr lang="en-US" dirty="0" smtClean="0"/>
              <a:t>UNEP has projects in all Article 5 countries except 25 (white)</a:t>
            </a:r>
          </a:p>
          <a:p>
            <a:endParaRPr lang="en-US" dirty="0" smtClean="0"/>
          </a:p>
          <a:p>
            <a:r>
              <a:rPr lang="en-US" dirty="0" smtClean="0"/>
              <a:t>UNEP has IS projects in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B8F90-03F4-4E66-961F-663492D1EE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3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5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8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2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614E-5913-4448-BEF3-630C4C5A9CF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nner-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8975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772400" cy="5635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C369-380F-481A-B86C-BC7CC478F3E5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8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6B92-C6F8-403B-959F-18151D3E34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934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9140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0"/>
            <a:ext cx="304800" cy="228600"/>
          </a:xfrm>
          <a:noFill/>
        </p:spPr>
        <p:txBody>
          <a:bodyPr/>
          <a:lstStyle>
            <a:lvl1pPr algn="r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B5BC76-B054-4BDA-8973-16849BE35F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banner-v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7281" cy="6858000"/>
          </a:xfrm>
          <a:prstGeom prst="rect">
            <a:avLst/>
          </a:prstGeom>
        </p:spPr>
      </p:pic>
      <p:pic>
        <p:nvPicPr>
          <p:cNvPr id="10" name="Picture 9" descr="logo-une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20981"/>
            <a:ext cx="457200" cy="5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8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0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27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08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1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4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1858" y="18464"/>
            <a:ext cx="1032142" cy="6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0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18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3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06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8" indent="0">
              <a:buNone/>
              <a:defRPr sz="2000"/>
            </a:lvl4pPr>
            <a:lvl5pPr marL="1828543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22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31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9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7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3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33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6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71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54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88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31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69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EAFB-839E-479F-8279-28E556B0FD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0"/>
            <a:ext cx="609600" cy="228600"/>
          </a:xfrm>
          <a:noFill/>
        </p:spPr>
        <p:txBody>
          <a:bodyPr/>
          <a:lstStyle>
            <a:lvl1pPr algn="r">
              <a:defRPr sz="8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B5BC76-B054-4BDA-8973-16849BE35F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77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banner-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68578"/>
            <a:ext cx="9144000" cy="1089422"/>
          </a:xfrm>
          <a:prstGeom prst="rect">
            <a:avLst/>
          </a:prstGeom>
        </p:spPr>
      </p:pic>
      <p:pic>
        <p:nvPicPr>
          <p:cNvPr id="11" name="Picture 10" descr="logo-une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0" y="220982"/>
            <a:ext cx="457200" cy="5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6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6B92-C6F8-403B-959F-18151D3E34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5400" y="198438"/>
            <a:ext cx="6934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5400" y="1143002"/>
            <a:ext cx="7391400" cy="49831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0"/>
            <a:ext cx="304800" cy="228600"/>
          </a:xfrm>
          <a:noFill/>
        </p:spPr>
        <p:txBody>
          <a:bodyPr/>
          <a:lstStyle>
            <a:lvl1pPr algn="r">
              <a:defRPr sz="8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B5BC76-B054-4BDA-8973-16849BE35F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logo-une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5800" y="102871"/>
            <a:ext cx="685800" cy="8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8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5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9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8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8352-A607-464C-82FA-E25F24B29F1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26/05/2017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9DF4-4430-4DEA-A9CE-75E04595165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err="1" smtClean="0"/>
              <a:t>sjdlf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pPr defTabSz="457136"/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6"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pPr defTabSz="4571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pPr defTabSz="457136"/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l" defTabSz="4571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342852" indent="-342852" algn="l" defTabSz="45713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Regular"/>
          <a:ea typeface="+mn-ea"/>
          <a:cs typeface="Roboto Regular"/>
        </a:defRPr>
      </a:lvl1pPr>
      <a:lvl2pPr marL="742845" indent="-285710" algn="l" defTabSz="45713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Regular"/>
          <a:ea typeface="+mn-ea"/>
          <a:cs typeface="Roboto Regular"/>
        </a:defRPr>
      </a:lvl2pPr>
      <a:lvl3pPr marL="1142840" indent="-228568" algn="l" defTabSz="45713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Regular"/>
          <a:ea typeface="+mn-ea"/>
          <a:cs typeface="Roboto Regular"/>
        </a:defRPr>
      </a:lvl3pPr>
      <a:lvl4pPr marL="1599975" indent="-228568" algn="l" defTabSz="45713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4pPr>
      <a:lvl5pPr marL="2171395" indent="-342852" algn="l" defTabSz="457136" rtl="0" eaLnBrk="1" latinLnBrk="0" hangingPunct="1">
        <a:spcBef>
          <a:spcPct val="20000"/>
        </a:spcBef>
        <a:buFont typeface="Wingdings" charset="2"/>
        <a:buChar char="v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5pPr>
      <a:lvl6pPr marL="2514247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3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671-E457-4B3E-970F-6B2EA48E4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A786-7CEB-443A-B714-93485BE07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9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125" y="2260607"/>
            <a:ext cx="7679262" cy="2233083"/>
          </a:xfrm>
        </p:spPr>
        <p:txBody>
          <a:bodyPr lIns="0" rIns="0" bIns="144000" anchor="b">
            <a:noAutofit/>
          </a:bodyPr>
          <a:lstStyle/>
          <a:p>
            <a:r>
              <a:rPr lang="en-US" sz="3800" dirty="0" err="1" smtClean="0">
                <a:solidFill>
                  <a:schemeClr val="bg1"/>
                </a:solidFill>
              </a:rPr>
              <a:t>Leagls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125" y="4493683"/>
            <a:ext cx="7679262" cy="1271156"/>
          </a:xfrm>
        </p:spPr>
        <p:txBody>
          <a:bodyPr lIns="0" tIns="144000" rIns="0" bIns="144000" anchor="t">
            <a:no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Annual South Network Meeting of National Ozone Officers 2017 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8122" y="4493683"/>
            <a:ext cx="7679263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8122" y="5790240"/>
            <a:ext cx="7679263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728125" y="5790246"/>
            <a:ext cx="7679262" cy="458159"/>
          </a:xfrm>
          <a:prstGeom prst="rect">
            <a:avLst/>
          </a:prstGeom>
        </p:spPr>
        <p:txBody>
          <a:bodyPr vert="horz" lIns="0" tIns="144000" rIns="0" bIns="45713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>
                <a:solidFill>
                  <a:srgbClr val="FFFFFF"/>
                </a:solidFill>
              </a:rPr>
              <a:t>Atul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Bagai</a:t>
            </a:r>
            <a:r>
              <a:rPr lang="en-US" sz="1100" dirty="0" smtClean="0">
                <a:solidFill>
                  <a:srgbClr val="FFFFFF"/>
                </a:solidFill>
              </a:rPr>
              <a:t> and Liazzat Rabbiosi/ 23-26 May 2017 / Agra, India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27" name="Picture 26" descr="UNEnvironment_Logo_English_Short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24" y="1"/>
            <a:ext cx="2495615" cy="161965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5" y="282047"/>
            <a:ext cx="1623192" cy="105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776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1270000" cy="8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717550"/>
            <a:ext cx="8767397" cy="61404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108" y="381000"/>
            <a:ext cx="7010400" cy="9144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70C0"/>
                </a:solidFill>
              </a:rPr>
              <a:t>Regional Ozone Networks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Network members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251927"/>
              </p:ext>
            </p:extLst>
          </p:nvPr>
        </p:nvGraphicFramePr>
        <p:xfrm>
          <a:off x="457200" y="1828800"/>
          <a:ext cx="8229600" cy="4102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590800"/>
                <a:gridCol w="2819400"/>
              </a:tblGrid>
              <a:tr h="3281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Article 5 countries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Article 2 partners</a:t>
                      </a:r>
                      <a:endParaRPr lang="en-US" sz="1400" dirty="0"/>
                    </a:p>
                  </a:txBody>
                  <a:tcPr/>
                </a:tc>
              </a:tr>
              <a:tr h="328177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Africa English-speaking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  <a:endParaRPr lang="en-US" sz="1400" dirty="0"/>
                    </a:p>
                  </a:txBody>
                  <a:tcPr/>
                </a:tc>
              </a:tr>
              <a:tr h="3281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Africa French-speaking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Canada, France, Switzerland</a:t>
                      </a:r>
                      <a:endParaRPr lang="en-US" sz="1400" dirty="0"/>
                    </a:p>
                  </a:txBody>
                  <a:tcPr/>
                </a:tc>
              </a:tr>
              <a:tr h="5664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Caribbean English speaking &amp; Haiti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USA,  Canada</a:t>
                      </a:r>
                      <a:endParaRPr lang="en-US" sz="1400" dirty="0"/>
                    </a:p>
                  </a:txBody>
                  <a:tcPr/>
                </a:tc>
              </a:tr>
              <a:tr h="5826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 &amp; Central 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with participation of 7 self-funded non-Article 5 CEITs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Czech Republic, Hungary, Poland, EC</a:t>
                      </a:r>
                      <a:endParaRPr lang="en-US" sz="1400" dirty="0"/>
                    </a:p>
                  </a:txBody>
                  <a:tcPr/>
                </a:tc>
              </a:tr>
              <a:tr h="3281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Latin America-Central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USA,  Canada</a:t>
                      </a:r>
                      <a:endParaRPr lang="en-US" sz="1400" dirty="0"/>
                    </a:p>
                  </a:txBody>
                  <a:tcPr/>
                </a:tc>
              </a:tr>
              <a:tr h="3281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Latin America-South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USA,  Canada</a:t>
                      </a:r>
                      <a:endParaRPr lang="en-US" sz="1400" dirty="0"/>
                    </a:p>
                  </a:txBody>
                  <a:tcPr/>
                </a:tc>
              </a:tr>
              <a:tr h="3281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Pacific Island Countries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Australia, New Zealand</a:t>
                      </a:r>
                      <a:endParaRPr lang="en-US" sz="1400" dirty="0"/>
                    </a:p>
                  </a:txBody>
                  <a:tcPr/>
                </a:tc>
              </a:tr>
              <a:tr h="3281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South 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Japan</a:t>
                      </a:r>
                      <a:endParaRPr lang="en-US" sz="1400" dirty="0"/>
                    </a:p>
                  </a:txBody>
                  <a:tcPr/>
                </a:tc>
              </a:tr>
              <a:tr h="3281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Southeast 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Australia, Sweden</a:t>
                      </a:r>
                      <a:endParaRPr lang="en-US" sz="1400" dirty="0"/>
                    </a:p>
                  </a:txBody>
                  <a:tcPr/>
                </a:tc>
              </a:tr>
              <a:tr h="3281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West 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France, Germany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5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4" y="533400"/>
            <a:ext cx="7807569" cy="7467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CAP Services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8729617"/>
              </p:ext>
            </p:extLst>
          </p:nvPr>
        </p:nvGraphicFramePr>
        <p:xfrm>
          <a:off x="5697416" y="1219200"/>
          <a:ext cx="400929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5545015" y="3276600"/>
            <a:ext cx="844062" cy="838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21397740"/>
              </p:ext>
            </p:extLst>
          </p:nvPr>
        </p:nvGraphicFramePr>
        <p:xfrm>
          <a:off x="281354" y="1447800"/>
          <a:ext cx="536916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787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Aurélie\Desktop\Fact Sheet Low-GWP Alternative for Small Rigid PU Foam Enterpr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877" y="4235484"/>
            <a:ext cx="1974734" cy="27923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Information Clearinghouse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4" y="1446027"/>
            <a:ext cx="1991833" cy="281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urélie\Desktop\Financing the Climate Co-benefits of the HCFC Phase-out insta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3146"/>
            <a:ext cx="1981200" cy="2811817"/>
          </a:xfrm>
          <a:prstGeom prst="rect">
            <a:avLst/>
          </a:prstGeom>
          <a:noFill/>
        </p:spPr>
      </p:pic>
      <p:pic>
        <p:nvPicPr>
          <p:cNvPr id="8" name="Picture 3" descr="C:\Users\Aurélie\Desktop\Training guide March 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1833" y="1421217"/>
            <a:ext cx="1989836" cy="2814267"/>
          </a:xfrm>
          <a:prstGeom prst="rect">
            <a:avLst/>
          </a:prstGeom>
          <a:noFill/>
        </p:spPr>
      </p:pic>
      <p:pic>
        <p:nvPicPr>
          <p:cNvPr id="9" name="Picture 5" descr="C:\Users\Aurélie\Desktop\foam cover 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1833" y="4235484"/>
            <a:ext cx="1989836" cy="2759563"/>
          </a:xfrm>
          <a:prstGeom prst="rect">
            <a:avLst/>
          </a:prstGeom>
          <a:noFill/>
        </p:spPr>
      </p:pic>
      <p:pic>
        <p:nvPicPr>
          <p:cNvPr id="10" name="Picture 2" descr="C:\Users\Aurélie\Desktop\UNEP\Cover Pages jpg\Montreal and Human Health - cover p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2302" y="1421217"/>
            <a:ext cx="2016223" cy="2814267"/>
          </a:xfrm>
          <a:prstGeom prst="rect">
            <a:avLst/>
          </a:prstGeom>
          <a:noFill/>
        </p:spPr>
      </p:pic>
      <p:pic>
        <p:nvPicPr>
          <p:cNvPr id="12" name="Picture 3" descr="C:\Users\Aurélie\Desktop\UNEP\Cover Pages jpg\Certifica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2702" y="1421217"/>
            <a:ext cx="1983343" cy="2814267"/>
          </a:xfrm>
          <a:prstGeom prst="rect">
            <a:avLst/>
          </a:prstGeom>
          <a:noFill/>
        </p:spPr>
      </p:pic>
      <p:pic>
        <p:nvPicPr>
          <p:cNvPr id="13" name="Picture 4" descr="http://www.google.fr/url?source=imglanding&amp;ct=img&amp;q=http://i.ytimg.com/vi/-ZrfXDeLBTU/maxresdefault.jpg&amp;sa=X&amp;ei=0khfVeqMH4T8UoqQgOAD&amp;ved=0CAkQ8wc&amp;usg=AFQjCNH3wJHyrC1JqWHLf6m_BqhDb3iAJ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0" r="2476" b="6861"/>
          <a:stretch/>
        </p:blipFill>
        <p:spPr bwMode="auto">
          <a:xfrm>
            <a:off x="7226968" y="4240713"/>
            <a:ext cx="1905000" cy="25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5323" y="4718998"/>
            <a:ext cx="1049370" cy="1781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78125" y="4212639"/>
            <a:ext cx="1940306" cy="278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7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11134" y="3714750"/>
            <a:ext cx="1502545" cy="13144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GB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GB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GB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9163744" y="857250"/>
            <a:ext cx="304800" cy="171450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lvl1pPr algn="r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 sz="825" dirty="0">
              <a:solidFill>
                <a:prstClr val="black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09599" y="4456272"/>
            <a:ext cx="563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4593" y="2024829"/>
            <a:ext cx="2680400" cy="472043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162867" y="2050537"/>
            <a:ext cx="2535208" cy="4720437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b="1" dirty="0" smtClean="0">
              <a:solidFill>
                <a:prstClr val="black"/>
              </a:solidFill>
            </a:endParaRPr>
          </a:p>
          <a:p>
            <a:endParaRPr lang="en-US" sz="1050" i="1" dirty="0">
              <a:solidFill>
                <a:prstClr val="black"/>
              </a:solidFill>
            </a:endParaRPr>
          </a:p>
          <a:p>
            <a:endParaRPr lang="en-US" sz="1050" i="1" dirty="0" smtClean="0">
              <a:solidFill>
                <a:prstClr val="black"/>
              </a:solidFill>
            </a:endParaRPr>
          </a:p>
          <a:p>
            <a:endParaRPr lang="en-US" sz="1050" u="sng" dirty="0">
              <a:solidFill>
                <a:prstClr val="white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784882" y="2021428"/>
            <a:ext cx="3010749" cy="472043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b="1" dirty="0" smtClean="0">
              <a:solidFill>
                <a:prstClr val="white"/>
              </a:solidFill>
            </a:endParaRPr>
          </a:p>
          <a:p>
            <a:endParaRPr lang="en-US" sz="1050" b="1" dirty="0">
              <a:solidFill>
                <a:prstClr val="white"/>
              </a:solidFill>
            </a:endParaRPr>
          </a:p>
          <a:p>
            <a:endParaRPr lang="en-US" sz="1050" b="1" dirty="0" smtClean="0">
              <a:solidFill>
                <a:prstClr val="white"/>
              </a:solidFill>
            </a:endParaRPr>
          </a:p>
          <a:p>
            <a:endParaRPr lang="en-US" sz="900" i="1" dirty="0">
              <a:solidFill>
                <a:srgbClr val="0070C0"/>
              </a:solidFill>
            </a:endParaRPr>
          </a:p>
          <a:p>
            <a:endParaRPr lang="en-US" sz="1050" b="1" dirty="0" smtClean="0">
              <a:solidFill>
                <a:prstClr val="white"/>
              </a:solidFill>
            </a:endParaRPr>
          </a:p>
          <a:p>
            <a:r>
              <a:rPr lang="en-US" sz="1050" b="1" dirty="0" smtClean="0">
                <a:solidFill>
                  <a:prstClr val="white"/>
                </a:solidFill>
              </a:rPr>
              <a:t> 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71398" y="541537"/>
            <a:ext cx="2353076" cy="12096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 i="1" dirty="0" smtClean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27" idx="2"/>
            <a:endCxn id="27" idx="2"/>
          </p:cNvCxnSpPr>
          <p:nvPr/>
        </p:nvCxnSpPr>
        <p:spPr>
          <a:xfrm>
            <a:off x="4647936" y="17512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4303" y="2100819"/>
            <a:ext cx="215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ENERGY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&amp; CLIMATE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0132" y="2679130"/>
            <a:ext cx="83985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591" y="2637384"/>
            <a:ext cx="103798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</a:rPr>
              <a:t>Cities </a:t>
            </a:r>
            <a:r>
              <a:rPr lang="en-US" sz="900" b="1" dirty="0">
                <a:solidFill>
                  <a:prstClr val="black"/>
                </a:solidFill>
              </a:rPr>
              <a:t>Unit</a:t>
            </a:r>
            <a:endParaRPr lang="fr-FR" sz="900" dirty="0">
              <a:solidFill>
                <a:prstClr val="black"/>
              </a:solidFill>
            </a:endParaRPr>
          </a:p>
          <a:p>
            <a:endParaRPr lang="it-IT" sz="900" b="1" dirty="0">
              <a:solidFill>
                <a:prstClr val="black"/>
              </a:solidFill>
            </a:endParaRPr>
          </a:p>
          <a:p>
            <a:r>
              <a:rPr lang="it-IT" sz="900" b="1" dirty="0" smtClean="0">
                <a:solidFill>
                  <a:prstClr val="black"/>
                </a:solidFill>
              </a:rPr>
              <a:t>Energy  Unit</a:t>
            </a:r>
            <a:endParaRPr lang="fr-FR" sz="900" dirty="0">
              <a:solidFill>
                <a:prstClr val="black"/>
              </a:solidFill>
            </a:endParaRPr>
          </a:p>
          <a:p>
            <a:endParaRPr lang="it-IT" sz="900" b="1" dirty="0">
              <a:solidFill>
                <a:prstClr val="black"/>
              </a:solidFill>
            </a:endParaRPr>
          </a:p>
          <a:p>
            <a:r>
              <a:rPr lang="it-IT" sz="900" b="1" dirty="0" smtClean="0">
                <a:solidFill>
                  <a:prstClr val="black"/>
                </a:solidFill>
              </a:rPr>
              <a:t>Finance Unit</a:t>
            </a:r>
          </a:p>
          <a:p>
            <a:endParaRPr lang="it-IT" sz="900" b="1" dirty="0">
              <a:solidFill>
                <a:prstClr val="black"/>
              </a:solidFill>
            </a:endParaRPr>
          </a:p>
          <a:p>
            <a:endParaRPr lang="fr-FR" sz="900" dirty="0" smtClean="0">
              <a:solidFill>
                <a:prstClr val="black"/>
              </a:solidFill>
            </a:endParaRPr>
          </a:p>
          <a:p>
            <a:endParaRPr lang="fr-FR" sz="900" dirty="0">
              <a:solidFill>
                <a:prstClr val="black"/>
              </a:solidFill>
            </a:endParaRPr>
          </a:p>
          <a:p>
            <a:endParaRPr lang="fr-FR" sz="900" dirty="0" smtClean="0">
              <a:solidFill>
                <a:prstClr val="black"/>
              </a:solidFill>
            </a:endParaRPr>
          </a:p>
          <a:p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0850" y="2099094"/>
            <a:ext cx="2418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RESOURCES &amp; MARKETS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4255" y="2756022"/>
            <a:ext cx="1044087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</a:rPr>
              <a:t>Consumption </a:t>
            </a:r>
            <a:r>
              <a:rPr lang="en-US" sz="900" b="1" smtClean="0">
                <a:solidFill>
                  <a:prstClr val="black"/>
                </a:solidFill>
              </a:rPr>
              <a:t>and </a:t>
            </a:r>
            <a:r>
              <a:rPr lang="en-US" sz="900" b="1">
                <a:solidFill>
                  <a:prstClr val="black"/>
                </a:solidFill>
              </a:rPr>
              <a:t>P</a:t>
            </a:r>
            <a:r>
              <a:rPr lang="en-US" sz="900" b="1" smtClean="0">
                <a:solidFill>
                  <a:prstClr val="black"/>
                </a:solidFill>
              </a:rPr>
              <a:t>roduction </a:t>
            </a:r>
            <a:r>
              <a:rPr lang="en-US" sz="900" b="1" dirty="0" smtClean="0">
                <a:solidFill>
                  <a:prstClr val="black"/>
                </a:solidFill>
              </a:rPr>
              <a:t>Unit </a:t>
            </a: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Economic and Fiscal Policy Unit</a:t>
            </a: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Environment and Trade Unit </a:t>
            </a: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Sustainable UN</a:t>
            </a:r>
            <a:endParaRPr lang="fr-FR" sz="900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3459" y="2729795"/>
            <a:ext cx="1301038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</a:rPr>
              <a:t>Partnership for Action on the Green Economy </a:t>
            </a:r>
            <a:endParaRPr lang="fr-FR" sz="900" b="1" dirty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(Secretariat)</a:t>
            </a:r>
          </a:p>
          <a:p>
            <a:endParaRPr lang="en-US" sz="900" b="1" dirty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Green Growth Knowledge Platform</a:t>
            </a:r>
            <a:endParaRPr lang="fr-FR" sz="900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r>
              <a:rPr lang="en-US" sz="900" b="1" dirty="0">
                <a:solidFill>
                  <a:prstClr val="black"/>
                </a:solidFill>
              </a:rPr>
              <a:t>International Resource </a:t>
            </a:r>
            <a:r>
              <a:rPr lang="en-US" sz="900" b="1" dirty="0" smtClean="0">
                <a:solidFill>
                  <a:prstClr val="black"/>
                </a:solidFill>
              </a:rPr>
              <a:t>Panel (Secretariat)</a:t>
            </a:r>
          </a:p>
          <a:p>
            <a:endParaRPr lang="en-US" sz="900" b="1" dirty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Life-Cycle Initiative (Secretariat)</a:t>
            </a:r>
            <a:endParaRPr lang="fr-FR" sz="900" dirty="0">
              <a:solidFill>
                <a:prstClr val="black"/>
              </a:solidFill>
            </a:endParaRPr>
          </a:p>
          <a:p>
            <a:endParaRPr lang="fr-FR" sz="900" dirty="0">
              <a:solidFill>
                <a:prstClr val="black"/>
              </a:solidFill>
            </a:endParaRPr>
          </a:p>
          <a:p>
            <a:r>
              <a:rPr lang="en-US" sz="900" b="1" dirty="0">
                <a:solidFill>
                  <a:prstClr val="black"/>
                </a:solidFill>
              </a:rPr>
              <a:t>10 Year Framework of </a:t>
            </a:r>
            <a:r>
              <a:rPr lang="en-US" sz="900" b="1" dirty="0" err="1">
                <a:solidFill>
                  <a:prstClr val="black"/>
                </a:solidFill>
              </a:rPr>
              <a:t>Programmes</a:t>
            </a:r>
            <a:endParaRPr lang="fr-FR" sz="900" dirty="0">
              <a:solidFill>
                <a:prstClr val="black"/>
              </a:solidFill>
            </a:endParaRPr>
          </a:p>
          <a:p>
            <a:r>
              <a:rPr lang="en-US" sz="900" b="1" dirty="0">
                <a:solidFill>
                  <a:prstClr val="black"/>
                </a:solidFill>
              </a:rPr>
              <a:t>on Sustainable Consumption and </a:t>
            </a:r>
            <a:r>
              <a:rPr lang="en-US" sz="900" b="1" dirty="0" smtClean="0">
                <a:solidFill>
                  <a:prstClr val="black"/>
                </a:solidFill>
              </a:rPr>
              <a:t>Production (Secretariat)</a:t>
            </a:r>
          </a:p>
          <a:p>
            <a:endParaRPr lang="en-US" sz="900" b="1" dirty="0">
              <a:solidFill>
                <a:prstClr val="black"/>
              </a:solidFill>
            </a:endParaRPr>
          </a:p>
          <a:p>
            <a:r>
              <a:rPr lang="en-US" sz="900" b="1" dirty="0">
                <a:solidFill>
                  <a:prstClr val="black"/>
                </a:solidFill>
              </a:rPr>
              <a:t>UNEP Finance </a:t>
            </a:r>
            <a:r>
              <a:rPr lang="en-US" sz="900" b="1" dirty="0" smtClean="0">
                <a:solidFill>
                  <a:prstClr val="black"/>
                </a:solidFill>
              </a:rPr>
              <a:t>Initiative</a:t>
            </a:r>
          </a:p>
          <a:p>
            <a:r>
              <a:rPr lang="en-US" sz="900" b="1" dirty="0" smtClean="0">
                <a:solidFill>
                  <a:prstClr val="black"/>
                </a:solidFill>
              </a:rPr>
              <a:t>(Secretariat)</a:t>
            </a:r>
            <a:endParaRPr lang="fr-FR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fr-FR" sz="900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6901" y="2130907"/>
            <a:ext cx="2426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CHEMICALS &amp; HEALTH</a:t>
            </a:r>
            <a:r>
              <a:rPr lang="en-US" sz="1000" b="1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5950" y="2620815"/>
            <a:ext cx="1122717" cy="10556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860" b="1" dirty="0" smtClean="0">
              <a:solidFill>
                <a:prstClr val="black"/>
              </a:solidFill>
            </a:endParaRPr>
          </a:p>
          <a:p>
            <a:r>
              <a:rPr lang="en-US" sz="900" b="1" dirty="0">
                <a:solidFill>
                  <a:prstClr val="black"/>
                </a:solidFill>
              </a:rPr>
              <a:t>Pollution and Health </a:t>
            </a:r>
            <a:r>
              <a:rPr lang="en-US" sz="900" b="1" dirty="0" smtClean="0">
                <a:solidFill>
                  <a:prstClr val="black"/>
                </a:solidFill>
              </a:rPr>
              <a:t>Unit</a:t>
            </a: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r>
              <a:rPr lang="en-US" sz="900" b="1" dirty="0">
                <a:solidFill>
                  <a:prstClr val="black"/>
                </a:solidFill>
              </a:rPr>
              <a:t>Air Quality and </a:t>
            </a:r>
            <a:r>
              <a:rPr lang="en-US" sz="900" b="1" dirty="0" smtClean="0">
                <a:solidFill>
                  <a:prstClr val="black"/>
                </a:solidFill>
              </a:rPr>
              <a:t>Mobility Unit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2696" y="2720531"/>
            <a:ext cx="1044578" cy="24468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900" b="1" dirty="0" smtClean="0">
                <a:solidFill>
                  <a:prstClr val="black"/>
                </a:solidFill>
              </a:rPr>
              <a:t>Strategic Approach to International Chemicals Management  (Secretariat)</a:t>
            </a:r>
          </a:p>
          <a:p>
            <a:endParaRPr lang="fr-FR" sz="900" dirty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Interim </a:t>
            </a:r>
            <a:r>
              <a:rPr lang="en-US" sz="900" b="1" dirty="0">
                <a:solidFill>
                  <a:prstClr val="black"/>
                </a:solidFill>
              </a:rPr>
              <a:t>Secretariat of the Minamata </a:t>
            </a:r>
            <a:r>
              <a:rPr lang="en-US" sz="900" b="1" dirty="0" smtClean="0">
                <a:solidFill>
                  <a:prstClr val="black"/>
                </a:solidFill>
              </a:rPr>
              <a:t>Convention </a:t>
            </a:r>
          </a:p>
          <a:p>
            <a:endParaRPr lang="en-US" sz="900" dirty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Special Programme on Institutional Strengthening</a:t>
            </a:r>
          </a:p>
          <a:p>
            <a:r>
              <a:rPr lang="en-US" sz="900" b="1" dirty="0" smtClean="0">
                <a:solidFill>
                  <a:prstClr val="black"/>
                </a:solidFill>
              </a:rPr>
              <a:t>(Secretariat)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1285" y="857251"/>
            <a:ext cx="1597241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472C4">
                    <a:lumMod val="50000"/>
                  </a:srgbClr>
                </a:solidFill>
              </a:rPr>
              <a:t>Administrative Services </a:t>
            </a:r>
            <a:endParaRPr lang="fr-FR" sz="1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2867" y="61843"/>
            <a:ext cx="2955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472C4">
                    <a:lumMod val="75000"/>
                  </a:srgbClr>
                </a:solidFill>
              </a:rPr>
              <a:t>ECONOMY DIVISION</a:t>
            </a:r>
          </a:p>
          <a:p>
            <a:pPr algn="ctr"/>
            <a:endParaRPr lang="en-US" sz="24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Director’s Office 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612940" y="1767934"/>
            <a:ext cx="2922066" cy="259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63192" y="4823069"/>
            <a:ext cx="157175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endParaRPr lang="it-IT" sz="900" b="1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it-IT" sz="900" b="1" dirty="0" smtClean="0">
                <a:solidFill>
                  <a:prstClr val="black"/>
                </a:solidFill>
              </a:rPr>
              <a:t>Global </a:t>
            </a:r>
            <a:r>
              <a:rPr lang="it-IT" sz="900" b="1" dirty="0">
                <a:solidFill>
                  <a:prstClr val="black"/>
                </a:solidFill>
              </a:rPr>
              <a:t>Environment </a:t>
            </a:r>
            <a:r>
              <a:rPr lang="it-IT" sz="900" b="1" dirty="0" smtClean="0">
                <a:solidFill>
                  <a:prstClr val="black"/>
                </a:solidFill>
              </a:rPr>
              <a:t>Facility</a:t>
            </a:r>
          </a:p>
          <a:p>
            <a:r>
              <a:rPr lang="it-IT" sz="900" b="1" dirty="0" smtClean="0">
                <a:solidFill>
                  <a:prstClr val="black"/>
                </a:solidFill>
              </a:rPr>
              <a:t>Chemicals </a:t>
            </a:r>
            <a:r>
              <a:rPr lang="it-IT" sz="900" b="1" dirty="0">
                <a:solidFill>
                  <a:prstClr val="black"/>
                </a:solidFill>
              </a:rPr>
              <a:t>and Waste Unit 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933" y="4591913"/>
            <a:ext cx="15292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prstClr val="black"/>
                </a:solidFill>
              </a:rPr>
              <a:t>Global Environment Facility</a:t>
            </a:r>
          </a:p>
          <a:p>
            <a:r>
              <a:rPr lang="it-IT" sz="900" b="1" dirty="0" smtClean="0">
                <a:solidFill>
                  <a:prstClr val="black"/>
                </a:solidFill>
              </a:rPr>
              <a:t>Climate Mitigation Unit 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4062" y="3766287"/>
            <a:ext cx="11933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 </a:t>
            </a:r>
            <a:endParaRPr lang="fr-FR" sz="900" dirty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Science and Knowledge Unit</a:t>
            </a:r>
          </a:p>
          <a:p>
            <a:endParaRPr lang="en-US" sz="900" b="1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Country Support and Partnership Unit </a:t>
            </a:r>
            <a:endParaRPr lang="fr-FR" sz="900" dirty="0">
              <a:solidFill>
                <a:prstClr val="black"/>
              </a:solidFill>
            </a:endParaRPr>
          </a:p>
          <a:p>
            <a:endParaRPr lang="fr-FR" sz="900" dirty="0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47936" y="1774819"/>
            <a:ext cx="2299490" cy="266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52696" y="5282311"/>
            <a:ext cx="104457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900" b="1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fr-FR" sz="900" b="1" dirty="0">
                <a:solidFill>
                  <a:prstClr val="black"/>
                </a:solidFill>
              </a:rPr>
              <a:t>International </a:t>
            </a:r>
            <a:r>
              <a:rPr lang="fr-FR" sz="900" b="1" dirty="0" err="1">
                <a:solidFill>
                  <a:prstClr val="black"/>
                </a:solidFill>
              </a:rPr>
              <a:t>Environmental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err="1">
                <a:solidFill>
                  <a:prstClr val="black"/>
                </a:solidFill>
              </a:rPr>
              <a:t>Technology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smtClean="0">
                <a:solidFill>
                  <a:prstClr val="black"/>
                </a:solidFill>
              </a:rPr>
              <a:t>Centre</a:t>
            </a:r>
            <a:endParaRPr lang="fr-FR" sz="900" dirty="0">
              <a:solidFill>
                <a:prstClr val="black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588465" y="1758882"/>
            <a:ext cx="6011" cy="289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1"/>
          </p:cNvCxnSpPr>
          <p:nvPr/>
        </p:nvCxnSpPr>
        <p:spPr>
          <a:xfrm flipH="1" flipV="1">
            <a:off x="5824474" y="1088083"/>
            <a:ext cx="4568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82815" y="2699257"/>
            <a:ext cx="12125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</a:rPr>
              <a:t>Climate </a:t>
            </a:r>
            <a:r>
              <a:rPr lang="en-US" sz="900" b="1" dirty="0">
                <a:solidFill>
                  <a:prstClr val="black"/>
                </a:solidFill>
              </a:rPr>
              <a:t>and Clean Air </a:t>
            </a:r>
            <a:r>
              <a:rPr lang="en-US" sz="900" b="1" dirty="0" smtClean="0">
                <a:solidFill>
                  <a:prstClr val="black"/>
                </a:solidFill>
              </a:rPr>
              <a:t>Coalition (Secretariat)</a:t>
            </a:r>
            <a:endParaRPr lang="fr-FR" sz="900" dirty="0">
              <a:solidFill>
                <a:prstClr val="black"/>
              </a:solidFill>
            </a:endParaRPr>
          </a:p>
          <a:p>
            <a:endParaRPr lang="en-US" sz="900" b="1" dirty="0" smtClean="0">
              <a:solidFill>
                <a:prstClr val="black"/>
              </a:solidFill>
            </a:endParaRPr>
          </a:p>
          <a:p>
            <a:r>
              <a:rPr lang="en-US" sz="900" b="1" dirty="0" smtClean="0">
                <a:solidFill>
                  <a:prstClr val="black"/>
                </a:solidFill>
              </a:rPr>
              <a:t>Climate </a:t>
            </a:r>
            <a:r>
              <a:rPr lang="en-US" sz="900" b="1" dirty="0">
                <a:solidFill>
                  <a:prstClr val="black"/>
                </a:solidFill>
              </a:rPr>
              <a:t>Technology Centre and Network</a:t>
            </a:r>
            <a:endParaRPr lang="fr-FR" sz="900" dirty="0">
              <a:solidFill>
                <a:prstClr val="black"/>
              </a:solidFill>
            </a:endParaRPr>
          </a:p>
          <a:p>
            <a:endParaRPr lang="en-US" sz="900" dirty="0" smtClean="0">
              <a:solidFill>
                <a:prstClr val="black"/>
              </a:solidFill>
            </a:endParaRPr>
          </a:p>
          <a:p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4591" y="3459893"/>
            <a:ext cx="12876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 smtClean="0">
                <a:solidFill>
                  <a:prstClr val="black"/>
                </a:solidFill>
              </a:rPr>
              <a:t>Technology</a:t>
            </a:r>
            <a:r>
              <a:rPr lang="fr-FR" sz="900" b="1" dirty="0" smtClean="0">
                <a:solidFill>
                  <a:prstClr val="black"/>
                </a:solidFill>
              </a:rPr>
              <a:t> </a:t>
            </a:r>
            <a:r>
              <a:rPr lang="fr-FR" sz="900" b="1" dirty="0">
                <a:solidFill>
                  <a:prstClr val="black"/>
                </a:solidFill>
              </a:rPr>
              <a:t>for </a:t>
            </a:r>
            <a:r>
              <a:rPr lang="fr-FR" sz="900" b="1" dirty="0" err="1">
                <a:solidFill>
                  <a:prstClr val="black"/>
                </a:solidFill>
              </a:rPr>
              <a:t>Sustainable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err="1" smtClean="0">
                <a:solidFill>
                  <a:prstClr val="black"/>
                </a:solidFill>
              </a:rPr>
              <a:t>Development</a:t>
            </a:r>
            <a:endParaRPr lang="fr-FR" sz="900" b="1" dirty="0">
              <a:solidFill>
                <a:prstClr val="black"/>
              </a:solidFill>
            </a:endParaRPr>
          </a:p>
          <a:p>
            <a:r>
              <a:rPr lang="fr-FR" sz="900" b="1" dirty="0" smtClean="0">
                <a:solidFill>
                  <a:prstClr val="black"/>
                </a:solidFill>
              </a:rPr>
              <a:t>(</a:t>
            </a:r>
            <a:r>
              <a:rPr lang="fr-FR" sz="900" b="1" dirty="0" err="1" smtClean="0">
                <a:solidFill>
                  <a:prstClr val="black"/>
                </a:solidFill>
              </a:rPr>
              <a:t>Collaborating</a:t>
            </a:r>
            <a:r>
              <a:rPr lang="fr-FR" sz="900" b="1" dirty="0" smtClean="0">
                <a:solidFill>
                  <a:prstClr val="black"/>
                </a:solidFill>
              </a:rPr>
              <a:t> centres/</a:t>
            </a:r>
            <a:r>
              <a:rPr lang="fr-FR" sz="900" b="1" dirty="0" err="1">
                <a:solidFill>
                  <a:prstClr val="black"/>
                </a:solidFill>
              </a:rPr>
              <a:t>T</a:t>
            </a:r>
            <a:r>
              <a:rPr lang="fr-FR" sz="900" b="1" dirty="0" err="1" smtClean="0">
                <a:solidFill>
                  <a:prstClr val="black"/>
                </a:solidFill>
              </a:rPr>
              <a:t>echnology</a:t>
            </a:r>
            <a:r>
              <a:rPr lang="fr-FR" sz="900" b="1" dirty="0" smtClean="0">
                <a:solidFill>
                  <a:prstClr val="black"/>
                </a:solidFill>
              </a:rPr>
              <a:t> Facilitation </a:t>
            </a:r>
            <a:r>
              <a:rPr lang="fr-FR" sz="900" b="1" dirty="0" err="1" smtClean="0">
                <a:solidFill>
                  <a:prstClr val="black"/>
                </a:solidFill>
              </a:rPr>
              <a:t>Mechanism</a:t>
            </a:r>
            <a:r>
              <a:rPr lang="fr-FR" sz="900" b="1" dirty="0" smtClean="0">
                <a:solidFill>
                  <a:prstClr val="black"/>
                </a:solidFill>
              </a:rPr>
              <a:t>)</a:t>
            </a:r>
            <a:endParaRPr lang="en-US" sz="900" b="1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8399" y="2744800"/>
            <a:ext cx="805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prstClr val="black"/>
                </a:solidFill>
              </a:rPr>
              <a:t>OzonAction</a:t>
            </a:r>
            <a:endParaRPr lang="fr-FR" sz="9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52643" y="2538011"/>
            <a:ext cx="943693" cy="6620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OzonAction Branch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b="1" dirty="0" smtClean="0"/>
              <a:t>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Assist developing countries &amp; countries with economies in transition (</a:t>
            </a:r>
            <a:r>
              <a:rPr lang="en-US" sz="2400" dirty="0" err="1" smtClean="0"/>
              <a:t>CEITs</a:t>
            </a:r>
            <a:r>
              <a:rPr lang="en-US" sz="2400" dirty="0" smtClean="0"/>
              <a:t>) to achieve &amp; sustain compliance with the Montreal Protocol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b="1" dirty="0" smtClean="0"/>
              <a:t>Areas of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Developing countries - Implementing Agency of the Protocol’s Multilateral Fund, through a Compliance Assistance Programme (CAP)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CEITs</a:t>
            </a:r>
            <a:r>
              <a:rPr lang="en-US" sz="2400" dirty="0" smtClean="0"/>
              <a:t> - Implementing Agency of the Global Environment Facility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Specific partnerships with bilateral agencies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1270000" cy="8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3400" y="1600200"/>
            <a:ext cx="43434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886200" cy="46021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Term “compliance” is not explicitly defined in the Montreal Protocol treaty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Party demonstrating through its reported data &amp; official documents that it fully meets a specific legal obligation under the MP, according to an agreed timetable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Compliance is</a:t>
            </a:r>
            <a:r>
              <a:rPr lang="en-GB" i="1" dirty="0" smtClean="0"/>
              <a:t> the </a:t>
            </a:r>
            <a:r>
              <a:rPr lang="en-GB" dirty="0" smtClean="0"/>
              <a:t>key macro performance indicator for entire Montreal Protocol by which international community will judge its success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19600" y="1600200"/>
            <a:ext cx="39624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reporting (Articles 5 &amp; 7)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Phase-out of production &amp; consumption of controlled substances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in controlled substances with non-Parties (Article 4)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Establishment licensing systems for import &amp; export of new, used, recycled &amp; reclaimed controlled substances (Article 4B)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Biennial reporting on research on alternatives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MOP decides that a Party is in non-compliance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9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regional delivery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90600" y="1905000"/>
            <a:ext cx="7543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 smtClean="0"/>
              <a:t>UNEP CAP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38200" y="4953000"/>
            <a:ext cx="1143000" cy="1143000"/>
            <a:chOff x="1219200" y="4800600"/>
            <a:chExt cx="1143000" cy="1143000"/>
          </a:xfrm>
        </p:grpSpPr>
        <p:sp>
          <p:nvSpPr>
            <p:cNvPr id="4" name="Oval 3"/>
            <p:cNvSpPr/>
            <p:nvPr/>
          </p:nvSpPr>
          <p:spPr>
            <a:xfrm>
              <a:off x="1447800" y="480060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NOU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5400" y="5715000"/>
              <a:ext cx="454269" cy="1706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5715000"/>
              <a:ext cx="454269" cy="1706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9200" y="5638800"/>
              <a:ext cx="11430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2954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1336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133600" y="4953000"/>
            <a:ext cx="1143000" cy="1143000"/>
            <a:chOff x="1219200" y="4800600"/>
            <a:chExt cx="1143000" cy="1143000"/>
          </a:xfrm>
        </p:grpSpPr>
        <p:sp>
          <p:nvSpPr>
            <p:cNvPr id="33" name="Oval 32"/>
            <p:cNvSpPr/>
            <p:nvPr/>
          </p:nvSpPr>
          <p:spPr>
            <a:xfrm>
              <a:off x="1447800" y="480060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NOU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95400" y="5715000"/>
              <a:ext cx="454269" cy="1706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28800" y="5715000"/>
              <a:ext cx="454269" cy="1706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19200" y="5638800"/>
              <a:ext cx="11430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12954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1336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429000" y="4953000"/>
            <a:ext cx="1143000" cy="1143000"/>
            <a:chOff x="1219200" y="4800600"/>
            <a:chExt cx="1143000" cy="1143000"/>
          </a:xfrm>
        </p:grpSpPr>
        <p:sp>
          <p:nvSpPr>
            <p:cNvPr id="40" name="Oval 39"/>
            <p:cNvSpPr/>
            <p:nvPr/>
          </p:nvSpPr>
          <p:spPr>
            <a:xfrm>
              <a:off x="1447800" y="480060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NOU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5400" y="5715000"/>
              <a:ext cx="454269" cy="1706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28800" y="5715000"/>
              <a:ext cx="454269" cy="1706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19200" y="5638800"/>
              <a:ext cx="11430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2954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1336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724400" y="4953000"/>
            <a:ext cx="1143000" cy="1143000"/>
            <a:chOff x="1219200" y="4800600"/>
            <a:chExt cx="1143000" cy="1143000"/>
          </a:xfrm>
        </p:grpSpPr>
        <p:sp>
          <p:nvSpPr>
            <p:cNvPr id="47" name="Oval 46"/>
            <p:cNvSpPr/>
            <p:nvPr/>
          </p:nvSpPr>
          <p:spPr>
            <a:xfrm>
              <a:off x="1447800" y="480060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NOU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95400" y="5715000"/>
              <a:ext cx="454269" cy="1706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00" y="5715000"/>
              <a:ext cx="454269" cy="1706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19200" y="5638800"/>
              <a:ext cx="11430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12954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1336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019800" y="4953000"/>
            <a:ext cx="1143000" cy="1143000"/>
            <a:chOff x="1219200" y="4800600"/>
            <a:chExt cx="1143000" cy="1143000"/>
          </a:xfrm>
        </p:grpSpPr>
        <p:sp>
          <p:nvSpPr>
            <p:cNvPr id="54" name="Oval 53"/>
            <p:cNvSpPr/>
            <p:nvPr/>
          </p:nvSpPr>
          <p:spPr>
            <a:xfrm>
              <a:off x="1447800" y="480060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NOU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95400" y="5715000"/>
              <a:ext cx="454269" cy="1706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28800" y="5715000"/>
              <a:ext cx="454269" cy="1706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19200" y="5638800"/>
              <a:ext cx="11430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12954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1336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315200" y="4953000"/>
            <a:ext cx="1143000" cy="1143000"/>
            <a:chOff x="1219200" y="4800600"/>
            <a:chExt cx="1143000" cy="1143000"/>
          </a:xfrm>
        </p:grpSpPr>
        <p:sp>
          <p:nvSpPr>
            <p:cNvPr id="61" name="Oval 60"/>
            <p:cNvSpPr/>
            <p:nvPr/>
          </p:nvSpPr>
          <p:spPr>
            <a:xfrm>
              <a:off x="1447800" y="480060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NOU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95400" y="5715000"/>
              <a:ext cx="454269" cy="1706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28800" y="5715000"/>
              <a:ext cx="454269" cy="1706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19200" y="5638800"/>
              <a:ext cx="11430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12954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133600" y="5334000"/>
              <a:ext cx="152400" cy="2286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2209800" y="3962400"/>
            <a:ext cx="5029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Regional  Networks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43000" y="2514600"/>
            <a:ext cx="32004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b="1" dirty="0" smtClean="0">
              <a:solidFill>
                <a:schemeClr val="tx2"/>
              </a:solidFill>
            </a:endParaRPr>
          </a:p>
          <a:p>
            <a:pPr algn="ctr" eaLnBrk="0" hangingPunct="0"/>
            <a:r>
              <a:rPr lang="en-US" b="1" dirty="0" smtClean="0">
                <a:solidFill>
                  <a:schemeClr val="tx2"/>
                </a:solidFill>
              </a:rPr>
              <a:t>CAP Paris</a:t>
            </a:r>
          </a:p>
          <a:p>
            <a:pPr algn="ctr" eaLnBrk="0" hangingPunct="0"/>
            <a:r>
              <a:rPr lang="en-US" sz="1200" i="1" dirty="0" smtClean="0">
                <a:solidFill>
                  <a:schemeClr val="tx2"/>
                </a:solidFill>
              </a:rPr>
              <a:t>Major Roles:</a:t>
            </a:r>
            <a:r>
              <a:rPr lang="en-US" sz="1200" dirty="0" smtClean="0">
                <a:solidFill>
                  <a:schemeClr val="tx2"/>
                </a:solidFill>
              </a:rPr>
              <a:t>  Coordination, policy-setting, Business Planning, monitoring, interfacing with </a:t>
            </a:r>
            <a:r>
              <a:rPr lang="en-US" sz="1200" dirty="0" err="1" smtClean="0">
                <a:solidFill>
                  <a:schemeClr val="tx2"/>
                </a:solidFill>
              </a:rPr>
              <a:t>ExCom</a:t>
            </a:r>
            <a:r>
              <a:rPr lang="en-US" sz="1200" dirty="0" smtClean="0">
                <a:solidFill>
                  <a:schemeClr val="tx2"/>
                </a:solidFill>
              </a:rPr>
              <a:t>, clearinghouse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181600" y="2514600"/>
            <a:ext cx="32004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CAP Regions</a:t>
            </a:r>
          </a:p>
          <a:p>
            <a:pPr algn="ctr" eaLnBrk="0" hangingPunct="0"/>
            <a:r>
              <a:rPr lang="en-US" sz="1200" i="1" dirty="0" smtClean="0">
                <a:solidFill>
                  <a:schemeClr val="tx2"/>
                </a:solidFill>
              </a:rPr>
              <a:t>Major Roles:</a:t>
            </a:r>
            <a:r>
              <a:rPr lang="en-US" sz="1200" dirty="0" smtClean="0">
                <a:solidFill>
                  <a:schemeClr val="tx2"/>
                </a:solidFill>
              </a:rPr>
              <a:t> Compliance assistance, project implementation, reporting, assessing country needs, feedback on CAP implementation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72" name="Straight Arrow Connector 71"/>
          <p:cNvCxnSpPr>
            <a:endCxn id="26" idx="2"/>
          </p:cNvCxnSpPr>
          <p:nvPr/>
        </p:nvCxnSpPr>
        <p:spPr>
          <a:xfrm flipV="1">
            <a:off x="1676400" y="4495800"/>
            <a:ext cx="30861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6" idx="2"/>
          </p:cNvCxnSpPr>
          <p:nvPr/>
        </p:nvCxnSpPr>
        <p:spPr>
          <a:xfrm>
            <a:off x="4762500" y="4495800"/>
            <a:ext cx="29337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6" idx="2"/>
          </p:cNvCxnSpPr>
          <p:nvPr/>
        </p:nvCxnSpPr>
        <p:spPr>
          <a:xfrm flipH="1">
            <a:off x="4267200" y="4495800"/>
            <a:ext cx="4953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6" idx="2"/>
          </p:cNvCxnSpPr>
          <p:nvPr/>
        </p:nvCxnSpPr>
        <p:spPr>
          <a:xfrm>
            <a:off x="4762500" y="4495800"/>
            <a:ext cx="4953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800600" y="4495800"/>
            <a:ext cx="16002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3048000" y="4495800"/>
            <a:ext cx="1676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solidFill>
                  <a:srgbClr val="0070C0"/>
                </a:solidFill>
              </a:rPr>
              <a:t>Services provided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12291" name="Oval 63"/>
          <p:cNvSpPr>
            <a:spLocks noChangeArrowheads="1"/>
          </p:cNvSpPr>
          <p:nvPr/>
        </p:nvSpPr>
        <p:spPr bwMode="auto">
          <a:xfrm>
            <a:off x="2080846" y="1828800"/>
            <a:ext cx="4642338" cy="4724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92" name="Text Box 69"/>
          <p:cNvSpPr txBox="1">
            <a:spLocks noChangeArrowheads="1"/>
          </p:cNvSpPr>
          <p:nvPr/>
        </p:nvSpPr>
        <p:spPr bwMode="auto">
          <a:xfrm>
            <a:off x="3979985" y="1955801"/>
            <a:ext cx="981359" cy="4001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8080"/>
                </a:solidFill>
              </a:rPr>
              <a:t>Global</a:t>
            </a:r>
            <a:endParaRPr lang="en-US" sz="2000" b="1" dirty="0">
              <a:solidFill>
                <a:srgbClr val="808080"/>
              </a:solidFill>
            </a:endParaRPr>
          </a:p>
        </p:txBody>
      </p:sp>
      <p:sp>
        <p:nvSpPr>
          <p:cNvPr id="12293" name="Text Box 70"/>
          <p:cNvSpPr txBox="1">
            <a:spLocks noChangeArrowheads="1"/>
          </p:cNvSpPr>
          <p:nvPr/>
        </p:nvSpPr>
        <p:spPr bwMode="auto">
          <a:xfrm>
            <a:off x="3768969" y="2971801"/>
            <a:ext cx="1268296" cy="4001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808080"/>
                </a:solidFill>
              </a:rPr>
              <a:t>Regional</a:t>
            </a:r>
            <a:endParaRPr lang="en-US" sz="2000" b="1">
              <a:solidFill>
                <a:srgbClr val="808080"/>
              </a:solidFill>
            </a:endParaRPr>
          </a:p>
        </p:txBody>
      </p:sp>
      <p:sp>
        <p:nvSpPr>
          <p:cNvPr id="12294" name="Text Box 71"/>
          <p:cNvSpPr txBox="1">
            <a:spLocks noChangeArrowheads="1"/>
          </p:cNvSpPr>
          <p:nvPr/>
        </p:nvSpPr>
        <p:spPr bwMode="auto">
          <a:xfrm>
            <a:off x="3839308" y="4114801"/>
            <a:ext cx="1196161" cy="4001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808080"/>
                </a:solidFill>
              </a:rPr>
              <a:t>National</a:t>
            </a:r>
            <a:endParaRPr lang="en-US" sz="2000" b="1">
              <a:solidFill>
                <a:srgbClr val="808080"/>
              </a:solidFill>
            </a:endParaRPr>
          </a:p>
        </p:txBody>
      </p:sp>
      <p:sp>
        <p:nvSpPr>
          <p:cNvPr id="12295" name="Text Box 72"/>
          <p:cNvSpPr txBox="1">
            <a:spLocks noChangeArrowheads="1"/>
          </p:cNvSpPr>
          <p:nvPr/>
        </p:nvSpPr>
        <p:spPr bwMode="auto">
          <a:xfrm>
            <a:off x="3065584" y="2438400"/>
            <a:ext cx="3185487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Information Clearinghouse</a:t>
            </a:r>
            <a:r>
              <a:rPr lang="en-GB" dirty="0">
                <a:solidFill>
                  <a:srgbClr val="1F497D"/>
                </a:solidFill>
              </a:rPr>
              <a:t> </a:t>
            </a:r>
          </a:p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2296" name="Text Box 73"/>
          <p:cNvSpPr txBox="1">
            <a:spLocks noChangeArrowheads="1"/>
          </p:cNvSpPr>
          <p:nvPr/>
        </p:nvSpPr>
        <p:spPr bwMode="auto">
          <a:xfrm>
            <a:off x="2186222" y="3276600"/>
            <a:ext cx="4249881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1F497D"/>
                </a:solidFill>
              </a:rPr>
              <a:t>Regional Networks of Ozone Officers</a:t>
            </a:r>
          </a:p>
          <a:p>
            <a:pPr algn="ctr"/>
            <a:r>
              <a:rPr lang="en-GB" b="1" dirty="0">
                <a:solidFill>
                  <a:srgbClr val="1F497D"/>
                </a:solidFill>
              </a:rPr>
              <a:t>Policy &amp; technical advice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2297" name="Text Box 74"/>
          <p:cNvSpPr txBox="1">
            <a:spLocks noChangeArrowheads="1"/>
          </p:cNvSpPr>
          <p:nvPr/>
        </p:nvSpPr>
        <p:spPr bwMode="auto">
          <a:xfrm>
            <a:off x="2273950" y="4495801"/>
            <a:ext cx="4390947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rgbClr val="1F497D"/>
                </a:solidFill>
              </a:rPr>
              <a:t>Institutional strengthening</a:t>
            </a:r>
          </a:p>
          <a:p>
            <a:pPr algn="ctr"/>
            <a:r>
              <a:rPr lang="en-GB" b="1">
                <a:solidFill>
                  <a:srgbClr val="1F497D"/>
                </a:solidFill>
              </a:rPr>
              <a:t>National &amp; sector strategies</a:t>
            </a:r>
          </a:p>
          <a:p>
            <a:pPr algn="ctr"/>
            <a:r>
              <a:rPr lang="en-GB" b="1">
                <a:solidFill>
                  <a:srgbClr val="1F497D"/>
                </a:solidFill>
              </a:rPr>
              <a:t>Integrated management plans for ODS</a:t>
            </a:r>
          </a:p>
          <a:p>
            <a:pPr algn="ctr"/>
            <a:r>
              <a:rPr lang="en-GB" b="1">
                <a:solidFill>
                  <a:srgbClr val="1F497D"/>
                </a:solidFill>
              </a:rPr>
              <a:t>South-South cooperation </a:t>
            </a:r>
          </a:p>
          <a:p>
            <a:pPr algn="ctr"/>
            <a:r>
              <a:rPr lang="en-GB" b="1">
                <a:solidFill>
                  <a:srgbClr val="1F497D"/>
                </a:solidFill>
              </a:rPr>
              <a:t>Capacity building</a:t>
            </a:r>
          </a:p>
          <a:p>
            <a:pPr algn="ctr"/>
            <a:endParaRPr lang="en-GB">
              <a:solidFill>
                <a:srgbClr val="1F497D"/>
              </a:solidFill>
            </a:endParaRPr>
          </a:p>
          <a:p>
            <a:pPr algn="ctr"/>
            <a:endParaRPr lang="en-GB">
              <a:solidFill>
                <a:prstClr val="black"/>
              </a:solidFill>
            </a:endParaRPr>
          </a:p>
          <a:p>
            <a:pPr algn="ctr"/>
            <a:endParaRPr lang="en-GB">
              <a:solidFill>
                <a:prstClr val="black"/>
              </a:solidFill>
            </a:endParaRPr>
          </a:p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298" name="Line 75"/>
          <p:cNvSpPr>
            <a:spLocks noChangeShapeType="1"/>
          </p:cNvSpPr>
          <p:nvPr/>
        </p:nvSpPr>
        <p:spPr bwMode="auto">
          <a:xfrm>
            <a:off x="2502877" y="2895600"/>
            <a:ext cx="386861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99" name="Line 77"/>
          <p:cNvSpPr>
            <a:spLocks noChangeShapeType="1"/>
          </p:cNvSpPr>
          <p:nvPr/>
        </p:nvSpPr>
        <p:spPr bwMode="auto">
          <a:xfrm>
            <a:off x="2080846" y="4038600"/>
            <a:ext cx="46423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1270000" cy="8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OzonAction</a:t>
            </a:r>
            <a:r>
              <a:rPr lang="en-US" dirty="0" smtClean="0"/>
              <a:t> Branch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676400"/>
            <a:ext cx="4419600" cy="441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2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2057400"/>
            <a:ext cx="1524000" cy="1600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CAP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2057400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prstClr val="white"/>
                </a:solidFill>
              </a:rPr>
              <a:t>Projects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1600200"/>
            <a:ext cx="3276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Regional Networks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Information Clearinghouse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Capacity building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Technical &amp; policy advice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South-South Cooperation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105400"/>
            <a:ext cx="34060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CCAC HFC initiative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US Regional Project HCFC/EE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UNEP-China Trust Fund project for the room air conditioner </a:t>
            </a:r>
          </a:p>
          <a:p>
            <a:pPr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4419600"/>
            <a:ext cx="16002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1F497D"/>
                </a:solidFill>
              </a:rPr>
              <a:t>Projects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3962400"/>
            <a:ext cx="441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36576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Multilateral Fund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038600"/>
            <a:ext cx="2714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Co-financing (outside of MLF)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3352800"/>
            <a:ext cx="3276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Institutional Strengthening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HPMP preparation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HPMP implementation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Technical assistance</a:t>
            </a:r>
          </a:p>
          <a:p>
            <a:pPr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Support for bilateral projects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5400" y="1676400"/>
            <a:ext cx="152400" cy="14478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05400" y="3429000"/>
            <a:ext cx="152400" cy="144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05400" y="5181600"/>
            <a:ext cx="152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7" grpId="0"/>
      <p:bldP spid="18" grpId="0"/>
      <p:bldP spid="9" grpId="0" animBg="1"/>
      <p:bldP spid="12" grpId="0" animBg="1"/>
      <p:bldP spid="13" grpId="0"/>
      <p:bldP spid="15" grpId="0"/>
      <p:bldP spid="22" grpId="0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OzonAction’s</a:t>
            </a:r>
            <a:r>
              <a:rPr lang="en-US" dirty="0" smtClean="0"/>
              <a:t> clients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43000" y="1676400"/>
            <a:ext cx="7086600" cy="388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343400"/>
            <a:ext cx="70866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Albania, Angola, Antigua &amp; Barbuda, Armenia, Bahamas, Barbados, Belize, Bhutan, Bolivia,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  </a:t>
            </a:r>
            <a:r>
              <a:rPr lang="en-US" sz="800" dirty="0" smtClean="0">
                <a:solidFill>
                  <a:srgbClr val="FFFF00"/>
                </a:solidFill>
              </a:rPr>
              <a:t>Bosnia &amp; Herzegovina</a:t>
            </a:r>
            <a:r>
              <a:rPr lang="en-US" sz="800" dirty="0" smtClean="0">
                <a:solidFill>
                  <a:schemeClr val="bg1"/>
                </a:solidFill>
              </a:rPr>
              <a:t>, Botswana, Brunei Darussalam, Burundi, Cambodia, Cape Verde, Central African Republic,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Chad, Comoros, Congo, Cook Islands, </a:t>
            </a:r>
            <a:r>
              <a:rPr lang="en-US" sz="800" dirty="0" smtClean="0">
                <a:solidFill>
                  <a:srgbClr val="FFFF00"/>
                </a:solidFill>
              </a:rPr>
              <a:t>Costa Rica</a:t>
            </a:r>
            <a:r>
              <a:rPr lang="en-US" sz="800" dirty="0" smtClean="0">
                <a:solidFill>
                  <a:schemeClr val="bg1"/>
                </a:solidFill>
              </a:rPr>
              <a:t>, Croatia, </a:t>
            </a:r>
            <a:r>
              <a:rPr lang="en-US" sz="800" dirty="0" smtClean="0">
                <a:solidFill>
                  <a:srgbClr val="FFFF00"/>
                </a:solidFill>
              </a:rPr>
              <a:t>Cuba</a:t>
            </a:r>
            <a:r>
              <a:rPr lang="en-US" sz="800" dirty="0" smtClean="0">
                <a:solidFill>
                  <a:schemeClr val="bg1"/>
                </a:solidFill>
              </a:rPr>
              <a:t>, Djibouti, Dominica, Ecuador, El Salvador, Equatorial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Guinea, Eritrea, Ethiopia, Fiji, Gambia, Georgia, Grenada, Guatemala, Guinea, Guinea-Bissau, Guyana, Haiti, Honduras,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Jamaica, Kiribati, Kyrgyzstan, Lao PDR, Lesotho, Liberia, Macedonia FYR, Malawi, Maldives, Mali, Marshall Islands, Mauritania,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Mauritius, Micronesia, Mongolia, </a:t>
            </a:r>
            <a:r>
              <a:rPr lang="en-US" sz="800" dirty="0" smtClean="0">
                <a:solidFill>
                  <a:srgbClr val="FFFF00"/>
                </a:solidFill>
              </a:rPr>
              <a:t>Montenegro</a:t>
            </a:r>
            <a:r>
              <a:rPr lang="en-US" sz="800" dirty="0" smtClean="0">
                <a:solidFill>
                  <a:schemeClr val="bg1"/>
                </a:solidFill>
              </a:rPr>
              <a:t>, Mozambique, Myanmar, Namibia, Nauru, Nepal, Nicaragua, Niue, Palau, 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Papua New Guinea</a:t>
            </a:r>
            <a:r>
              <a:rPr lang="en-US" sz="800" dirty="0" smtClean="0">
                <a:solidFill>
                  <a:schemeClr val="bg1"/>
                </a:solidFill>
              </a:rPr>
              <a:t>, Paraguay, Republic of Moldova, Rwanda, Saint Kitts and Nevis, Saint Lucia, Saint Vincent and the Grenadines,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Samoa, Sao Tome &amp; Principe, Serbia, Seychelles, Sierra Leone, Solomon Islands, South Sudan, Sri Lanka, Suriname, Swaziland, Tanzania,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Timor-Leste, Togo, Tonga, </a:t>
            </a:r>
            <a:r>
              <a:rPr lang="en-US" sz="800" dirty="0" smtClean="0">
                <a:solidFill>
                  <a:srgbClr val="FFFF00"/>
                </a:solidFill>
              </a:rPr>
              <a:t>Turkmenistan</a:t>
            </a:r>
            <a:r>
              <a:rPr lang="en-US" sz="800" dirty="0" smtClean="0">
                <a:solidFill>
                  <a:schemeClr val="bg1"/>
                </a:solidFill>
              </a:rPr>
              <a:t>, Tuvalu, Uganda, Vanuatu, Zambia, Zimbabwe</a:t>
            </a:r>
          </a:p>
          <a:p>
            <a:endParaRPr lang="en-US" sz="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4267200"/>
            <a:ext cx="4648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3800" y="2743200"/>
            <a:ext cx="19050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1981200"/>
            <a:ext cx="2362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Brazil</a:t>
            </a: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China, India, </a:t>
            </a:r>
          </a:p>
          <a:p>
            <a:pPr algn="ctr">
              <a:spcAft>
                <a:spcPts val="0"/>
              </a:spcAft>
            </a:pPr>
            <a:r>
              <a:rPr lang="en-US" sz="800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Mexico</a:t>
            </a: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 Korea RO, </a:t>
            </a:r>
          </a:p>
          <a:p>
            <a:pPr algn="ctr">
              <a:spcAft>
                <a:spcPts val="0"/>
              </a:spcAft>
            </a:pP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Saudi Arabia, </a:t>
            </a:r>
            <a:r>
              <a:rPr lang="en-US" sz="800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Thailand</a:t>
            </a:r>
          </a:p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362200" y="289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Afghanistan, Algeria, 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Argentina</a:t>
            </a:r>
            <a:r>
              <a:rPr lang="en-US" sz="800" dirty="0" smtClean="0">
                <a:solidFill>
                  <a:schemeClr val="bg1"/>
                </a:solidFill>
              </a:rPr>
              <a:t>, Bahrain, Bangladesh, Benin,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Burkina Faso, Cameroon, Chile,  Colombia,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Côte d'Ivoire, Congo DR,  Dominican  Republic,  </a:t>
            </a:r>
            <a:r>
              <a:rPr lang="en-US" sz="800" dirty="0" smtClean="0">
                <a:solidFill>
                  <a:srgbClr val="FFFF00"/>
                </a:solidFill>
              </a:rPr>
              <a:t>Egypt</a:t>
            </a:r>
            <a:r>
              <a:rPr lang="en-US" sz="8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Gabon, </a:t>
            </a:r>
            <a:r>
              <a:rPr lang="en-US" sz="800" dirty="0" smtClean="0">
                <a:solidFill>
                  <a:srgbClr val="FFFF00"/>
                </a:solidFill>
              </a:rPr>
              <a:t>Ghana</a:t>
            </a:r>
            <a:r>
              <a:rPr lang="en-US" sz="800" dirty="0" smtClean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rgbClr val="FFFF00"/>
                </a:solidFill>
              </a:rPr>
              <a:t>Indonesia</a:t>
            </a:r>
            <a:r>
              <a:rPr lang="en-US" sz="800" dirty="0" smtClean="0">
                <a:solidFill>
                  <a:schemeClr val="bg1"/>
                </a:solidFill>
              </a:rPr>
              <a:t>, Iran, Iraq, Jordan, Kenya, Korea DPR, 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Korea Rep</a:t>
            </a:r>
            <a:r>
              <a:rPr lang="en-US" sz="800" dirty="0" smtClean="0">
                <a:solidFill>
                  <a:schemeClr val="bg1"/>
                </a:solidFill>
              </a:rPr>
              <a:t>, Kuwait, </a:t>
            </a:r>
            <a:r>
              <a:rPr lang="en-US" sz="800" dirty="0" smtClean="0">
                <a:solidFill>
                  <a:srgbClr val="FFFF00"/>
                </a:solidFill>
              </a:rPr>
              <a:t>Lebanon</a:t>
            </a:r>
            <a:r>
              <a:rPr lang="en-US" sz="800" dirty="0" smtClean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rgbClr val="FFFF00"/>
                </a:solidFill>
              </a:rPr>
              <a:t>Libya</a:t>
            </a:r>
            <a:r>
              <a:rPr lang="en-US" sz="800" dirty="0" smtClean="0">
                <a:solidFill>
                  <a:schemeClr val="bg1"/>
                </a:solidFill>
              </a:rPr>
              <a:t>, Madagascar, </a:t>
            </a:r>
            <a:r>
              <a:rPr lang="en-US" sz="800" dirty="0" smtClean="0">
                <a:solidFill>
                  <a:srgbClr val="FFFF00"/>
                </a:solidFill>
              </a:rPr>
              <a:t>Malaysia</a:t>
            </a:r>
            <a:r>
              <a:rPr lang="en-US" sz="800" dirty="0" smtClean="0">
                <a:solidFill>
                  <a:schemeClr val="bg1"/>
                </a:solidFill>
              </a:rPr>
              <a:t>, Morocco,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Niger, </a:t>
            </a:r>
            <a:r>
              <a:rPr lang="en-US" sz="800" dirty="0" smtClean="0">
                <a:solidFill>
                  <a:srgbClr val="FFFF00"/>
                </a:solidFill>
              </a:rPr>
              <a:t>Nigeria</a:t>
            </a:r>
            <a:r>
              <a:rPr lang="en-US" sz="800" dirty="0" smtClean="0">
                <a:solidFill>
                  <a:schemeClr val="bg1"/>
                </a:solidFill>
              </a:rPr>
              <a:t>, Oman, Pakistan,  Panama, Peru,  Philippines, Qatar, Senegal, 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Singapore</a:t>
            </a:r>
            <a:r>
              <a:rPr lang="en-US" sz="800" dirty="0" smtClean="0">
                <a:solidFill>
                  <a:schemeClr val="bg1"/>
                </a:solidFill>
              </a:rPr>
              <a:t>, Somalia, South Africa, Sudan, </a:t>
            </a:r>
            <a:r>
              <a:rPr lang="en-US" sz="800" dirty="0" smtClean="0">
                <a:solidFill>
                  <a:srgbClr val="FFFF00"/>
                </a:solidFill>
              </a:rPr>
              <a:t>Syria</a:t>
            </a:r>
            <a:r>
              <a:rPr lang="en-US" sz="800" dirty="0" smtClean="0">
                <a:solidFill>
                  <a:schemeClr val="bg1"/>
                </a:solidFill>
              </a:rPr>
              <a:t>, Trinidad and Tobago, </a:t>
            </a:r>
            <a:r>
              <a:rPr lang="en-US" sz="800" dirty="0" smtClean="0">
                <a:solidFill>
                  <a:srgbClr val="FFFF00"/>
                </a:solidFill>
              </a:rPr>
              <a:t>Tunisia</a:t>
            </a:r>
            <a:r>
              <a:rPr lang="en-US" sz="8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Turkey, </a:t>
            </a:r>
            <a:r>
              <a:rPr lang="en-US" sz="800" dirty="0" smtClean="0">
                <a:solidFill>
                  <a:srgbClr val="FFFF00"/>
                </a:solidFill>
              </a:rPr>
              <a:t>United Arab Emirates</a:t>
            </a:r>
            <a:r>
              <a:rPr lang="en-US" sz="800" dirty="0" smtClean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rgbClr val="FFFF00"/>
                </a:solidFill>
              </a:rPr>
              <a:t>Uruguay</a:t>
            </a:r>
            <a:r>
              <a:rPr lang="en-US" sz="800" dirty="0" smtClean="0">
                <a:solidFill>
                  <a:schemeClr val="bg1"/>
                </a:solidFill>
              </a:rPr>
              <a:t>, Venezuela, Viet Nam, Yemen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419600"/>
            <a:ext cx="1131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LVCs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8194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Medium volume consuming countries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676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Very large volume</a:t>
            </a: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consuming countries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33400" y="2743200"/>
            <a:ext cx="33528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4267200"/>
            <a:ext cx="1981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76677" y="597260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05277" y="5917624"/>
            <a:ext cx="26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UNEP implements project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6" grpId="0"/>
      <p:bldP spid="20" grpId="0"/>
      <p:bldP spid="14" grpId="0"/>
      <p:bldP spid="15" grpId="0"/>
      <p:bldP spid="17" grpId="0"/>
      <p:bldP spid="25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 b="20000"/>
          <a:stretch/>
        </p:blipFill>
        <p:spPr bwMode="auto">
          <a:xfrm>
            <a:off x="280737" y="2243889"/>
            <a:ext cx="8698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21944"/>
            <a:ext cx="8229600" cy="129540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Assist 134 Article 5 countries through </a:t>
            </a:r>
            <a:r>
              <a:rPr lang="en-US" dirty="0"/>
              <a:t>≈ </a:t>
            </a:r>
            <a:r>
              <a:rPr lang="en-US" dirty="0" smtClean="0"/>
              <a:t>300 anticipated CAP services (plus ad hoc requests)</a:t>
            </a:r>
          </a:p>
        </p:txBody>
      </p:sp>
    </p:spTree>
    <p:extLst>
      <p:ext uri="{BB962C8B-B14F-4D97-AF65-F5344CB8AC3E}">
        <p14:creationId xmlns:p14="http://schemas.microsoft.com/office/powerpoint/2010/main" val="37403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Environment_PPT_English_ve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1315</Words>
  <Application>Microsoft Office PowerPoint</Application>
  <PresentationFormat>On-screen Show (4:3)</PresentationFormat>
  <Paragraphs>306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1_Office Theme</vt:lpstr>
      <vt:lpstr>UNEnvironment_PPT_English_ver2</vt:lpstr>
      <vt:lpstr>Office Theme</vt:lpstr>
      <vt:lpstr>Leagls </vt:lpstr>
      <vt:lpstr>PowerPoint Presentation</vt:lpstr>
      <vt:lpstr>OzonAction Branch </vt:lpstr>
      <vt:lpstr>Compliance</vt:lpstr>
      <vt:lpstr>CAP regional delivery</vt:lpstr>
      <vt:lpstr>Services provided</vt:lpstr>
      <vt:lpstr>OzonAction Branch</vt:lpstr>
      <vt:lpstr>OzonAction’s clients</vt:lpstr>
      <vt:lpstr>CAP services</vt:lpstr>
      <vt:lpstr>Regional Ozone Networks</vt:lpstr>
      <vt:lpstr>Regional Network members</vt:lpstr>
      <vt:lpstr>CAP Services</vt:lpstr>
      <vt:lpstr>Information Clearinghouse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Shaofeng Hu</dc:creator>
  <cp:lastModifiedBy>Liazzat Rabbiosi</cp:lastModifiedBy>
  <cp:revision>4</cp:revision>
  <dcterms:created xsi:type="dcterms:W3CDTF">2017-04-30T15:38:32Z</dcterms:created>
  <dcterms:modified xsi:type="dcterms:W3CDTF">2017-05-25T18:41:37Z</dcterms:modified>
</cp:coreProperties>
</file>