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84" r:id="rId2"/>
  </p:sldMasterIdLst>
  <p:notesMasterIdLst>
    <p:notesMasterId r:id="rId13"/>
  </p:notesMasterIdLst>
  <p:handoutMasterIdLst>
    <p:handoutMasterId r:id="rId14"/>
  </p:handoutMasterIdLst>
  <p:sldIdLst>
    <p:sldId id="265" r:id="rId3"/>
    <p:sldId id="292" r:id="rId4"/>
    <p:sldId id="295" r:id="rId5"/>
    <p:sldId id="297" r:id="rId6"/>
    <p:sldId id="294" r:id="rId7"/>
    <p:sldId id="299" r:id="rId8"/>
    <p:sldId id="301" r:id="rId9"/>
    <p:sldId id="302" r:id="rId10"/>
    <p:sldId id="298" r:id="rId11"/>
    <p:sldId id="30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33"/>
    <a:srgbClr val="669900"/>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58200" autoAdjust="0"/>
  </p:normalViewPr>
  <p:slideViewPr>
    <p:cSldViewPr snapToGrid="0" showGuides="1">
      <p:cViewPr varScale="1">
        <p:scale>
          <a:sx n="68" d="100"/>
          <a:sy n="68" d="100"/>
        </p:scale>
        <p:origin x="2172" y="54"/>
      </p:cViewPr>
      <p:guideLst>
        <p:guide orient="horz" pos="2160"/>
        <p:guide pos="3840"/>
      </p:guideLst>
    </p:cSldViewPr>
  </p:slideViewPr>
  <p:notesTextViewPr>
    <p:cViewPr>
      <p:scale>
        <a:sx n="3" d="2"/>
        <a:sy n="3" d="2"/>
      </p:scale>
      <p:origin x="0" y="0"/>
    </p:cViewPr>
  </p:notesTextViewPr>
  <p:sorterViewPr>
    <p:cViewPr>
      <p:scale>
        <a:sx n="90" d="100"/>
        <a:sy n="90" d="100"/>
      </p:scale>
      <p:origin x="0" y="0"/>
    </p:cViewPr>
  </p:sorterViewPr>
  <p:notesViewPr>
    <p:cSldViewPr snapToGrid="0">
      <p:cViewPr varScale="1">
        <p:scale>
          <a:sx n="76" d="100"/>
          <a:sy n="76" d="100"/>
        </p:scale>
        <p:origin x="24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471C2E-4FD3-4C14-BC78-3DEF87B85BB6}" type="doc">
      <dgm:prSet loTypeId="urn:microsoft.com/office/officeart/2009/3/layout/DescendingProcess" loCatId="process" qsTypeId="urn:microsoft.com/office/officeart/2005/8/quickstyle/simple1" qsCatId="simple" csTypeId="urn:microsoft.com/office/officeart/2005/8/colors/accent1_2" csCatId="accent1" phldr="1"/>
      <dgm:spPr/>
      <dgm:t>
        <a:bodyPr/>
        <a:lstStyle/>
        <a:p>
          <a:endParaRPr lang="en-US"/>
        </a:p>
      </dgm:t>
    </dgm:pt>
    <dgm:pt modelId="{BC339E19-A149-4070-84E8-83FB9403B085}">
      <dgm:prSet phldrT="[Text]"/>
      <dgm:spPr/>
      <dgm:t>
        <a:bodyPr/>
        <a:lstStyle/>
        <a:p>
          <a:r>
            <a:rPr lang="en-US" b="1" dirty="0" smtClean="0">
              <a:solidFill>
                <a:srgbClr val="666633"/>
              </a:solidFill>
            </a:rPr>
            <a:t>Technology Choice</a:t>
          </a:r>
          <a:endParaRPr lang="en-US" b="1" dirty="0">
            <a:solidFill>
              <a:srgbClr val="666633"/>
            </a:solidFill>
          </a:endParaRPr>
        </a:p>
      </dgm:t>
    </dgm:pt>
    <dgm:pt modelId="{023635CB-4FE5-4FB2-8358-082F25B325E9}" type="parTrans" cxnId="{A9B9CBAA-4C2F-4472-A5CF-0D8C19557CFE}">
      <dgm:prSet/>
      <dgm:spPr/>
      <dgm:t>
        <a:bodyPr/>
        <a:lstStyle/>
        <a:p>
          <a:endParaRPr lang="en-US"/>
        </a:p>
      </dgm:t>
    </dgm:pt>
    <dgm:pt modelId="{872C3ADC-6215-4E02-BE73-738F3920E256}" type="sibTrans" cxnId="{A9B9CBAA-4C2F-4472-A5CF-0D8C19557CFE}">
      <dgm:prSet/>
      <dgm:spPr/>
      <dgm:t>
        <a:bodyPr/>
        <a:lstStyle/>
        <a:p>
          <a:endParaRPr lang="en-US"/>
        </a:p>
      </dgm:t>
    </dgm:pt>
    <dgm:pt modelId="{CA58AE52-1B85-4DC7-9960-8AAEE50919C0}">
      <dgm:prSet phldrT="[Text]"/>
      <dgm:spPr/>
      <dgm:t>
        <a:bodyPr/>
        <a:lstStyle/>
        <a:p>
          <a:r>
            <a:rPr lang="en-US" b="1" dirty="0" smtClean="0">
              <a:solidFill>
                <a:srgbClr val="666633"/>
              </a:solidFill>
            </a:rPr>
            <a:t>Technology Transfer and Knowhow</a:t>
          </a:r>
          <a:endParaRPr lang="en-US" b="1" dirty="0">
            <a:solidFill>
              <a:srgbClr val="666633"/>
            </a:solidFill>
          </a:endParaRPr>
        </a:p>
      </dgm:t>
    </dgm:pt>
    <dgm:pt modelId="{B41F008C-5A49-4687-97DD-5BB77A92F6AE}" type="parTrans" cxnId="{604D4F07-01BF-4D87-8BD7-8E94EB0617E0}">
      <dgm:prSet/>
      <dgm:spPr/>
      <dgm:t>
        <a:bodyPr/>
        <a:lstStyle/>
        <a:p>
          <a:endParaRPr lang="en-US"/>
        </a:p>
      </dgm:t>
    </dgm:pt>
    <dgm:pt modelId="{65788390-8050-425B-AE0E-61E3ACF9A4E2}" type="sibTrans" cxnId="{604D4F07-01BF-4D87-8BD7-8E94EB0617E0}">
      <dgm:prSet/>
      <dgm:spPr/>
      <dgm:t>
        <a:bodyPr/>
        <a:lstStyle/>
        <a:p>
          <a:endParaRPr lang="en-US"/>
        </a:p>
      </dgm:t>
    </dgm:pt>
    <dgm:pt modelId="{2168A2BC-EF75-4666-8B90-66E79252D0C4}">
      <dgm:prSet phldrT="[Text]"/>
      <dgm:spPr/>
      <dgm:t>
        <a:bodyPr/>
        <a:lstStyle/>
        <a:p>
          <a:pPr algn="l"/>
          <a:r>
            <a:rPr lang="en-US" b="1" dirty="0" smtClean="0">
              <a:solidFill>
                <a:srgbClr val="666633"/>
              </a:solidFill>
            </a:rPr>
            <a:t>Enablers: Policy, Standards &amp; Codes, Grants</a:t>
          </a:r>
          <a:endParaRPr lang="en-US" b="1" dirty="0">
            <a:solidFill>
              <a:srgbClr val="666633"/>
            </a:solidFill>
          </a:endParaRPr>
        </a:p>
      </dgm:t>
    </dgm:pt>
    <dgm:pt modelId="{C4304F7F-F7DC-4EDD-B639-5193878D43FB}" type="parTrans" cxnId="{47CF5A85-4070-4D0D-B375-C5A6EC18CAD5}">
      <dgm:prSet/>
      <dgm:spPr/>
      <dgm:t>
        <a:bodyPr/>
        <a:lstStyle/>
        <a:p>
          <a:endParaRPr lang="en-US"/>
        </a:p>
      </dgm:t>
    </dgm:pt>
    <dgm:pt modelId="{8E59ADD2-4F34-471E-A974-7A89C4BA4492}" type="sibTrans" cxnId="{47CF5A85-4070-4D0D-B375-C5A6EC18CAD5}">
      <dgm:prSet/>
      <dgm:spPr/>
      <dgm:t>
        <a:bodyPr/>
        <a:lstStyle/>
        <a:p>
          <a:endParaRPr lang="en-US"/>
        </a:p>
      </dgm:t>
    </dgm:pt>
    <dgm:pt modelId="{1C9EBE39-68C2-4E72-BB7E-9E268D6F2449}">
      <dgm:prSet phldrT="[Text]"/>
      <dgm:spPr/>
      <dgm:t>
        <a:bodyPr/>
        <a:lstStyle/>
        <a:p>
          <a:r>
            <a:rPr lang="en-US" b="1" dirty="0" smtClean="0">
              <a:solidFill>
                <a:srgbClr val="666633"/>
              </a:solidFill>
            </a:rPr>
            <a:t>Supply of Components</a:t>
          </a:r>
          <a:endParaRPr lang="en-US" b="1" dirty="0">
            <a:solidFill>
              <a:srgbClr val="666633"/>
            </a:solidFill>
          </a:endParaRPr>
        </a:p>
      </dgm:t>
    </dgm:pt>
    <dgm:pt modelId="{3BA9B866-3886-4B09-BC03-CCA7EF50B948}" type="parTrans" cxnId="{9369F327-3894-4166-801A-089F73670EAB}">
      <dgm:prSet/>
      <dgm:spPr/>
      <dgm:t>
        <a:bodyPr/>
        <a:lstStyle/>
        <a:p>
          <a:endParaRPr lang="en-US"/>
        </a:p>
      </dgm:t>
    </dgm:pt>
    <dgm:pt modelId="{ADD1E69E-62BB-4422-B897-10BFAC9CB382}" type="sibTrans" cxnId="{9369F327-3894-4166-801A-089F73670EAB}">
      <dgm:prSet/>
      <dgm:spPr/>
      <dgm:t>
        <a:bodyPr/>
        <a:lstStyle/>
        <a:p>
          <a:endParaRPr lang="en-US"/>
        </a:p>
      </dgm:t>
    </dgm:pt>
    <dgm:pt modelId="{AD3F8982-A185-4C1B-AEE1-DE5C06A2C186}">
      <dgm:prSet phldrT="[Text]"/>
      <dgm:spPr/>
      <dgm:t>
        <a:bodyPr/>
        <a:lstStyle/>
        <a:p>
          <a:r>
            <a:rPr lang="en-US" b="1" dirty="0" smtClean="0">
              <a:solidFill>
                <a:srgbClr val="666633"/>
              </a:solidFill>
            </a:rPr>
            <a:t>Market Acceptance</a:t>
          </a:r>
          <a:endParaRPr lang="en-US" b="1" dirty="0">
            <a:solidFill>
              <a:srgbClr val="666633"/>
            </a:solidFill>
          </a:endParaRPr>
        </a:p>
      </dgm:t>
    </dgm:pt>
    <dgm:pt modelId="{366D953B-52CE-49EE-A2EF-C1B2F53F3E4B}" type="parTrans" cxnId="{345090B0-C875-45F8-898B-E6A4BE4EACC5}">
      <dgm:prSet/>
      <dgm:spPr/>
      <dgm:t>
        <a:bodyPr/>
        <a:lstStyle/>
        <a:p>
          <a:endParaRPr lang="en-US"/>
        </a:p>
      </dgm:t>
    </dgm:pt>
    <dgm:pt modelId="{2B522EF1-94DE-415A-84D1-041A8C0997D8}" type="sibTrans" cxnId="{345090B0-C875-45F8-898B-E6A4BE4EACC5}">
      <dgm:prSet/>
      <dgm:spPr/>
      <dgm:t>
        <a:bodyPr/>
        <a:lstStyle/>
        <a:p>
          <a:endParaRPr lang="en-US"/>
        </a:p>
      </dgm:t>
    </dgm:pt>
    <dgm:pt modelId="{6BB609F2-7C22-4C67-9B28-B260C00D574D}">
      <dgm:prSet phldrT="[Text]"/>
      <dgm:spPr/>
      <dgm:t>
        <a:bodyPr/>
        <a:lstStyle/>
        <a:p>
          <a:r>
            <a:rPr lang="en-US" b="1" dirty="0" smtClean="0">
              <a:solidFill>
                <a:srgbClr val="666633"/>
              </a:solidFill>
            </a:rPr>
            <a:t>Market Penetration</a:t>
          </a:r>
          <a:endParaRPr lang="en-US" b="1" dirty="0">
            <a:solidFill>
              <a:srgbClr val="666633"/>
            </a:solidFill>
          </a:endParaRPr>
        </a:p>
      </dgm:t>
    </dgm:pt>
    <dgm:pt modelId="{1A6F6566-07E8-4952-A9C3-3D30C7AF3A75}" type="parTrans" cxnId="{74F4CFEB-4B70-4B50-B208-331845F804A1}">
      <dgm:prSet/>
      <dgm:spPr/>
      <dgm:t>
        <a:bodyPr/>
        <a:lstStyle/>
        <a:p>
          <a:endParaRPr lang="en-US"/>
        </a:p>
      </dgm:t>
    </dgm:pt>
    <dgm:pt modelId="{3816923E-1C4F-4B1C-A794-4EE727DFBBDF}" type="sibTrans" cxnId="{74F4CFEB-4B70-4B50-B208-331845F804A1}">
      <dgm:prSet/>
      <dgm:spPr/>
      <dgm:t>
        <a:bodyPr/>
        <a:lstStyle/>
        <a:p>
          <a:endParaRPr lang="en-US"/>
        </a:p>
      </dgm:t>
    </dgm:pt>
    <dgm:pt modelId="{53AD07E3-724F-4490-AD43-D8887822CDC9}" type="pres">
      <dgm:prSet presAssocID="{56471C2E-4FD3-4C14-BC78-3DEF87B85BB6}" presName="Name0" presStyleCnt="0">
        <dgm:presLayoutVars>
          <dgm:chMax val="7"/>
          <dgm:chPref val="5"/>
        </dgm:presLayoutVars>
      </dgm:prSet>
      <dgm:spPr/>
      <dgm:t>
        <a:bodyPr/>
        <a:lstStyle/>
        <a:p>
          <a:endParaRPr lang="en-US"/>
        </a:p>
      </dgm:t>
    </dgm:pt>
    <dgm:pt modelId="{2E16B3B3-D0C9-4CCD-9EC7-A06A6423A3D4}" type="pres">
      <dgm:prSet presAssocID="{56471C2E-4FD3-4C14-BC78-3DEF87B85BB6}" presName="arrowNode" presStyleLbl="node1" presStyleIdx="0" presStyleCnt="1"/>
      <dgm:spPr>
        <a:scene3d>
          <a:camera prst="orthographicFront"/>
          <a:lightRig rig="threePt" dir="t"/>
        </a:scene3d>
        <a:sp3d>
          <a:bevelT prst="angle"/>
        </a:sp3d>
      </dgm:spPr>
    </dgm:pt>
    <dgm:pt modelId="{6735FC6E-1FE9-4D9D-A9D7-45E726FFE65F}" type="pres">
      <dgm:prSet presAssocID="{BC339E19-A149-4070-84E8-83FB9403B085}" presName="txNode1" presStyleLbl="revTx" presStyleIdx="0" presStyleCnt="6">
        <dgm:presLayoutVars>
          <dgm:bulletEnabled val="1"/>
        </dgm:presLayoutVars>
      </dgm:prSet>
      <dgm:spPr/>
      <dgm:t>
        <a:bodyPr/>
        <a:lstStyle/>
        <a:p>
          <a:endParaRPr lang="en-US"/>
        </a:p>
      </dgm:t>
    </dgm:pt>
    <dgm:pt modelId="{AF411D08-D678-45DC-9813-DD2A72CA2C81}" type="pres">
      <dgm:prSet presAssocID="{CA58AE52-1B85-4DC7-9960-8AAEE50919C0}" presName="txNode2" presStyleLbl="revTx" presStyleIdx="1" presStyleCnt="6">
        <dgm:presLayoutVars>
          <dgm:bulletEnabled val="1"/>
        </dgm:presLayoutVars>
      </dgm:prSet>
      <dgm:spPr/>
      <dgm:t>
        <a:bodyPr/>
        <a:lstStyle/>
        <a:p>
          <a:endParaRPr lang="en-US"/>
        </a:p>
      </dgm:t>
    </dgm:pt>
    <dgm:pt modelId="{CD06EC5B-189D-4A92-AD5D-87CE24102BE4}" type="pres">
      <dgm:prSet presAssocID="{65788390-8050-425B-AE0E-61E3ACF9A4E2}" presName="dotNode2" presStyleCnt="0"/>
      <dgm:spPr/>
    </dgm:pt>
    <dgm:pt modelId="{E6517CCD-7ADC-4507-94B8-A9A381EC516A}" type="pres">
      <dgm:prSet presAssocID="{65788390-8050-425B-AE0E-61E3ACF9A4E2}" presName="dotRepeatNode" presStyleLbl="fgShp" presStyleIdx="0" presStyleCnt="4"/>
      <dgm:spPr/>
      <dgm:t>
        <a:bodyPr/>
        <a:lstStyle/>
        <a:p>
          <a:endParaRPr lang="en-US"/>
        </a:p>
      </dgm:t>
    </dgm:pt>
    <dgm:pt modelId="{78C95CCB-BCB3-4D94-AB73-0A982C5AF454}" type="pres">
      <dgm:prSet presAssocID="{2168A2BC-EF75-4666-8B90-66E79252D0C4}" presName="txNode3" presStyleLbl="revTx" presStyleIdx="2" presStyleCnt="6">
        <dgm:presLayoutVars>
          <dgm:bulletEnabled val="1"/>
        </dgm:presLayoutVars>
      </dgm:prSet>
      <dgm:spPr/>
      <dgm:t>
        <a:bodyPr/>
        <a:lstStyle/>
        <a:p>
          <a:endParaRPr lang="en-US"/>
        </a:p>
      </dgm:t>
    </dgm:pt>
    <dgm:pt modelId="{DA0E1958-E6FA-48DC-B3EC-232DCCCFEE20}" type="pres">
      <dgm:prSet presAssocID="{8E59ADD2-4F34-471E-A974-7A89C4BA4492}" presName="dotNode3" presStyleCnt="0"/>
      <dgm:spPr/>
    </dgm:pt>
    <dgm:pt modelId="{8B820B20-F9BE-463F-807A-FEB049673800}" type="pres">
      <dgm:prSet presAssocID="{8E59ADD2-4F34-471E-A974-7A89C4BA4492}" presName="dotRepeatNode" presStyleLbl="fgShp" presStyleIdx="1" presStyleCnt="4"/>
      <dgm:spPr/>
      <dgm:t>
        <a:bodyPr/>
        <a:lstStyle/>
        <a:p>
          <a:endParaRPr lang="en-US"/>
        </a:p>
      </dgm:t>
    </dgm:pt>
    <dgm:pt modelId="{77A0B172-4F67-414E-A5C1-232AD32A0B04}" type="pres">
      <dgm:prSet presAssocID="{1C9EBE39-68C2-4E72-BB7E-9E268D6F2449}" presName="txNode4" presStyleLbl="revTx" presStyleIdx="3" presStyleCnt="6">
        <dgm:presLayoutVars>
          <dgm:bulletEnabled val="1"/>
        </dgm:presLayoutVars>
      </dgm:prSet>
      <dgm:spPr/>
      <dgm:t>
        <a:bodyPr/>
        <a:lstStyle/>
        <a:p>
          <a:endParaRPr lang="en-US"/>
        </a:p>
      </dgm:t>
    </dgm:pt>
    <dgm:pt modelId="{7E12CA3D-1CCE-42A3-8EBD-1539B04DA491}" type="pres">
      <dgm:prSet presAssocID="{ADD1E69E-62BB-4422-B897-10BFAC9CB382}" presName="dotNode4" presStyleCnt="0"/>
      <dgm:spPr/>
    </dgm:pt>
    <dgm:pt modelId="{712B562A-68B4-4202-A462-31F16DE5AD26}" type="pres">
      <dgm:prSet presAssocID="{ADD1E69E-62BB-4422-B897-10BFAC9CB382}" presName="dotRepeatNode" presStyleLbl="fgShp" presStyleIdx="2" presStyleCnt="4"/>
      <dgm:spPr/>
      <dgm:t>
        <a:bodyPr/>
        <a:lstStyle/>
        <a:p>
          <a:endParaRPr lang="en-US"/>
        </a:p>
      </dgm:t>
    </dgm:pt>
    <dgm:pt modelId="{F2287AE3-DE14-44DD-A208-CC5FFC8ACAD4}" type="pres">
      <dgm:prSet presAssocID="{AD3F8982-A185-4C1B-AEE1-DE5C06A2C186}" presName="txNode5" presStyleLbl="revTx" presStyleIdx="4" presStyleCnt="6">
        <dgm:presLayoutVars>
          <dgm:bulletEnabled val="1"/>
        </dgm:presLayoutVars>
      </dgm:prSet>
      <dgm:spPr/>
      <dgm:t>
        <a:bodyPr/>
        <a:lstStyle/>
        <a:p>
          <a:endParaRPr lang="en-US"/>
        </a:p>
      </dgm:t>
    </dgm:pt>
    <dgm:pt modelId="{C90FADBB-85B1-4F47-B4B9-7003283611EF}" type="pres">
      <dgm:prSet presAssocID="{2B522EF1-94DE-415A-84D1-041A8C0997D8}" presName="dotNode5" presStyleCnt="0"/>
      <dgm:spPr/>
    </dgm:pt>
    <dgm:pt modelId="{4570E0E3-E6F7-4351-B60A-6FE83BDB2E05}" type="pres">
      <dgm:prSet presAssocID="{2B522EF1-94DE-415A-84D1-041A8C0997D8}" presName="dotRepeatNode" presStyleLbl="fgShp" presStyleIdx="3" presStyleCnt="4"/>
      <dgm:spPr/>
      <dgm:t>
        <a:bodyPr/>
        <a:lstStyle/>
        <a:p>
          <a:endParaRPr lang="en-US"/>
        </a:p>
      </dgm:t>
    </dgm:pt>
    <dgm:pt modelId="{4381FC55-AD1F-4226-A12F-C9F3F57E3F83}" type="pres">
      <dgm:prSet presAssocID="{6BB609F2-7C22-4C67-9B28-B260C00D574D}" presName="txNode6" presStyleLbl="revTx" presStyleIdx="5" presStyleCnt="6">
        <dgm:presLayoutVars>
          <dgm:bulletEnabled val="1"/>
        </dgm:presLayoutVars>
      </dgm:prSet>
      <dgm:spPr/>
      <dgm:t>
        <a:bodyPr/>
        <a:lstStyle/>
        <a:p>
          <a:endParaRPr lang="en-US"/>
        </a:p>
      </dgm:t>
    </dgm:pt>
  </dgm:ptLst>
  <dgm:cxnLst>
    <dgm:cxn modelId="{9369F327-3894-4166-801A-089F73670EAB}" srcId="{56471C2E-4FD3-4C14-BC78-3DEF87B85BB6}" destId="{1C9EBE39-68C2-4E72-BB7E-9E268D6F2449}" srcOrd="3" destOrd="0" parTransId="{3BA9B866-3886-4B09-BC03-CCA7EF50B948}" sibTransId="{ADD1E69E-62BB-4422-B897-10BFAC9CB382}"/>
    <dgm:cxn modelId="{7E2A0EE0-32D2-4C58-8C86-E025E5A7B49C}" type="presOf" srcId="{65788390-8050-425B-AE0E-61E3ACF9A4E2}" destId="{E6517CCD-7ADC-4507-94B8-A9A381EC516A}" srcOrd="0" destOrd="0" presId="urn:microsoft.com/office/officeart/2009/3/layout/DescendingProcess"/>
    <dgm:cxn modelId="{345090B0-C875-45F8-898B-E6A4BE4EACC5}" srcId="{56471C2E-4FD3-4C14-BC78-3DEF87B85BB6}" destId="{AD3F8982-A185-4C1B-AEE1-DE5C06A2C186}" srcOrd="4" destOrd="0" parTransId="{366D953B-52CE-49EE-A2EF-C1B2F53F3E4B}" sibTransId="{2B522EF1-94DE-415A-84D1-041A8C0997D8}"/>
    <dgm:cxn modelId="{070DC719-D3DA-4F79-9B47-2BF4CA852DE0}" type="presOf" srcId="{6BB609F2-7C22-4C67-9B28-B260C00D574D}" destId="{4381FC55-AD1F-4226-A12F-C9F3F57E3F83}" srcOrd="0" destOrd="0" presId="urn:microsoft.com/office/officeart/2009/3/layout/DescendingProcess"/>
    <dgm:cxn modelId="{A9B9CBAA-4C2F-4472-A5CF-0D8C19557CFE}" srcId="{56471C2E-4FD3-4C14-BC78-3DEF87B85BB6}" destId="{BC339E19-A149-4070-84E8-83FB9403B085}" srcOrd="0" destOrd="0" parTransId="{023635CB-4FE5-4FB2-8358-082F25B325E9}" sibTransId="{872C3ADC-6215-4E02-BE73-738F3920E256}"/>
    <dgm:cxn modelId="{2596C33A-F08F-4EED-900D-A44BE161873D}" type="presOf" srcId="{AD3F8982-A185-4C1B-AEE1-DE5C06A2C186}" destId="{F2287AE3-DE14-44DD-A208-CC5FFC8ACAD4}" srcOrd="0" destOrd="0" presId="urn:microsoft.com/office/officeart/2009/3/layout/DescendingProcess"/>
    <dgm:cxn modelId="{AAD07A64-BE55-40BE-B418-AB3F4BF6FA8A}" type="presOf" srcId="{1C9EBE39-68C2-4E72-BB7E-9E268D6F2449}" destId="{77A0B172-4F67-414E-A5C1-232AD32A0B04}" srcOrd="0" destOrd="0" presId="urn:microsoft.com/office/officeart/2009/3/layout/DescendingProcess"/>
    <dgm:cxn modelId="{B0F69A43-AEF3-42B1-ABAB-423BE79DDDC3}" type="presOf" srcId="{BC339E19-A149-4070-84E8-83FB9403B085}" destId="{6735FC6E-1FE9-4D9D-A9D7-45E726FFE65F}" srcOrd="0" destOrd="0" presId="urn:microsoft.com/office/officeart/2009/3/layout/DescendingProcess"/>
    <dgm:cxn modelId="{7E69C4E6-55BB-48C6-9F3D-C62C9885D75E}" type="presOf" srcId="{2B522EF1-94DE-415A-84D1-041A8C0997D8}" destId="{4570E0E3-E6F7-4351-B60A-6FE83BDB2E05}" srcOrd="0" destOrd="0" presId="urn:microsoft.com/office/officeart/2009/3/layout/DescendingProcess"/>
    <dgm:cxn modelId="{3ABC0330-6BCD-4233-83F5-FCDDBC4AF8D7}" type="presOf" srcId="{56471C2E-4FD3-4C14-BC78-3DEF87B85BB6}" destId="{53AD07E3-724F-4490-AD43-D8887822CDC9}" srcOrd="0" destOrd="0" presId="urn:microsoft.com/office/officeart/2009/3/layout/DescendingProcess"/>
    <dgm:cxn modelId="{95E587BE-E6BC-4114-B4E2-3753E64DD717}" type="presOf" srcId="{8E59ADD2-4F34-471E-A974-7A89C4BA4492}" destId="{8B820B20-F9BE-463F-807A-FEB049673800}" srcOrd="0" destOrd="0" presId="urn:microsoft.com/office/officeart/2009/3/layout/DescendingProcess"/>
    <dgm:cxn modelId="{5A773D8D-6733-4E6A-879A-0AA277818F73}" type="presOf" srcId="{CA58AE52-1B85-4DC7-9960-8AAEE50919C0}" destId="{AF411D08-D678-45DC-9813-DD2A72CA2C81}" srcOrd="0" destOrd="0" presId="urn:microsoft.com/office/officeart/2009/3/layout/DescendingProcess"/>
    <dgm:cxn modelId="{604D4F07-01BF-4D87-8BD7-8E94EB0617E0}" srcId="{56471C2E-4FD3-4C14-BC78-3DEF87B85BB6}" destId="{CA58AE52-1B85-4DC7-9960-8AAEE50919C0}" srcOrd="1" destOrd="0" parTransId="{B41F008C-5A49-4687-97DD-5BB77A92F6AE}" sibTransId="{65788390-8050-425B-AE0E-61E3ACF9A4E2}"/>
    <dgm:cxn modelId="{3819F186-71AC-4C49-8043-683713370F55}" type="presOf" srcId="{2168A2BC-EF75-4666-8B90-66E79252D0C4}" destId="{78C95CCB-BCB3-4D94-AB73-0A982C5AF454}" srcOrd="0" destOrd="0" presId="urn:microsoft.com/office/officeart/2009/3/layout/DescendingProcess"/>
    <dgm:cxn modelId="{0C129568-DBD4-4B84-84D6-22433C3A1336}" type="presOf" srcId="{ADD1E69E-62BB-4422-B897-10BFAC9CB382}" destId="{712B562A-68B4-4202-A462-31F16DE5AD26}" srcOrd="0" destOrd="0" presId="urn:microsoft.com/office/officeart/2009/3/layout/DescendingProcess"/>
    <dgm:cxn modelId="{47CF5A85-4070-4D0D-B375-C5A6EC18CAD5}" srcId="{56471C2E-4FD3-4C14-BC78-3DEF87B85BB6}" destId="{2168A2BC-EF75-4666-8B90-66E79252D0C4}" srcOrd="2" destOrd="0" parTransId="{C4304F7F-F7DC-4EDD-B639-5193878D43FB}" sibTransId="{8E59ADD2-4F34-471E-A974-7A89C4BA4492}"/>
    <dgm:cxn modelId="{74F4CFEB-4B70-4B50-B208-331845F804A1}" srcId="{56471C2E-4FD3-4C14-BC78-3DEF87B85BB6}" destId="{6BB609F2-7C22-4C67-9B28-B260C00D574D}" srcOrd="5" destOrd="0" parTransId="{1A6F6566-07E8-4952-A9C3-3D30C7AF3A75}" sibTransId="{3816923E-1C4F-4B1C-A794-4EE727DFBBDF}"/>
    <dgm:cxn modelId="{7F029B5F-CD89-4D19-B29D-587BB50D2646}" type="presParOf" srcId="{53AD07E3-724F-4490-AD43-D8887822CDC9}" destId="{2E16B3B3-D0C9-4CCD-9EC7-A06A6423A3D4}" srcOrd="0" destOrd="0" presId="urn:microsoft.com/office/officeart/2009/3/layout/DescendingProcess"/>
    <dgm:cxn modelId="{29A4087B-B3AD-4490-836D-35D06B66CA57}" type="presParOf" srcId="{53AD07E3-724F-4490-AD43-D8887822CDC9}" destId="{6735FC6E-1FE9-4D9D-A9D7-45E726FFE65F}" srcOrd="1" destOrd="0" presId="urn:microsoft.com/office/officeart/2009/3/layout/DescendingProcess"/>
    <dgm:cxn modelId="{10589A24-255D-4914-B98E-7077072945B9}" type="presParOf" srcId="{53AD07E3-724F-4490-AD43-D8887822CDC9}" destId="{AF411D08-D678-45DC-9813-DD2A72CA2C81}" srcOrd="2" destOrd="0" presId="urn:microsoft.com/office/officeart/2009/3/layout/DescendingProcess"/>
    <dgm:cxn modelId="{69457157-B88B-4DFA-B354-A424E61E391B}" type="presParOf" srcId="{53AD07E3-724F-4490-AD43-D8887822CDC9}" destId="{CD06EC5B-189D-4A92-AD5D-87CE24102BE4}" srcOrd="3" destOrd="0" presId="urn:microsoft.com/office/officeart/2009/3/layout/DescendingProcess"/>
    <dgm:cxn modelId="{87C34244-D7CD-48AA-81F1-BA1B6CD6CDE7}" type="presParOf" srcId="{CD06EC5B-189D-4A92-AD5D-87CE24102BE4}" destId="{E6517CCD-7ADC-4507-94B8-A9A381EC516A}" srcOrd="0" destOrd="0" presId="urn:microsoft.com/office/officeart/2009/3/layout/DescendingProcess"/>
    <dgm:cxn modelId="{8B437FAC-2906-4E69-888F-E01F6737A4F2}" type="presParOf" srcId="{53AD07E3-724F-4490-AD43-D8887822CDC9}" destId="{78C95CCB-BCB3-4D94-AB73-0A982C5AF454}" srcOrd="4" destOrd="0" presId="urn:microsoft.com/office/officeart/2009/3/layout/DescendingProcess"/>
    <dgm:cxn modelId="{10B767D0-6A84-4130-BED3-BECB78ADA201}" type="presParOf" srcId="{53AD07E3-724F-4490-AD43-D8887822CDC9}" destId="{DA0E1958-E6FA-48DC-B3EC-232DCCCFEE20}" srcOrd="5" destOrd="0" presId="urn:microsoft.com/office/officeart/2009/3/layout/DescendingProcess"/>
    <dgm:cxn modelId="{D86AFCF1-2F80-485F-8A2C-26BF2C5A5C14}" type="presParOf" srcId="{DA0E1958-E6FA-48DC-B3EC-232DCCCFEE20}" destId="{8B820B20-F9BE-463F-807A-FEB049673800}" srcOrd="0" destOrd="0" presId="urn:microsoft.com/office/officeart/2009/3/layout/DescendingProcess"/>
    <dgm:cxn modelId="{304752F4-69B3-4CFF-921C-2A2A864CE5CD}" type="presParOf" srcId="{53AD07E3-724F-4490-AD43-D8887822CDC9}" destId="{77A0B172-4F67-414E-A5C1-232AD32A0B04}" srcOrd="6" destOrd="0" presId="urn:microsoft.com/office/officeart/2009/3/layout/DescendingProcess"/>
    <dgm:cxn modelId="{E2AC595F-159D-4323-8EF3-8F632FB03A53}" type="presParOf" srcId="{53AD07E3-724F-4490-AD43-D8887822CDC9}" destId="{7E12CA3D-1CCE-42A3-8EBD-1539B04DA491}" srcOrd="7" destOrd="0" presId="urn:microsoft.com/office/officeart/2009/3/layout/DescendingProcess"/>
    <dgm:cxn modelId="{7EAE0EB5-C659-4B0C-9C7B-4C8260F9E4C4}" type="presParOf" srcId="{7E12CA3D-1CCE-42A3-8EBD-1539B04DA491}" destId="{712B562A-68B4-4202-A462-31F16DE5AD26}" srcOrd="0" destOrd="0" presId="urn:microsoft.com/office/officeart/2009/3/layout/DescendingProcess"/>
    <dgm:cxn modelId="{018214BF-6E52-4FEA-B077-C1889B490185}" type="presParOf" srcId="{53AD07E3-724F-4490-AD43-D8887822CDC9}" destId="{F2287AE3-DE14-44DD-A208-CC5FFC8ACAD4}" srcOrd="8" destOrd="0" presId="urn:microsoft.com/office/officeart/2009/3/layout/DescendingProcess"/>
    <dgm:cxn modelId="{5B0C880F-C105-46EF-8BDC-DC5AED220BA1}" type="presParOf" srcId="{53AD07E3-724F-4490-AD43-D8887822CDC9}" destId="{C90FADBB-85B1-4F47-B4B9-7003283611EF}" srcOrd="9" destOrd="0" presId="urn:microsoft.com/office/officeart/2009/3/layout/DescendingProcess"/>
    <dgm:cxn modelId="{6CB2B2B7-34F9-4304-A2D2-B359284B858E}" type="presParOf" srcId="{C90FADBB-85B1-4F47-B4B9-7003283611EF}" destId="{4570E0E3-E6F7-4351-B60A-6FE83BDB2E05}" srcOrd="0" destOrd="0" presId="urn:microsoft.com/office/officeart/2009/3/layout/DescendingProcess"/>
    <dgm:cxn modelId="{06BEA3C0-CBA8-40D1-AF31-BEDFF397D678}" type="presParOf" srcId="{53AD07E3-724F-4490-AD43-D8887822CDC9}" destId="{4381FC55-AD1F-4226-A12F-C9F3F57E3F83}" srcOrd="10" destOrd="0" presId="urn:microsoft.com/office/officeart/2009/3/layout/Descending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16B3B3-D0C9-4CCD-9EC7-A06A6423A3D4}">
      <dsp:nvSpPr>
        <dsp:cNvPr id="0" name=""/>
        <dsp:cNvSpPr/>
      </dsp:nvSpPr>
      <dsp:spPr>
        <a:xfrm rot="4396374">
          <a:off x="1044987" y="1072719"/>
          <a:ext cx="4653624" cy="3245322"/>
        </a:xfrm>
        <a:prstGeom prst="swooshArrow">
          <a:avLst>
            <a:gd name="adj1" fmla="val 16310"/>
            <a:gd name="adj2" fmla="val 313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sp>
    <dsp:sp modelId="{E6517CCD-7ADC-4507-94B8-A9A381EC516A}">
      <dsp:nvSpPr>
        <dsp:cNvPr id="0" name=""/>
        <dsp:cNvSpPr/>
      </dsp:nvSpPr>
      <dsp:spPr>
        <a:xfrm>
          <a:off x="2631109" y="1392972"/>
          <a:ext cx="117518" cy="117518"/>
        </a:xfrm>
        <a:prstGeom prst="ellipse">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820B20-F9BE-463F-807A-FEB049673800}">
      <dsp:nvSpPr>
        <dsp:cNvPr id="0" name=""/>
        <dsp:cNvSpPr/>
      </dsp:nvSpPr>
      <dsp:spPr>
        <a:xfrm>
          <a:off x="3294658" y="1902399"/>
          <a:ext cx="117518" cy="117518"/>
        </a:xfrm>
        <a:prstGeom prst="ellipse">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12B562A-68B4-4202-A462-31F16DE5AD26}">
      <dsp:nvSpPr>
        <dsp:cNvPr id="0" name=""/>
        <dsp:cNvSpPr/>
      </dsp:nvSpPr>
      <dsp:spPr>
        <a:xfrm>
          <a:off x="3891199" y="2498617"/>
          <a:ext cx="117518" cy="117518"/>
        </a:xfrm>
        <a:prstGeom prst="ellipse">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35FC6E-1FE9-4D9D-A9D7-45E726FFE65F}">
      <dsp:nvSpPr>
        <dsp:cNvPr id="0" name=""/>
        <dsp:cNvSpPr/>
      </dsp:nvSpPr>
      <dsp:spPr>
        <a:xfrm>
          <a:off x="733022" y="0"/>
          <a:ext cx="2194039" cy="8625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b" anchorCtr="0">
          <a:noAutofit/>
        </a:bodyPr>
        <a:lstStyle/>
        <a:p>
          <a:pPr lvl="0" algn="ctr" defTabSz="844550">
            <a:lnSpc>
              <a:spcPct val="90000"/>
            </a:lnSpc>
            <a:spcBef>
              <a:spcPct val="0"/>
            </a:spcBef>
            <a:spcAft>
              <a:spcPct val="35000"/>
            </a:spcAft>
          </a:pPr>
          <a:r>
            <a:rPr lang="en-US" sz="1900" b="1" kern="1200" dirty="0" smtClean="0">
              <a:solidFill>
                <a:srgbClr val="666633"/>
              </a:solidFill>
            </a:rPr>
            <a:t>Technology Choice</a:t>
          </a:r>
          <a:endParaRPr lang="en-US" sz="1900" b="1" kern="1200" dirty="0">
            <a:solidFill>
              <a:srgbClr val="666633"/>
            </a:solidFill>
          </a:endParaRPr>
        </a:p>
      </dsp:txBody>
      <dsp:txXfrm>
        <a:off x="733022" y="0"/>
        <a:ext cx="2194039" cy="862521"/>
      </dsp:txXfrm>
    </dsp:sp>
    <dsp:sp modelId="{AF411D08-D678-45DC-9813-DD2A72CA2C81}">
      <dsp:nvSpPr>
        <dsp:cNvPr id="0" name=""/>
        <dsp:cNvSpPr/>
      </dsp:nvSpPr>
      <dsp:spPr>
        <a:xfrm>
          <a:off x="3401449" y="1020471"/>
          <a:ext cx="3261410" cy="8625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l" defTabSz="844550">
            <a:lnSpc>
              <a:spcPct val="90000"/>
            </a:lnSpc>
            <a:spcBef>
              <a:spcPct val="0"/>
            </a:spcBef>
            <a:spcAft>
              <a:spcPct val="35000"/>
            </a:spcAft>
          </a:pPr>
          <a:r>
            <a:rPr lang="en-US" sz="1900" b="1" kern="1200" dirty="0" smtClean="0">
              <a:solidFill>
                <a:srgbClr val="666633"/>
              </a:solidFill>
            </a:rPr>
            <a:t>Technology Transfer and Knowhow</a:t>
          </a:r>
          <a:endParaRPr lang="en-US" sz="1900" b="1" kern="1200" dirty="0">
            <a:solidFill>
              <a:srgbClr val="666633"/>
            </a:solidFill>
          </a:endParaRPr>
        </a:p>
      </dsp:txBody>
      <dsp:txXfrm>
        <a:off x="3401449" y="1020471"/>
        <a:ext cx="3261410" cy="862521"/>
      </dsp:txXfrm>
    </dsp:sp>
    <dsp:sp modelId="{78C95CCB-BCB3-4D94-AB73-0A982C5AF454}">
      <dsp:nvSpPr>
        <dsp:cNvPr id="0" name=""/>
        <dsp:cNvSpPr/>
      </dsp:nvSpPr>
      <dsp:spPr>
        <a:xfrm>
          <a:off x="733022" y="1529897"/>
          <a:ext cx="2194039" cy="8625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l" defTabSz="844550">
            <a:lnSpc>
              <a:spcPct val="90000"/>
            </a:lnSpc>
            <a:spcBef>
              <a:spcPct val="0"/>
            </a:spcBef>
            <a:spcAft>
              <a:spcPct val="35000"/>
            </a:spcAft>
          </a:pPr>
          <a:r>
            <a:rPr lang="en-US" sz="1900" b="1" kern="1200" dirty="0" smtClean="0">
              <a:solidFill>
                <a:srgbClr val="666633"/>
              </a:solidFill>
            </a:rPr>
            <a:t>Enablers: Policy, Standards &amp; Codes, Grants</a:t>
          </a:r>
          <a:endParaRPr lang="en-US" sz="1900" b="1" kern="1200" dirty="0">
            <a:solidFill>
              <a:srgbClr val="666633"/>
            </a:solidFill>
          </a:endParaRPr>
        </a:p>
      </dsp:txBody>
      <dsp:txXfrm>
        <a:off x="733022" y="1529897"/>
        <a:ext cx="2194039" cy="862521"/>
      </dsp:txXfrm>
    </dsp:sp>
    <dsp:sp modelId="{4570E0E3-E6F7-4351-B60A-6FE83BDB2E05}">
      <dsp:nvSpPr>
        <dsp:cNvPr id="0" name=""/>
        <dsp:cNvSpPr/>
      </dsp:nvSpPr>
      <dsp:spPr>
        <a:xfrm>
          <a:off x="4322891" y="3154673"/>
          <a:ext cx="117518" cy="117518"/>
        </a:xfrm>
        <a:prstGeom prst="ellipse">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7A0B172-4F67-414E-A5C1-232AD32A0B04}">
      <dsp:nvSpPr>
        <dsp:cNvPr id="0" name=""/>
        <dsp:cNvSpPr/>
      </dsp:nvSpPr>
      <dsp:spPr>
        <a:xfrm>
          <a:off x="4468819" y="2126116"/>
          <a:ext cx="2194039" cy="8625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l" defTabSz="844550">
            <a:lnSpc>
              <a:spcPct val="90000"/>
            </a:lnSpc>
            <a:spcBef>
              <a:spcPct val="0"/>
            </a:spcBef>
            <a:spcAft>
              <a:spcPct val="35000"/>
            </a:spcAft>
          </a:pPr>
          <a:r>
            <a:rPr lang="en-US" sz="1900" b="1" kern="1200" dirty="0" smtClean="0">
              <a:solidFill>
                <a:srgbClr val="666633"/>
              </a:solidFill>
            </a:rPr>
            <a:t>Supply of Components</a:t>
          </a:r>
          <a:endParaRPr lang="en-US" sz="1900" b="1" kern="1200" dirty="0">
            <a:solidFill>
              <a:srgbClr val="666633"/>
            </a:solidFill>
          </a:endParaRPr>
        </a:p>
      </dsp:txBody>
      <dsp:txXfrm>
        <a:off x="4468819" y="2126116"/>
        <a:ext cx="2194039" cy="862521"/>
      </dsp:txXfrm>
    </dsp:sp>
    <dsp:sp modelId="{F2287AE3-DE14-44DD-A208-CC5FFC8ACAD4}">
      <dsp:nvSpPr>
        <dsp:cNvPr id="0" name=""/>
        <dsp:cNvSpPr/>
      </dsp:nvSpPr>
      <dsp:spPr>
        <a:xfrm>
          <a:off x="733022" y="2782171"/>
          <a:ext cx="3261410" cy="8625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r" defTabSz="844550">
            <a:lnSpc>
              <a:spcPct val="90000"/>
            </a:lnSpc>
            <a:spcBef>
              <a:spcPct val="0"/>
            </a:spcBef>
            <a:spcAft>
              <a:spcPct val="35000"/>
            </a:spcAft>
          </a:pPr>
          <a:r>
            <a:rPr lang="en-US" sz="1900" b="1" kern="1200" dirty="0" smtClean="0">
              <a:solidFill>
                <a:srgbClr val="666633"/>
              </a:solidFill>
            </a:rPr>
            <a:t>Market Acceptance</a:t>
          </a:r>
          <a:endParaRPr lang="en-US" sz="1900" b="1" kern="1200" dirty="0">
            <a:solidFill>
              <a:srgbClr val="666633"/>
            </a:solidFill>
          </a:endParaRPr>
        </a:p>
      </dsp:txBody>
      <dsp:txXfrm>
        <a:off x="733022" y="2782171"/>
        <a:ext cx="3261410" cy="862521"/>
      </dsp:txXfrm>
    </dsp:sp>
    <dsp:sp modelId="{4381FC55-AD1F-4226-A12F-C9F3F57E3F83}">
      <dsp:nvSpPr>
        <dsp:cNvPr id="0" name=""/>
        <dsp:cNvSpPr/>
      </dsp:nvSpPr>
      <dsp:spPr>
        <a:xfrm>
          <a:off x="3697941" y="4528239"/>
          <a:ext cx="2964918" cy="8625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t" anchorCtr="0">
          <a:noAutofit/>
        </a:bodyPr>
        <a:lstStyle/>
        <a:p>
          <a:pPr lvl="0" algn="ctr" defTabSz="844550">
            <a:lnSpc>
              <a:spcPct val="90000"/>
            </a:lnSpc>
            <a:spcBef>
              <a:spcPct val="0"/>
            </a:spcBef>
            <a:spcAft>
              <a:spcPct val="35000"/>
            </a:spcAft>
          </a:pPr>
          <a:r>
            <a:rPr lang="en-US" sz="1900" b="1" kern="1200" dirty="0" smtClean="0">
              <a:solidFill>
                <a:srgbClr val="666633"/>
              </a:solidFill>
            </a:rPr>
            <a:t>Market Penetration</a:t>
          </a:r>
          <a:endParaRPr lang="en-US" sz="1900" b="1" kern="1200" dirty="0">
            <a:solidFill>
              <a:srgbClr val="666633"/>
            </a:solidFill>
          </a:endParaRPr>
        </a:p>
      </dsp:txBody>
      <dsp:txXfrm>
        <a:off x="3697941" y="4528239"/>
        <a:ext cx="2964918" cy="862521"/>
      </dsp:txXfrm>
    </dsp:sp>
  </dsp:spTree>
</dsp:drawing>
</file>

<file path=ppt/diagrams/layout1.xml><?xml version="1.0" encoding="utf-8"?>
<dgm:layoutDef xmlns:dgm="http://schemas.openxmlformats.org/drawingml/2006/diagram" xmlns:a="http://schemas.openxmlformats.org/drawingml/2006/main" uniqueId="urn:microsoft.com/office/officeart/2009/3/layout/DescendingProcess">
  <dgm:title val=""/>
  <dgm:desc val=""/>
  <dgm:catLst>
    <dgm:cat type="process" pri="23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clrData>
  <dgm:layoutNode name="Name0">
    <dgm:varLst>
      <dgm:chMax val="7"/>
      <dgm:chPref val="5"/>
    </dgm:varLst>
    <dgm:alg type="composite">
      <dgm:param type="ar" val="1.1"/>
    </dgm:alg>
    <dgm:shape xmlns:r="http://schemas.openxmlformats.org/officeDocument/2006/relationships" r:blip="">
      <dgm:adjLst/>
    </dgm:shape>
    <dgm:choose name="Name1">
      <dgm:if name="Name2" axis="ch" ptType="node" func="cnt" op="equ" val="1">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Lst>
      </dgm:if>
      <dgm:if name="Name3" axis="ch" ptType="node" func="cnt" op="equ" val="2">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
          <dgm:constr type="b" for="ch" forName="txNode2" refType="h"/>
          <dgm:constr type="r" for="ch" forName="txNode2" refType="w"/>
          <dgm:constr type="h" for="ch" forName="txNode2" refType="h" fact="0.16"/>
        </dgm:constrLst>
      </dgm:if>
      <dgm:if name="Name4" axis="ch" ptType="node" func="cnt" op="equ" val="3">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6"/>
          <dgm:constr type="ctrY" for="ch" forName="txNode2" refType="h" fact="0.3992"/>
          <dgm:constr type="r" for="ch" forName="txNode2" refType="w"/>
          <dgm:constr type="h" for="ch" forName="txNode2" refType="h" fact="0.16"/>
          <dgm:constr type="l" for="ch" forName="txNode3" refType="w" fact="0.5"/>
          <dgm:constr type="b" for="ch" forName="txNode3" refType="h"/>
          <dgm:constr type="r" for="ch" forName="txNode3" refType="w"/>
          <dgm:constr type="h" for="ch" forName="txNode3" refType="h" fact="0.16"/>
          <dgm:constr type="ctrX" for="ch" forName="dotNode2" refType="w" fact="0.4782"/>
          <dgm:constr type="ctrY" for="ch" forName="dotNode2" refType="h" fact="0.3992"/>
          <dgm:constr type="h" for="ch" forName="dotNode2" refType="h" fact="0.0218"/>
          <dgm:constr type="w" for="ch" forName="dotNode2" refType="h" refFor="ch" refForName="dotNode2"/>
        </dgm:constrLst>
      </dgm:if>
      <dgm:if name="Name5" axis="ch" ptType="node" func="cnt" op="equ" val="4">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9"/>
          <dgm:constr type="ctrY" for="ch" forName="txNode2" refType="h" fact="0.3153"/>
          <dgm:constr type="r" for="ch" forName="txNode2" refType="w"/>
          <dgm:constr type="h" for="ch" forName="txNode2" refType="h" fact="0.16"/>
          <dgm:constr type="l" for="ch" forName="txNode3" refType="w" fact="0"/>
          <dgm:constr type="ctrY" for="ch" forName="txNode3" refType="h" fact="0.5004"/>
          <dgm:constr type="r" for="ch" forName="txNode3" refType="w" fact="0.5"/>
          <dgm:constr type="h" for="ch" forName="txNode3" refType="h" fact="0.16"/>
          <dgm:constr type="l" for="ch" forName="txNode4" refType="w" fact="0.5"/>
          <dgm:constr type="b" for="ch" forName="txNode4" refType="h"/>
          <dgm:constr type="r" for="ch" forName="txNode4" refType="w"/>
          <dgm:constr type="h" for="ch" forName="txNode4" refType="h" fact="0.16"/>
          <dgm:constr type="ctrX" for="ch" forName="dotNode2" refType="w" fact="0.39"/>
          <dgm:constr type="ctrY" for="ch" forName="dotNode2" refType="h" fact="0.3153"/>
          <dgm:constr type="h" for="ch" forName="dotNode2" refType="h" fact="0.0218"/>
          <dgm:constr type="w" for="ch" forName="dotNode2" refType="h" refFor="ch" refForName="dotNode2"/>
          <dgm:constr type="ctrX" for="ch" forName="dotNode3" refType="w" fact="0.5626"/>
          <dgm:constr type="ctrY" for="ch" forName="dotNode3" refType="h" fact="0.5004"/>
          <dgm:constr type="h" for="ch" forName="dotNode3" refType="h" fact="0.0218"/>
          <dgm:constr type="w" for="ch" forName="dotNode3" refType="h" refFor="ch" refForName="dotNode3"/>
        </dgm:constrLst>
      </dgm:if>
      <dgm:if name="Name6" axis="ch" ptType="node" func="cnt" op="equ" val="5">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6"/>
          <dgm:constr type="ctrY" for="ch" forName="txNode2" refType="h" fact="0.2885"/>
          <dgm:constr type="r" for="ch" forName="txNode2" refType="w"/>
          <dgm:constr type="h" for="ch" forName="txNode2" refType="h" fact="0.16"/>
          <dgm:constr type="l" for="ch" forName="txNode3" refType="w" fact="0"/>
          <dgm:constr type="ctrY" for="ch" forName="txNode3" refType="h" fact="0.4089"/>
          <dgm:constr type="r" for="ch" forName="txNode3" refType="w" fact="0.43"/>
          <dgm:constr type="h" for="ch" forName="txNode3" refType="h" fact="0.16"/>
          <dgm:constr type="l" for="ch" forName="txNode4" refType="w" fact="0.67"/>
          <dgm:constr type="ctrY" for="ch" forName="txNode4" refType="h" fact="0.5497"/>
          <dgm:constr type="r" for="ch" forName="txNode4" refType="w"/>
          <dgm:constr type="h" for="ch" forName="txNode4" refType="h" fact="0.16"/>
          <dgm:constr type="l" for="ch" forName="txNode5" refType="w" fact="0.5"/>
          <dgm:constr type="b" for="ch" forName="txNode5" refType="h"/>
          <dgm:constr type="r" for="ch" forName="txNode5" refType="w"/>
          <dgm:constr type="h" for="ch" forName="txNode5" refType="h" fact="0.16"/>
          <dgm:constr type="ctrX" for="ch" forName="dotNode2" refType="w" fact="0.3565"/>
          <dgm:constr type="ctrY" for="ch" forName="dotNode2" refType="h" fact="0.2885"/>
          <dgm:constr type="h" for="ch" forName="dotNode2" refType="h" fact="0.0218"/>
          <dgm:constr type="w" for="ch" forName="dotNode2" refType="h" refFor="ch" refForName="dotNode2"/>
          <dgm:constr type="ctrX" for="ch" forName="dotNode3" refType="w" fact="0.4922"/>
          <dgm:constr type="ctrY" for="ch" forName="dotNode3" refType="h" fact="0.4089"/>
          <dgm:constr type="h" for="ch" forName="dotNode3" refType="h" fact="0.0218"/>
          <dgm:constr type="w" for="ch" forName="dotNode3" refType="h" refFor="ch" refForName="dotNode3"/>
          <dgm:constr type="ctrX" for="ch" forName="dotNode4" refType="w" fact="0.5939"/>
          <dgm:constr type="ctrY" for="ch" forName="dotNode4" refType="h" fact="0.5497"/>
          <dgm:constr type="h" for="ch" forName="dotNode4" refType="h" fact="0.0218"/>
          <dgm:constr type="w" for="ch" forName="dotNode4" refType="h" refFor="ch" refForName="dotNode4"/>
        </dgm:constrLst>
      </dgm:if>
      <dgm:if name="Name7" axis="ch" ptType="node" func="cnt" op="equ" val="6">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5"/>
          <dgm:constr type="ctrY" for="ch" forName="txNode2" refType="h" fact="0.2693"/>
          <dgm:constr type="r" for="ch" forName="txNode2" refType="w"/>
          <dgm:constr type="h" for="ch" forName="txNode2" refType="h" fact="0.16"/>
          <dgm:constr type="l" for="ch" forName="txNode3" refType="w" fact="0"/>
          <dgm:constr type="ctrY" for="ch" forName="txNode3" refType="h" fact="0.3638"/>
          <dgm:constr type="r" for="ch" forName="txNode3" refType="w" fact="0.37"/>
          <dgm:constr type="h" for="ch" forName="txNode3" refType="h" fact="0.16"/>
          <dgm:constr type="l" for="ch" forName="txNode4" refType="w" fact="0.63"/>
          <dgm:constr type="ctrY" for="ch" forName="txNode4" refType="h" fact="0.4744"/>
          <dgm:constr type="r" for="ch" forName="txNode4" refType="w"/>
          <dgm:constr type="h" for="ch" forName="txNode4" refType="h" fact="0.16"/>
          <dgm:constr type="l" for="ch" forName="txNode5" refType="w" fact="0"/>
          <dgm:constr type="ctrY" for="ch" forName="txNode5" refType="h" fact="0.5961"/>
          <dgm:constr type="r" for="ch" forName="txNode5" refType="w" fact="0.55"/>
          <dgm:constr type="h" for="ch" forName="txNode5" refType="h" fact="0.16"/>
          <dgm:constr type="l" for="ch" forName="txNode6" refType="w" fact="0.5"/>
          <dgm:constr type="b" for="ch" forName="txNode6" refType="h"/>
          <dgm:constr type="r" for="ch" forName="txNode6" refType="w"/>
          <dgm:constr type="h" for="ch" forName="txNode6"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419"/>
          <dgm:constr type="ctrY" for="ch" forName="dotNode3" refType="h" fact="0.3638"/>
          <dgm:constr type="h" for="ch" forName="dotNode3" refType="h" fact="0.0218"/>
          <dgm:constr type="w" for="ch" forName="dotNode3" refType="h" refFor="ch" refForName="dotNode3"/>
          <dgm:constr type="ctrX" for="ch" forName="dotNode4" refType="w" fact="0.5425"/>
          <dgm:constr type="ctrY" for="ch" forName="dotNode4" refType="h" fact="0.4744"/>
          <dgm:constr type="h" for="ch" forName="dotNode4" refType="h" fact="0.0218"/>
          <dgm:constr type="w" for="ch" forName="dotNode4" refType="h" refFor="ch" refForName="dotNode4"/>
          <dgm:constr type="ctrX" for="ch" forName="dotNode5" refType="w" fact="0.6153"/>
          <dgm:constr type="ctrY" for="ch" forName="dotNode5" refType="h" fact="0.5961"/>
          <dgm:constr type="h" for="ch" forName="dotNode5" refType="h" fact="0.0218"/>
          <dgm:constr type="w" for="ch" forName="dotNode5" refType="h" refFor="ch" refForName="dotNode5"/>
        </dgm:constrLst>
      </dgm:if>
      <dgm:else name="Name8">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4"/>
          <dgm:constr type="ctrY" for="ch" forName="txNode2" refType="h" fact="0.2693"/>
          <dgm:constr type="r" for="ch" forName="txNode2" refType="w"/>
          <dgm:constr type="h" for="ch" forName="txNode2" refType="h" fact="0.16"/>
          <dgm:constr type="l" for="ch" forName="txNode3" refType="w" fact="0"/>
          <dgm:constr type="ctrY" for="ch" forName="txNode3" refType="h" fact="0.3424"/>
          <dgm:constr type="r" for="ch" forName="txNode3" refType="w" fact="0.33"/>
          <dgm:constr type="h" for="ch" forName="txNode3" refType="h" fact="0.16"/>
          <dgm:constr type="l" for="ch" forName="txNode4" refType="w" fact="0.61"/>
          <dgm:constr type="ctrY" for="ch" forName="txNode4" refType="h" fact="0.4276"/>
          <dgm:constr type="r" for="ch" forName="txNode4" refType="w"/>
          <dgm:constr type="h" for="ch" forName="txNode4" refType="h" fact="0.16"/>
          <dgm:constr type="l" for="ch" forName="txNode5" refType="w" fact="0"/>
          <dgm:constr type="ctrY" for="ch" forName="txNode5" refType="h" fact="0.5218"/>
          <dgm:constr type="r" for="ch" forName="txNode5" refType="w" fact="0.5"/>
          <dgm:constr type="h" for="ch" forName="txNode5" refType="h" fact="0.16"/>
          <dgm:constr type="l" for="ch" forName="txNode6" refType="w" fact="0.71"/>
          <dgm:constr type="ctrY" for="ch" forName="txNode6" refType="h" fact="0.6179"/>
          <dgm:constr type="r" for="ch" forName="txNode6" refType="w"/>
          <dgm:constr type="h" for="ch" forName="txNode6" refType="h" fact="0.16"/>
          <dgm:constr type="l" for="ch" forName="txNode7" refType="w" fact="0.5"/>
          <dgm:constr type="b" for="ch" forName="txNode7" refType="h"/>
          <dgm:constr type="r" for="ch" forName="txNode7" refType="w"/>
          <dgm:constr type="h" for="ch" forName="txNode7"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25"/>
          <dgm:constr type="ctrY" for="ch" forName="dotNode3" refType="h" fact="0.3424"/>
          <dgm:constr type="h" for="ch" forName="dotNode3" refType="h" fact="0.0218"/>
          <dgm:constr type="w" for="ch" forName="dotNode3" refType="h" refFor="ch" refForName="dotNode3"/>
          <dgm:constr type="ctrX" for="ch" forName="dotNode4" refType="w" fact="0.505"/>
          <dgm:constr type="ctrY" for="ch" forName="dotNode4" refType="h" fact="0.4276"/>
          <dgm:constr type="h" for="ch" forName="dotNode4" refType="h" fact="0.0218"/>
          <dgm:constr type="w" for="ch" forName="dotNode4" refType="h" refFor="ch" refForName="dotNode4"/>
          <dgm:constr type="ctrX" for="ch" forName="dotNode5" refType="w" fact="0.5742"/>
          <dgm:constr type="ctrY" for="ch" forName="dotNode5" refType="h" fact="0.5218"/>
          <dgm:constr type="h" for="ch" forName="dotNode5" refType="h" fact="0.0218"/>
          <dgm:constr type="w" for="ch" forName="dotNode5" refType="h" refFor="ch" refForName="dotNode5"/>
          <dgm:constr type="ctrX" for="ch" forName="dotNode6" refType="w" fact="0.63"/>
          <dgm:constr type="ctrY" for="ch" forName="dotNode6" refType="h" fact="0.6179"/>
          <dgm:constr type="h" for="ch" forName="dotNode6" refType="h" fact="0.0218"/>
          <dgm:constr type="w" for="ch" forName="dotNode6" refType="h" refFor="ch" refForName="dotNode6"/>
        </dgm:constrLst>
      </dgm:else>
    </dgm:choose>
    <dgm:forEach name="Name9" axis="self" ptType="parTrans">
      <dgm:forEach name="Name10" axis="self" ptType="sibTrans" st="2">
        <dgm:forEach name="dotRepeat" axis="self">
          <dgm:layoutNode name="dotRepeatNode" styleLbl="fgShp">
            <dgm:alg type="sp"/>
            <dgm:shape xmlns:r="http://schemas.openxmlformats.org/officeDocument/2006/relationships" type="ellipse" r:blip="">
              <dgm:adjLst/>
            </dgm:shape>
            <dgm:presOf axis="self"/>
          </dgm:layoutNode>
        </dgm:forEach>
      </dgm:forEach>
    </dgm:forEach>
    <dgm:choose name="Name11">
      <dgm:if name="Name12" axis="ch" ptType="node" func="cnt" op="gte" val="1">
        <dgm:layoutNode name="arrowNode" styleLbl="node1">
          <dgm:alg type="sp"/>
          <dgm:shape xmlns:r="http://schemas.openxmlformats.org/officeDocument/2006/relationships" rot="73.2729" type="swooshArrow" r:blip="">
            <dgm:adjLst>
              <dgm:adj idx="1" val="0.1631"/>
              <dgm:adj idx="2" val="0.3137"/>
            </dgm:adjLst>
          </dgm:shape>
          <dgm:presOf/>
        </dgm:layoutNode>
      </dgm:if>
      <dgm:else name="Name13"/>
    </dgm:choose>
    <dgm:forEach name="Name14" axis="ch" ptType="node" cnt="1">
      <dgm:layoutNode name="txNode1" styleLbl="revTx">
        <dgm:varLst>
          <dgm:bulletEnabled val="1"/>
        </dgm:varLst>
        <dgm:alg type="tx">
          <dgm:param type="txAnchorVert" val="b"/>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5" axis="ch" ptType="node" st="2" cnt="1">
      <dgm:layoutNode name="txNode2" styleLbl="revTx">
        <dgm:varLst>
          <dgm:bulletEnabled val="1"/>
        </dgm:varLst>
        <dgm:choose name="Name16">
          <dgm:if name="Name17" axis="self" ptType="node" func="revPos" op="equ" val="1">
            <dgm:alg type="tx">
              <dgm:param type="txAnchorVert" val="t"/>
            </dgm:alg>
          </dgm:if>
          <dgm:if name="Name18" axis="self" ptType="node" func="posOdd" op="equ" val="1">
            <dgm:alg type="tx">
              <dgm:param type="parTxLTRAlign" val="r"/>
              <dgm:param type="parTxRTLAlign" val="r"/>
            </dgm:alg>
          </dgm:if>
          <dgm:else name="Name1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0">
        <dgm:if name="Name21" axis="par ch" ptType="all node" func="cnt" op="neq" val="2">
          <dgm:forEach name="Name22" axis="follow" ptType="sibTrans" cnt="1">
            <dgm:layoutNode name="dotNode2">
              <dgm:alg type="sp"/>
              <dgm:shape xmlns:r="http://schemas.openxmlformats.org/officeDocument/2006/relationships" r:blip="">
                <dgm:adjLst/>
              </dgm:shape>
              <dgm:presOf/>
              <dgm:forEach name="Name23" ref="dotRepeat"/>
            </dgm:layoutNode>
          </dgm:forEach>
        </dgm:if>
        <dgm:else name="Name24"/>
      </dgm:choose>
    </dgm:forEach>
    <dgm:forEach name="Name25" axis="ch" ptType="node" st="3" cnt="1">
      <dgm:layoutNode name="txNode3" styleLbl="revTx">
        <dgm:varLst>
          <dgm:bulletEnabled val="1"/>
        </dgm:varLst>
        <dgm:choose name="Name26">
          <dgm:if name="Name27" axis="self" ptType="node" func="revPos" op="equ" val="1">
            <dgm:alg type="tx">
              <dgm:param type="txAnchorVert" val="t"/>
            </dgm:alg>
          </dgm:if>
          <dgm:if name="Name28" axis="self" ptType="node" func="posOdd" op="equ" val="1">
            <dgm:alg type="tx">
              <dgm:param type="parTxLTRAlign" val="r"/>
              <dgm:param type="parTxRTLAlign" val="r"/>
            </dgm:alg>
          </dgm:if>
          <dgm:else name="Name2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30">
        <dgm:if name="Name31" axis="par ch" ptType="all node" func="cnt" op="neq" val="3">
          <dgm:forEach name="Name32" axis="follow" ptType="sibTrans" cnt="1">
            <dgm:layoutNode name="dotNode3">
              <dgm:alg type="sp"/>
              <dgm:shape xmlns:r="http://schemas.openxmlformats.org/officeDocument/2006/relationships" r:blip="">
                <dgm:adjLst/>
              </dgm:shape>
              <dgm:presOf/>
              <dgm:forEach name="Name33" ref="dotRepeat"/>
            </dgm:layoutNode>
          </dgm:forEach>
        </dgm:if>
        <dgm:else name="Name34"/>
      </dgm:choose>
    </dgm:forEach>
    <dgm:forEach name="Name35" axis="ch" ptType="node" st="4" cnt="1">
      <dgm:layoutNode name="txNode4" styleLbl="revTx">
        <dgm:varLst>
          <dgm:bulletEnabled val="1"/>
        </dgm:varLst>
        <dgm:choose name="Name36">
          <dgm:if name="Name37" axis="self" ptType="node" func="revPos" op="equ" val="1">
            <dgm:alg type="tx">
              <dgm:param type="txAnchorVert" val="t"/>
            </dgm:alg>
          </dgm:if>
          <dgm:if name="Name38" axis="self" ptType="node" func="posOdd" op="equ" val="1">
            <dgm:alg type="tx">
              <dgm:param type="parTxLTRAlign" val="r"/>
              <dgm:param type="parTxRTLAlign" val="r"/>
            </dgm:alg>
          </dgm:if>
          <dgm:else name="Name3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40">
        <dgm:if name="Name41" axis="par ch" ptType="all node" func="cnt" op="neq" val="4">
          <dgm:forEach name="Name42" axis="follow" ptType="sibTrans" cnt="1">
            <dgm:layoutNode name="dotNode4">
              <dgm:alg type="sp"/>
              <dgm:shape xmlns:r="http://schemas.openxmlformats.org/officeDocument/2006/relationships" r:blip="">
                <dgm:adjLst/>
              </dgm:shape>
              <dgm:presOf/>
              <dgm:forEach name="Name43" ref="dotRepeat"/>
            </dgm:layoutNode>
          </dgm:forEach>
        </dgm:if>
        <dgm:else name="Name44"/>
      </dgm:choose>
    </dgm:forEach>
    <dgm:forEach name="Name45" axis="ch" ptType="node" st="5" cnt="1">
      <dgm:layoutNode name="txNode5" styleLbl="revTx">
        <dgm:varLst>
          <dgm:bulletEnabled val="1"/>
        </dgm:varLst>
        <dgm:choose name="Name46">
          <dgm:if name="Name47" axis="self" ptType="node" func="revPos" op="equ" val="1">
            <dgm:alg type="tx">
              <dgm:param type="txAnchorVert" val="t"/>
            </dgm:alg>
          </dgm:if>
          <dgm:if name="Name48" axis="self" ptType="node" func="posOdd" op="equ" val="1">
            <dgm:alg type="tx">
              <dgm:param type="parTxLTRAlign" val="r"/>
              <dgm:param type="parTxRTLAlign" val="r"/>
            </dgm:alg>
          </dgm:if>
          <dgm:else name="Name4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50">
        <dgm:if name="Name51" axis="par ch" ptType="all node" func="cnt" op="neq" val="5">
          <dgm:forEach name="Name52" axis="follow" ptType="sibTrans" cnt="1">
            <dgm:layoutNode name="dotNode5">
              <dgm:alg type="sp"/>
              <dgm:shape xmlns:r="http://schemas.openxmlformats.org/officeDocument/2006/relationships" r:blip="">
                <dgm:adjLst/>
              </dgm:shape>
              <dgm:presOf/>
              <dgm:forEach name="Name53" ref="dotRepeat"/>
            </dgm:layoutNode>
          </dgm:forEach>
        </dgm:if>
        <dgm:else name="Name54"/>
      </dgm:choose>
    </dgm:forEach>
    <dgm:forEach name="Name55" axis="ch" ptType="node" st="6" cnt="1">
      <dgm:layoutNode name="txNode6" styleLbl="revTx">
        <dgm:varLst>
          <dgm:bulletEnabled val="1"/>
        </dgm:varLst>
        <dgm:choose name="Name56">
          <dgm:if name="Name57" axis="self" ptType="node" func="revPos" op="equ" val="1">
            <dgm:alg type="tx">
              <dgm:param type="txAnchorVert" val="t"/>
            </dgm:alg>
          </dgm:if>
          <dgm:if name="Name58" axis="self" ptType="node" func="posOdd" op="equ" val="1">
            <dgm:alg type="tx">
              <dgm:param type="parTxLTRAlign" val="r"/>
              <dgm:param type="parTxRTLAlign" val="r"/>
            </dgm:alg>
          </dgm:if>
          <dgm:else name="Name5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60">
        <dgm:if name="Name61" axis="par ch" ptType="all node" func="cnt" op="neq" val="6">
          <dgm:forEach name="Name62" axis="follow" ptType="sibTrans" cnt="1">
            <dgm:layoutNode name="dotNode6">
              <dgm:alg type="sp"/>
              <dgm:shape xmlns:r="http://schemas.openxmlformats.org/officeDocument/2006/relationships" r:blip="">
                <dgm:adjLst/>
              </dgm:shape>
              <dgm:presOf/>
              <dgm:forEach name="Name63" ref="dotRepeat"/>
            </dgm:layoutNode>
          </dgm:forEach>
        </dgm:if>
        <dgm:else name="Name64"/>
      </dgm:choose>
    </dgm:forEach>
    <dgm:forEach name="Name65" axis="ch" ptType="node" st="7" cnt="1">
      <dgm:layoutNode name="txNode7" styleLbl="revTx">
        <dgm:varLst>
          <dgm:bulletEnabled val="1"/>
        </dgm:varLst>
        <dgm:alg type="tx">
          <dgm:param type="txAnchorVert" val="t"/>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658A34-83F4-4B2E-BC5A-DE51EE8822F9}" type="datetimeFigureOut">
              <a:rPr lang="en-US" smtClean="0"/>
              <a:t>5/16/2017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8FE58C-C1A6-4C4C-90C2-B7F5B0504B2D}" type="slidenum">
              <a:rPr lang="en-US" smtClean="0"/>
              <a:t>‹#›</a:t>
            </a:fld>
            <a:endParaRPr lang="en-US"/>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E1917-0BAF-4687-978A-82FFF05559C3}" type="datetimeFigureOut">
              <a:rPr lang="en-US" smtClean="0"/>
              <a:t>5/16/2017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0E1E9A-E921-4174-A0FC-51868D7AC568}" type="slidenum">
              <a:rPr lang="en-US" smtClean="0"/>
              <a:t>‹#›</a:t>
            </a:fld>
            <a:endParaRPr lang="en-US"/>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1</a:t>
            </a:fld>
            <a:endParaRPr lang="en-US"/>
          </a:p>
        </p:txBody>
      </p:sp>
    </p:spTree>
    <p:extLst>
      <p:ext uri="{BB962C8B-B14F-4D97-AF65-F5344CB8AC3E}">
        <p14:creationId xmlns:p14="http://schemas.microsoft.com/office/powerpoint/2010/main" val="1765944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Essentially – lessons learned</a:t>
            </a:r>
          </a:p>
          <a:p>
            <a:r>
              <a:rPr lang="en-US" sz="1200" kern="1200" dirty="0" smtClean="0">
                <a:solidFill>
                  <a:schemeClr val="tx1"/>
                </a:solidFill>
                <a:effectLst/>
                <a:latin typeface="+mn-lt"/>
                <a:ea typeface="+mn-ea"/>
                <a:cs typeface="+mn-cs"/>
              </a:rPr>
              <a:t>Both Daikin and Mitsubishi have already introduced R-32 inverter tech. in Thailand </a:t>
            </a:r>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10</a:t>
            </a:fld>
            <a:endParaRPr lang="en-US"/>
          </a:p>
        </p:txBody>
      </p:sp>
    </p:spTree>
    <p:extLst>
      <p:ext uri="{BB962C8B-B14F-4D97-AF65-F5344CB8AC3E}">
        <p14:creationId xmlns:p14="http://schemas.microsoft.com/office/powerpoint/2010/main" val="2905099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 dirty="0" smtClean="0"/>
              <a:t>This morning we heard a</a:t>
            </a:r>
            <a:r>
              <a:rPr lang="en-US" sz="800" baseline="0" dirty="0" smtClean="0"/>
              <a:t> couple of case studies in adoption of R-32 technology – I will continue in this vein, with the specific experience of Thailand in adopting an HCFC alternative technology in residential AC manufacturing with some discussion on intellectual property rights and technology transfer</a:t>
            </a:r>
          </a:p>
          <a:p>
            <a:r>
              <a:rPr lang="en-US" sz="800" baseline="0" dirty="0" smtClean="0"/>
              <a:t>I will start with some contextual information on Thailand and AC, and then move to the challenges encountered in the conversions – first in terms of the alternative technologies available and market circumstances, then on IPR, because it figured so prominently in the negotiations on the HFC amendment and will continue to be a major issue as we move forward, I will go over some basics and also findings of a World Bank study on IPR. </a:t>
            </a:r>
          </a:p>
          <a:p>
            <a:r>
              <a:rPr lang="en-US" sz="800" baseline="0" dirty="0" smtClean="0"/>
              <a:t>Back to the Thailand case, I will summarize the lessons learned and how these have set the stage for pursuing additional co-benefits through adoption of alternative and advanced technologies.  </a:t>
            </a:r>
          </a:p>
        </p:txBody>
      </p:sp>
      <p:sp>
        <p:nvSpPr>
          <p:cNvPr id="4" name="Slide Number Placeholder 3"/>
          <p:cNvSpPr>
            <a:spLocks noGrp="1"/>
          </p:cNvSpPr>
          <p:nvPr>
            <p:ph type="sldNum" sz="quarter" idx="10"/>
          </p:nvPr>
        </p:nvSpPr>
        <p:spPr/>
        <p:txBody>
          <a:bodyPr/>
          <a:lstStyle/>
          <a:p>
            <a:fld id="{810E1E9A-E921-4174-A0FC-51868D7AC568}" type="slidenum">
              <a:rPr lang="en-US" smtClean="0"/>
              <a:t>2</a:t>
            </a:fld>
            <a:endParaRPr lang="en-US"/>
          </a:p>
        </p:txBody>
      </p:sp>
    </p:spTree>
    <p:extLst>
      <p:ext uri="{BB962C8B-B14F-4D97-AF65-F5344CB8AC3E}">
        <p14:creationId xmlns:p14="http://schemas.microsoft.com/office/powerpoint/2010/main" val="2411441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Timeline:</a:t>
            </a:r>
            <a:r>
              <a:rPr lang="en-US" baseline="0" dirty="0" smtClean="0"/>
              <a:t> April 2012 HPMP submitted.  R-410 A chosen – multinationals already producing/able to go to 410A, local companies felt pressure to go to this tech. Plus components were readily available.</a:t>
            </a:r>
          </a:p>
          <a:p>
            <a:r>
              <a:rPr lang="en-US" baseline="0" dirty="0" smtClean="0"/>
              <a:t>July 2012 –Resubmitted with same technology but no go. WB realized that the project would not be approved so long 410A was the choice.  At that point started the consultation and review process for selecting another technology.  </a:t>
            </a:r>
            <a:endParaRPr lang="en-US" dirty="0" smtClean="0"/>
          </a:p>
          <a:p>
            <a:endParaRPr lang="en-US" dirty="0" smtClean="0"/>
          </a:p>
          <a:p>
            <a:r>
              <a:rPr lang="en-US" dirty="0" smtClean="0"/>
              <a:t>ExCom was concerned if the whole sector went</a:t>
            </a:r>
            <a:r>
              <a:rPr lang="en-US" baseline="0" dirty="0" smtClean="0"/>
              <a:t> to R-410A as the market was v. large with global implications</a:t>
            </a:r>
          </a:p>
          <a:p>
            <a:r>
              <a:rPr lang="en-US" baseline="0" dirty="0" smtClean="0"/>
              <a:t>Had a valid concern</a:t>
            </a:r>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3</a:t>
            </a:fld>
            <a:endParaRPr lang="en-US"/>
          </a:p>
        </p:txBody>
      </p:sp>
    </p:spTree>
    <p:extLst>
      <p:ext uri="{BB962C8B-B14F-4D97-AF65-F5344CB8AC3E}">
        <p14:creationId xmlns:p14="http://schemas.microsoft.com/office/powerpoint/2010/main" val="2952274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Barriers to conversion</a:t>
            </a:r>
          </a:p>
          <a:p>
            <a:r>
              <a:rPr lang="en-US" dirty="0" smtClean="0"/>
              <a:t>International standard</a:t>
            </a:r>
            <a:r>
              <a:rPr lang="en-US" baseline="0" dirty="0" smtClean="0"/>
              <a:t> exists to build on –its on refrigerants but nothing for A2L.  ISO 5149 revised in 2014.  </a:t>
            </a:r>
          </a:p>
          <a:p>
            <a:endParaRPr lang="en-US" baseline="0" dirty="0" smtClean="0"/>
          </a:p>
          <a:p>
            <a:r>
              <a:rPr lang="en-US" baseline="0" dirty="0" smtClean="0"/>
              <a:t>Size of AC mattered due to refrigerant charge.</a:t>
            </a:r>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4</a:t>
            </a:fld>
            <a:endParaRPr lang="en-US"/>
          </a:p>
        </p:txBody>
      </p:sp>
    </p:spTree>
    <p:extLst>
      <p:ext uri="{BB962C8B-B14F-4D97-AF65-F5344CB8AC3E}">
        <p14:creationId xmlns:p14="http://schemas.microsoft.com/office/powerpoint/2010/main" val="951437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explain</a:t>
            </a:r>
            <a:r>
              <a:rPr lang="en-US" baseline="0" dirty="0" smtClean="0"/>
              <a:t> that other multinationals that did not have R-32 were already campaigning against flammable, unsafe r-32 AC.</a:t>
            </a:r>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5</a:t>
            </a:fld>
            <a:endParaRPr lang="en-US"/>
          </a:p>
        </p:txBody>
      </p:sp>
    </p:spTree>
    <p:extLst>
      <p:ext uri="{BB962C8B-B14F-4D97-AF65-F5344CB8AC3E}">
        <p14:creationId xmlns:p14="http://schemas.microsoft.com/office/powerpoint/2010/main" val="3331678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Type of</a:t>
            </a:r>
            <a:r>
              <a:rPr lang="en-US" baseline="0" dirty="0" smtClean="0"/>
              <a:t> agreement reached/signed with Daikin:  non-assertion agreement</a:t>
            </a:r>
          </a:p>
          <a:p>
            <a:r>
              <a:rPr lang="en-US" baseline="0" dirty="0" smtClean="0"/>
              <a:t>Non-assertion of intellectual property rights – provision in a license agreement that terminates the license if the license brings an infringement suit against the licensor or certain of the licensor’s products, commonly those falling within terms of license.  This is particularly common in licenses granted by patent pools because licensor members of the pool would otherwise lose ability to use the licensed patents defensively,  i.e. in normal circumstances the licensor would have used the patents to secure a cross-license from an industry participant.  (“yank clause”)</a:t>
            </a:r>
          </a:p>
          <a:p>
            <a:endParaRPr lang="en-US" baseline="0" dirty="0" smtClean="0"/>
          </a:p>
          <a:p>
            <a:r>
              <a:rPr lang="en-US" baseline="0" dirty="0" smtClean="0"/>
              <a:t>So contracting party will not assert patents or other IP rights against the other contracting party, even if that party were to engage in an infringing use.  </a:t>
            </a:r>
          </a:p>
          <a:p>
            <a:r>
              <a:rPr lang="en-US" baseline="0" dirty="0" smtClean="0"/>
              <a:t>They permit the contracting parties to avoid costly litigation over the use of an IP </a:t>
            </a:r>
            <a:r>
              <a:rPr lang="en-US" baseline="0" dirty="0" err="1" smtClean="0"/>
              <a:t>righ</a:t>
            </a:r>
            <a:r>
              <a:rPr lang="en-US" baseline="0" dirty="0" smtClean="0"/>
              <a:t>.  Kind of like non-exclusive, royalty free licenses</a:t>
            </a:r>
          </a:p>
          <a:p>
            <a:r>
              <a:rPr lang="en-US" baseline="0" dirty="0" smtClean="0"/>
              <a:t>***these types of agreements can facilitate exchange of information, provision of details that otherwise might be used by the </a:t>
            </a:r>
            <a:r>
              <a:rPr lang="en-US" baseline="0" dirty="0" err="1" smtClean="0"/>
              <a:t>liencense</a:t>
            </a:r>
            <a:r>
              <a:rPr lang="en-US" baseline="0" dirty="0" smtClean="0"/>
              <a:t> to develop a blocking patent position.  They are procompetitive because both parties avid hidden blocking patents</a:t>
            </a:r>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6</a:t>
            </a:fld>
            <a:endParaRPr lang="en-US"/>
          </a:p>
        </p:txBody>
      </p:sp>
    </p:spTree>
    <p:extLst>
      <p:ext uri="{BB962C8B-B14F-4D97-AF65-F5344CB8AC3E}">
        <p14:creationId xmlns:p14="http://schemas.microsoft.com/office/powerpoint/2010/main" val="3134010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200" kern="1200" dirty="0" smtClean="0">
                <a:solidFill>
                  <a:schemeClr val="tx1"/>
                </a:solidFill>
                <a:effectLst/>
                <a:latin typeface="+mn-lt"/>
                <a:ea typeface="+mn-ea"/>
                <a:cs typeface="+mn-cs"/>
              </a:rPr>
              <a:t>36,000 BTU limit is set for the worst case scenario which is when the equipment is installed on the floor.  If a/c is installed on the wall or on the ceiling, the study found it is safe up to 50000 BTU per hour.</a:t>
            </a:r>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7</a:t>
            </a:fld>
            <a:endParaRPr lang="en-US"/>
          </a:p>
        </p:txBody>
      </p:sp>
    </p:spTree>
    <p:extLst>
      <p:ext uri="{BB962C8B-B14F-4D97-AF65-F5344CB8AC3E}">
        <p14:creationId xmlns:p14="http://schemas.microsoft.com/office/powerpoint/2010/main" val="2694644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8</a:t>
            </a:fld>
            <a:endParaRPr lang="en-US"/>
          </a:p>
        </p:txBody>
      </p:sp>
    </p:spTree>
    <p:extLst>
      <p:ext uri="{BB962C8B-B14F-4D97-AF65-F5344CB8AC3E}">
        <p14:creationId xmlns:p14="http://schemas.microsoft.com/office/powerpoint/2010/main" val="343657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Important to note</a:t>
            </a:r>
            <a:r>
              <a:rPr lang="en-US" baseline="0" dirty="0" smtClean="0"/>
              <a:t> that project is not completed – there are still things to do such as build lab capacity to safely test R-32 prototypes for certification and to build capacity of technicians and building operators to handle R-32 refrigerants and equipment.  </a:t>
            </a:r>
            <a:endParaRPr lang="en-US" dirty="0" smtClean="0"/>
          </a:p>
          <a:p>
            <a:endParaRPr lang="en-US" dirty="0" smtClean="0"/>
          </a:p>
          <a:p>
            <a:r>
              <a:rPr lang="en-US" dirty="0" smtClean="0"/>
              <a:t>Performance</a:t>
            </a:r>
            <a:r>
              <a:rPr lang="en-US" baseline="0" dirty="0" smtClean="0"/>
              <a:t> is better as they are tighter, more leak proof – R-32 is more efficient</a:t>
            </a:r>
          </a:p>
          <a:p>
            <a:r>
              <a:rPr lang="en-US" baseline="0" dirty="0" smtClean="0"/>
              <a:t>8 more enterprises will finish this year.  All will produce R-32 units – 90% of their production in 2017</a:t>
            </a:r>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9</a:t>
            </a:fld>
            <a:endParaRPr lang="en-US"/>
          </a:p>
        </p:txBody>
      </p:sp>
    </p:spTree>
    <p:extLst>
      <p:ext uri="{BB962C8B-B14F-4D97-AF65-F5344CB8AC3E}">
        <p14:creationId xmlns:p14="http://schemas.microsoft.com/office/powerpoint/2010/main" val="3097379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 name="Title 1"/>
          <p:cNvSpPr>
            <a:spLocks noGrp="1"/>
          </p:cNvSpPr>
          <p:nvPr>
            <p:ph type="ctrTitle"/>
          </p:nvPr>
        </p:nvSpPr>
        <p:spPr>
          <a:xfrm>
            <a:off x="1524000" y="1041400"/>
            <a:ext cx="9144000" cy="2387600"/>
          </a:xfrm>
        </p:spPr>
        <p:txBody>
          <a:bodyPr anchor="b"/>
          <a:lstStyle>
            <a:lvl1pPr algn="ctr">
              <a:defRPr sz="6000">
                <a:solidFill>
                  <a:schemeClr val="accent5">
                    <a:lumMod val="50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64670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Vertical Text Placeholder 2"/>
          <p:cNvSpPr>
            <a:spLocks noGrp="1"/>
          </p:cNvSpPr>
          <p:nvPr>
            <p:ph type="body" orient="vert" idx="1"/>
          </p:nvPr>
        </p:nvSpPr>
        <p:spPr>
          <a:xfrm>
            <a:off x="1562100" y="1825625"/>
            <a:ext cx="9791700" cy="43513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2188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Vertical Text Placeholder 2"/>
          <p:cNvSpPr>
            <a:spLocks noGrp="1"/>
          </p:cNvSpPr>
          <p:nvPr>
            <p:ph type="body" orient="vert" idx="1"/>
          </p:nvPr>
        </p:nvSpPr>
        <p:spPr>
          <a:xfrm>
            <a:off x="1562100" y="365125"/>
            <a:ext cx="70104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Tree>
    <p:extLst>
      <p:ext uri="{BB962C8B-B14F-4D97-AF65-F5344CB8AC3E}">
        <p14:creationId xmlns:p14="http://schemas.microsoft.com/office/powerpoint/2010/main" val="338883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3" name="Picture Placeholder 2"/>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341388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Content Placeholder 2"/>
          <p:cNvSpPr>
            <a:spLocks noGrp="1"/>
          </p:cNvSpPr>
          <p:nvPr>
            <p:ph idx="1"/>
          </p:nvPr>
        </p:nvSpPr>
        <p:spPr/>
        <p:txBody>
          <a:bodyPr/>
          <a:lstStyle>
            <a:lvl1pPr>
              <a:defRPr>
                <a:solidFill>
                  <a:schemeClr val="accent5">
                    <a:lumMod val="50000"/>
                  </a:schemeClr>
                </a:solidFill>
              </a:defRPr>
            </a:lvl1pPr>
            <a:lvl2pPr>
              <a:defRPr>
                <a:solidFill>
                  <a:schemeClr val="accent5">
                    <a:lumMod val="50000"/>
                  </a:schemeClr>
                </a:solidFill>
              </a:defRPr>
            </a:lvl2pPr>
            <a:lvl3pPr>
              <a:defRPr>
                <a:solidFill>
                  <a:schemeClr val="accent5">
                    <a:lumMod val="50000"/>
                  </a:schemeClr>
                </a:solidFill>
              </a:defRPr>
            </a:lvl3pPr>
            <a:lvl4pPr>
              <a:defRPr>
                <a:solidFill>
                  <a:schemeClr val="accent5">
                    <a:lumMod val="50000"/>
                  </a:schemeClr>
                </a:solidFill>
              </a:defRPr>
            </a:lvl4pPr>
            <a:lvl5pPr>
              <a:defRPr>
                <a:solidFill>
                  <a:schemeClr val="accent5">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lvl1pPr>
              <a:defRPr>
                <a:solidFill>
                  <a:schemeClr val="accent5">
                    <a:lumMod val="50000"/>
                  </a:schemeClr>
                </a:solidFill>
              </a:defRPr>
            </a:lvl1pPr>
          </a:lstStyle>
          <a:p>
            <a:r>
              <a:rPr lang="en-US" dirty="0" smtClean="0"/>
              <a:t>Click to edit Master title style</a:t>
            </a:r>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41923" y="6317151"/>
            <a:ext cx="2750077" cy="540849"/>
          </a:xfrm>
          <a:prstGeom prst="rect">
            <a:avLst/>
          </a:prstGeom>
        </p:spPr>
      </p:pic>
      <p:pic>
        <p:nvPicPr>
          <p:cNvPr id="8" name="Picture 7"/>
          <p:cNvPicPr/>
          <p:nvPr userDrawn="1"/>
        </p:nvPicPr>
        <p:blipFill>
          <a:blip r:embed="rId3" cstate="print">
            <a:extLst>
              <a:ext uri="{28A0092B-C50C-407E-A947-70E740481C1C}">
                <a14:useLocalDpi xmlns:a14="http://schemas.microsoft.com/office/drawing/2010/main" val="0"/>
              </a:ext>
            </a:extLst>
          </a:blip>
          <a:stretch>
            <a:fillRect/>
          </a:stretch>
        </p:blipFill>
        <p:spPr>
          <a:xfrm>
            <a:off x="86474" y="6115656"/>
            <a:ext cx="1208926" cy="742344"/>
          </a:xfrm>
          <a:prstGeom prst="rect">
            <a:avLst/>
          </a:prstGeom>
        </p:spPr>
      </p:pic>
    </p:spTree>
    <p:extLst>
      <p:ext uri="{BB962C8B-B14F-4D97-AF65-F5344CB8AC3E}">
        <p14:creationId xmlns:p14="http://schemas.microsoft.com/office/powerpoint/2010/main" val="219879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Text Placeholder 2"/>
          <p:cNvSpPr>
            <a:spLocks noGrp="1"/>
          </p:cNvSpPr>
          <p:nvPr>
            <p:ph type="body" idx="1"/>
          </p:nvPr>
        </p:nvSpPr>
        <p:spPr>
          <a:xfrm>
            <a:off x="1241658" y="4589463"/>
            <a:ext cx="10105791" cy="1500187"/>
          </a:xfrm>
        </p:spPr>
        <p:txBody>
          <a:bodyPr/>
          <a:lstStyle>
            <a:lvl1pPr marL="0" indent="0">
              <a:buNone/>
              <a:defRPr sz="2400">
                <a:solidFill>
                  <a:schemeClr val="accent5">
                    <a:lumMod val="50000"/>
                  </a:schemeClr>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dirty="0" smtClean="0"/>
              <a:t>Click to edit Master text styles</a:t>
            </a:r>
          </a:p>
        </p:txBody>
      </p:sp>
      <p:sp>
        <p:nvSpPr>
          <p:cNvPr id="2" name="Title 1"/>
          <p:cNvSpPr>
            <a:spLocks noGrp="1"/>
          </p:cNvSpPr>
          <p:nvPr>
            <p:ph type="title"/>
          </p:nvPr>
        </p:nvSpPr>
        <p:spPr>
          <a:xfrm>
            <a:off x="1241658" y="1709738"/>
            <a:ext cx="10105791" cy="2862262"/>
          </a:xfrm>
        </p:spPr>
        <p:txBody>
          <a:bodyPr anchor="b"/>
          <a:lstStyle>
            <a:lvl1pPr>
              <a:defRPr sz="6000">
                <a:solidFill>
                  <a:schemeClr val="accent5">
                    <a:lumMod val="50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406768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4" name="Content Placeholder 3"/>
          <p:cNvSpPr>
            <a:spLocks noGrp="1"/>
          </p:cNvSpPr>
          <p:nvPr>
            <p:ph sz="half" idx="2"/>
          </p:nvPr>
        </p:nvSpPr>
        <p:spPr>
          <a:xfrm>
            <a:off x="6605325"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Content Placeholder 2"/>
          <p:cNvSpPr>
            <a:spLocks noGrp="1"/>
          </p:cNvSpPr>
          <p:nvPr>
            <p:ph sz="half" idx="1"/>
          </p:nvPr>
        </p:nvSpPr>
        <p:spPr>
          <a:xfrm>
            <a:off x="1569700"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3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84EAB7D7-3608-4730-B2E2-670834DF882C}" type="datetimeFigureOut">
              <a:rPr lang="en-US" smtClean="0"/>
              <a:t>5/16/2017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B7BAC7-FE87-40F6-AA24-4F4685D1B022}" type="slidenum">
              <a:rPr lang="en-US" smtClean="0"/>
              <a:t>‹#›</a:t>
            </a:fld>
            <a:endParaRPr lang="en-US"/>
          </a:p>
        </p:txBody>
      </p:sp>
      <p:sp>
        <p:nvSpPr>
          <p:cNvPr id="6" name="Content Placeholder 5"/>
          <p:cNvSpPr>
            <a:spLocks noGrp="1"/>
          </p:cNvSpPr>
          <p:nvPr>
            <p:ph sz="quarter" idx="4"/>
          </p:nvPr>
        </p:nvSpPr>
        <p:spPr>
          <a:xfrm>
            <a:off x="659892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598920" y="1489075"/>
            <a:ext cx="4754880" cy="641350"/>
          </a:xfrm>
          <a:noFill/>
          <a:ln>
            <a:noFill/>
          </a:ln>
        </p:spPr>
        <p:txBody>
          <a:bodyPr anchor="b"/>
          <a:lstStyle>
            <a:lvl1pPr marL="0" indent="0">
              <a:buNone/>
              <a:defRPr sz="24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6210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1"/>
          </p:nvPr>
        </p:nvSpPr>
        <p:spPr>
          <a:xfrm>
            <a:off x="1562100" y="1489075"/>
            <a:ext cx="4754880" cy="641350"/>
          </a:xfrm>
          <a:noFill/>
          <a:ln>
            <a:noFill/>
          </a:ln>
        </p:spPr>
        <p:txBody>
          <a:bodyPr anchor="b"/>
          <a:lstStyle>
            <a:lvl1pPr marL="0" indent="0">
              <a:buNone/>
              <a:defRPr sz="24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2324100" y="274638"/>
            <a:ext cx="9023350" cy="1143000"/>
          </a:xfrm>
        </p:spPr>
        <p:txBody>
          <a:bodyPr/>
          <a:lstStyle/>
          <a:p>
            <a:r>
              <a:rPr lang="en-US" smtClean="0"/>
              <a:t>Click to edit Master title style</a:t>
            </a:r>
            <a:endParaRPr lang="en-US"/>
          </a:p>
        </p:txBody>
      </p:sp>
    </p:spTree>
    <p:extLst>
      <p:ext uri="{BB962C8B-B14F-4D97-AF65-F5344CB8AC3E}">
        <p14:creationId xmlns:p14="http://schemas.microsoft.com/office/powerpoint/2010/main" val="32316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4EAB7D7-3608-4730-B2E2-670834DF882C}" type="datetimeFigureOut">
              <a:rPr lang="en-US" smtClean="0"/>
              <a:t>5/16/2017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B7BAC7-FE87-40F6-AA24-4F4685D1B022}" type="slidenum">
              <a:rPr lang="en-US" smtClean="0"/>
              <a:t>‹#›</a:t>
            </a:fld>
            <a:endParaRPr lang="en-US"/>
          </a:p>
        </p:txBody>
      </p:sp>
      <p:sp>
        <p:nvSpPr>
          <p:cNvPr id="2" name="Title 1"/>
          <p:cNvSpPr>
            <a:spLocks noGrp="1"/>
          </p:cNvSpPr>
          <p:nvPr>
            <p:ph type="title"/>
          </p:nvPr>
        </p:nvSpPr>
        <p:spPr/>
        <p:txBody>
          <a:bodyPr/>
          <a:lstStyle>
            <a:lvl1pPr>
              <a:defRPr>
                <a:solidFill>
                  <a:schemeClr val="accent5">
                    <a:lumMod val="50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51058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AB7D7-3608-4730-B2E2-670834DF882C}" type="datetimeFigureOut">
              <a:rPr lang="en-US" smtClean="0"/>
              <a:t>5/16/2017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1514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3" name="Content Placeholder 2"/>
          <p:cNvSpPr>
            <a:spLocks noGrp="1"/>
          </p:cNvSpPr>
          <p:nvPr>
            <p:ph idx="1"/>
          </p:nvPr>
        </p:nvSpPr>
        <p:spPr>
          <a:xfrm>
            <a:off x="5678905" y="987425"/>
            <a:ext cx="56764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2"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219871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3" name="Picture Placeholder 2"/>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161935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EAB7D7-3608-4730-B2E2-670834DF882C}" type="datetimeFigureOut">
              <a:rPr lang="en-US" smtClean="0"/>
              <a:pPr/>
              <a:t>5/16/2017</a:t>
            </a:fld>
            <a:endParaRPr lang="en-US"/>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B7BAC7-FE87-40F6-AA24-4F4685D1B022}" type="slidenum">
              <a:rPr lang="en-US" smtClean="0"/>
              <a:t>‹#›</a:t>
            </a:fld>
            <a:endParaRPr lang="en-US"/>
          </a:p>
        </p:txBody>
      </p:sp>
      <p:sp>
        <p:nvSpPr>
          <p:cNvPr id="3" name="Text Placeholder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Placeholder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spcBef>
          <a:spcPct val="0"/>
        </a:spcBef>
        <a:buNone/>
        <a:defRPr sz="4400" kern="1200">
          <a:solidFill>
            <a:schemeClr val="accent5">
              <a:lumMod val="50000"/>
            </a:schemeClr>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accent5">
              <a:lumMod val="50000"/>
            </a:schemeClr>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accent5">
              <a:lumMod val="50000"/>
            </a:schemeClr>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accent5">
              <a:lumMod val="50000"/>
            </a:schemeClr>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accent5">
              <a:lumMod val="50000"/>
            </a:schemeClr>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accent5">
              <a:lumMod val="50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7597" y="3435387"/>
            <a:ext cx="9912824" cy="1657118"/>
          </a:xfrm>
        </p:spPr>
        <p:txBody>
          <a:bodyPr>
            <a:normAutofit/>
          </a:bodyPr>
          <a:lstStyle/>
          <a:p>
            <a:r>
              <a:rPr lang="en-US" sz="2000" b="1" i="1" dirty="0">
                <a:solidFill>
                  <a:srgbClr val="002060"/>
                </a:solidFill>
                <a:latin typeface="Arial" panose="020B0604020202020204" pitchFamily="34" charset="0"/>
                <a:cs typeface="Arial" panose="020B0604020202020204" pitchFamily="34" charset="0"/>
              </a:rPr>
              <a:t>Annual 2017 Network Meeting of the National Ozone Officers</a:t>
            </a:r>
          </a:p>
          <a:p>
            <a:r>
              <a:rPr lang="en-US" sz="2000" b="1" i="1" dirty="0">
                <a:solidFill>
                  <a:srgbClr val="002060"/>
                </a:solidFill>
                <a:latin typeface="Arial" panose="020B0604020202020204" pitchFamily="34" charset="0"/>
                <a:cs typeface="Arial" panose="020B0604020202020204" pitchFamily="34" charset="0"/>
              </a:rPr>
              <a:t>Of the South Asia Countries</a:t>
            </a:r>
          </a:p>
          <a:p>
            <a:r>
              <a:rPr lang="en-US" sz="2000" b="1" i="1" dirty="0">
                <a:solidFill>
                  <a:srgbClr val="002060"/>
                </a:solidFill>
                <a:latin typeface="Arial" panose="020B0604020202020204" pitchFamily="34" charset="0"/>
                <a:cs typeface="Arial" panose="020B0604020202020204" pitchFamily="34" charset="0"/>
              </a:rPr>
              <a:t>23 – 26 May 2017</a:t>
            </a:r>
          </a:p>
          <a:p>
            <a:r>
              <a:rPr lang="en-US" sz="2000" b="1" i="1" dirty="0">
                <a:solidFill>
                  <a:srgbClr val="002060"/>
                </a:solidFill>
                <a:latin typeface="Arial" panose="020B0604020202020204" pitchFamily="34" charset="0"/>
                <a:cs typeface="Arial" panose="020B0604020202020204" pitchFamily="34" charset="0"/>
              </a:rPr>
              <a:t>Agra, Uttar Pradesh, </a:t>
            </a:r>
            <a:r>
              <a:rPr lang="en-US" sz="2000" b="1" i="1" dirty="0" smtClean="0">
                <a:solidFill>
                  <a:srgbClr val="002060"/>
                </a:solidFill>
                <a:latin typeface="Arial" panose="020B0604020202020204" pitchFamily="34" charset="0"/>
                <a:cs typeface="Arial" panose="020B0604020202020204" pitchFamily="34" charset="0"/>
              </a:rPr>
              <a:t>India</a:t>
            </a:r>
            <a:endParaRPr lang="en-US" sz="2000" b="1" dirty="0" smtClean="0">
              <a:solidFill>
                <a:srgbClr val="666633"/>
              </a:solidFill>
              <a:latin typeface="Arial" panose="020B0604020202020204" pitchFamily="34" charset="0"/>
              <a:cs typeface="Arial" panose="020B0604020202020204" pitchFamily="34" charset="0"/>
            </a:endParaRPr>
          </a:p>
        </p:txBody>
      </p:sp>
      <p:sp>
        <p:nvSpPr>
          <p:cNvPr id="2" name="Title 1"/>
          <p:cNvSpPr>
            <a:spLocks noGrp="1"/>
          </p:cNvSpPr>
          <p:nvPr>
            <p:ph type="ctrTitle"/>
          </p:nvPr>
        </p:nvSpPr>
        <p:spPr>
          <a:xfrm>
            <a:off x="1273791" y="1408004"/>
            <a:ext cx="10140285" cy="1692558"/>
          </a:xfrm>
        </p:spPr>
        <p:txBody>
          <a:bodyPr>
            <a:noAutofit/>
          </a:bodyPr>
          <a:lstStyle/>
          <a:p>
            <a:r>
              <a:rPr lang="en-US" sz="4000" dirty="0" smtClean="0"/>
              <a:t>Introduction of Alternative Refrigerant in the Thailand AC </a:t>
            </a:r>
            <a:r>
              <a:rPr lang="en-US" sz="4000" dirty="0" smtClean="0"/>
              <a:t>Sector</a:t>
            </a:r>
            <a:endParaRPr lang="en-US" sz="4000" dirty="0">
              <a:solidFill>
                <a:schemeClr val="accent5">
                  <a:lumMod val="75000"/>
                </a:schemeClr>
              </a:solidFill>
            </a:endParaRP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5432612" y="508082"/>
            <a:ext cx="2009165" cy="1253484"/>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71030" y="4899546"/>
            <a:ext cx="1875963" cy="1754026"/>
          </a:xfrm>
          <a:prstGeom prst="rect">
            <a:avLst/>
          </a:prstGeom>
          <a:ln>
            <a:noFill/>
          </a:ln>
        </p:spPr>
      </p:pic>
      <p:pic>
        <p:nvPicPr>
          <p:cNvPr id="6" name="Picture 5"/>
          <p:cNvPicPr>
            <a:picLocks noChangeAspect="1"/>
          </p:cNvPicPr>
          <p:nvPr/>
        </p:nvPicPr>
        <p:blipFill>
          <a:blip r:embed="rId5"/>
          <a:stretch>
            <a:fillRect/>
          </a:stretch>
        </p:blipFill>
        <p:spPr>
          <a:xfrm>
            <a:off x="0" y="6305307"/>
            <a:ext cx="2796988" cy="552693"/>
          </a:xfrm>
          <a:prstGeom prst="rect">
            <a:avLst/>
          </a:prstGeom>
        </p:spPr>
      </p:pic>
      <p:sp>
        <p:nvSpPr>
          <p:cNvPr id="7" name="Rectangle 6"/>
          <p:cNvSpPr/>
          <p:nvPr/>
        </p:nvSpPr>
        <p:spPr>
          <a:xfrm>
            <a:off x="3787701" y="5106573"/>
            <a:ext cx="6096000" cy="1015663"/>
          </a:xfrm>
          <a:prstGeom prst="rect">
            <a:avLst/>
          </a:prstGeom>
        </p:spPr>
        <p:txBody>
          <a:bodyPr>
            <a:spAutoFit/>
          </a:bodyPr>
          <a:lstStyle/>
          <a:p>
            <a:pPr algn="r"/>
            <a:r>
              <a:rPr lang="en-US" sz="2000" dirty="0">
                <a:solidFill>
                  <a:srgbClr val="002060"/>
                </a:solidFill>
              </a:rPr>
              <a:t>Viraj Vithoontien</a:t>
            </a:r>
          </a:p>
          <a:p>
            <a:pPr algn="r"/>
            <a:r>
              <a:rPr lang="en-US" sz="2000" dirty="0">
                <a:solidFill>
                  <a:srgbClr val="002060"/>
                </a:solidFill>
              </a:rPr>
              <a:t>Lead Environmental Specialist</a:t>
            </a:r>
          </a:p>
          <a:p>
            <a:pPr algn="r"/>
            <a:r>
              <a:rPr lang="en-US" sz="2000" dirty="0">
                <a:solidFill>
                  <a:srgbClr val="002060"/>
                </a:solidFill>
              </a:rPr>
              <a:t>The World Bank Group</a:t>
            </a:r>
          </a:p>
        </p:txBody>
      </p:sp>
    </p:spTree>
    <p:extLst>
      <p:ext uri="{BB962C8B-B14F-4D97-AF65-F5344CB8AC3E}">
        <p14:creationId xmlns:p14="http://schemas.microsoft.com/office/powerpoint/2010/main" val="92307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23014" y="1265274"/>
            <a:ext cx="10765601" cy="5029200"/>
          </a:xfrm>
        </p:spPr>
        <p:txBody>
          <a:bodyPr>
            <a:normAutofit fontScale="70000" lnSpcReduction="20000"/>
          </a:bodyPr>
          <a:lstStyle/>
          <a:p>
            <a:r>
              <a:rPr lang="en-US" dirty="0" smtClean="0"/>
              <a:t>Positive experience (new markets, more sales) of Thai AC manufacturers is their motivation to take the next big step - move from fixed speed to inverter technology (also for light commercial AC).  Initiatives to support this move are under consideration by Government of Thailand and the WB.</a:t>
            </a:r>
          </a:p>
          <a:p>
            <a:endParaRPr lang="en-US" dirty="0"/>
          </a:p>
          <a:p>
            <a:r>
              <a:rPr lang="en-US" dirty="0" smtClean="0"/>
              <a:t>Thailand’s technology transfer and technical assistance program will serve as a model for other countries with AC companies that want to convert from HCFC-based manufacturing (Vietnam) or improve manufacturing quality(Jordan).</a:t>
            </a:r>
          </a:p>
          <a:p>
            <a:endParaRPr lang="en-US" dirty="0"/>
          </a:p>
          <a:p>
            <a:r>
              <a:rPr lang="en-US" dirty="0" smtClean="0"/>
              <a:t>Treatment of A2L refrigerant for use in residential AC in building codes can be replicated in other countries.</a:t>
            </a:r>
          </a:p>
          <a:p>
            <a:endParaRPr lang="en-US" dirty="0"/>
          </a:p>
          <a:p>
            <a:r>
              <a:rPr lang="en-US" dirty="0" smtClean="0"/>
              <a:t>Spin-off R-32 reciprocating compressor activity (EFO) has laid the foundation for alternative compressor technology in commercial refrigeration and AC, the latter which is essential in high-ambient, harsh conditions. Testing the compressor in the low-GWP refrigerant AC demo in S. Arabia is being explored.</a:t>
            </a:r>
          </a:p>
          <a:p>
            <a:endParaRPr lang="en-US" dirty="0" smtClean="0"/>
          </a:p>
          <a:p>
            <a:r>
              <a:rPr lang="en-US" dirty="0" smtClean="0"/>
              <a:t>India request to the WBG for a $200 million loan for transitioning to superefficient AC – the conversion experiences of Thailand re. refrigerant technologies to be incorporated, and potentially benefitting from an established working relationship with multinational AC industry.</a:t>
            </a:r>
            <a:endParaRPr lang="en-US" dirty="0"/>
          </a:p>
          <a:p>
            <a:endParaRPr lang="en-US" dirty="0"/>
          </a:p>
        </p:txBody>
      </p:sp>
      <p:sp>
        <p:nvSpPr>
          <p:cNvPr id="3" name="Title 2"/>
          <p:cNvSpPr>
            <a:spLocks noGrp="1"/>
          </p:cNvSpPr>
          <p:nvPr>
            <p:ph type="title"/>
          </p:nvPr>
        </p:nvSpPr>
        <p:spPr>
          <a:xfrm>
            <a:off x="723014" y="216269"/>
            <a:ext cx="10407502" cy="1049005"/>
          </a:xfrm>
        </p:spPr>
        <p:txBody>
          <a:bodyPr>
            <a:normAutofit/>
          </a:bodyPr>
          <a:lstStyle/>
          <a:p>
            <a:r>
              <a:rPr lang="en-US" dirty="0" smtClean="0"/>
              <a:t>Building from Thailand’s Experience</a:t>
            </a:r>
            <a:endParaRPr lang="en-US" dirty="0"/>
          </a:p>
        </p:txBody>
      </p:sp>
    </p:spTree>
    <p:extLst>
      <p:ext uri="{BB962C8B-B14F-4D97-AF65-F5344CB8AC3E}">
        <p14:creationId xmlns:p14="http://schemas.microsoft.com/office/powerpoint/2010/main" val="3183324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1782744" y="3260338"/>
            <a:ext cx="597331" cy="624238"/>
          </a:xfrm>
          <a:prstGeom prst="ellipse">
            <a:avLst/>
          </a:prstGeom>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solidFill>
                <a:schemeClr val="dk1">
                  <a:alpha val="11000"/>
                </a:schemeClr>
              </a:solidFill>
            </a:endParaRPr>
          </a:p>
        </p:txBody>
      </p:sp>
      <p:sp>
        <p:nvSpPr>
          <p:cNvPr id="2" name="Content Placeholder 1"/>
          <p:cNvSpPr>
            <a:spLocks noGrp="1"/>
          </p:cNvSpPr>
          <p:nvPr>
            <p:ph idx="1"/>
          </p:nvPr>
        </p:nvSpPr>
        <p:spPr>
          <a:xfrm>
            <a:off x="1064559" y="1648353"/>
            <a:ext cx="9791699" cy="4972849"/>
          </a:xfrm>
        </p:spPr>
        <p:txBody>
          <a:bodyPr>
            <a:normAutofit lnSpcReduction="10000"/>
          </a:bodyPr>
          <a:lstStyle/>
          <a:p>
            <a:r>
              <a:rPr lang="en-US" dirty="0" smtClean="0"/>
              <a:t>Thailand’s air-conditioning (AC) sector in context</a:t>
            </a:r>
          </a:p>
          <a:p>
            <a:r>
              <a:rPr lang="en-US" dirty="0" smtClean="0"/>
              <a:t>Challenges in converting to non-HCFC tech.</a:t>
            </a:r>
          </a:p>
          <a:p>
            <a:pPr lvl="1"/>
            <a:r>
              <a:rPr lang="en-US" dirty="0" smtClean="0"/>
              <a:t>Technology and the market</a:t>
            </a:r>
          </a:p>
          <a:p>
            <a:pPr lvl="1"/>
            <a:endParaRPr lang="en-US" dirty="0" smtClean="0"/>
          </a:p>
          <a:p>
            <a:pPr lvl="1"/>
            <a:r>
              <a:rPr lang="en-US" dirty="0" smtClean="0"/>
              <a:t> IPR   and technology transfer</a:t>
            </a:r>
          </a:p>
          <a:p>
            <a:pPr lvl="1"/>
            <a:endParaRPr lang="en-US" dirty="0" smtClean="0"/>
          </a:p>
          <a:p>
            <a:pPr lvl="1"/>
            <a:r>
              <a:rPr lang="en-US" dirty="0" smtClean="0"/>
              <a:t>Standards and safety</a:t>
            </a:r>
          </a:p>
          <a:p>
            <a:pPr lvl="1"/>
            <a:r>
              <a:rPr lang="en-US" dirty="0" smtClean="0"/>
              <a:t>Component availability</a:t>
            </a:r>
          </a:p>
          <a:p>
            <a:r>
              <a:rPr lang="en-US" dirty="0"/>
              <a:t>B</a:t>
            </a:r>
            <a:r>
              <a:rPr lang="en-US" dirty="0" smtClean="0"/>
              <a:t>rokering solutions that work for all</a:t>
            </a:r>
          </a:p>
          <a:p>
            <a:r>
              <a:rPr lang="en-US" dirty="0" smtClean="0"/>
              <a:t>Thailand’s experience: A </a:t>
            </a:r>
            <a:r>
              <a:rPr lang="en-US" dirty="0"/>
              <a:t>springboard to </a:t>
            </a:r>
            <a:r>
              <a:rPr lang="en-US" dirty="0" smtClean="0"/>
              <a:t>improved 		       energy efficiency </a:t>
            </a:r>
            <a:r>
              <a:rPr lang="en-US" dirty="0"/>
              <a:t>and additional </a:t>
            </a:r>
            <a:r>
              <a:rPr lang="en-US" dirty="0" smtClean="0"/>
              <a:t>climate co-benefits</a:t>
            </a:r>
            <a:endParaRPr lang="en-US" dirty="0"/>
          </a:p>
        </p:txBody>
      </p:sp>
      <p:sp>
        <p:nvSpPr>
          <p:cNvPr id="3" name="Title 2"/>
          <p:cNvSpPr>
            <a:spLocks noGrp="1"/>
          </p:cNvSpPr>
          <p:nvPr>
            <p:ph type="title"/>
          </p:nvPr>
        </p:nvSpPr>
        <p:spPr>
          <a:xfrm>
            <a:off x="1064559" y="159077"/>
            <a:ext cx="10170459" cy="1260719"/>
          </a:xfrm>
        </p:spPr>
        <p:txBody>
          <a:bodyPr>
            <a:normAutofit/>
          </a:bodyPr>
          <a:lstStyle/>
          <a:p>
            <a:pPr algn="ctr"/>
            <a:r>
              <a:rPr lang="en-US" sz="3600" dirty="0"/>
              <a:t>Thailand </a:t>
            </a:r>
            <a:r>
              <a:rPr lang="en-US" sz="3600" dirty="0" smtClean="0"/>
              <a:t>AC Sector Case </a:t>
            </a:r>
            <a:r>
              <a:rPr lang="en-US" sz="3600" dirty="0"/>
              <a:t>Study </a:t>
            </a:r>
            <a:r>
              <a:rPr lang="en-US" sz="3600" dirty="0" smtClean="0"/>
              <a:t>and </a:t>
            </a:r>
            <a:br>
              <a:rPr lang="en-US" sz="3600" dirty="0" smtClean="0"/>
            </a:br>
            <a:r>
              <a:rPr lang="en-US" sz="3600" dirty="0" smtClean="0"/>
              <a:t>Intellectual Property Rights (IPR)</a:t>
            </a:r>
            <a:endParaRPr lang="en-US" sz="3600" dirty="0"/>
          </a:p>
        </p:txBody>
      </p:sp>
      <p:sp>
        <p:nvSpPr>
          <p:cNvPr id="4" name="Title 2"/>
          <p:cNvSpPr txBox="1">
            <a:spLocks/>
          </p:cNvSpPr>
          <p:nvPr/>
        </p:nvSpPr>
        <p:spPr>
          <a:xfrm>
            <a:off x="397504" y="1008667"/>
            <a:ext cx="1902758" cy="681131"/>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accent5">
                    <a:lumMod val="50000"/>
                  </a:schemeClr>
                </a:solidFill>
                <a:latin typeface="+mj-lt"/>
                <a:ea typeface="+mj-ea"/>
                <a:cs typeface="+mj-cs"/>
              </a:defRPr>
            </a:lvl1pPr>
          </a:lstStyle>
          <a:p>
            <a:pPr algn="ctr"/>
            <a:r>
              <a:rPr lang="en-US" sz="2800" b="1" dirty="0" smtClean="0"/>
              <a:t>Outline</a:t>
            </a:r>
            <a:endParaRPr lang="en-US" sz="2800" b="1" dirty="0"/>
          </a:p>
        </p:txBody>
      </p:sp>
      <p:sp>
        <p:nvSpPr>
          <p:cNvPr id="6" name="Flowchart: Magnetic Disk 5"/>
          <p:cNvSpPr/>
          <p:nvPr/>
        </p:nvSpPr>
        <p:spPr>
          <a:xfrm rot="1919909">
            <a:off x="-2728096" y="6768714"/>
            <a:ext cx="594438" cy="178573"/>
          </a:xfrm>
          <a:prstGeom prst="flowChartMagneticDisk">
            <a:avLst/>
          </a:prstGeom>
          <a:ln w="1905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9" name="Oval 8"/>
          <p:cNvSpPr/>
          <p:nvPr/>
        </p:nvSpPr>
        <p:spPr>
          <a:xfrm>
            <a:off x="8080458" y="2014620"/>
            <a:ext cx="3837709" cy="3739912"/>
          </a:xfrm>
          <a:prstGeom prst="ellipse">
            <a:avLst/>
          </a:prstGeom>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solidFill>
                <a:schemeClr val="dk1">
                  <a:alpha val="11000"/>
                </a:schemeClr>
              </a:solidFill>
            </a:endParaRPr>
          </a:p>
        </p:txBody>
      </p:sp>
      <p:cxnSp>
        <p:nvCxnSpPr>
          <p:cNvPr id="11" name="Straight Connector 10"/>
          <p:cNvCxnSpPr/>
          <p:nvPr/>
        </p:nvCxnSpPr>
        <p:spPr>
          <a:xfrm flipV="1">
            <a:off x="2002971" y="2014620"/>
            <a:ext cx="7776755" cy="1239572"/>
          </a:xfrm>
          <a:prstGeom prst="line">
            <a:avLst/>
          </a:prstGeom>
          <a:ln w="19050"/>
        </p:spPr>
        <p:style>
          <a:lnRef idx="1">
            <a:schemeClr val="accent2"/>
          </a:lnRef>
          <a:fillRef idx="0">
            <a:schemeClr val="accent2"/>
          </a:fillRef>
          <a:effectRef idx="0">
            <a:schemeClr val="accent2"/>
          </a:effectRef>
          <a:fontRef idx="minor">
            <a:schemeClr val="tx1"/>
          </a:fontRef>
        </p:style>
      </p:cxnSp>
      <p:cxnSp>
        <p:nvCxnSpPr>
          <p:cNvPr id="13" name="Straight Connector 12"/>
          <p:cNvCxnSpPr/>
          <p:nvPr/>
        </p:nvCxnSpPr>
        <p:spPr>
          <a:xfrm>
            <a:off x="2081409" y="3890722"/>
            <a:ext cx="7314565" cy="1769643"/>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14" name="Title 2"/>
          <p:cNvSpPr txBox="1">
            <a:spLocks/>
          </p:cNvSpPr>
          <p:nvPr/>
        </p:nvSpPr>
        <p:spPr>
          <a:xfrm>
            <a:off x="9226722" y="2388238"/>
            <a:ext cx="1601828" cy="449512"/>
          </a:xfrm>
          <a:prstGeom prst="rect">
            <a:avLst/>
          </a:prstGeom>
        </p:spPr>
        <p:txBody>
          <a:bodyPr vert="horz" lIns="91440" tIns="45720" rIns="91440" bIns="45720" rtlCol="0" anchor="ctr">
            <a:normAutofit fontScale="92500" lnSpcReduction="10000"/>
          </a:bodyPr>
          <a:lstStyle>
            <a:lvl1pPr algn="l" defTabSz="914400" rtl="0" eaLnBrk="1" latinLnBrk="0" hangingPunct="1">
              <a:spcBef>
                <a:spcPct val="0"/>
              </a:spcBef>
              <a:buNone/>
              <a:defRPr sz="4400" kern="1200">
                <a:solidFill>
                  <a:schemeClr val="accent5">
                    <a:lumMod val="50000"/>
                  </a:schemeClr>
                </a:solidFill>
                <a:latin typeface="+mj-lt"/>
                <a:ea typeface="+mj-ea"/>
                <a:cs typeface="+mj-cs"/>
              </a:defRPr>
            </a:lvl1pPr>
          </a:lstStyle>
          <a:p>
            <a:pPr algn="ctr"/>
            <a:r>
              <a:rPr lang="en-US" sz="2800" dirty="0" smtClean="0">
                <a:latin typeface="+mn-lt"/>
              </a:rPr>
              <a:t>IPR</a:t>
            </a:r>
          </a:p>
          <a:p>
            <a:pPr algn="ctr"/>
            <a:endParaRPr lang="en-US" sz="2800" dirty="0" smtClean="0"/>
          </a:p>
        </p:txBody>
      </p:sp>
      <p:sp>
        <p:nvSpPr>
          <p:cNvPr id="15" name="Content Placeholder 1"/>
          <p:cNvSpPr txBox="1">
            <a:spLocks/>
          </p:cNvSpPr>
          <p:nvPr/>
        </p:nvSpPr>
        <p:spPr>
          <a:xfrm>
            <a:off x="8361371" y="2837749"/>
            <a:ext cx="3433299" cy="2430287"/>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accent5">
                    <a:lumMod val="50000"/>
                  </a:schemeClr>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accent5">
                    <a:lumMod val="50000"/>
                  </a:schemeClr>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accent5">
                    <a:lumMod val="50000"/>
                  </a:schemeClr>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accent5">
                    <a:lumMod val="50000"/>
                  </a:schemeClr>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accent5">
                    <a:lumMod val="50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Intellectual property protection:  background and relevance</a:t>
            </a:r>
          </a:p>
          <a:p>
            <a:r>
              <a:rPr lang="en-US" dirty="0" smtClean="0"/>
              <a:t>IPR in relation to future Montreal Protocol (MP) implementation </a:t>
            </a:r>
          </a:p>
          <a:p>
            <a:r>
              <a:rPr lang="en-US" dirty="0" smtClean="0"/>
              <a:t>IPR and technology transfer</a:t>
            </a:r>
          </a:p>
        </p:txBody>
      </p:sp>
    </p:spTree>
    <p:extLst>
      <p:ext uri="{BB962C8B-B14F-4D97-AF65-F5344CB8AC3E}">
        <p14:creationId xmlns:p14="http://schemas.microsoft.com/office/powerpoint/2010/main" val="58413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4"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23331" y="1230170"/>
            <a:ext cx="10935268" cy="5053399"/>
          </a:xfrm>
        </p:spPr>
        <p:txBody>
          <a:bodyPr>
            <a:normAutofit fontScale="85000" lnSpcReduction="20000"/>
          </a:bodyPr>
          <a:lstStyle/>
          <a:p>
            <a:pPr>
              <a:spcBef>
                <a:spcPts val="600"/>
              </a:spcBef>
            </a:pPr>
            <a:r>
              <a:rPr lang="en-US" dirty="0" smtClean="0"/>
              <a:t>2</a:t>
            </a:r>
            <a:r>
              <a:rPr lang="en-US" baseline="30000" dirty="0" smtClean="0"/>
              <a:t>nd</a:t>
            </a:r>
            <a:r>
              <a:rPr lang="en-US" dirty="0" smtClean="0"/>
              <a:t> largest residential AC manufacturing base in E. Asia and major export hub:  ~ 10 million units/</a:t>
            </a:r>
            <a:r>
              <a:rPr lang="en-US" dirty="0" err="1" smtClean="0"/>
              <a:t>yr</a:t>
            </a:r>
            <a:r>
              <a:rPr lang="en-US" dirty="0" smtClean="0"/>
              <a:t> (10% for local market) made of multinationals  + 14 Thai companies. </a:t>
            </a:r>
          </a:p>
          <a:p>
            <a:pPr>
              <a:spcBef>
                <a:spcPts val="600"/>
              </a:spcBef>
            </a:pPr>
            <a:endParaRPr lang="en-US" dirty="0" smtClean="0"/>
          </a:p>
          <a:p>
            <a:pPr>
              <a:spcBef>
                <a:spcPts val="600"/>
              </a:spcBef>
            </a:pPr>
            <a:r>
              <a:rPr lang="en-US" dirty="0" smtClean="0"/>
              <a:t>Market somewhat segmented with local companies focused on the domestic and lower-end markets, as well as larger units.  </a:t>
            </a:r>
          </a:p>
          <a:p>
            <a:pPr>
              <a:spcBef>
                <a:spcPts val="600"/>
              </a:spcBef>
            </a:pPr>
            <a:endParaRPr lang="en-US" dirty="0"/>
          </a:p>
          <a:p>
            <a:pPr>
              <a:spcBef>
                <a:spcPts val="600"/>
              </a:spcBef>
            </a:pPr>
            <a:r>
              <a:rPr lang="en-US" dirty="0" smtClean="0"/>
              <a:t>At project baseline (2012):</a:t>
            </a:r>
          </a:p>
          <a:p>
            <a:pPr lvl="1">
              <a:spcBef>
                <a:spcPts val="600"/>
              </a:spcBef>
            </a:pPr>
            <a:r>
              <a:rPr lang="en-US" dirty="0" smtClean="0"/>
              <a:t>Sector dominated by HCFC-22 based manufacturing (95% of AC sold are R-22 units), growth at 7% </a:t>
            </a:r>
          </a:p>
          <a:p>
            <a:pPr lvl="1">
              <a:spcBef>
                <a:spcPts val="600"/>
              </a:spcBef>
            </a:pPr>
            <a:r>
              <a:rPr lang="en-US" dirty="0" smtClean="0"/>
              <a:t>To meet obligations to the Montreal Protocol on Substances that Deplete the Ozone Layer of 10% reductions from the baseline, Thailand needed to eliminate 8,800 tons of HCFCs under BAU. </a:t>
            </a:r>
          </a:p>
          <a:p>
            <a:pPr lvl="1">
              <a:spcBef>
                <a:spcPts val="600"/>
              </a:spcBef>
            </a:pPr>
            <a:r>
              <a:rPr lang="en-US" dirty="0" smtClean="0"/>
              <a:t>43% of Thailand’s HCFC consumption went towards refrigeration and AC manufacturing.</a:t>
            </a:r>
          </a:p>
          <a:p>
            <a:pPr lvl="1">
              <a:spcBef>
                <a:spcPts val="600"/>
              </a:spcBef>
            </a:pPr>
            <a:r>
              <a:rPr lang="en-US" dirty="0" smtClean="0"/>
              <a:t>Critical to address AC sector to slow R-22 demand in manufacturing and downstream servicing.</a:t>
            </a:r>
          </a:p>
          <a:p>
            <a:pPr lvl="1">
              <a:spcBef>
                <a:spcPts val="600"/>
              </a:spcBef>
            </a:pPr>
            <a:r>
              <a:rPr lang="en-US" dirty="0" smtClean="0"/>
              <a:t>AC sector has the technology to convert if necessary:  R410A (already the technology of choice in developed countries; components and markets assured).</a:t>
            </a:r>
          </a:p>
          <a:p>
            <a:pPr lvl="1">
              <a:spcBef>
                <a:spcPts val="600"/>
              </a:spcBef>
            </a:pPr>
            <a:endParaRPr lang="en-US" dirty="0" smtClean="0"/>
          </a:p>
          <a:p>
            <a:pPr>
              <a:spcBef>
                <a:spcPts val="600"/>
              </a:spcBef>
            </a:pPr>
            <a:r>
              <a:rPr lang="en-US" dirty="0" smtClean="0"/>
              <a:t>Project funding considerations – refrigerant technology has to be lower in GWP…</a:t>
            </a:r>
            <a:endParaRPr lang="en-US" dirty="0"/>
          </a:p>
        </p:txBody>
      </p:sp>
      <p:sp>
        <p:nvSpPr>
          <p:cNvPr id="3" name="Title 2"/>
          <p:cNvSpPr>
            <a:spLocks noGrp="1"/>
          </p:cNvSpPr>
          <p:nvPr>
            <p:ph type="title"/>
          </p:nvPr>
        </p:nvSpPr>
        <p:spPr>
          <a:xfrm>
            <a:off x="723331" y="190112"/>
            <a:ext cx="10358718" cy="737533"/>
          </a:xfrm>
        </p:spPr>
        <p:txBody>
          <a:bodyPr>
            <a:normAutofit fontScale="90000"/>
          </a:bodyPr>
          <a:lstStyle/>
          <a:p>
            <a:r>
              <a:rPr lang="en-US" dirty="0"/>
              <a:t>Thailand’s </a:t>
            </a:r>
            <a:r>
              <a:rPr lang="en-US" dirty="0" smtClean="0"/>
              <a:t>AC Sector </a:t>
            </a:r>
            <a:r>
              <a:rPr lang="en-US" dirty="0"/>
              <a:t>in C</a:t>
            </a:r>
            <a:r>
              <a:rPr lang="en-US" dirty="0" smtClean="0"/>
              <a:t>ontext</a:t>
            </a:r>
            <a:endParaRPr lang="en-US" dirty="0"/>
          </a:p>
        </p:txBody>
      </p:sp>
    </p:spTree>
    <p:extLst>
      <p:ext uri="{BB962C8B-B14F-4D97-AF65-F5344CB8AC3E}">
        <p14:creationId xmlns:p14="http://schemas.microsoft.com/office/powerpoint/2010/main" val="2646890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46161" y="1269243"/>
            <a:ext cx="10986448" cy="5090614"/>
          </a:xfrm>
        </p:spPr>
        <p:txBody>
          <a:bodyPr>
            <a:normAutofit fontScale="85000" lnSpcReduction="20000"/>
          </a:bodyPr>
          <a:lstStyle/>
          <a:p>
            <a:pPr>
              <a:spcBef>
                <a:spcPts val="600"/>
              </a:spcBef>
            </a:pPr>
            <a:r>
              <a:rPr lang="en-US" dirty="0" smtClean="0"/>
              <a:t>Alternative refrigerant technology other than R-410A is new – not tested nor used in developed countries.</a:t>
            </a:r>
          </a:p>
          <a:p>
            <a:pPr>
              <a:spcBef>
                <a:spcPts val="600"/>
              </a:spcBef>
            </a:pPr>
            <a:endParaRPr lang="en-US" dirty="0" smtClean="0"/>
          </a:p>
          <a:p>
            <a:pPr>
              <a:spcBef>
                <a:spcPts val="600"/>
              </a:spcBef>
            </a:pPr>
            <a:r>
              <a:rPr lang="en-US" dirty="0"/>
              <a:t>First </a:t>
            </a:r>
            <a:r>
              <a:rPr lang="en-US" dirty="0" smtClean="0"/>
              <a:t>decision by potential beneficiaries (Thai-owned enterprises):  </a:t>
            </a:r>
            <a:r>
              <a:rPr lang="en-US" dirty="0"/>
              <a:t>Which refrigerant technology</a:t>
            </a:r>
            <a:r>
              <a:rPr lang="en-US" dirty="0" smtClean="0"/>
              <a:t>?</a:t>
            </a:r>
          </a:p>
          <a:p>
            <a:pPr>
              <a:spcBef>
                <a:spcPts val="600"/>
              </a:spcBef>
            </a:pPr>
            <a:endParaRPr lang="en-US" dirty="0" smtClean="0"/>
          </a:p>
          <a:p>
            <a:pPr>
              <a:spcBef>
                <a:spcPts val="600"/>
              </a:spcBef>
            </a:pPr>
            <a:r>
              <a:rPr lang="en-US" dirty="0"/>
              <a:t>Considerations:  R-290 vs. R-32</a:t>
            </a:r>
          </a:p>
          <a:p>
            <a:pPr lvl="1">
              <a:spcBef>
                <a:spcPts val="600"/>
              </a:spcBef>
            </a:pPr>
            <a:r>
              <a:rPr lang="en-US" dirty="0" smtClean="0"/>
              <a:t>R-290 - Highly </a:t>
            </a:r>
            <a:r>
              <a:rPr lang="en-US" dirty="0"/>
              <a:t>flammable, already </a:t>
            </a:r>
            <a:r>
              <a:rPr lang="en-US" dirty="0" smtClean="0"/>
              <a:t>stigmatized by </a:t>
            </a:r>
            <a:r>
              <a:rPr lang="en-US" dirty="0"/>
              <a:t>a high profile accident in </a:t>
            </a:r>
            <a:r>
              <a:rPr lang="en-US" dirty="0" smtClean="0"/>
              <a:t>Thailand despite voluntary handling standard; high costs in safety measures and training (aftersales)</a:t>
            </a:r>
          </a:p>
          <a:p>
            <a:pPr lvl="1">
              <a:spcBef>
                <a:spcPts val="600"/>
              </a:spcBef>
            </a:pPr>
            <a:r>
              <a:rPr lang="en-US" dirty="0" smtClean="0"/>
              <a:t>R-32 - Mildly flammable; major manufacturer is developing and testing the technology, moderate costs in safety measures but aftersales training costs also high</a:t>
            </a:r>
          </a:p>
          <a:p>
            <a:pPr lvl="1">
              <a:spcBef>
                <a:spcPts val="600"/>
              </a:spcBef>
            </a:pPr>
            <a:endParaRPr lang="en-US" dirty="0" smtClean="0"/>
          </a:p>
          <a:p>
            <a:pPr>
              <a:spcBef>
                <a:spcPts val="600"/>
              </a:spcBef>
            </a:pPr>
            <a:r>
              <a:rPr lang="en-US" dirty="0"/>
              <a:t>C</a:t>
            </a:r>
            <a:r>
              <a:rPr lang="en-US" dirty="0" smtClean="0"/>
              <a:t>oncerns </a:t>
            </a:r>
            <a:r>
              <a:rPr lang="en-US" dirty="0"/>
              <a:t>centered </a:t>
            </a:r>
            <a:r>
              <a:rPr lang="en-US" dirty="0" smtClean="0"/>
              <a:t>primarily on safety and standards, technology </a:t>
            </a:r>
            <a:r>
              <a:rPr lang="en-US" dirty="0"/>
              <a:t>access, market </a:t>
            </a:r>
            <a:r>
              <a:rPr lang="en-US" dirty="0" smtClean="0"/>
              <a:t>acceptability and competitors, and size of typical AC manufactured.</a:t>
            </a:r>
          </a:p>
          <a:p>
            <a:pPr>
              <a:spcBef>
                <a:spcPts val="600"/>
              </a:spcBef>
            </a:pPr>
            <a:endParaRPr lang="en-US" dirty="0" smtClean="0"/>
          </a:p>
          <a:p>
            <a:pPr>
              <a:spcBef>
                <a:spcPts val="600"/>
              </a:spcBef>
            </a:pPr>
            <a:r>
              <a:rPr lang="en-US" dirty="0" smtClean="0"/>
              <a:t>Industry prefers R-32 after weighing pros/cons and benefits/risks of the two.</a:t>
            </a:r>
          </a:p>
        </p:txBody>
      </p:sp>
      <p:sp>
        <p:nvSpPr>
          <p:cNvPr id="3" name="Title 2"/>
          <p:cNvSpPr>
            <a:spLocks noGrp="1"/>
          </p:cNvSpPr>
          <p:nvPr>
            <p:ph type="title"/>
          </p:nvPr>
        </p:nvSpPr>
        <p:spPr>
          <a:xfrm>
            <a:off x="846161" y="161413"/>
            <a:ext cx="9029700" cy="1012296"/>
          </a:xfrm>
        </p:spPr>
        <p:txBody>
          <a:bodyPr>
            <a:normAutofit fontScale="90000"/>
          </a:bodyPr>
          <a:lstStyle/>
          <a:p>
            <a:r>
              <a:rPr lang="en-US" dirty="0" smtClean="0"/>
              <a:t>Challenges:  Technology and the Market</a:t>
            </a:r>
            <a:endParaRPr lang="en-US" dirty="0"/>
          </a:p>
        </p:txBody>
      </p:sp>
    </p:spTree>
    <p:extLst>
      <p:ext uri="{BB962C8B-B14F-4D97-AF65-F5344CB8AC3E}">
        <p14:creationId xmlns:p14="http://schemas.microsoft.com/office/powerpoint/2010/main" val="2494116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510" y="1296538"/>
            <a:ext cx="10996451" cy="5231854"/>
          </a:xfrm>
        </p:spPr>
        <p:txBody>
          <a:bodyPr>
            <a:normAutofit fontScale="77500" lnSpcReduction="20000"/>
          </a:bodyPr>
          <a:lstStyle/>
          <a:p>
            <a:r>
              <a:rPr lang="en-US" dirty="0" smtClean="0"/>
              <a:t>R-32 becomes the candidate refrigerant – but not all enterprises are convinced that: + a grant is a better option than no grant + R-410A because of fears:</a:t>
            </a:r>
          </a:p>
          <a:p>
            <a:pPr lvl="1"/>
            <a:r>
              <a:rPr lang="en-US" dirty="0" smtClean="0"/>
              <a:t>Market acceptability (flammability, costs)</a:t>
            </a:r>
          </a:p>
          <a:p>
            <a:pPr lvl="1"/>
            <a:r>
              <a:rPr lang="en-US" dirty="0" smtClean="0"/>
              <a:t>Availability of technology</a:t>
            </a:r>
          </a:p>
          <a:p>
            <a:pPr lvl="1"/>
            <a:r>
              <a:rPr lang="en-US" dirty="0" smtClean="0"/>
              <a:t>Use of / applying the technology in face of capacity and policy constraints</a:t>
            </a:r>
          </a:p>
          <a:p>
            <a:endParaRPr lang="en-US" dirty="0"/>
          </a:p>
          <a:p>
            <a:r>
              <a:rPr lang="en-US" b="1" dirty="0" smtClean="0"/>
              <a:t>Market acceptability </a:t>
            </a:r>
            <a:r>
              <a:rPr lang="en-US" dirty="0" smtClean="0"/>
              <a:t>is to be tackled on several fronts:  Create confidence and scale through involvement of a major player while assuring small enterprises they will not be shut out of the market, and may gain – together this can overcome the R-410A bias.</a:t>
            </a:r>
          </a:p>
          <a:p>
            <a:pPr lvl="1"/>
            <a:r>
              <a:rPr lang="en-US" dirty="0" smtClean="0"/>
              <a:t>Dialogue with Daikin leads to agreement that it launches R-32 in the market but timing </a:t>
            </a:r>
            <a:r>
              <a:rPr lang="en-US" dirty="0" err="1" smtClean="0"/>
              <a:t>tbd</a:t>
            </a:r>
            <a:r>
              <a:rPr lang="en-US" dirty="0" smtClean="0"/>
              <a:t>.</a:t>
            </a:r>
          </a:p>
          <a:p>
            <a:pPr lvl="1"/>
            <a:r>
              <a:rPr lang="en-US" dirty="0" smtClean="0"/>
              <a:t>Dialogue with Thai industry leads to </a:t>
            </a:r>
            <a:r>
              <a:rPr lang="en-US" dirty="0"/>
              <a:t>6</a:t>
            </a:r>
            <a:r>
              <a:rPr lang="en-US" dirty="0" smtClean="0"/>
              <a:t> interested companies (out of 14) that accept some markets </a:t>
            </a:r>
            <a:r>
              <a:rPr lang="en-US" dirty="0"/>
              <a:t>(</a:t>
            </a:r>
            <a:r>
              <a:rPr lang="en-US" dirty="0" smtClean="0"/>
              <a:t>EU) </a:t>
            </a:r>
            <a:r>
              <a:rPr lang="en-US" dirty="0"/>
              <a:t>will </a:t>
            </a:r>
            <a:r>
              <a:rPr lang="en-US" dirty="0" smtClean="0"/>
              <a:t>close if they go to R-410A and are open to learn more about R-32…</a:t>
            </a:r>
          </a:p>
          <a:p>
            <a:pPr marL="457200" lvl="1" indent="0">
              <a:buNone/>
            </a:pPr>
            <a:endParaRPr lang="en-US" dirty="0" smtClean="0"/>
          </a:p>
          <a:p>
            <a:r>
              <a:rPr lang="en-US" b="1" dirty="0" smtClean="0"/>
              <a:t>Availability of the technology </a:t>
            </a:r>
            <a:r>
              <a:rPr lang="en-US" dirty="0" smtClean="0"/>
              <a:t>…R-32 technology is patented by Daikin.</a:t>
            </a:r>
          </a:p>
          <a:p>
            <a:endParaRPr lang="en-US" dirty="0" smtClean="0"/>
          </a:p>
          <a:p>
            <a:r>
              <a:rPr lang="en-US" dirty="0" smtClean="0"/>
              <a:t>Another </a:t>
            </a:r>
            <a:r>
              <a:rPr lang="en-US" dirty="0"/>
              <a:t>dynamic at play – other multinationals in Thailand were not </a:t>
            </a:r>
            <a:r>
              <a:rPr lang="en-US" dirty="0" smtClean="0"/>
              <a:t>willing to 	pay for R-32 and </a:t>
            </a:r>
            <a:r>
              <a:rPr lang="en-US" dirty="0"/>
              <a:t>prepared to undermine the technology’s </a:t>
            </a:r>
            <a:r>
              <a:rPr lang="en-US" dirty="0" smtClean="0"/>
              <a:t>credibility</a:t>
            </a:r>
            <a:r>
              <a:rPr lang="en-US" dirty="0"/>
              <a:t> </a:t>
            </a:r>
            <a:r>
              <a:rPr lang="en-US" dirty="0" smtClean="0"/>
              <a:t>in Thailand.  </a:t>
            </a:r>
            <a:endParaRPr lang="en-US" dirty="0"/>
          </a:p>
          <a:p>
            <a:endParaRPr lang="en-US" dirty="0"/>
          </a:p>
        </p:txBody>
      </p:sp>
      <p:sp>
        <p:nvSpPr>
          <p:cNvPr id="3" name="Title 2"/>
          <p:cNvSpPr>
            <a:spLocks noGrp="1"/>
          </p:cNvSpPr>
          <p:nvPr>
            <p:ph type="title"/>
          </p:nvPr>
        </p:nvSpPr>
        <p:spPr>
          <a:xfrm>
            <a:off x="672353" y="161365"/>
            <a:ext cx="10681447" cy="889513"/>
          </a:xfrm>
        </p:spPr>
        <p:txBody>
          <a:bodyPr>
            <a:normAutofit/>
          </a:bodyPr>
          <a:lstStyle/>
          <a:p>
            <a:r>
              <a:rPr lang="en-US" dirty="0"/>
              <a:t>Challenges:  Technology and the Market</a:t>
            </a:r>
          </a:p>
        </p:txBody>
      </p:sp>
    </p:spTree>
    <p:extLst>
      <p:ext uri="{BB962C8B-B14F-4D97-AF65-F5344CB8AC3E}">
        <p14:creationId xmlns:p14="http://schemas.microsoft.com/office/powerpoint/2010/main" val="3998683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5108" y="974080"/>
            <a:ext cx="11161459" cy="5756031"/>
          </a:xfrm>
        </p:spPr>
        <p:txBody>
          <a:bodyPr>
            <a:normAutofit fontScale="70000" lnSpcReduction="20000"/>
          </a:bodyPr>
          <a:lstStyle/>
          <a:p>
            <a:r>
              <a:rPr lang="en-US" dirty="0" smtClean="0"/>
              <a:t>In the case of residential air-conditioning, Daikin had already agreed to provide developing countries free access to 93 basic application patents as a means to encourage commercialization for HFC-32 based AC.</a:t>
            </a:r>
          </a:p>
          <a:p>
            <a:endParaRPr lang="en-US" dirty="0" smtClean="0"/>
          </a:p>
          <a:p>
            <a:r>
              <a:rPr lang="en-US" dirty="0" smtClean="0"/>
              <a:t>Thai industry is still reluctant – that does not give it know-how.  Although technology choice has been made and is accessible thru an agreement with Daikin, there is still the “doing” left which requires intensive efforts and guidance.</a:t>
            </a:r>
          </a:p>
          <a:p>
            <a:pPr lvl="1"/>
            <a:r>
              <a:rPr lang="en-US" dirty="0" smtClean="0"/>
              <a:t>WBG-Daikin organize a factory visit in Japan for the industry on equipment installation and safety measures</a:t>
            </a:r>
          </a:p>
          <a:p>
            <a:pPr lvl="1"/>
            <a:r>
              <a:rPr lang="en-US" dirty="0" smtClean="0"/>
              <a:t>Multiple consultations organized with the 14 companies, within the association (Thai AC Club) and bilaterally</a:t>
            </a:r>
          </a:p>
          <a:p>
            <a:endParaRPr lang="en-US" dirty="0"/>
          </a:p>
          <a:p>
            <a:r>
              <a:rPr lang="en-US" dirty="0" smtClean="0"/>
              <a:t>A deal on applying the technology is reached:</a:t>
            </a:r>
          </a:p>
          <a:p>
            <a:pPr lvl="1"/>
            <a:r>
              <a:rPr lang="en-US" dirty="0"/>
              <a:t>Daikin agrees to also provide tailored support to participating companies to improve AC quality (“clean-dry-tight” manufacturing approach) during project implementation</a:t>
            </a:r>
          </a:p>
          <a:p>
            <a:pPr lvl="1"/>
            <a:r>
              <a:rPr lang="en-US" dirty="0"/>
              <a:t>The return is more reliable, quality R-32 AC market to build confidence in the product and demand as this is new, high-profile – high risk for market acceptability - Daikin stands to benefit, with direct access to the Thai market</a:t>
            </a:r>
          </a:p>
          <a:p>
            <a:endParaRPr lang="en-US" dirty="0" smtClean="0"/>
          </a:p>
          <a:p>
            <a:r>
              <a:rPr lang="en-US" dirty="0" smtClean="0"/>
              <a:t>Remaining issues:</a:t>
            </a:r>
          </a:p>
          <a:p>
            <a:pPr lvl="1"/>
            <a:r>
              <a:rPr lang="en-US" dirty="0" smtClean="0"/>
              <a:t>Thai industry requires one last assurance – when will Daikin market R-32 AC in Thailand.  Agreement on 2015 is reached after consultations and meetings in DC, Thailand and Japan.  One more tour, enterprise balance join.</a:t>
            </a:r>
            <a:endParaRPr lang="en-US" dirty="0"/>
          </a:p>
          <a:p>
            <a:pPr lvl="1"/>
            <a:r>
              <a:rPr lang="en-US" dirty="0" smtClean="0"/>
              <a:t>Opposition by other multinational AC manufacturers in Thailand:  METI puts pressure on the companies to accept R-32 technology as this aligns with Japanese domestic policy on high GWP gases;  Policy needed.</a:t>
            </a:r>
          </a:p>
        </p:txBody>
      </p:sp>
      <p:sp>
        <p:nvSpPr>
          <p:cNvPr id="3" name="Title 2"/>
          <p:cNvSpPr>
            <a:spLocks noGrp="1"/>
          </p:cNvSpPr>
          <p:nvPr>
            <p:ph type="title"/>
          </p:nvPr>
        </p:nvSpPr>
        <p:spPr>
          <a:xfrm>
            <a:off x="715108" y="0"/>
            <a:ext cx="9444485" cy="962357"/>
          </a:xfrm>
        </p:spPr>
        <p:txBody>
          <a:bodyPr>
            <a:normAutofit fontScale="90000"/>
          </a:bodyPr>
          <a:lstStyle/>
          <a:p>
            <a:r>
              <a:rPr lang="en-US" dirty="0"/>
              <a:t>Challenges:  IPR and Technology Transfer</a:t>
            </a:r>
          </a:p>
        </p:txBody>
      </p:sp>
    </p:spTree>
    <p:extLst>
      <p:ext uri="{BB962C8B-B14F-4D97-AF65-F5344CB8AC3E}">
        <p14:creationId xmlns:p14="http://schemas.microsoft.com/office/powerpoint/2010/main" val="3540000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69894" y="1277470"/>
            <a:ext cx="10600765" cy="5284694"/>
          </a:xfrm>
        </p:spPr>
        <p:txBody>
          <a:bodyPr>
            <a:normAutofit fontScale="77500" lnSpcReduction="20000"/>
          </a:bodyPr>
          <a:lstStyle/>
          <a:p>
            <a:r>
              <a:rPr lang="en-US" dirty="0" smtClean="0"/>
              <a:t>Restrictions on the use of flammable refrigerant in AC in high-rise buildings – would this apply to R-32?  Regulatory agencies needed clarity….</a:t>
            </a:r>
            <a:endParaRPr lang="en-US" dirty="0"/>
          </a:p>
          <a:p>
            <a:pPr lvl="1"/>
            <a:r>
              <a:rPr lang="en-US" dirty="0" smtClean="0"/>
              <a:t>Thailand </a:t>
            </a:r>
            <a:r>
              <a:rPr lang="en-US" dirty="0"/>
              <a:t>Council of </a:t>
            </a:r>
            <a:r>
              <a:rPr lang="en-US" dirty="0" smtClean="0"/>
              <a:t>Engineers, </a:t>
            </a:r>
            <a:r>
              <a:rPr lang="en-US" dirty="0"/>
              <a:t>based on request from Department of Industrial </a:t>
            </a:r>
            <a:r>
              <a:rPr lang="en-US" dirty="0" smtClean="0"/>
              <a:t>Works (DIW), confirms </a:t>
            </a:r>
            <a:r>
              <a:rPr lang="en-US" dirty="0"/>
              <a:t>that HFC-32 is not considered </a:t>
            </a:r>
            <a:r>
              <a:rPr lang="en-US" dirty="0" smtClean="0"/>
              <a:t>a highly </a:t>
            </a:r>
            <a:r>
              <a:rPr lang="en-US" dirty="0"/>
              <a:t>flammable </a:t>
            </a:r>
            <a:r>
              <a:rPr lang="en-US" dirty="0" smtClean="0"/>
              <a:t>substance.</a:t>
            </a:r>
          </a:p>
          <a:p>
            <a:pPr lvl="1"/>
            <a:r>
              <a:rPr lang="en-US" dirty="0" smtClean="0"/>
              <a:t>DIW commissions </a:t>
            </a:r>
            <a:r>
              <a:rPr lang="en-US" dirty="0"/>
              <a:t>an independent safety assessment of HFC-32 in split-type </a:t>
            </a:r>
            <a:r>
              <a:rPr lang="en-US" dirty="0" smtClean="0"/>
              <a:t>AC </a:t>
            </a:r>
            <a:r>
              <a:rPr lang="en-US" dirty="0"/>
              <a:t>equipment. </a:t>
            </a:r>
            <a:r>
              <a:rPr lang="en-US" dirty="0" smtClean="0"/>
              <a:t>Conclusion: HFC-32 </a:t>
            </a:r>
            <a:r>
              <a:rPr lang="en-US" dirty="0"/>
              <a:t>can be safely used in a split-type with cooling capacity not over 53,500 Btu/</a:t>
            </a:r>
            <a:r>
              <a:rPr lang="en-US" dirty="0" err="1"/>
              <a:t>hr</a:t>
            </a:r>
            <a:r>
              <a:rPr lang="en-US" dirty="0"/>
              <a:t> (15.75kW) provided the inside unit is </a:t>
            </a:r>
            <a:r>
              <a:rPr lang="en-US" dirty="0" smtClean="0"/>
              <a:t>wall-mounted.</a:t>
            </a:r>
          </a:p>
          <a:p>
            <a:pPr lvl="1"/>
            <a:r>
              <a:rPr lang="en-US" dirty="0" smtClean="0"/>
              <a:t>WBG reviews </a:t>
            </a:r>
            <a:r>
              <a:rPr lang="en-US" dirty="0"/>
              <a:t>ISO-5149-2014 which </a:t>
            </a:r>
            <a:r>
              <a:rPr lang="en-US" dirty="0" smtClean="0"/>
              <a:t>recommends a max. refrigerant </a:t>
            </a:r>
            <a:r>
              <a:rPr lang="en-US" dirty="0"/>
              <a:t>charge size for A2L (mildly flammable) and A3 (highly flammable) refrigerants based on building occupancy category and </a:t>
            </a:r>
            <a:r>
              <a:rPr lang="en-US" dirty="0" smtClean="0"/>
              <a:t>equipment location. </a:t>
            </a:r>
            <a:r>
              <a:rPr lang="en-US" dirty="0"/>
              <a:t>S</a:t>
            </a:r>
            <a:r>
              <a:rPr lang="en-US" dirty="0" smtClean="0"/>
              <a:t>lide deck is prepared for </a:t>
            </a:r>
            <a:r>
              <a:rPr lang="en-US" dirty="0"/>
              <a:t>discussion </a:t>
            </a:r>
            <a:r>
              <a:rPr lang="en-US" dirty="0" smtClean="0"/>
              <a:t>on revising </a:t>
            </a:r>
            <a:r>
              <a:rPr lang="en-US" dirty="0"/>
              <a:t>building </a:t>
            </a:r>
            <a:r>
              <a:rPr lang="en-US" dirty="0" smtClean="0"/>
              <a:t>code.</a:t>
            </a:r>
          </a:p>
          <a:p>
            <a:pPr lvl="1"/>
            <a:r>
              <a:rPr lang="en-US" dirty="0" smtClean="0"/>
              <a:t>WBG shares experiences of other </a:t>
            </a:r>
            <a:r>
              <a:rPr lang="en-US" dirty="0"/>
              <a:t>countries </a:t>
            </a:r>
            <a:r>
              <a:rPr lang="en-US" dirty="0" smtClean="0"/>
              <a:t>on </a:t>
            </a:r>
            <a:r>
              <a:rPr lang="en-US" dirty="0"/>
              <a:t>dealing with HFC-32 </a:t>
            </a:r>
            <a:r>
              <a:rPr lang="en-US" dirty="0" smtClean="0"/>
              <a:t>refrigerant – primarily Japan’s research:  risk </a:t>
            </a:r>
            <a:r>
              <a:rPr lang="en-US" dirty="0"/>
              <a:t>assessment studies on HFC-32 carried out by </a:t>
            </a:r>
            <a:r>
              <a:rPr lang="en-US" dirty="0" smtClean="0"/>
              <a:t>the Japan </a:t>
            </a:r>
            <a:r>
              <a:rPr lang="en-US" dirty="0"/>
              <a:t>Refrigeration and Air-Conditioning Industry Association (JRAIA). </a:t>
            </a:r>
            <a:endParaRPr lang="en-US" dirty="0" smtClean="0"/>
          </a:p>
          <a:p>
            <a:pPr lvl="1"/>
            <a:endParaRPr lang="en-US" dirty="0"/>
          </a:p>
          <a:p>
            <a:r>
              <a:rPr lang="en-US" dirty="0" smtClean="0"/>
              <a:t>Based </a:t>
            </a:r>
            <a:r>
              <a:rPr lang="en-US" dirty="0"/>
              <a:t>on tests and evidence, Department of Public Works and Town Country Planning decides to modify regulation to allow installation of split-type AC with capacity up to 36,000 Btu/</a:t>
            </a:r>
            <a:r>
              <a:rPr lang="en-US" dirty="0" err="1"/>
              <a:t>hr</a:t>
            </a:r>
            <a:r>
              <a:rPr lang="en-US" dirty="0"/>
              <a:t> in high-rises.  For larger units, consultation is underway</a:t>
            </a:r>
            <a:r>
              <a:rPr lang="en-US" dirty="0" smtClean="0"/>
              <a:t>.</a:t>
            </a:r>
          </a:p>
          <a:p>
            <a:endParaRPr lang="en-US" dirty="0" smtClean="0"/>
          </a:p>
          <a:p>
            <a:r>
              <a:rPr lang="en-US" dirty="0" smtClean="0"/>
              <a:t>Who benefits?  Thai domestic industry </a:t>
            </a:r>
            <a:r>
              <a:rPr lang="en-US" i="1" dirty="0" smtClean="0"/>
              <a:t>and</a:t>
            </a:r>
            <a:r>
              <a:rPr lang="en-US" dirty="0" smtClean="0"/>
              <a:t> multinationals.    </a:t>
            </a:r>
          </a:p>
        </p:txBody>
      </p:sp>
      <p:sp>
        <p:nvSpPr>
          <p:cNvPr id="3" name="Title 2"/>
          <p:cNvSpPr>
            <a:spLocks noGrp="1"/>
          </p:cNvSpPr>
          <p:nvPr>
            <p:ph type="title"/>
          </p:nvPr>
        </p:nvSpPr>
        <p:spPr>
          <a:xfrm>
            <a:off x="1013915" y="257349"/>
            <a:ext cx="9029700" cy="858757"/>
          </a:xfrm>
        </p:spPr>
        <p:txBody>
          <a:bodyPr/>
          <a:lstStyle/>
          <a:p>
            <a:r>
              <a:rPr lang="en-US" dirty="0" smtClean="0"/>
              <a:t>Challenges:  Standards and Safety</a:t>
            </a:r>
            <a:endParaRPr lang="en-US" dirty="0"/>
          </a:p>
        </p:txBody>
      </p:sp>
      <p:sp>
        <p:nvSpPr>
          <p:cNvPr id="4" name="Down Arrow 3"/>
          <p:cNvSpPr/>
          <p:nvPr/>
        </p:nvSpPr>
        <p:spPr>
          <a:xfrm>
            <a:off x="621324" y="1855694"/>
            <a:ext cx="726076" cy="2852784"/>
          </a:xfrm>
          <a:prstGeom prst="downArrow">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1113906" y="2723679"/>
            <a:ext cx="879444" cy="879444"/>
          </a:xfrm>
          <a:prstGeom prst="rect">
            <a:avLst/>
          </a:prstGeom>
        </p:spPr>
      </p:pic>
      <p:sp>
        <p:nvSpPr>
          <p:cNvPr id="5" name="TextBox 4"/>
          <p:cNvSpPr txBox="1"/>
          <p:nvPr/>
        </p:nvSpPr>
        <p:spPr>
          <a:xfrm rot="16200000">
            <a:off x="128578" y="2879366"/>
            <a:ext cx="1711569" cy="369332"/>
          </a:xfrm>
          <a:prstGeom prst="rect">
            <a:avLst/>
          </a:prstGeom>
          <a:noFill/>
          <a:ln>
            <a:solidFill>
              <a:schemeClr val="bg2"/>
            </a:solidFill>
          </a:ln>
        </p:spPr>
        <p:txBody>
          <a:bodyPr wrap="square" rtlCol="0" anchor="ctr" anchorCtr="1">
            <a:spAutoFit/>
          </a:bodyPr>
          <a:lstStyle/>
          <a:p>
            <a:r>
              <a:rPr lang="en-US" dirty="0" smtClean="0">
                <a:solidFill>
                  <a:schemeClr val="accent5">
                    <a:lumMod val="50000"/>
                  </a:schemeClr>
                </a:solidFill>
                <a:effectLst>
                  <a:outerShdw blurRad="38100" dist="38100" dir="2700000" algn="tl">
                    <a:srgbClr val="000000">
                      <a:alpha val="43137"/>
                    </a:srgbClr>
                  </a:outerShdw>
                </a:effectLst>
              </a:rPr>
              <a:t>About 6 months</a:t>
            </a:r>
            <a:endParaRPr lang="en-US" dirty="0">
              <a:solidFill>
                <a:schemeClr val="accent5">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800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1796903"/>
            <a:ext cx="10439400" cy="4217036"/>
          </a:xfrm>
        </p:spPr>
        <p:txBody>
          <a:bodyPr>
            <a:normAutofit fontScale="92500"/>
          </a:bodyPr>
          <a:lstStyle/>
          <a:p>
            <a:r>
              <a:rPr lang="en-US" dirty="0" smtClean="0"/>
              <a:t>Design of refrigerant pathway required a new compressor</a:t>
            </a:r>
          </a:p>
          <a:p>
            <a:endParaRPr lang="en-US" dirty="0" smtClean="0"/>
          </a:p>
          <a:p>
            <a:r>
              <a:rPr lang="en-US" dirty="0" smtClean="0"/>
              <a:t>One rotary compressor manufacturer supplying the market for all types of refrigerant compressors in the most popular size range.  But for larger TR units (about 10% of the market and belonging to the Thai industry) there was a gap.</a:t>
            </a:r>
          </a:p>
          <a:p>
            <a:endParaRPr lang="en-US" dirty="0" smtClean="0"/>
          </a:p>
          <a:p>
            <a:r>
              <a:rPr lang="en-US" dirty="0" smtClean="0"/>
              <a:t>Critical mass and coordinated efforts were needed to convince supplier to produce the R-32 compressor in larger size range – but this was not evident to private sector players who tend to go it alone (competition)</a:t>
            </a:r>
          </a:p>
          <a:p>
            <a:endParaRPr lang="en-US" dirty="0"/>
          </a:p>
          <a:p>
            <a:endParaRPr lang="en-US" dirty="0" smtClean="0"/>
          </a:p>
          <a:p>
            <a:endParaRPr lang="en-US" dirty="0"/>
          </a:p>
        </p:txBody>
      </p:sp>
      <p:sp>
        <p:nvSpPr>
          <p:cNvPr id="3" name="Title 2"/>
          <p:cNvSpPr>
            <a:spLocks noGrp="1"/>
          </p:cNvSpPr>
          <p:nvPr>
            <p:ph type="title"/>
          </p:nvPr>
        </p:nvSpPr>
        <p:spPr>
          <a:xfrm>
            <a:off x="641445" y="365125"/>
            <a:ext cx="10712355" cy="904117"/>
          </a:xfrm>
        </p:spPr>
        <p:txBody>
          <a:bodyPr>
            <a:normAutofit fontScale="90000"/>
          </a:bodyPr>
          <a:lstStyle/>
          <a:p>
            <a:r>
              <a:rPr lang="en-US" dirty="0" smtClean="0"/>
              <a:t>Challenges:  Component Availability and Supply</a:t>
            </a:r>
            <a:endParaRPr lang="en-US" dirty="0"/>
          </a:p>
        </p:txBody>
      </p:sp>
    </p:spTree>
    <p:extLst>
      <p:ext uri="{BB962C8B-B14F-4D97-AF65-F5344CB8AC3E}">
        <p14:creationId xmlns:p14="http://schemas.microsoft.com/office/powerpoint/2010/main" val="1068816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8247" y="1067551"/>
            <a:ext cx="6013938" cy="2480893"/>
          </a:xfrm>
        </p:spPr>
        <p:txBody>
          <a:bodyPr>
            <a:normAutofit fontScale="70000" lnSpcReduction="20000"/>
          </a:bodyPr>
          <a:lstStyle/>
          <a:p>
            <a:r>
              <a:rPr lang="en-US" dirty="0" smtClean="0"/>
              <a:t>Identification and isolation of the challenge or hurdle </a:t>
            </a:r>
          </a:p>
          <a:p>
            <a:r>
              <a:rPr lang="en-US" dirty="0" smtClean="0"/>
              <a:t>Systematically addressing the challenge (step by step) while consulting stakeholders all along</a:t>
            </a:r>
          </a:p>
          <a:p>
            <a:r>
              <a:rPr lang="en-US" dirty="0" smtClean="0"/>
              <a:t>Building consensus among stakeholders by singling out the bottom line/interest of each </a:t>
            </a:r>
          </a:p>
          <a:p>
            <a:r>
              <a:rPr lang="en-US" dirty="0" smtClean="0"/>
              <a:t>Fostering confidence of policy-makers in new technology through information, particularly that from developed countries</a:t>
            </a:r>
          </a:p>
        </p:txBody>
      </p:sp>
      <p:sp>
        <p:nvSpPr>
          <p:cNvPr id="3" name="Title 2"/>
          <p:cNvSpPr>
            <a:spLocks noGrp="1"/>
          </p:cNvSpPr>
          <p:nvPr>
            <p:ph type="title"/>
          </p:nvPr>
        </p:nvSpPr>
        <p:spPr>
          <a:xfrm>
            <a:off x="478465" y="0"/>
            <a:ext cx="9275135" cy="1101969"/>
          </a:xfrm>
        </p:spPr>
        <p:txBody>
          <a:bodyPr/>
          <a:lstStyle/>
          <a:p>
            <a:r>
              <a:rPr lang="en-US" dirty="0" smtClean="0"/>
              <a:t>Brokering Solutions </a:t>
            </a:r>
            <a:r>
              <a:rPr lang="en-US" dirty="0"/>
              <a:t>that W</a:t>
            </a:r>
            <a:r>
              <a:rPr lang="en-US" dirty="0" smtClean="0"/>
              <a:t>ork </a:t>
            </a:r>
            <a:r>
              <a:rPr lang="en-US" dirty="0"/>
              <a:t>for </a:t>
            </a:r>
            <a:r>
              <a:rPr lang="en-US" dirty="0" smtClean="0"/>
              <a:t>All</a:t>
            </a:r>
            <a:endParaRPr lang="en-US" dirty="0"/>
          </a:p>
        </p:txBody>
      </p:sp>
      <p:graphicFrame>
        <p:nvGraphicFramePr>
          <p:cNvPr id="4" name="Diagram 3"/>
          <p:cNvGraphicFramePr/>
          <p:nvPr>
            <p:extLst>
              <p:ext uri="{D42A27DB-BD31-4B8C-83A1-F6EECF244321}">
                <p14:modId xmlns:p14="http://schemas.microsoft.com/office/powerpoint/2010/main" val="479171689"/>
              </p:ext>
            </p:extLst>
          </p:nvPr>
        </p:nvGraphicFramePr>
        <p:xfrm>
          <a:off x="5914982" y="703079"/>
          <a:ext cx="7395882" cy="53907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1"/>
          <p:cNvSpPr txBox="1">
            <a:spLocks/>
          </p:cNvSpPr>
          <p:nvPr/>
        </p:nvSpPr>
        <p:spPr>
          <a:xfrm>
            <a:off x="328247" y="3707155"/>
            <a:ext cx="8850922" cy="2751157"/>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accent5">
                    <a:lumMod val="50000"/>
                  </a:schemeClr>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accent5">
                    <a:lumMod val="50000"/>
                  </a:schemeClr>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accent5">
                    <a:lumMod val="50000"/>
                  </a:schemeClr>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accent5">
                    <a:lumMod val="50000"/>
                  </a:schemeClr>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accent5">
                    <a:lumMod val="50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2015: R-32 based AC introduced in Thailand by multinationals.</a:t>
            </a:r>
          </a:p>
          <a:p>
            <a:r>
              <a:rPr lang="en-US" dirty="0" smtClean="0"/>
              <a:t>2016: 3 Thai AC manufacturers introduce R-32 AC; 30,000 units sold.</a:t>
            </a:r>
          </a:p>
          <a:p>
            <a:r>
              <a:rPr lang="en-US" dirty="0" smtClean="0"/>
              <a:t>January 1, 2017 ban of &gt;50,000 Btu R-22 AC manufacturing for domestic market.</a:t>
            </a:r>
          </a:p>
          <a:p>
            <a:r>
              <a:rPr lang="en-US" dirty="0" smtClean="0"/>
              <a:t>Performance of R-32 AC is better than similar R-22 &amp; R-410 units.</a:t>
            </a:r>
          </a:p>
          <a:p>
            <a:r>
              <a:rPr lang="en-US" dirty="0" smtClean="0"/>
              <a:t>AC Club of the Federation of Thai Industries is a stronger collective, better able to meet evolving market demands as a unified front.</a:t>
            </a:r>
          </a:p>
          <a:p>
            <a:r>
              <a:rPr lang="en-US" dirty="0" smtClean="0"/>
              <a:t>Lessons on the importance of guaranteeing compressor supply led to a Canadian grant to assist a Thailand reciprocating compressor manufacturer to design and develop R-32 based compressors.</a:t>
            </a:r>
          </a:p>
        </p:txBody>
      </p:sp>
      <p:sp>
        <p:nvSpPr>
          <p:cNvPr id="6" name="Title 2"/>
          <p:cNvSpPr txBox="1">
            <a:spLocks/>
          </p:cNvSpPr>
          <p:nvPr/>
        </p:nvSpPr>
        <p:spPr>
          <a:xfrm>
            <a:off x="86526" y="3108681"/>
            <a:ext cx="1902758" cy="579558"/>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accent5">
                    <a:lumMod val="50000"/>
                  </a:schemeClr>
                </a:solidFill>
                <a:latin typeface="+mj-lt"/>
                <a:ea typeface="+mj-ea"/>
                <a:cs typeface="+mj-cs"/>
              </a:defRPr>
            </a:lvl1pPr>
          </a:lstStyle>
          <a:p>
            <a:pPr algn="ctr"/>
            <a:r>
              <a:rPr lang="en-US" sz="2800" b="1" dirty="0" smtClean="0"/>
              <a:t>Results</a:t>
            </a:r>
            <a:endParaRPr lang="en-US" sz="2800" b="1" dirty="0"/>
          </a:p>
        </p:txBody>
      </p:sp>
    </p:spTree>
    <p:extLst>
      <p:ext uri="{BB962C8B-B14F-4D97-AF65-F5344CB8AC3E}">
        <p14:creationId xmlns:p14="http://schemas.microsoft.com/office/powerpoint/2010/main" val="2397188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Cloud skipper design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Cloud skipper design template" id="{30DBBF30-EDA2-4408-9702-3B0A8AED6F12}" vid="{0F128B79-39D4-4007-9EC6-E245A2CC91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A1AFEDE-5CAF-4D05-AC35-0F55C5366E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Cloud skipper design slides</Template>
  <TotalTime>0</TotalTime>
  <Words>2228</Words>
  <Application>Microsoft Office PowerPoint</Application>
  <PresentationFormat>Widescreen</PresentationFormat>
  <Paragraphs>159</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Cambria</vt:lpstr>
      <vt:lpstr>Cloud skipper design template</vt:lpstr>
      <vt:lpstr>Introduction of Alternative Refrigerant in the Thailand AC Sector</vt:lpstr>
      <vt:lpstr>Thailand AC Sector Case Study and  Intellectual Property Rights (IPR)</vt:lpstr>
      <vt:lpstr>Thailand’s AC Sector in Context</vt:lpstr>
      <vt:lpstr>Challenges:  Technology and the Market</vt:lpstr>
      <vt:lpstr>Challenges:  Technology and the Market</vt:lpstr>
      <vt:lpstr>Challenges:  IPR and Technology Transfer</vt:lpstr>
      <vt:lpstr>Challenges:  Standards and Safety</vt:lpstr>
      <vt:lpstr>Challenges:  Component Availability and Supply</vt:lpstr>
      <vt:lpstr>Brokering Solutions that Work for All</vt:lpstr>
      <vt:lpstr>Building from Thailand’s Experience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2016-10-19T15:41:59Z</dcterms:created>
  <dcterms:modified xsi:type="dcterms:W3CDTF">2017-05-16T12:51:39Z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TC034605089991</vt:lpwstr>
  </property>
</Properties>
</file>