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8" r:id="rId3"/>
    <p:sldId id="269" r:id="rId4"/>
    <p:sldId id="260" r:id="rId5"/>
    <p:sldId id="261" r:id="rId6"/>
    <p:sldId id="262" r:id="rId7"/>
    <p:sldId id="263" r:id="rId8"/>
    <p:sldId id="264" r:id="rId9"/>
    <p:sldId id="267" r:id="rId10"/>
    <p:sldId id="270" r:id="rId11"/>
    <p:sldId id="27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352E7-6B73-44EF-85A0-57818C4CE7F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3DB20-DC95-4D84-9BC1-991E9975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altLang="en-US" smtClean="0"/>
              <a:t>Key players in monitoring and regulating licit trade in ODS and checking illegal trade in ODS. This presentation focusses on the role of Customs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9FA35-F390-4275-B683-55823F0B09CC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3DB20-DC95-4D84-9BC1-991E99752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gency FB" panose="020B0503020202020204" pitchFamily="34" charset="0"/>
              </a:rPr>
              <a:t>South Asia National Ozone Officers’ Annual Network Meeting – 2017</a:t>
            </a:r>
            <a:r>
              <a:rPr lang="en-US" sz="3200" b="1" dirty="0">
                <a:latin typeface="Castellar" panose="020A0402060406010301" pitchFamily="18" charset="0"/>
              </a:rPr>
              <a:t/>
            </a:r>
            <a:br>
              <a:rPr lang="en-US" sz="3200" b="1" dirty="0">
                <a:latin typeface="Castellar" panose="020A0402060406010301" pitchFamily="18" charset="0"/>
              </a:rPr>
            </a:br>
            <a:endParaRPr lang="en-US" sz="3200" b="1" dirty="0">
              <a:latin typeface="+mn-lt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715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P.K Dash</a:t>
            </a:r>
            <a:r>
              <a:rPr lang="en-US" dirty="0" smtClean="0"/>
              <a:t> </a:t>
            </a:r>
          </a:p>
          <a:p>
            <a:pPr algn="ctr"/>
            <a:r>
              <a:rPr lang="en-US" sz="1200" dirty="0" smtClean="0"/>
              <a:t>DG, NACEN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447800" y="2967335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>
                <a:solidFill>
                  <a:srgbClr val="FF0000"/>
                </a:solidFill>
              </a:rPr>
              <a:t>Role of Customs Officers</a:t>
            </a:r>
            <a:br>
              <a:rPr lang="en-IN" sz="3600" dirty="0">
                <a:solidFill>
                  <a:srgbClr val="FF0000"/>
                </a:solidFill>
              </a:rPr>
            </a:br>
            <a:r>
              <a:rPr lang="en-IN" sz="3600" dirty="0">
                <a:solidFill>
                  <a:srgbClr val="FF0000"/>
                </a:solidFill>
              </a:rPr>
              <a:t>in</a:t>
            </a:r>
            <a:br>
              <a:rPr lang="en-IN" sz="3600" dirty="0">
                <a:solidFill>
                  <a:srgbClr val="FF0000"/>
                </a:solidFill>
              </a:rPr>
            </a:br>
            <a:r>
              <a:rPr lang="en-IN" sz="3600" dirty="0">
                <a:solidFill>
                  <a:srgbClr val="FF0000"/>
                </a:solidFill>
              </a:rPr>
              <a:t>Ensuring Compliance in India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NACEN - ODS Training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9423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200" dirty="0" smtClean="0"/>
              <a:t>MoU with UNEP since 2003</a:t>
            </a:r>
          </a:p>
          <a:p>
            <a:pPr algn="just" eaLnBrk="1" hangingPunct="1"/>
            <a:r>
              <a:rPr lang="en-US" altLang="en-US" sz="2200" dirty="0" smtClean="0"/>
              <a:t>Resource Center of UNEP in Asia-pacific Region,</a:t>
            </a:r>
          </a:p>
          <a:p>
            <a:pPr algn="just" eaLnBrk="1" hangingPunct="1"/>
            <a:r>
              <a:rPr lang="en-US" altLang="en-US" sz="2200" dirty="0" smtClean="0"/>
              <a:t>Preparation of Training materials and organization of -      ‘Train the Trainers Workshops to combat illegal trade in HCFCs’</a:t>
            </a:r>
          </a:p>
          <a:p>
            <a:pPr algn="just" eaLnBrk="1" hangingPunct="1"/>
            <a:r>
              <a:rPr lang="en-US" altLang="en-US" sz="2200" dirty="0" smtClean="0"/>
              <a:t>2016 Performance: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tx1"/>
                </a:solidFill>
              </a:rPr>
              <a:t>Four Train the Trainers Workshops  : 64 Indian officers from Customs</a:t>
            </a:r>
            <a:r>
              <a:rPr lang="en-US" altLang="en-US" sz="1800" dirty="0">
                <a:solidFill>
                  <a:schemeClr val="tx1"/>
                </a:solidFill>
              </a:rPr>
              <a:t>, DRI, </a:t>
            </a:r>
            <a:r>
              <a:rPr lang="en-US" altLang="en-US" sz="1800" dirty="0" smtClean="0">
                <a:solidFill>
                  <a:schemeClr val="tx1"/>
                </a:solidFill>
              </a:rPr>
              <a:t>NIA &amp; BSF + 9 </a:t>
            </a:r>
            <a:r>
              <a:rPr lang="en-US" altLang="en-US" sz="1800" dirty="0">
                <a:solidFill>
                  <a:schemeClr val="tx1"/>
                </a:solidFill>
              </a:rPr>
              <a:t>Foreign </a:t>
            </a:r>
            <a:r>
              <a:rPr lang="en-US" altLang="en-US" sz="1800" dirty="0" smtClean="0">
                <a:solidFill>
                  <a:schemeClr val="tx1"/>
                </a:solidFill>
              </a:rPr>
              <a:t>participants </a:t>
            </a:r>
            <a:r>
              <a:rPr lang="en-US" altLang="en-US" sz="1800" dirty="0">
                <a:solidFill>
                  <a:schemeClr val="tx1"/>
                </a:solidFill>
              </a:rPr>
              <a:t>(Afghanistan, Bhutan, Bangladesh, Nepal ).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tx1"/>
                </a:solidFill>
              </a:rPr>
              <a:t>Distribution of ODS identifiers to priority Ports, border check points, and training centers; and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tx1"/>
                </a:solidFill>
              </a:rPr>
              <a:t>Completion one enforcement study and one campaign in association with DRI to combat illegal trade in HCFCs</a:t>
            </a:r>
          </a:p>
          <a:p>
            <a:pPr algn="just"/>
            <a:r>
              <a:rPr lang="en-US" altLang="en-US" dirty="0" smtClean="0"/>
              <a:t>2017 Target : to train 400 officers</a:t>
            </a:r>
          </a:p>
          <a:p>
            <a:pPr algn="just" eaLnBrk="1" hangingPunct="1"/>
            <a:endParaRPr lang="en-US" altLang="en-US" dirty="0" smtClean="0"/>
          </a:p>
          <a:p>
            <a:pPr algn="just" eaLnBrk="1" hangingPunct="1"/>
            <a:endParaRPr lang="en-US" altLang="en-US" dirty="0" smtClean="0"/>
          </a:p>
          <a:p>
            <a:pPr lvl="1" algn="just" eaLnBrk="1" hangingPunct="1"/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2347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Feedbacks from Trainings 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 Create or strengthen national and regional information networks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 Clear definition and identification of the environmental authorities – role &amp; responsibilities.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dirty="0" smtClean="0"/>
              <a:t>Indian contextual case studies</a:t>
            </a:r>
          </a:p>
        </p:txBody>
      </p:sp>
    </p:spTree>
    <p:extLst>
      <p:ext uri="{BB962C8B-B14F-4D97-AF65-F5344CB8AC3E}">
        <p14:creationId xmlns:p14="http://schemas.microsoft.com/office/powerpoint/2010/main" val="204310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0"/>
            <a:ext cx="7620000" cy="1143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Thank You</a:t>
            </a:r>
            <a:endParaRPr lang="en-US" sz="40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9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>
                <a:solidFill>
                  <a:srgbClr val="00B050"/>
                </a:solidFill>
              </a:rPr>
              <a:t>Key </a:t>
            </a:r>
            <a:r>
              <a:rPr lang="en-IN" dirty="0" smtClean="0">
                <a:solidFill>
                  <a:srgbClr val="00B050"/>
                </a:solidFill>
              </a:rPr>
              <a:t>players – Enforcement &amp; Compliance of Montreal Protocol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 eaLnBrk="1" hangingPunct="1">
              <a:buFont typeface="Arial" charset="0"/>
              <a:buChar char="•"/>
            </a:pPr>
            <a:r>
              <a:rPr lang="en-IN" altLang="en-US" sz="2400" dirty="0" smtClean="0"/>
              <a:t>NOU</a:t>
            </a:r>
          </a:p>
          <a:p>
            <a:pPr marL="266700" indent="-266700" eaLnBrk="1" hangingPunct="1">
              <a:buFont typeface="Arial" charset="0"/>
              <a:buChar char="•"/>
            </a:pPr>
            <a:r>
              <a:rPr lang="en-IN" altLang="en-US" sz="2400" b="1" dirty="0" smtClean="0"/>
              <a:t>Customs </a:t>
            </a:r>
          </a:p>
          <a:p>
            <a:pPr marL="266700" indent="-266700" eaLnBrk="1" hangingPunct="1">
              <a:buFont typeface="Arial" charset="0"/>
              <a:buChar char="•"/>
            </a:pPr>
            <a:r>
              <a:rPr lang="en-IN" altLang="en-US" sz="2400" dirty="0" smtClean="0"/>
              <a:t>Licensing Agency</a:t>
            </a:r>
          </a:p>
          <a:p>
            <a:pPr marL="266700" indent="-266700" eaLnBrk="1" hangingPunct="1">
              <a:buFont typeface="Arial" charset="0"/>
              <a:buChar char="•"/>
            </a:pPr>
            <a:r>
              <a:rPr lang="en-IN" altLang="en-US" sz="2400" dirty="0" smtClean="0"/>
              <a:t>Environmental Inspection Agency</a:t>
            </a:r>
          </a:p>
          <a:p>
            <a:pPr marL="266700" indent="-266700" eaLnBrk="1" hangingPunct="1">
              <a:buFont typeface="Arial" charset="0"/>
              <a:buChar char="•"/>
            </a:pPr>
            <a:r>
              <a:rPr lang="en-IN" altLang="en-US" sz="2400" dirty="0" smtClean="0"/>
              <a:t>Police/Coast Guard/other LEAs</a:t>
            </a:r>
          </a:p>
          <a:p>
            <a:pPr marL="266700" indent="-266700" eaLnBrk="1" hangingPunct="1">
              <a:buFont typeface="Arial" charset="0"/>
              <a:buChar char="•"/>
            </a:pPr>
            <a:r>
              <a:rPr lang="en-IN" altLang="en-US" sz="2400" dirty="0" smtClean="0"/>
              <a:t>Industry and Trade representatives</a:t>
            </a:r>
          </a:p>
          <a:p>
            <a:pPr marL="266700" indent="-266700" eaLnBrk="1" hangingPunct="1">
              <a:buFont typeface="Arial" charset="0"/>
              <a:buChar char="•"/>
            </a:pPr>
            <a:r>
              <a:rPr lang="en-IN" altLang="en-US" sz="2400" dirty="0" smtClean="0"/>
              <a:t>General Public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2209800" y="2143049"/>
            <a:ext cx="427435" cy="12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0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rgbClr val="00B050"/>
                </a:solidFill>
              </a:rPr>
              <a:t>Role of Customs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77800" indent="-1778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IN" sz="2800" dirty="0" smtClean="0"/>
              <a:t>First line in the chain of ‘</a:t>
            </a:r>
            <a:r>
              <a:rPr lang="en-IN" sz="2800" b="1" i="1" dirty="0" smtClean="0"/>
              <a:t>Enforcement and Compliance</a:t>
            </a:r>
            <a:r>
              <a:rPr lang="en-IN" sz="2800" dirty="0" smtClean="0"/>
              <a:t>’, enforces national ODS regulations and the licensing system</a:t>
            </a:r>
          </a:p>
          <a:p>
            <a:pPr marL="177800" indent="-1778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IN" sz="2800" dirty="0" smtClean="0"/>
              <a:t>Specifically, Customs – </a:t>
            </a:r>
          </a:p>
          <a:p>
            <a:pPr marL="11811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en-IN" sz="2200" dirty="0" smtClean="0"/>
              <a:t>Verify documentation</a:t>
            </a:r>
          </a:p>
          <a:p>
            <a:pPr marL="11811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en-IN" sz="2200" dirty="0" smtClean="0"/>
              <a:t>Inspect/examine goods</a:t>
            </a:r>
          </a:p>
          <a:p>
            <a:pPr marL="11811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en-IN" sz="2200" dirty="0" smtClean="0"/>
              <a:t>Risk-based focussed approach (past history/known importers-exporters)</a:t>
            </a:r>
          </a:p>
          <a:p>
            <a:pPr marL="11811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en-IN" sz="2200" dirty="0" smtClean="0"/>
              <a:t>Special treatment in case of suspicion, screening for ODS - labelling/chemical analysis</a:t>
            </a:r>
          </a:p>
          <a:p>
            <a:pPr marL="11811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en-IN" sz="2200" dirty="0" smtClean="0"/>
              <a:t>Liaison with Licensing Agency and Environmental Inspection Agency</a:t>
            </a:r>
          </a:p>
          <a:p>
            <a:pPr marL="177800" indent="-177800" eaLnBrk="1" fontAlgn="auto" hangingPunct="1"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Meiryo UI" panose="020B0604030504040204" pitchFamily="34" charset="-128"/>
                <a:cs typeface="Meiryo UI" panose="020B0604030504040204" pitchFamily="34" charset="-128"/>
              </a:rPr>
              <a:t>Role of Indian Customs</a:t>
            </a:r>
            <a:endParaRPr lang="en-US" sz="3200" dirty="0">
              <a:solidFill>
                <a:srgbClr val="00B050"/>
              </a:solidFill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7975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Indian Customs is sensitized to the hazards of illicit smuggling of ODS.</a:t>
            </a:r>
          </a:p>
          <a:p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Capacity </a:t>
            </a:r>
            <a:r>
              <a:rPr lang="en-US" sz="2400" dirty="0">
                <a:ea typeface="Meiryo UI" panose="020B0604030504040204" pitchFamily="34" charset="-128"/>
                <a:cs typeface="Meiryo UI" panose="020B0604030504040204" pitchFamily="34" charset="-128"/>
              </a:rPr>
              <a:t>Building : </a:t>
            </a:r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NACEN</a:t>
            </a:r>
          </a:p>
          <a:p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Enforcement : DRI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Intelligence/ RMS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Seizures &amp; Investigation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Modus Operandi Alerts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Awards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7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17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Disposal of  </a:t>
            </a:r>
            <a:r>
              <a:rPr lang="en-US" sz="2400" dirty="0">
                <a:ea typeface="Meiryo UI" panose="020B0604030504040204" pitchFamily="34" charset="-128"/>
                <a:cs typeface="Meiryo UI" panose="020B0604030504040204" pitchFamily="34" charset="-128"/>
              </a:rPr>
              <a:t>seized </a:t>
            </a:r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goods : only </a:t>
            </a:r>
            <a:r>
              <a:rPr lang="en-US" sz="2400" dirty="0">
                <a:ea typeface="Meiryo UI" panose="020B0604030504040204" pitchFamily="34" charset="-128"/>
                <a:cs typeface="Meiryo UI" panose="020B0604030504040204" pitchFamily="34" charset="-128"/>
              </a:rPr>
              <a:t>to the </a:t>
            </a:r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authorized entities.  </a:t>
            </a:r>
            <a:endParaRPr lang="en-US" sz="24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0062"/>
              </p:ext>
            </p:extLst>
          </p:nvPr>
        </p:nvGraphicFramePr>
        <p:xfrm>
          <a:off x="4267200" y="2971800"/>
          <a:ext cx="4191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143000"/>
                <a:gridCol w="1981200"/>
              </a:tblGrid>
              <a:tr h="3056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No. </a:t>
                      </a:r>
                      <a:r>
                        <a:rPr lang="en-US" sz="1600" dirty="0" err="1" smtClean="0"/>
                        <a:t>Cyl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 (in Kg.)</a:t>
                      </a:r>
                      <a:endParaRPr lang="en-US" sz="1600" dirty="0"/>
                    </a:p>
                  </a:txBody>
                  <a:tcPr/>
                </a:tc>
              </a:tr>
              <a:tr h="3056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2013-14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98437</a:t>
                      </a:r>
                      <a:endParaRPr lang="en-US" sz="1600" dirty="0"/>
                    </a:p>
                  </a:txBody>
                  <a:tcPr/>
                </a:tc>
              </a:tr>
              <a:tr h="3056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20692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281411</a:t>
                      </a:r>
                      <a:endParaRPr lang="en-US" sz="1600" dirty="0"/>
                    </a:p>
                  </a:txBody>
                  <a:tcPr/>
                </a:tc>
              </a:tr>
              <a:tr h="3056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2015-16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21665</a:t>
                      </a:r>
                      <a:endParaRPr lang="en-US" sz="1600" dirty="0"/>
                    </a:p>
                  </a:txBody>
                  <a:tcPr/>
                </a:tc>
              </a:tr>
              <a:tr h="3014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6576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62" y="-22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n-lt"/>
                <a:ea typeface="Meiryo UI" panose="020B0604030504040204" pitchFamily="34" charset="-128"/>
                <a:cs typeface="Meiryo UI" panose="020B0604030504040204" pitchFamily="34" charset="-128"/>
              </a:rPr>
              <a:t>Case 1-Furniture</a:t>
            </a:r>
            <a:endParaRPr lang="en-US" sz="3200" dirty="0">
              <a:solidFill>
                <a:srgbClr val="00B050"/>
              </a:solidFill>
              <a:latin typeface="+mn-lt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1100 </a:t>
            </a:r>
            <a:r>
              <a:rPr lang="en-US" sz="2400" dirty="0">
                <a:ea typeface="Meiryo UI" panose="020B0604030504040204" pitchFamily="34" charset="-128"/>
                <a:cs typeface="Meiryo UI" panose="020B0604030504040204" pitchFamily="34" charset="-128"/>
              </a:rPr>
              <a:t>refrigerant </a:t>
            </a:r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cylinder (13.6kg each)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Concealed between furniture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Investigations revealed that R22 cylinders were smuggled in the past in a similar manner.</a:t>
            </a:r>
            <a:endParaRPr lang="en-US" sz="2400" dirty="0"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7203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Dry Port</a:t>
            </a:r>
          </a:p>
          <a:p>
            <a:r>
              <a:rPr lang="en-US" sz="2800" b="1" dirty="0" smtClean="0"/>
              <a:t>New Delhi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21293" y="1720333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Sea Port (Gujarat)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744915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China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48840" y="201160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50093" y="201160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43" y="47244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Meiryo UI" panose="020B0604030504040204" pitchFamily="34" charset="-128"/>
                <a:cs typeface="Meiryo UI" panose="020B0604030504040204" pitchFamily="34" charset="-128"/>
              </a:rPr>
              <a:t>Case 2- Export Oriented Unit</a:t>
            </a:r>
            <a:endParaRPr lang="en-US" sz="3200" dirty="0">
              <a:solidFill>
                <a:srgbClr val="00B050"/>
              </a:solidFill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369" y="1602995"/>
            <a:ext cx="8690317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R22 </a:t>
            </a:r>
            <a:r>
              <a:rPr lang="en-US" sz="2400" dirty="0" smtClean="0"/>
              <a:t> </a:t>
            </a:r>
            <a:r>
              <a:rPr lang="en-US" sz="2400" dirty="0" smtClean="0"/>
              <a:t>was imported under a license, for export after blending</a:t>
            </a:r>
          </a:p>
          <a:p>
            <a:r>
              <a:rPr lang="en-US" sz="2400" dirty="0" smtClean="0"/>
              <a:t>However same was being diverted to local market.</a:t>
            </a:r>
          </a:p>
          <a:p>
            <a:r>
              <a:rPr lang="en-US" sz="2400" dirty="0" smtClean="0"/>
              <a:t>182.9 MT of </a:t>
            </a:r>
            <a:r>
              <a:rPr lang="en-US" sz="2400" dirty="0"/>
              <a:t>R22 </a:t>
            </a:r>
            <a:r>
              <a:rPr lang="en-US" sz="2400" dirty="0" smtClean="0"/>
              <a:t>kept </a:t>
            </a:r>
            <a:r>
              <a:rPr lang="en-US" sz="2400" dirty="0"/>
              <a:t>in ISO </a:t>
            </a:r>
            <a:r>
              <a:rPr lang="en-US" sz="2400" dirty="0" smtClean="0"/>
              <a:t>storage tanks was seized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00"/>
            <a:ext cx="2130552" cy="1978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352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China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37738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Mumbai Port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1" y="3398966"/>
            <a:ext cx="330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Factory in Gujarat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49120" y="3629706"/>
            <a:ext cx="572730" cy="12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53000" y="3616869"/>
            <a:ext cx="624840" cy="25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61" y="4191000"/>
            <a:ext cx="3189339" cy="1978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34" y="4191000"/>
            <a:ext cx="2740152" cy="19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/>
            </a:r>
            <a:br>
              <a:rPr lang="en-US" sz="4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US" sz="40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/>
            </a:r>
            <a:br>
              <a:rPr lang="en-US" sz="40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US" sz="4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/>
            </a:r>
            <a:br>
              <a:rPr lang="en-US" sz="4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US" sz="3600" dirty="0" smtClean="0">
                <a:solidFill>
                  <a:srgbClr val="00B050"/>
                </a:solidFill>
                <a:ea typeface="Meiryo UI" panose="020B0604030504040204" pitchFamily="34" charset="-128"/>
                <a:cs typeface="Meiryo UI" panose="020B0604030504040204" pitchFamily="34" charset="-128"/>
              </a:rPr>
              <a:t>Case 3- Fabrics and Garment Accessories</a:t>
            </a:r>
            <a:endParaRPr lang="en-US" sz="4000" dirty="0">
              <a:solidFill>
                <a:srgbClr val="00B050"/>
              </a:solidFill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"/>
          </p:nvPr>
        </p:nvSpPr>
        <p:spPr>
          <a:xfrm>
            <a:off x="2458" y="1752600"/>
            <a:ext cx="8229600" cy="51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China</a:t>
            </a:r>
          </a:p>
          <a:p>
            <a:endParaRPr lang="en-US" sz="2800" b="1" dirty="0"/>
          </a:p>
          <a:p>
            <a:pPr algn="just"/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1702 </a:t>
            </a:r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R22 cylinder (13.6 </a:t>
            </a:r>
            <a:r>
              <a:rPr lang="en-US" sz="2800" dirty="0" err="1" smtClean="0">
                <a:ea typeface="Meiryo UI" panose="020B0604030504040204" pitchFamily="34" charset="-128"/>
                <a:cs typeface="Meiryo UI" panose="020B0604030504040204" pitchFamily="34" charset="-128"/>
              </a:rPr>
              <a:t>kgs</a:t>
            </a:r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 each)</a:t>
            </a:r>
          </a:p>
          <a:p>
            <a:pPr algn="just"/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Concealed with other consumer goods, like - </a:t>
            </a:r>
          </a:p>
          <a:p>
            <a:pPr marL="0" indent="0" algn="just">
              <a:buNone/>
            </a:pPr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    Garments, Electronics, </a:t>
            </a:r>
            <a:r>
              <a:rPr lang="en-US" sz="2800" dirty="0" err="1" smtClean="0">
                <a:ea typeface="Meiryo UI" panose="020B0604030504040204" pitchFamily="34" charset="-128"/>
                <a:cs typeface="Meiryo UI" panose="020B0604030504040204" pitchFamily="34" charset="-128"/>
              </a:rPr>
              <a:t>Chatons</a:t>
            </a:r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  <a:p>
            <a:pPr algn="just"/>
            <a:endParaRPr lang="en-US" sz="2800" dirty="0" smtClean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84780" y="1600200"/>
            <a:ext cx="209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Sea Port</a:t>
            </a:r>
          </a:p>
          <a:p>
            <a:r>
              <a:rPr lang="en-US" sz="2800" b="1" dirty="0" smtClean="0"/>
              <a:t>Mumbai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6458" y="1517407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Dry Port in Indore, MP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48465" y="199446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81500" y="197922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0"/>
            <a:ext cx="2800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Meiryo UI" panose="020B0604030504040204" pitchFamily="34" charset="-128"/>
                <a:cs typeface="Meiryo UI" panose="020B0604030504040204" pitchFamily="34" charset="-128"/>
              </a:rPr>
              <a:t>Case 4 - A4 Copier Paper</a:t>
            </a:r>
            <a:endParaRPr lang="en-US" sz="3200" dirty="0">
              <a:solidFill>
                <a:srgbClr val="00B050"/>
              </a:solidFill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2800" dirty="0" smtClean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Goods concealed behind </a:t>
            </a:r>
            <a:r>
              <a:rPr lang="en-US" sz="2800" dirty="0">
                <a:ea typeface="Meiryo UI" panose="020B0604030504040204" pitchFamily="34" charset="-128"/>
                <a:cs typeface="Meiryo UI" panose="020B0604030504040204" pitchFamily="34" charset="-128"/>
              </a:rPr>
              <a:t>A4 copier </a:t>
            </a:r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paper</a:t>
            </a:r>
            <a:r>
              <a:rPr lang="en-US" dirty="0" smtClean="0"/>
              <a:t>.</a:t>
            </a:r>
          </a:p>
          <a:p>
            <a:r>
              <a:rPr lang="en-US" sz="280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Address of the importer fictitious.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652" y="1530479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Sea Port</a:t>
            </a:r>
          </a:p>
          <a:p>
            <a:r>
              <a:rPr lang="en-US" sz="2400" b="1" dirty="0" err="1" smtClean="0"/>
              <a:t>Klang</a:t>
            </a:r>
            <a:r>
              <a:rPr lang="en-US" sz="2400" b="1" dirty="0" smtClean="0"/>
              <a:t>, Malaysia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517407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Sea Port</a:t>
            </a:r>
          </a:p>
          <a:p>
            <a:r>
              <a:rPr lang="en-US" sz="2400" b="1" dirty="0" smtClean="0"/>
              <a:t>Mumbai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51740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Dry Port</a:t>
            </a:r>
          </a:p>
          <a:p>
            <a:r>
              <a:rPr lang="en-US" sz="2400" b="1" dirty="0" smtClean="0"/>
              <a:t>New Delhi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29465" y="195116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38700" y="196522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4267200"/>
            <a:ext cx="194310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32" y="4038600"/>
            <a:ext cx="2143125" cy="23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Case 5 : Vermiculite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China                  Mumbai </a:t>
            </a:r>
            <a:r>
              <a:rPr lang="en-US" sz="2400" dirty="0"/>
              <a:t>(NS) </a:t>
            </a:r>
            <a:r>
              <a:rPr lang="en-US" sz="2400" dirty="0" smtClean="0"/>
              <a:t>Port</a:t>
            </a:r>
          </a:p>
          <a:p>
            <a:r>
              <a:rPr lang="en-US" sz="2400" dirty="0" smtClean="0"/>
              <a:t>Declared Cargo : Vermiculite (Agriculture Grade)</a:t>
            </a:r>
          </a:p>
          <a:p>
            <a:r>
              <a:rPr lang="en-US" sz="2400" dirty="0" smtClean="0"/>
              <a:t>40ft Contr., behind 4 rows of declared cargo, were 629 bags (x 2 </a:t>
            </a:r>
            <a:r>
              <a:rPr lang="en-US" sz="2400" dirty="0" err="1" smtClean="0"/>
              <a:t>Cyl</a:t>
            </a:r>
            <a:r>
              <a:rPr lang="en-US" sz="2400" dirty="0" smtClean="0"/>
              <a:t> of R22 gas 13.6 Kg each) = 17108.8Kg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0809"/>
              </p:ext>
            </p:extLst>
          </p:nvPr>
        </p:nvGraphicFramePr>
        <p:xfrm>
          <a:off x="11049000" y="6502400"/>
          <a:ext cx="3048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810000"/>
            <a:ext cx="22860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6350"/>
            <a:ext cx="1828800" cy="212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6350"/>
            <a:ext cx="1752600" cy="2131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35" y="3816350"/>
            <a:ext cx="1913266" cy="21209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752600" y="1752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555</TotalTime>
  <Words>527</Words>
  <Application>Microsoft Office PowerPoint</Application>
  <PresentationFormat>On-screen Show (4:3)</PresentationFormat>
  <Paragraphs>109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South Asia National Ozone Officers’ Annual Network Meeting – 2017 </vt:lpstr>
      <vt:lpstr>Key players – Enforcement &amp; Compliance of Montreal Protocol</vt:lpstr>
      <vt:lpstr>Role of Customs</vt:lpstr>
      <vt:lpstr>Role of Indian Customs</vt:lpstr>
      <vt:lpstr>Case 1-Furniture</vt:lpstr>
      <vt:lpstr>Case 2- Export Oriented Unit</vt:lpstr>
      <vt:lpstr>   Case 3- Fabrics and Garment Accessories</vt:lpstr>
      <vt:lpstr>Case 4 - A4 Copier Paper</vt:lpstr>
      <vt:lpstr>Case 5 : Vermiculite</vt:lpstr>
      <vt:lpstr>NACEN - ODS Training</vt:lpstr>
      <vt:lpstr>Feedbacks from Trainings 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Fighting Illicit Trade in Ozone Depleting Substance</dc:title>
  <dc:creator>Mandeep Sangha</dc:creator>
  <cp:lastModifiedBy>NACEN</cp:lastModifiedBy>
  <cp:revision>30</cp:revision>
  <dcterms:created xsi:type="dcterms:W3CDTF">2006-08-16T00:00:00Z</dcterms:created>
  <dcterms:modified xsi:type="dcterms:W3CDTF">2017-05-22T15:15:36Z</dcterms:modified>
</cp:coreProperties>
</file>