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9" r:id="rId1"/>
    <p:sldMasterId id="2147483831" r:id="rId2"/>
  </p:sldMasterIdLst>
  <p:notesMasterIdLst>
    <p:notesMasterId r:id="rId30"/>
  </p:notesMasterIdLst>
  <p:handoutMasterIdLst>
    <p:handoutMasterId r:id="rId31"/>
  </p:handoutMasterIdLst>
  <p:sldIdLst>
    <p:sldId id="613" r:id="rId3"/>
    <p:sldId id="574" r:id="rId4"/>
    <p:sldId id="588" r:id="rId5"/>
    <p:sldId id="591" r:id="rId6"/>
    <p:sldId id="592" r:id="rId7"/>
    <p:sldId id="593" r:id="rId8"/>
    <p:sldId id="594" r:id="rId9"/>
    <p:sldId id="595" r:id="rId10"/>
    <p:sldId id="587" r:id="rId11"/>
    <p:sldId id="597" r:id="rId12"/>
    <p:sldId id="598" r:id="rId13"/>
    <p:sldId id="599" r:id="rId14"/>
    <p:sldId id="600" r:id="rId15"/>
    <p:sldId id="615" r:id="rId16"/>
    <p:sldId id="614" r:id="rId17"/>
    <p:sldId id="616" r:id="rId18"/>
    <p:sldId id="589" r:id="rId19"/>
    <p:sldId id="603" r:id="rId20"/>
    <p:sldId id="604" r:id="rId21"/>
    <p:sldId id="605" r:id="rId22"/>
    <p:sldId id="606" r:id="rId23"/>
    <p:sldId id="607" r:id="rId24"/>
    <p:sldId id="608" r:id="rId25"/>
    <p:sldId id="590" r:id="rId26"/>
    <p:sldId id="609" r:id="rId27"/>
    <p:sldId id="612" r:id="rId28"/>
    <p:sldId id="611" r:id="rId29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6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FF"/>
    <a:srgbClr val="7EDC94"/>
    <a:srgbClr val="C63AC6"/>
    <a:srgbClr val="B6F9B1"/>
    <a:srgbClr val="CCFF66"/>
    <a:srgbClr val="FFFFCC"/>
    <a:srgbClr val="333333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3407" autoAdjust="0"/>
  </p:normalViewPr>
  <p:slideViewPr>
    <p:cSldViewPr>
      <p:cViewPr>
        <p:scale>
          <a:sx n="80" d="100"/>
          <a:sy n="80" d="100"/>
        </p:scale>
        <p:origin x="-1382" y="-58"/>
      </p:cViewPr>
      <p:guideLst>
        <p:guide orient="horz" pos="2160"/>
        <p:guide pos="3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-72"/>
      </p:cViewPr>
      <p:guideLst>
        <p:guide orient="horz" pos="3106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8EF10-2B64-462D-B41D-29193746FE49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B59081-3794-4925-BA8D-7117DE4766F7}">
      <dgm:prSet phldrT="[Text]"/>
      <dgm:spPr/>
      <dgm:t>
        <a:bodyPr/>
        <a:lstStyle/>
        <a:p>
          <a:r>
            <a:rPr lang="en-US" dirty="0" smtClean="0"/>
            <a:t>NOU</a:t>
          </a:r>
          <a:endParaRPr lang="en-US" dirty="0"/>
        </a:p>
      </dgm:t>
    </dgm:pt>
    <dgm:pt modelId="{78A365D0-2BA4-4F8B-90A3-145B35015D43}" type="parTrans" cxnId="{D1EB1D52-FD45-44B2-8ADF-DE16B75371F8}">
      <dgm:prSet/>
      <dgm:spPr/>
      <dgm:t>
        <a:bodyPr/>
        <a:lstStyle/>
        <a:p>
          <a:endParaRPr lang="en-US"/>
        </a:p>
      </dgm:t>
    </dgm:pt>
    <dgm:pt modelId="{787260EF-829D-4FA2-8E11-3BFA072890CA}" type="sibTrans" cxnId="{D1EB1D52-FD45-44B2-8ADF-DE16B75371F8}">
      <dgm:prSet/>
      <dgm:spPr/>
      <dgm:t>
        <a:bodyPr/>
        <a:lstStyle/>
        <a:p>
          <a:endParaRPr lang="en-US"/>
        </a:p>
      </dgm:t>
    </dgm:pt>
    <dgm:pt modelId="{FFD13F33-402F-4293-8C03-EA4C4E93F8B2}">
      <dgm:prSet phldrT="[Text]"/>
      <dgm:spPr/>
      <dgm:t>
        <a:bodyPr/>
        <a:lstStyle/>
        <a:p>
          <a:r>
            <a:rPr lang="en-US" dirty="0" smtClean="0"/>
            <a:t>Submit required reports to UN Environment</a:t>
          </a:r>
          <a:endParaRPr lang="en-US" dirty="0"/>
        </a:p>
      </dgm:t>
    </dgm:pt>
    <dgm:pt modelId="{F8C23492-B60D-400C-BDE5-FE022EF28952}" type="parTrans" cxnId="{0CB69004-581E-455F-AFA6-29394D18DF65}">
      <dgm:prSet/>
      <dgm:spPr/>
      <dgm:t>
        <a:bodyPr/>
        <a:lstStyle/>
        <a:p>
          <a:endParaRPr lang="en-US"/>
        </a:p>
      </dgm:t>
    </dgm:pt>
    <dgm:pt modelId="{C5A8EFD9-2B83-40F7-A153-2AB527E81322}" type="sibTrans" cxnId="{0CB69004-581E-455F-AFA6-29394D18DF65}">
      <dgm:prSet/>
      <dgm:spPr/>
      <dgm:t>
        <a:bodyPr/>
        <a:lstStyle/>
        <a:p>
          <a:endParaRPr lang="en-US"/>
        </a:p>
      </dgm:t>
    </dgm:pt>
    <dgm:pt modelId="{1BD773EA-1911-4B64-AE93-5706165FC34C}">
      <dgm:prSet phldrT="[Text]"/>
      <dgm:spPr/>
      <dgm:t>
        <a:bodyPr/>
        <a:lstStyle/>
        <a:p>
          <a:r>
            <a:rPr lang="en-US" dirty="0" smtClean="0"/>
            <a:t>UN Environment</a:t>
          </a:r>
          <a:endParaRPr lang="en-US" dirty="0"/>
        </a:p>
      </dgm:t>
    </dgm:pt>
    <dgm:pt modelId="{417707A8-CB37-482D-9D5C-8AF24CDBD71F}" type="parTrans" cxnId="{A89A2295-A3B3-4065-9D90-317CCE50B665}">
      <dgm:prSet/>
      <dgm:spPr/>
      <dgm:t>
        <a:bodyPr/>
        <a:lstStyle/>
        <a:p>
          <a:endParaRPr lang="en-US"/>
        </a:p>
      </dgm:t>
    </dgm:pt>
    <dgm:pt modelId="{9A33FD46-6386-4EF0-927E-2EA0379CA578}" type="sibTrans" cxnId="{A89A2295-A3B3-4065-9D90-317CCE50B665}">
      <dgm:prSet/>
      <dgm:spPr/>
      <dgm:t>
        <a:bodyPr/>
        <a:lstStyle/>
        <a:p>
          <a:endParaRPr lang="en-US"/>
        </a:p>
      </dgm:t>
    </dgm:pt>
    <dgm:pt modelId="{F362AB0F-7380-4A1B-9CD4-BFC00E421276}">
      <dgm:prSet phldrT="[Text]"/>
      <dgm:spPr/>
      <dgm:t>
        <a:bodyPr/>
        <a:lstStyle/>
        <a:p>
          <a:r>
            <a:rPr lang="en-US" dirty="0" smtClean="0"/>
            <a:t>Review and provide comments</a:t>
          </a:r>
          <a:endParaRPr lang="en-US" dirty="0"/>
        </a:p>
      </dgm:t>
    </dgm:pt>
    <dgm:pt modelId="{E3DA836C-7207-4D7C-84B2-088D4B1A37DA}" type="parTrans" cxnId="{CA82A66F-B6FE-4A99-A762-3507D9EBB7DB}">
      <dgm:prSet/>
      <dgm:spPr/>
      <dgm:t>
        <a:bodyPr/>
        <a:lstStyle/>
        <a:p>
          <a:endParaRPr lang="en-US"/>
        </a:p>
      </dgm:t>
    </dgm:pt>
    <dgm:pt modelId="{2CC30D5D-72A7-4013-A492-E6E8BC2D26D3}" type="sibTrans" cxnId="{CA82A66F-B6FE-4A99-A762-3507D9EBB7DB}">
      <dgm:prSet/>
      <dgm:spPr/>
      <dgm:t>
        <a:bodyPr/>
        <a:lstStyle/>
        <a:p>
          <a:endParaRPr lang="en-US"/>
        </a:p>
      </dgm:t>
    </dgm:pt>
    <dgm:pt modelId="{2B95E9E7-7EB7-4EE7-AA7A-D04760F69C4A}">
      <dgm:prSet phldrT="[Text]"/>
      <dgm:spPr/>
      <dgm:t>
        <a:bodyPr/>
        <a:lstStyle/>
        <a:p>
          <a:r>
            <a:rPr lang="en-US" dirty="0" smtClean="0"/>
            <a:t>NOU</a:t>
          </a:r>
          <a:endParaRPr lang="en-US" dirty="0"/>
        </a:p>
      </dgm:t>
    </dgm:pt>
    <dgm:pt modelId="{452ED676-A6EC-49F2-A808-5E5FB18DA87C}" type="parTrans" cxnId="{ECDAA758-CC3A-4D60-AC76-A4B808A3EBE4}">
      <dgm:prSet/>
      <dgm:spPr/>
      <dgm:t>
        <a:bodyPr/>
        <a:lstStyle/>
        <a:p>
          <a:endParaRPr lang="en-US"/>
        </a:p>
      </dgm:t>
    </dgm:pt>
    <dgm:pt modelId="{D9659130-6168-4EBE-BC86-B9174EA4D0F8}" type="sibTrans" cxnId="{ECDAA758-CC3A-4D60-AC76-A4B808A3EBE4}">
      <dgm:prSet/>
      <dgm:spPr/>
      <dgm:t>
        <a:bodyPr/>
        <a:lstStyle/>
        <a:p>
          <a:endParaRPr lang="en-US"/>
        </a:p>
      </dgm:t>
    </dgm:pt>
    <dgm:pt modelId="{DAA9F241-BA12-45A7-983D-06CB4DF1F58A}">
      <dgm:prSet phldrT="[Text]"/>
      <dgm:spPr/>
      <dgm:t>
        <a:bodyPr/>
        <a:lstStyle/>
        <a:p>
          <a:r>
            <a:rPr lang="en-US" dirty="0" smtClean="0"/>
            <a:t>Revise reports as per UN Environment comments</a:t>
          </a:r>
          <a:endParaRPr lang="en-US" dirty="0"/>
        </a:p>
      </dgm:t>
    </dgm:pt>
    <dgm:pt modelId="{B9F5398F-510B-432B-8F59-4ED3E81BCDB3}" type="parTrans" cxnId="{320EDAB6-8C78-4B5C-AA75-32E344C612BB}">
      <dgm:prSet/>
      <dgm:spPr/>
      <dgm:t>
        <a:bodyPr/>
        <a:lstStyle/>
        <a:p>
          <a:endParaRPr lang="en-US"/>
        </a:p>
      </dgm:t>
    </dgm:pt>
    <dgm:pt modelId="{5A83DBD8-0BEA-48DD-B7B2-42B4F1131ACE}" type="sibTrans" cxnId="{320EDAB6-8C78-4B5C-AA75-32E344C612BB}">
      <dgm:prSet/>
      <dgm:spPr/>
      <dgm:t>
        <a:bodyPr/>
        <a:lstStyle/>
        <a:p>
          <a:endParaRPr lang="en-US"/>
        </a:p>
      </dgm:t>
    </dgm:pt>
    <dgm:pt modelId="{3A028CBA-B272-4CB3-824E-C688B2EFA71C}" type="pres">
      <dgm:prSet presAssocID="{37C8EF10-2B64-462D-B41D-29193746FE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55174-C730-4E2E-BF73-AE9397B45C2F}" type="pres">
      <dgm:prSet presAssocID="{73B59081-3794-4925-BA8D-7117DE4766F7}" presName="compNode" presStyleCnt="0"/>
      <dgm:spPr/>
    </dgm:pt>
    <dgm:pt modelId="{53B06190-43F2-415F-A5EC-EE9F3C755D5E}" type="pres">
      <dgm:prSet presAssocID="{73B59081-3794-4925-BA8D-7117DE4766F7}" presName="noGeometry" presStyleCnt="0"/>
      <dgm:spPr/>
    </dgm:pt>
    <dgm:pt modelId="{7549B8CA-340A-4874-A2DC-C197ACAE48F3}" type="pres">
      <dgm:prSet presAssocID="{73B59081-3794-4925-BA8D-7117DE4766F7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8650A-814A-4EB3-9866-8AAE571C9DF6}" type="pres">
      <dgm:prSet presAssocID="{73B59081-3794-4925-BA8D-7117DE4766F7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77F4E9B-A127-46BF-B694-32DD287F964C}" type="pres">
      <dgm:prSet presAssocID="{73B59081-3794-4925-BA8D-7117DE4766F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0E31-7BBD-483D-85D0-2B2B3852B2C1}" type="pres">
      <dgm:prSet presAssocID="{73B59081-3794-4925-BA8D-7117DE4766F7}" presName="aSpace" presStyleCnt="0"/>
      <dgm:spPr/>
    </dgm:pt>
    <dgm:pt modelId="{8EAAFC72-8E55-48EF-9DE2-2BB4A8D4AC23}" type="pres">
      <dgm:prSet presAssocID="{1BD773EA-1911-4B64-AE93-5706165FC34C}" presName="compNode" presStyleCnt="0"/>
      <dgm:spPr/>
    </dgm:pt>
    <dgm:pt modelId="{2F96E835-FF33-4486-9908-82880576F747}" type="pres">
      <dgm:prSet presAssocID="{1BD773EA-1911-4B64-AE93-5706165FC34C}" presName="noGeometry" presStyleCnt="0"/>
      <dgm:spPr/>
    </dgm:pt>
    <dgm:pt modelId="{22A469E9-285F-43F8-BE74-58D3E2998CC0}" type="pres">
      <dgm:prSet presAssocID="{1BD773EA-1911-4B64-AE93-5706165FC34C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0FF2D-3CF1-4882-8C33-15892B47EBD6}" type="pres">
      <dgm:prSet presAssocID="{1BD773EA-1911-4B64-AE93-5706165FC34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13342489-B00A-4709-948C-E0EEDC8AEC0B}" type="pres">
      <dgm:prSet presAssocID="{1BD773EA-1911-4B64-AE93-5706165FC3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7A740-AC70-42CD-8471-8EAEB6D93F73}" type="pres">
      <dgm:prSet presAssocID="{1BD773EA-1911-4B64-AE93-5706165FC34C}" presName="aSpace" presStyleCnt="0"/>
      <dgm:spPr/>
    </dgm:pt>
    <dgm:pt modelId="{9E2A95FE-CAD2-444D-9AEF-F3F2600072D5}" type="pres">
      <dgm:prSet presAssocID="{2B95E9E7-7EB7-4EE7-AA7A-D04760F69C4A}" presName="compNode" presStyleCnt="0"/>
      <dgm:spPr/>
    </dgm:pt>
    <dgm:pt modelId="{388A44D5-81F3-4113-9A7D-AD9298B12F69}" type="pres">
      <dgm:prSet presAssocID="{2B95E9E7-7EB7-4EE7-AA7A-D04760F69C4A}" presName="noGeometry" presStyleCnt="0"/>
      <dgm:spPr/>
    </dgm:pt>
    <dgm:pt modelId="{EF57A100-D20F-4A96-9A3D-D7F81897C057}" type="pres">
      <dgm:prSet presAssocID="{2B95E9E7-7EB7-4EE7-AA7A-D04760F69C4A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81A3E-5BB4-42F9-99EB-769294E56A99}" type="pres">
      <dgm:prSet presAssocID="{2B95E9E7-7EB7-4EE7-AA7A-D04760F69C4A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527C4EBA-3771-4750-96D9-C8CB0D4974E9}" type="pres">
      <dgm:prSet presAssocID="{2B95E9E7-7EB7-4EE7-AA7A-D04760F69C4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91CF1-AF82-4761-BD67-2AA14F22F2E2}" type="presOf" srcId="{2B95E9E7-7EB7-4EE7-AA7A-D04760F69C4A}" destId="{527C4EBA-3771-4750-96D9-C8CB0D4974E9}" srcOrd="0" destOrd="0" presId="urn:microsoft.com/office/officeart/2005/8/layout/hProcess6"/>
    <dgm:cxn modelId="{B5E58546-12FA-4C67-A936-DBC5B156F421}" type="presOf" srcId="{1BD773EA-1911-4B64-AE93-5706165FC34C}" destId="{13342489-B00A-4709-948C-E0EEDC8AEC0B}" srcOrd="0" destOrd="0" presId="urn:microsoft.com/office/officeart/2005/8/layout/hProcess6"/>
    <dgm:cxn modelId="{320EDAB6-8C78-4B5C-AA75-32E344C612BB}" srcId="{2B95E9E7-7EB7-4EE7-AA7A-D04760F69C4A}" destId="{DAA9F241-BA12-45A7-983D-06CB4DF1F58A}" srcOrd="0" destOrd="0" parTransId="{B9F5398F-510B-432B-8F59-4ED3E81BCDB3}" sibTransId="{5A83DBD8-0BEA-48DD-B7B2-42B4F1131ACE}"/>
    <dgm:cxn modelId="{0CB69004-581E-455F-AFA6-29394D18DF65}" srcId="{73B59081-3794-4925-BA8D-7117DE4766F7}" destId="{FFD13F33-402F-4293-8C03-EA4C4E93F8B2}" srcOrd="0" destOrd="0" parTransId="{F8C23492-B60D-400C-BDE5-FE022EF28952}" sibTransId="{C5A8EFD9-2B83-40F7-A153-2AB527E81322}"/>
    <dgm:cxn modelId="{D020A313-8EA7-4716-96FB-07138CAB76B0}" type="presOf" srcId="{DAA9F241-BA12-45A7-983D-06CB4DF1F58A}" destId="{EF57A100-D20F-4A96-9A3D-D7F81897C057}" srcOrd="0" destOrd="0" presId="urn:microsoft.com/office/officeart/2005/8/layout/hProcess6"/>
    <dgm:cxn modelId="{F01D6C5F-20CB-4EEA-B311-136697D93CF0}" type="presOf" srcId="{FFD13F33-402F-4293-8C03-EA4C4E93F8B2}" destId="{68E8650A-814A-4EB3-9866-8AAE571C9DF6}" srcOrd="1" destOrd="0" presId="urn:microsoft.com/office/officeart/2005/8/layout/hProcess6"/>
    <dgm:cxn modelId="{2E61E5EF-1213-4213-99A5-990BD1F65E74}" type="presOf" srcId="{FFD13F33-402F-4293-8C03-EA4C4E93F8B2}" destId="{7549B8CA-340A-4874-A2DC-C197ACAE48F3}" srcOrd="0" destOrd="0" presId="urn:microsoft.com/office/officeart/2005/8/layout/hProcess6"/>
    <dgm:cxn modelId="{CA82A66F-B6FE-4A99-A762-3507D9EBB7DB}" srcId="{1BD773EA-1911-4B64-AE93-5706165FC34C}" destId="{F362AB0F-7380-4A1B-9CD4-BFC00E421276}" srcOrd="0" destOrd="0" parTransId="{E3DA836C-7207-4D7C-84B2-088D4B1A37DA}" sibTransId="{2CC30D5D-72A7-4013-A492-E6E8BC2D26D3}"/>
    <dgm:cxn modelId="{A19B08BA-E4D8-4C56-9B30-30E28C0910C1}" type="presOf" srcId="{DAA9F241-BA12-45A7-983D-06CB4DF1F58A}" destId="{4AC81A3E-5BB4-42F9-99EB-769294E56A99}" srcOrd="1" destOrd="0" presId="urn:microsoft.com/office/officeart/2005/8/layout/hProcess6"/>
    <dgm:cxn modelId="{D1EB1D52-FD45-44B2-8ADF-DE16B75371F8}" srcId="{37C8EF10-2B64-462D-B41D-29193746FE49}" destId="{73B59081-3794-4925-BA8D-7117DE4766F7}" srcOrd="0" destOrd="0" parTransId="{78A365D0-2BA4-4F8B-90A3-145B35015D43}" sibTransId="{787260EF-829D-4FA2-8E11-3BFA072890CA}"/>
    <dgm:cxn modelId="{ECDAA758-CC3A-4D60-AC76-A4B808A3EBE4}" srcId="{37C8EF10-2B64-462D-B41D-29193746FE49}" destId="{2B95E9E7-7EB7-4EE7-AA7A-D04760F69C4A}" srcOrd="2" destOrd="0" parTransId="{452ED676-A6EC-49F2-A808-5E5FB18DA87C}" sibTransId="{D9659130-6168-4EBE-BC86-B9174EA4D0F8}"/>
    <dgm:cxn modelId="{141FA6B7-01E3-4979-A6A2-4B398703D05F}" type="presOf" srcId="{F362AB0F-7380-4A1B-9CD4-BFC00E421276}" destId="{22A469E9-285F-43F8-BE74-58D3E2998CC0}" srcOrd="0" destOrd="0" presId="urn:microsoft.com/office/officeart/2005/8/layout/hProcess6"/>
    <dgm:cxn modelId="{FD0FFBB1-926D-4DDF-9483-F0A1FB794CDE}" type="presOf" srcId="{73B59081-3794-4925-BA8D-7117DE4766F7}" destId="{E77F4E9B-A127-46BF-B694-32DD287F964C}" srcOrd="0" destOrd="0" presId="urn:microsoft.com/office/officeart/2005/8/layout/hProcess6"/>
    <dgm:cxn modelId="{A8F5B0BE-4D22-40FC-B5E8-F35EC30E2833}" type="presOf" srcId="{37C8EF10-2B64-462D-B41D-29193746FE49}" destId="{3A028CBA-B272-4CB3-824E-C688B2EFA71C}" srcOrd="0" destOrd="0" presId="urn:microsoft.com/office/officeart/2005/8/layout/hProcess6"/>
    <dgm:cxn modelId="{2B050D56-C536-4E67-BB7B-6AE379872A56}" type="presOf" srcId="{F362AB0F-7380-4A1B-9CD4-BFC00E421276}" destId="{FDD0FF2D-3CF1-4882-8C33-15892B47EBD6}" srcOrd="1" destOrd="0" presId="urn:microsoft.com/office/officeart/2005/8/layout/hProcess6"/>
    <dgm:cxn modelId="{A89A2295-A3B3-4065-9D90-317CCE50B665}" srcId="{37C8EF10-2B64-462D-B41D-29193746FE49}" destId="{1BD773EA-1911-4B64-AE93-5706165FC34C}" srcOrd="1" destOrd="0" parTransId="{417707A8-CB37-482D-9D5C-8AF24CDBD71F}" sibTransId="{9A33FD46-6386-4EF0-927E-2EA0379CA578}"/>
    <dgm:cxn modelId="{9DCA844B-4600-4283-AAE8-05060962CDC3}" type="presParOf" srcId="{3A028CBA-B272-4CB3-824E-C688B2EFA71C}" destId="{BA355174-C730-4E2E-BF73-AE9397B45C2F}" srcOrd="0" destOrd="0" presId="urn:microsoft.com/office/officeart/2005/8/layout/hProcess6"/>
    <dgm:cxn modelId="{E3B25A83-3270-4859-8118-880396C9FC05}" type="presParOf" srcId="{BA355174-C730-4E2E-BF73-AE9397B45C2F}" destId="{53B06190-43F2-415F-A5EC-EE9F3C755D5E}" srcOrd="0" destOrd="0" presId="urn:microsoft.com/office/officeart/2005/8/layout/hProcess6"/>
    <dgm:cxn modelId="{AA6CCD29-8593-4787-A3B2-61275E93BFB3}" type="presParOf" srcId="{BA355174-C730-4E2E-BF73-AE9397B45C2F}" destId="{7549B8CA-340A-4874-A2DC-C197ACAE48F3}" srcOrd="1" destOrd="0" presId="urn:microsoft.com/office/officeart/2005/8/layout/hProcess6"/>
    <dgm:cxn modelId="{D88C0C79-19F7-4782-9967-0BE313FD3D46}" type="presParOf" srcId="{BA355174-C730-4E2E-BF73-AE9397B45C2F}" destId="{68E8650A-814A-4EB3-9866-8AAE571C9DF6}" srcOrd="2" destOrd="0" presId="urn:microsoft.com/office/officeart/2005/8/layout/hProcess6"/>
    <dgm:cxn modelId="{6B7CFB18-E67B-43D9-B8A3-C8C5748DD215}" type="presParOf" srcId="{BA355174-C730-4E2E-BF73-AE9397B45C2F}" destId="{E77F4E9B-A127-46BF-B694-32DD287F964C}" srcOrd="3" destOrd="0" presId="urn:microsoft.com/office/officeart/2005/8/layout/hProcess6"/>
    <dgm:cxn modelId="{FE57C80F-D354-4FC6-8653-2ECD6E06F016}" type="presParOf" srcId="{3A028CBA-B272-4CB3-824E-C688B2EFA71C}" destId="{19400E31-7BBD-483D-85D0-2B2B3852B2C1}" srcOrd="1" destOrd="0" presId="urn:microsoft.com/office/officeart/2005/8/layout/hProcess6"/>
    <dgm:cxn modelId="{72BDDE58-ABFE-4EAD-9D51-7CAA1047398C}" type="presParOf" srcId="{3A028CBA-B272-4CB3-824E-C688B2EFA71C}" destId="{8EAAFC72-8E55-48EF-9DE2-2BB4A8D4AC23}" srcOrd="2" destOrd="0" presId="urn:microsoft.com/office/officeart/2005/8/layout/hProcess6"/>
    <dgm:cxn modelId="{67D29D3B-01D8-4CDF-A4D9-421AFDC2276D}" type="presParOf" srcId="{8EAAFC72-8E55-48EF-9DE2-2BB4A8D4AC23}" destId="{2F96E835-FF33-4486-9908-82880576F747}" srcOrd="0" destOrd="0" presId="urn:microsoft.com/office/officeart/2005/8/layout/hProcess6"/>
    <dgm:cxn modelId="{D90BDC0C-53B2-41A0-B8BB-228702CBFA63}" type="presParOf" srcId="{8EAAFC72-8E55-48EF-9DE2-2BB4A8D4AC23}" destId="{22A469E9-285F-43F8-BE74-58D3E2998CC0}" srcOrd="1" destOrd="0" presId="urn:microsoft.com/office/officeart/2005/8/layout/hProcess6"/>
    <dgm:cxn modelId="{A90C0B7C-1453-408D-A4F8-5A76A5A353D2}" type="presParOf" srcId="{8EAAFC72-8E55-48EF-9DE2-2BB4A8D4AC23}" destId="{FDD0FF2D-3CF1-4882-8C33-15892B47EBD6}" srcOrd="2" destOrd="0" presId="urn:microsoft.com/office/officeart/2005/8/layout/hProcess6"/>
    <dgm:cxn modelId="{8CBA877E-DD6C-4208-905C-DFC32DF6D027}" type="presParOf" srcId="{8EAAFC72-8E55-48EF-9DE2-2BB4A8D4AC23}" destId="{13342489-B00A-4709-948C-E0EEDC8AEC0B}" srcOrd="3" destOrd="0" presId="urn:microsoft.com/office/officeart/2005/8/layout/hProcess6"/>
    <dgm:cxn modelId="{D8065840-10DF-4610-A48B-1B672D5A7F75}" type="presParOf" srcId="{3A028CBA-B272-4CB3-824E-C688B2EFA71C}" destId="{F937A740-AC70-42CD-8471-8EAEB6D93F73}" srcOrd="3" destOrd="0" presId="urn:microsoft.com/office/officeart/2005/8/layout/hProcess6"/>
    <dgm:cxn modelId="{F74B1578-2CE2-4ED9-8E3B-2145F8F11221}" type="presParOf" srcId="{3A028CBA-B272-4CB3-824E-C688B2EFA71C}" destId="{9E2A95FE-CAD2-444D-9AEF-F3F2600072D5}" srcOrd="4" destOrd="0" presId="urn:microsoft.com/office/officeart/2005/8/layout/hProcess6"/>
    <dgm:cxn modelId="{7CBC9B93-4CE9-42B6-8AB9-488C07E28CF1}" type="presParOf" srcId="{9E2A95FE-CAD2-444D-9AEF-F3F2600072D5}" destId="{388A44D5-81F3-4113-9A7D-AD9298B12F69}" srcOrd="0" destOrd="0" presId="urn:microsoft.com/office/officeart/2005/8/layout/hProcess6"/>
    <dgm:cxn modelId="{11E7B04A-4FA5-4BCB-A962-9C75FD9E15A7}" type="presParOf" srcId="{9E2A95FE-CAD2-444D-9AEF-F3F2600072D5}" destId="{EF57A100-D20F-4A96-9A3D-D7F81897C057}" srcOrd="1" destOrd="0" presId="urn:microsoft.com/office/officeart/2005/8/layout/hProcess6"/>
    <dgm:cxn modelId="{BA85E9BC-1474-47C1-A9FB-934313DEB12C}" type="presParOf" srcId="{9E2A95FE-CAD2-444D-9AEF-F3F2600072D5}" destId="{4AC81A3E-5BB4-42F9-99EB-769294E56A99}" srcOrd="2" destOrd="0" presId="urn:microsoft.com/office/officeart/2005/8/layout/hProcess6"/>
    <dgm:cxn modelId="{585779A5-66B1-4618-9823-12D8AABAF2EB}" type="presParOf" srcId="{9E2A95FE-CAD2-444D-9AEF-F3F2600072D5}" destId="{527C4EBA-3771-4750-96D9-C8CB0D4974E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8EF10-2B64-462D-B41D-29193746FE49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B59081-3794-4925-BA8D-7117DE4766F7}">
      <dgm:prSet phldrT="[Text]"/>
      <dgm:spPr/>
      <dgm:t>
        <a:bodyPr/>
        <a:lstStyle/>
        <a:p>
          <a:r>
            <a:rPr lang="en-US" dirty="0" smtClean="0"/>
            <a:t>UN Environment</a:t>
          </a:r>
          <a:endParaRPr lang="en-US" dirty="0"/>
        </a:p>
      </dgm:t>
    </dgm:pt>
    <dgm:pt modelId="{78A365D0-2BA4-4F8B-90A3-145B35015D43}" type="parTrans" cxnId="{D1EB1D52-FD45-44B2-8ADF-DE16B75371F8}">
      <dgm:prSet/>
      <dgm:spPr/>
      <dgm:t>
        <a:bodyPr/>
        <a:lstStyle/>
        <a:p>
          <a:endParaRPr lang="en-US"/>
        </a:p>
      </dgm:t>
    </dgm:pt>
    <dgm:pt modelId="{787260EF-829D-4FA2-8E11-3BFA072890CA}" type="sibTrans" cxnId="{D1EB1D52-FD45-44B2-8ADF-DE16B75371F8}">
      <dgm:prSet/>
      <dgm:spPr/>
      <dgm:t>
        <a:bodyPr/>
        <a:lstStyle/>
        <a:p>
          <a:endParaRPr lang="en-US"/>
        </a:p>
      </dgm:t>
    </dgm:pt>
    <dgm:pt modelId="{FFD13F33-402F-4293-8C03-EA4C4E93F8B2}">
      <dgm:prSet phldrT="[Text]"/>
      <dgm:spPr/>
      <dgm:t>
        <a:bodyPr/>
        <a:lstStyle/>
        <a:p>
          <a:r>
            <a:rPr lang="en-US" dirty="0" smtClean="0"/>
            <a:t>Request Paris for Approval (Internal)</a:t>
          </a:r>
          <a:endParaRPr lang="en-US" dirty="0"/>
        </a:p>
      </dgm:t>
    </dgm:pt>
    <dgm:pt modelId="{F8C23492-B60D-400C-BDE5-FE022EF28952}" type="parTrans" cxnId="{0CB69004-581E-455F-AFA6-29394D18DF65}">
      <dgm:prSet/>
      <dgm:spPr/>
      <dgm:t>
        <a:bodyPr/>
        <a:lstStyle/>
        <a:p>
          <a:endParaRPr lang="en-US"/>
        </a:p>
      </dgm:t>
    </dgm:pt>
    <dgm:pt modelId="{C5A8EFD9-2B83-40F7-A153-2AB527E81322}" type="sibTrans" cxnId="{0CB69004-581E-455F-AFA6-29394D18DF65}">
      <dgm:prSet/>
      <dgm:spPr/>
      <dgm:t>
        <a:bodyPr/>
        <a:lstStyle/>
        <a:p>
          <a:endParaRPr lang="en-US"/>
        </a:p>
      </dgm:t>
    </dgm:pt>
    <dgm:pt modelId="{1BD773EA-1911-4B64-AE93-5706165FC34C}">
      <dgm:prSet phldrT="[Text]"/>
      <dgm:spPr/>
      <dgm:t>
        <a:bodyPr/>
        <a:lstStyle/>
        <a:p>
          <a:r>
            <a:rPr lang="en-US" dirty="0" smtClean="0"/>
            <a:t>UN Environment</a:t>
          </a:r>
          <a:endParaRPr lang="en-US" dirty="0"/>
        </a:p>
      </dgm:t>
    </dgm:pt>
    <dgm:pt modelId="{417707A8-CB37-482D-9D5C-8AF24CDBD71F}" type="parTrans" cxnId="{A89A2295-A3B3-4065-9D90-317CCE50B665}">
      <dgm:prSet/>
      <dgm:spPr/>
      <dgm:t>
        <a:bodyPr/>
        <a:lstStyle/>
        <a:p>
          <a:endParaRPr lang="en-US"/>
        </a:p>
      </dgm:t>
    </dgm:pt>
    <dgm:pt modelId="{9A33FD46-6386-4EF0-927E-2EA0379CA578}" type="sibTrans" cxnId="{A89A2295-A3B3-4065-9D90-317CCE50B665}">
      <dgm:prSet/>
      <dgm:spPr/>
      <dgm:t>
        <a:bodyPr/>
        <a:lstStyle/>
        <a:p>
          <a:endParaRPr lang="en-US"/>
        </a:p>
      </dgm:t>
    </dgm:pt>
    <dgm:pt modelId="{F362AB0F-7380-4A1B-9CD4-BFC00E421276}">
      <dgm:prSet phldrT="[Text]"/>
      <dgm:spPr/>
      <dgm:t>
        <a:bodyPr/>
        <a:lstStyle/>
        <a:p>
          <a:r>
            <a:rPr lang="en-US" dirty="0" smtClean="0"/>
            <a:t>Review, provide comments or approval</a:t>
          </a:r>
          <a:endParaRPr lang="en-US" dirty="0"/>
        </a:p>
      </dgm:t>
    </dgm:pt>
    <dgm:pt modelId="{E3DA836C-7207-4D7C-84B2-088D4B1A37DA}" type="parTrans" cxnId="{CA82A66F-B6FE-4A99-A762-3507D9EBB7DB}">
      <dgm:prSet/>
      <dgm:spPr/>
      <dgm:t>
        <a:bodyPr/>
        <a:lstStyle/>
        <a:p>
          <a:endParaRPr lang="en-US"/>
        </a:p>
      </dgm:t>
    </dgm:pt>
    <dgm:pt modelId="{2CC30D5D-72A7-4013-A492-E6E8BC2D26D3}" type="sibTrans" cxnId="{CA82A66F-B6FE-4A99-A762-3507D9EBB7DB}">
      <dgm:prSet/>
      <dgm:spPr/>
      <dgm:t>
        <a:bodyPr/>
        <a:lstStyle/>
        <a:p>
          <a:endParaRPr lang="en-US"/>
        </a:p>
      </dgm:t>
    </dgm:pt>
    <dgm:pt modelId="{2B95E9E7-7EB7-4EE7-AA7A-D04760F69C4A}">
      <dgm:prSet phldrT="[Text]"/>
      <dgm:spPr/>
      <dgm:t>
        <a:bodyPr/>
        <a:lstStyle/>
        <a:p>
          <a:r>
            <a:rPr lang="en-US" dirty="0" smtClean="0"/>
            <a:t>UN Environment</a:t>
          </a:r>
          <a:endParaRPr lang="en-US" dirty="0"/>
        </a:p>
      </dgm:t>
    </dgm:pt>
    <dgm:pt modelId="{452ED676-A6EC-49F2-A808-5E5FB18DA87C}" type="parTrans" cxnId="{ECDAA758-CC3A-4D60-AC76-A4B808A3EBE4}">
      <dgm:prSet/>
      <dgm:spPr/>
      <dgm:t>
        <a:bodyPr/>
        <a:lstStyle/>
        <a:p>
          <a:endParaRPr lang="en-US"/>
        </a:p>
      </dgm:t>
    </dgm:pt>
    <dgm:pt modelId="{D9659130-6168-4EBE-BC86-B9174EA4D0F8}" type="sibTrans" cxnId="{ECDAA758-CC3A-4D60-AC76-A4B808A3EBE4}">
      <dgm:prSet/>
      <dgm:spPr/>
      <dgm:t>
        <a:bodyPr/>
        <a:lstStyle/>
        <a:p>
          <a:endParaRPr lang="en-US"/>
        </a:p>
      </dgm:t>
    </dgm:pt>
    <dgm:pt modelId="{DAA9F241-BA12-45A7-983D-06CB4DF1F58A}">
      <dgm:prSet phldrT="[Text]"/>
      <dgm:spPr/>
      <dgm:t>
        <a:bodyPr/>
        <a:lstStyle/>
        <a:p>
          <a:r>
            <a:rPr lang="en-US" dirty="0" smtClean="0"/>
            <a:t>Process payment</a:t>
          </a:r>
          <a:endParaRPr lang="en-US" dirty="0"/>
        </a:p>
      </dgm:t>
    </dgm:pt>
    <dgm:pt modelId="{B9F5398F-510B-432B-8F59-4ED3E81BCDB3}" type="parTrans" cxnId="{320EDAB6-8C78-4B5C-AA75-32E344C612BB}">
      <dgm:prSet/>
      <dgm:spPr/>
      <dgm:t>
        <a:bodyPr/>
        <a:lstStyle/>
        <a:p>
          <a:endParaRPr lang="en-US"/>
        </a:p>
      </dgm:t>
    </dgm:pt>
    <dgm:pt modelId="{5A83DBD8-0BEA-48DD-B7B2-42B4F1131ACE}" type="sibTrans" cxnId="{320EDAB6-8C78-4B5C-AA75-32E344C612BB}">
      <dgm:prSet/>
      <dgm:spPr/>
      <dgm:t>
        <a:bodyPr/>
        <a:lstStyle/>
        <a:p>
          <a:endParaRPr lang="en-US"/>
        </a:p>
      </dgm:t>
    </dgm:pt>
    <dgm:pt modelId="{3A028CBA-B272-4CB3-824E-C688B2EFA71C}" type="pres">
      <dgm:prSet presAssocID="{37C8EF10-2B64-462D-B41D-29193746FE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55174-C730-4E2E-BF73-AE9397B45C2F}" type="pres">
      <dgm:prSet presAssocID="{73B59081-3794-4925-BA8D-7117DE4766F7}" presName="compNode" presStyleCnt="0"/>
      <dgm:spPr/>
    </dgm:pt>
    <dgm:pt modelId="{53B06190-43F2-415F-A5EC-EE9F3C755D5E}" type="pres">
      <dgm:prSet presAssocID="{73B59081-3794-4925-BA8D-7117DE4766F7}" presName="noGeometry" presStyleCnt="0"/>
      <dgm:spPr/>
    </dgm:pt>
    <dgm:pt modelId="{7549B8CA-340A-4874-A2DC-C197ACAE48F3}" type="pres">
      <dgm:prSet presAssocID="{73B59081-3794-4925-BA8D-7117DE4766F7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8650A-814A-4EB3-9866-8AAE571C9DF6}" type="pres">
      <dgm:prSet presAssocID="{73B59081-3794-4925-BA8D-7117DE4766F7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77F4E9B-A127-46BF-B694-32DD287F964C}" type="pres">
      <dgm:prSet presAssocID="{73B59081-3794-4925-BA8D-7117DE4766F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0E31-7BBD-483D-85D0-2B2B3852B2C1}" type="pres">
      <dgm:prSet presAssocID="{73B59081-3794-4925-BA8D-7117DE4766F7}" presName="aSpace" presStyleCnt="0"/>
      <dgm:spPr/>
    </dgm:pt>
    <dgm:pt modelId="{8EAAFC72-8E55-48EF-9DE2-2BB4A8D4AC23}" type="pres">
      <dgm:prSet presAssocID="{1BD773EA-1911-4B64-AE93-5706165FC34C}" presName="compNode" presStyleCnt="0"/>
      <dgm:spPr/>
    </dgm:pt>
    <dgm:pt modelId="{2F96E835-FF33-4486-9908-82880576F747}" type="pres">
      <dgm:prSet presAssocID="{1BD773EA-1911-4B64-AE93-5706165FC34C}" presName="noGeometry" presStyleCnt="0"/>
      <dgm:spPr/>
    </dgm:pt>
    <dgm:pt modelId="{22A469E9-285F-43F8-BE74-58D3E2998CC0}" type="pres">
      <dgm:prSet presAssocID="{1BD773EA-1911-4B64-AE93-5706165FC34C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0FF2D-3CF1-4882-8C33-15892B47EBD6}" type="pres">
      <dgm:prSet presAssocID="{1BD773EA-1911-4B64-AE93-5706165FC34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13342489-B00A-4709-948C-E0EEDC8AEC0B}" type="pres">
      <dgm:prSet presAssocID="{1BD773EA-1911-4B64-AE93-5706165FC3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7A740-AC70-42CD-8471-8EAEB6D93F73}" type="pres">
      <dgm:prSet presAssocID="{1BD773EA-1911-4B64-AE93-5706165FC34C}" presName="aSpace" presStyleCnt="0"/>
      <dgm:spPr/>
    </dgm:pt>
    <dgm:pt modelId="{9E2A95FE-CAD2-444D-9AEF-F3F2600072D5}" type="pres">
      <dgm:prSet presAssocID="{2B95E9E7-7EB7-4EE7-AA7A-D04760F69C4A}" presName="compNode" presStyleCnt="0"/>
      <dgm:spPr/>
    </dgm:pt>
    <dgm:pt modelId="{388A44D5-81F3-4113-9A7D-AD9298B12F69}" type="pres">
      <dgm:prSet presAssocID="{2B95E9E7-7EB7-4EE7-AA7A-D04760F69C4A}" presName="noGeometry" presStyleCnt="0"/>
      <dgm:spPr/>
    </dgm:pt>
    <dgm:pt modelId="{EF57A100-D20F-4A96-9A3D-D7F81897C057}" type="pres">
      <dgm:prSet presAssocID="{2B95E9E7-7EB7-4EE7-AA7A-D04760F69C4A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81A3E-5BB4-42F9-99EB-769294E56A99}" type="pres">
      <dgm:prSet presAssocID="{2B95E9E7-7EB7-4EE7-AA7A-D04760F69C4A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527C4EBA-3771-4750-96D9-C8CB0D4974E9}" type="pres">
      <dgm:prSet presAssocID="{2B95E9E7-7EB7-4EE7-AA7A-D04760F69C4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EDAB6-8C78-4B5C-AA75-32E344C612BB}" srcId="{2B95E9E7-7EB7-4EE7-AA7A-D04760F69C4A}" destId="{DAA9F241-BA12-45A7-983D-06CB4DF1F58A}" srcOrd="0" destOrd="0" parTransId="{B9F5398F-510B-432B-8F59-4ED3E81BCDB3}" sibTransId="{5A83DBD8-0BEA-48DD-B7B2-42B4F1131ACE}"/>
    <dgm:cxn modelId="{0CB69004-581E-455F-AFA6-29394D18DF65}" srcId="{73B59081-3794-4925-BA8D-7117DE4766F7}" destId="{FFD13F33-402F-4293-8C03-EA4C4E93F8B2}" srcOrd="0" destOrd="0" parTransId="{F8C23492-B60D-400C-BDE5-FE022EF28952}" sibTransId="{C5A8EFD9-2B83-40F7-A153-2AB527E81322}"/>
    <dgm:cxn modelId="{5611CFB8-A9D3-4B5E-9A80-010377D5DE21}" type="presOf" srcId="{1BD773EA-1911-4B64-AE93-5706165FC34C}" destId="{13342489-B00A-4709-948C-E0EEDC8AEC0B}" srcOrd="0" destOrd="0" presId="urn:microsoft.com/office/officeart/2005/8/layout/hProcess6"/>
    <dgm:cxn modelId="{E89FC019-AA93-4B1F-A1C6-DCD29020673A}" type="presOf" srcId="{FFD13F33-402F-4293-8C03-EA4C4E93F8B2}" destId="{7549B8CA-340A-4874-A2DC-C197ACAE48F3}" srcOrd="0" destOrd="0" presId="urn:microsoft.com/office/officeart/2005/8/layout/hProcess6"/>
    <dgm:cxn modelId="{6CD6C69F-0841-4934-8E07-1950268EADA1}" type="presOf" srcId="{DAA9F241-BA12-45A7-983D-06CB4DF1F58A}" destId="{EF57A100-D20F-4A96-9A3D-D7F81897C057}" srcOrd="0" destOrd="0" presId="urn:microsoft.com/office/officeart/2005/8/layout/hProcess6"/>
    <dgm:cxn modelId="{CA82A66F-B6FE-4A99-A762-3507D9EBB7DB}" srcId="{1BD773EA-1911-4B64-AE93-5706165FC34C}" destId="{F362AB0F-7380-4A1B-9CD4-BFC00E421276}" srcOrd="0" destOrd="0" parTransId="{E3DA836C-7207-4D7C-84B2-088D4B1A37DA}" sibTransId="{2CC30D5D-72A7-4013-A492-E6E8BC2D26D3}"/>
    <dgm:cxn modelId="{13CD8200-7DD9-4F55-982F-77C03B12F969}" type="presOf" srcId="{DAA9F241-BA12-45A7-983D-06CB4DF1F58A}" destId="{4AC81A3E-5BB4-42F9-99EB-769294E56A99}" srcOrd="1" destOrd="0" presId="urn:microsoft.com/office/officeart/2005/8/layout/hProcess6"/>
    <dgm:cxn modelId="{D1EB1D52-FD45-44B2-8ADF-DE16B75371F8}" srcId="{37C8EF10-2B64-462D-B41D-29193746FE49}" destId="{73B59081-3794-4925-BA8D-7117DE4766F7}" srcOrd="0" destOrd="0" parTransId="{78A365D0-2BA4-4F8B-90A3-145B35015D43}" sibTransId="{787260EF-829D-4FA2-8E11-3BFA072890CA}"/>
    <dgm:cxn modelId="{DE884CA0-F570-4805-9459-624A6941FD49}" type="presOf" srcId="{FFD13F33-402F-4293-8C03-EA4C4E93F8B2}" destId="{68E8650A-814A-4EB3-9866-8AAE571C9DF6}" srcOrd="1" destOrd="0" presId="urn:microsoft.com/office/officeart/2005/8/layout/hProcess6"/>
    <dgm:cxn modelId="{0C233F97-4E45-4230-9F53-D411BE140A20}" type="presOf" srcId="{73B59081-3794-4925-BA8D-7117DE4766F7}" destId="{E77F4E9B-A127-46BF-B694-32DD287F964C}" srcOrd="0" destOrd="0" presId="urn:microsoft.com/office/officeart/2005/8/layout/hProcess6"/>
    <dgm:cxn modelId="{ECDAA758-CC3A-4D60-AC76-A4B808A3EBE4}" srcId="{37C8EF10-2B64-462D-B41D-29193746FE49}" destId="{2B95E9E7-7EB7-4EE7-AA7A-D04760F69C4A}" srcOrd="2" destOrd="0" parTransId="{452ED676-A6EC-49F2-A808-5E5FB18DA87C}" sibTransId="{D9659130-6168-4EBE-BC86-B9174EA4D0F8}"/>
    <dgm:cxn modelId="{90FCB263-72F8-4082-A091-16E491B3ED43}" type="presOf" srcId="{F362AB0F-7380-4A1B-9CD4-BFC00E421276}" destId="{22A469E9-285F-43F8-BE74-58D3E2998CC0}" srcOrd="0" destOrd="0" presId="urn:microsoft.com/office/officeart/2005/8/layout/hProcess6"/>
    <dgm:cxn modelId="{97F2099E-03D7-4868-98E0-060387DC0E83}" type="presOf" srcId="{F362AB0F-7380-4A1B-9CD4-BFC00E421276}" destId="{FDD0FF2D-3CF1-4882-8C33-15892B47EBD6}" srcOrd="1" destOrd="0" presId="urn:microsoft.com/office/officeart/2005/8/layout/hProcess6"/>
    <dgm:cxn modelId="{A550405C-02D4-4E66-A683-F69F495F6605}" type="presOf" srcId="{37C8EF10-2B64-462D-B41D-29193746FE49}" destId="{3A028CBA-B272-4CB3-824E-C688B2EFA71C}" srcOrd="0" destOrd="0" presId="urn:microsoft.com/office/officeart/2005/8/layout/hProcess6"/>
    <dgm:cxn modelId="{DC7CEF13-5D8C-4774-8327-A264FCB560D4}" type="presOf" srcId="{2B95E9E7-7EB7-4EE7-AA7A-D04760F69C4A}" destId="{527C4EBA-3771-4750-96D9-C8CB0D4974E9}" srcOrd="0" destOrd="0" presId="urn:microsoft.com/office/officeart/2005/8/layout/hProcess6"/>
    <dgm:cxn modelId="{A89A2295-A3B3-4065-9D90-317CCE50B665}" srcId="{37C8EF10-2B64-462D-B41D-29193746FE49}" destId="{1BD773EA-1911-4B64-AE93-5706165FC34C}" srcOrd="1" destOrd="0" parTransId="{417707A8-CB37-482D-9D5C-8AF24CDBD71F}" sibTransId="{9A33FD46-6386-4EF0-927E-2EA0379CA578}"/>
    <dgm:cxn modelId="{0A9F15C8-F469-4873-B5BB-58D392F85DF0}" type="presParOf" srcId="{3A028CBA-B272-4CB3-824E-C688B2EFA71C}" destId="{BA355174-C730-4E2E-BF73-AE9397B45C2F}" srcOrd="0" destOrd="0" presId="urn:microsoft.com/office/officeart/2005/8/layout/hProcess6"/>
    <dgm:cxn modelId="{05E285FC-535A-4F89-8421-0929C1BAE772}" type="presParOf" srcId="{BA355174-C730-4E2E-BF73-AE9397B45C2F}" destId="{53B06190-43F2-415F-A5EC-EE9F3C755D5E}" srcOrd="0" destOrd="0" presId="urn:microsoft.com/office/officeart/2005/8/layout/hProcess6"/>
    <dgm:cxn modelId="{3DA8F22F-FF83-4076-BAF6-BA3F55A9AB9D}" type="presParOf" srcId="{BA355174-C730-4E2E-BF73-AE9397B45C2F}" destId="{7549B8CA-340A-4874-A2DC-C197ACAE48F3}" srcOrd="1" destOrd="0" presId="urn:microsoft.com/office/officeart/2005/8/layout/hProcess6"/>
    <dgm:cxn modelId="{8788751F-69BA-4EA9-BA7C-EDEA17092E1A}" type="presParOf" srcId="{BA355174-C730-4E2E-BF73-AE9397B45C2F}" destId="{68E8650A-814A-4EB3-9866-8AAE571C9DF6}" srcOrd="2" destOrd="0" presId="urn:microsoft.com/office/officeart/2005/8/layout/hProcess6"/>
    <dgm:cxn modelId="{404D9462-3D7F-4613-8D65-8C79FF623CA8}" type="presParOf" srcId="{BA355174-C730-4E2E-BF73-AE9397B45C2F}" destId="{E77F4E9B-A127-46BF-B694-32DD287F964C}" srcOrd="3" destOrd="0" presId="urn:microsoft.com/office/officeart/2005/8/layout/hProcess6"/>
    <dgm:cxn modelId="{CC686921-C560-4DB3-B9B9-089CE62A1DF9}" type="presParOf" srcId="{3A028CBA-B272-4CB3-824E-C688B2EFA71C}" destId="{19400E31-7BBD-483D-85D0-2B2B3852B2C1}" srcOrd="1" destOrd="0" presId="urn:microsoft.com/office/officeart/2005/8/layout/hProcess6"/>
    <dgm:cxn modelId="{1AAA39AE-72CE-4642-B7F3-BB2246934232}" type="presParOf" srcId="{3A028CBA-B272-4CB3-824E-C688B2EFA71C}" destId="{8EAAFC72-8E55-48EF-9DE2-2BB4A8D4AC23}" srcOrd="2" destOrd="0" presId="urn:microsoft.com/office/officeart/2005/8/layout/hProcess6"/>
    <dgm:cxn modelId="{12641A10-FDEA-4450-82CD-4F18054EA025}" type="presParOf" srcId="{8EAAFC72-8E55-48EF-9DE2-2BB4A8D4AC23}" destId="{2F96E835-FF33-4486-9908-82880576F747}" srcOrd="0" destOrd="0" presId="urn:microsoft.com/office/officeart/2005/8/layout/hProcess6"/>
    <dgm:cxn modelId="{2F5627FA-E65B-4F5E-8F18-FC4FFFE890A2}" type="presParOf" srcId="{8EAAFC72-8E55-48EF-9DE2-2BB4A8D4AC23}" destId="{22A469E9-285F-43F8-BE74-58D3E2998CC0}" srcOrd="1" destOrd="0" presId="urn:microsoft.com/office/officeart/2005/8/layout/hProcess6"/>
    <dgm:cxn modelId="{E6DE9154-4F93-422C-9FAA-C293DC2F3741}" type="presParOf" srcId="{8EAAFC72-8E55-48EF-9DE2-2BB4A8D4AC23}" destId="{FDD0FF2D-3CF1-4882-8C33-15892B47EBD6}" srcOrd="2" destOrd="0" presId="urn:microsoft.com/office/officeart/2005/8/layout/hProcess6"/>
    <dgm:cxn modelId="{1DD5802E-EC00-4DAB-AFDF-074A14919A50}" type="presParOf" srcId="{8EAAFC72-8E55-48EF-9DE2-2BB4A8D4AC23}" destId="{13342489-B00A-4709-948C-E0EEDC8AEC0B}" srcOrd="3" destOrd="0" presId="urn:microsoft.com/office/officeart/2005/8/layout/hProcess6"/>
    <dgm:cxn modelId="{711F12B5-DAAC-473A-8427-31637417945F}" type="presParOf" srcId="{3A028CBA-B272-4CB3-824E-C688B2EFA71C}" destId="{F937A740-AC70-42CD-8471-8EAEB6D93F73}" srcOrd="3" destOrd="0" presId="urn:microsoft.com/office/officeart/2005/8/layout/hProcess6"/>
    <dgm:cxn modelId="{CE487E8F-FEDE-484C-93F1-5D221FD63170}" type="presParOf" srcId="{3A028CBA-B272-4CB3-824E-C688B2EFA71C}" destId="{9E2A95FE-CAD2-444D-9AEF-F3F2600072D5}" srcOrd="4" destOrd="0" presId="urn:microsoft.com/office/officeart/2005/8/layout/hProcess6"/>
    <dgm:cxn modelId="{C0673255-8EB0-487A-9A86-F4FBAD2A5A62}" type="presParOf" srcId="{9E2A95FE-CAD2-444D-9AEF-F3F2600072D5}" destId="{388A44D5-81F3-4113-9A7D-AD9298B12F69}" srcOrd="0" destOrd="0" presId="urn:microsoft.com/office/officeart/2005/8/layout/hProcess6"/>
    <dgm:cxn modelId="{BB71578F-DBDC-493A-A945-D642D50FFAF2}" type="presParOf" srcId="{9E2A95FE-CAD2-444D-9AEF-F3F2600072D5}" destId="{EF57A100-D20F-4A96-9A3D-D7F81897C057}" srcOrd="1" destOrd="0" presId="urn:microsoft.com/office/officeart/2005/8/layout/hProcess6"/>
    <dgm:cxn modelId="{A8F656CE-4969-4FF5-B30D-EA2B346B1958}" type="presParOf" srcId="{9E2A95FE-CAD2-444D-9AEF-F3F2600072D5}" destId="{4AC81A3E-5BB4-42F9-99EB-769294E56A99}" srcOrd="2" destOrd="0" presId="urn:microsoft.com/office/officeart/2005/8/layout/hProcess6"/>
    <dgm:cxn modelId="{19B16CFE-8B1C-44BA-A3B6-C005BF48EC98}" type="presParOf" srcId="{9E2A95FE-CAD2-444D-9AEF-F3F2600072D5}" destId="{527C4EBA-3771-4750-96D9-C8CB0D4974E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B8CA-340A-4874-A2DC-C197ACAE48F3}">
      <dsp:nvSpPr>
        <dsp:cNvPr id="0" name=""/>
        <dsp:cNvSpPr/>
      </dsp:nvSpPr>
      <dsp:spPr>
        <a:xfrm>
          <a:off x="573617" y="147711"/>
          <a:ext cx="2277219" cy="19905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Submit required reports to UN Environment</a:t>
          </a:r>
          <a:endParaRPr lang="en-US" sz="1700" kern="1200" dirty="0"/>
        </a:p>
      </dsp:txBody>
      <dsp:txXfrm>
        <a:off x="1142922" y="446297"/>
        <a:ext cx="1110144" cy="1393404"/>
      </dsp:txXfrm>
    </dsp:sp>
    <dsp:sp modelId="{E77F4E9B-A127-46BF-B694-32DD287F964C}">
      <dsp:nvSpPr>
        <dsp:cNvPr id="0" name=""/>
        <dsp:cNvSpPr/>
      </dsp:nvSpPr>
      <dsp:spPr>
        <a:xfrm>
          <a:off x="4312" y="573695"/>
          <a:ext cx="1138609" cy="1138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NOU</a:t>
          </a:r>
          <a:endParaRPr lang="en-US" sz="1300" kern="1200" dirty="0"/>
        </a:p>
      </dsp:txBody>
      <dsp:txXfrm>
        <a:off x="171057" y="740440"/>
        <a:ext cx="805119" cy="805119"/>
      </dsp:txXfrm>
    </dsp:sp>
    <dsp:sp modelId="{22A469E9-285F-43F8-BE74-58D3E2998CC0}">
      <dsp:nvSpPr>
        <dsp:cNvPr id="0" name=""/>
        <dsp:cNvSpPr/>
      </dsp:nvSpPr>
      <dsp:spPr>
        <a:xfrm>
          <a:off x="3562467" y="147711"/>
          <a:ext cx="2277219" cy="19905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10492125"/>
            <a:satOff val="8301"/>
            <a:lumOff val="58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0492125"/>
              <a:satOff val="830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Review and provide comments</a:t>
          </a:r>
          <a:endParaRPr lang="en-US" sz="1700" kern="1200" dirty="0"/>
        </a:p>
      </dsp:txBody>
      <dsp:txXfrm>
        <a:off x="4131772" y="446297"/>
        <a:ext cx="1110144" cy="1393404"/>
      </dsp:txXfrm>
    </dsp:sp>
    <dsp:sp modelId="{13342489-B00A-4709-948C-E0EEDC8AEC0B}">
      <dsp:nvSpPr>
        <dsp:cNvPr id="0" name=""/>
        <dsp:cNvSpPr/>
      </dsp:nvSpPr>
      <dsp:spPr>
        <a:xfrm>
          <a:off x="2993163" y="573695"/>
          <a:ext cx="1138609" cy="1138609"/>
        </a:xfrm>
        <a:prstGeom prst="ellipse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 Environment</a:t>
          </a:r>
          <a:endParaRPr lang="en-US" sz="1300" kern="1200" dirty="0"/>
        </a:p>
      </dsp:txBody>
      <dsp:txXfrm>
        <a:off x="3159908" y="740440"/>
        <a:ext cx="805119" cy="805119"/>
      </dsp:txXfrm>
    </dsp:sp>
    <dsp:sp modelId="{EF57A100-D20F-4A96-9A3D-D7F81897C057}">
      <dsp:nvSpPr>
        <dsp:cNvPr id="0" name=""/>
        <dsp:cNvSpPr/>
      </dsp:nvSpPr>
      <dsp:spPr>
        <a:xfrm>
          <a:off x="6551317" y="147711"/>
          <a:ext cx="2277219" cy="19905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20984249"/>
            <a:satOff val="16603"/>
            <a:lumOff val="117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Revise reports as per UN Environment comments</a:t>
          </a:r>
          <a:endParaRPr lang="en-US" sz="1700" kern="1200" dirty="0"/>
        </a:p>
      </dsp:txBody>
      <dsp:txXfrm>
        <a:off x="7120622" y="446297"/>
        <a:ext cx="1110144" cy="1393404"/>
      </dsp:txXfrm>
    </dsp:sp>
    <dsp:sp modelId="{527C4EBA-3771-4750-96D9-C8CB0D4974E9}">
      <dsp:nvSpPr>
        <dsp:cNvPr id="0" name=""/>
        <dsp:cNvSpPr/>
      </dsp:nvSpPr>
      <dsp:spPr>
        <a:xfrm>
          <a:off x="5982013" y="573695"/>
          <a:ext cx="1138609" cy="1138609"/>
        </a:xfrm>
        <a:prstGeom prst="ellipse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NOU</a:t>
          </a:r>
          <a:endParaRPr lang="en-US" sz="1300" kern="1200" dirty="0"/>
        </a:p>
      </dsp:txBody>
      <dsp:txXfrm>
        <a:off x="6148758" y="740440"/>
        <a:ext cx="805119" cy="80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B8CA-340A-4874-A2DC-C197ACAE48F3}">
      <dsp:nvSpPr>
        <dsp:cNvPr id="0" name=""/>
        <dsp:cNvSpPr/>
      </dsp:nvSpPr>
      <dsp:spPr>
        <a:xfrm>
          <a:off x="573617" y="147711"/>
          <a:ext cx="2277219" cy="19905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Request Paris for Approval (Internal)</a:t>
          </a:r>
          <a:endParaRPr lang="en-US" sz="2100" kern="1200" dirty="0"/>
        </a:p>
      </dsp:txBody>
      <dsp:txXfrm>
        <a:off x="1142922" y="446297"/>
        <a:ext cx="1110144" cy="1393404"/>
      </dsp:txXfrm>
    </dsp:sp>
    <dsp:sp modelId="{E77F4E9B-A127-46BF-B694-32DD287F964C}">
      <dsp:nvSpPr>
        <dsp:cNvPr id="0" name=""/>
        <dsp:cNvSpPr/>
      </dsp:nvSpPr>
      <dsp:spPr>
        <a:xfrm>
          <a:off x="4312" y="573695"/>
          <a:ext cx="1138609" cy="1138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 Environment</a:t>
          </a:r>
          <a:endParaRPr lang="en-US" sz="1300" kern="1200" dirty="0"/>
        </a:p>
      </dsp:txBody>
      <dsp:txXfrm>
        <a:off x="171057" y="740440"/>
        <a:ext cx="805119" cy="805119"/>
      </dsp:txXfrm>
    </dsp:sp>
    <dsp:sp modelId="{22A469E9-285F-43F8-BE74-58D3E2998CC0}">
      <dsp:nvSpPr>
        <dsp:cNvPr id="0" name=""/>
        <dsp:cNvSpPr/>
      </dsp:nvSpPr>
      <dsp:spPr>
        <a:xfrm>
          <a:off x="3562467" y="147711"/>
          <a:ext cx="2277219" cy="19905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Review, provide comments or approval</a:t>
          </a:r>
          <a:endParaRPr lang="en-US" sz="2100" kern="1200" dirty="0"/>
        </a:p>
      </dsp:txBody>
      <dsp:txXfrm>
        <a:off x="4131772" y="446297"/>
        <a:ext cx="1110144" cy="1393404"/>
      </dsp:txXfrm>
    </dsp:sp>
    <dsp:sp modelId="{13342489-B00A-4709-948C-E0EEDC8AEC0B}">
      <dsp:nvSpPr>
        <dsp:cNvPr id="0" name=""/>
        <dsp:cNvSpPr/>
      </dsp:nvSpPr>
      <dsp:spPr>
        <a:xfrm>
          <a:off x="2993163" y="573695"/>
          <a:ext cx="1138609" cy="1138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 Environment</a:t>
          </a:r>
          <a:endParaRPr lang="en-US" sz="1300" kern="1200" dirty="0"/>
        </a:p>
      </dsp:txBody>
      <dsp:txXfrm>
        <a:off x="3159908" y="740440"/>
        <a:ext cx="805119" cy="805119"/>
      </dsp:txXfrm>
    </dsp:sp>
    <dsp:sp modelId="{EF57A100-D20F-4A96-9A3D-D7F81897C057}">
      <dsp:nvSpPr>
        <dsp:cNvPr id="0" name=""/>
        <dsp:cNvSpPr/>
      </dsp:nvSpPr>
      <dsp:spPr>
        <a:xfrm>
          <a:off x="6551317" y="147711"/>
          <a:ext cx="2277219" cy="19905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Process payment</a:t>
          </a:r>
          <a:endParaRPr lang="en-US" sz="2100" kern="1200" dirty="0"/>
        </a:p>
      </dsp:txBody>
      <dsp:txXfrm>
        <a:off x="7120622" y="446297"/>
        <a:ext cx="1110144" cy="1393404"/>
      </dsp:txXfrm>
    </dsp:sp>
    <dsp:sp modelId="{527C4EBA-3771-4750-96D9-C8CB0D4974E9}">
      <dsp:nvSpPr>
        <dsp:cNvPr id="0" name=""/>
        <dsp:cNvSpPr/>
      </dsp:nvSpPr>
      <dsp:spPr>
        <a:xfrm>
          <a:off x="5982013" y="573695"/>
          <a:ext cx="1138609" cy="11386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 Environment</a:t>
          </a:r>
          <a:endParaRPr lang="en-US" sz="1300" kern="1200" dirty="0"/>
        </a:p>
      </dsp:txBody>
      <dsp:txXfrm>
        <a:off x="6148758" y="740440"/>
        <a:ext cx="805119" cy="80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ctr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ctr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/>
            </a:lvl1pPr>
          </a:lstStyle>
          <a:p>
            <a:pPr>
              <a:defRPr/>
            </a:pPr>
            <a:fld id="{6D2E9CF9-74B4-4066-B467-C94A4359E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1363"/>
            <a:ext cx="5340350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B50B8E-7FC0-42D0-8BEC-5E2AD289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objective of my presentation is to set</a:t>
            </a:r>
            <a:r>
              <a:rPr lang="en-US" baseline="0" dirty="0" smtClean="0"/>
              <a:t> the stage for this extensive rich and important session. In my presentation I will focus on what we mean by mainstreaming, why it is important and what can be </a:t>
            </a:r>
            <a:r>
              <a:rPr lang="en-US" baseline="0" dirty="0" err="1" smtClean="0"/>
              <a:t>specficially</a:t>
            </a:r>
            <a:r>
              <a:rPr lang="en-US" baseline="0" dirty="0" smtClean="0"/>
              <a:t> done in which areas the mainstreaming can be made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1DB-C32A-CC46-90F4-CE205A9DE94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1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741363"/>
            <a:ext cx="5340350" cy="3697287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898207" y="4685706"/>
            <a:ext cx="4939350" cy="4439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830" indent="-28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819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347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875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BFA931-3BCC-4285-99D7-7612EDC5F2B5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Oman 28 May 2002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40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C44F1F-B98C-4028-B39D-FBDDCA5D1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2"/>
            <a:ext cx="222885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4"/>
            <a:ext cx="239395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3" y="6248209"/>
            <a:ext cx="603794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7"/>
            <a:ext cx="533400" cy="264849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/>
          <a:lstStyle/>
          <a:p>
            <a:fld id="{23CC6B92-C6F8-403B-959F-18151D3E341C}" type="datetime1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45082" y="6407947"/>
            <a:ext cx="25465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03350" y="198438"/>
            <a:ext cx="751205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03350" y="1143001"/>
            <a:ext cx="80073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75800" y="0"/>
            <a:ext cx="330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anner-v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" y="0"/>
            <a:ext cx="1199553" cy="6858000"/>
          </a:xfrm>
          <a:prstGeom prst="rect">
            <a:avLst/>
          </a:prstGeom>
        </p:spPr>
      </p:pic>
      <p:pic>
        <p:nvPicPr>
          <p:cNvPr id="10" name="Picture 9" descr="logo-unep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080500" y="220983"/>
            <a:ext cx="495300" cy="541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9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2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1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4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1"/>
            <a:ext cx="8915400" cy="762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7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8" indent="0">
              <a:buNone/>
              <a:defRPr sz="2000"/>
            </a:lvl4pPr>
            <a:lvl5pPr marL="1828543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1" y="2743201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1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1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2"/>
            <a:ext cx="2889250" cy="365125"/>
          </a:xfrm>
        </p:spPr>
        <p:txBody>
          <a:bodyPr rtlCol="0"/>
          <a:lstStyle/>
          <a:p>
            <a:fld id="{47C9B81F-C347-4BEF-BFDF-29C42F48304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8"/>
            <a:ext cx="4953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763000" cy="746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2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5/25/2017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8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-1" y="1280160"/>
            <a:ext cx="990601" cy="228600"/>
          </a:xfrm>
          <a:prstGeom prst="rect">
            <a:avLst/>
          </a:prstGeom>
          <a:solidFill>
            <a:srgbClr val="C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533400"/>
          </a:xfrm>
          <a:prstGeom prst="rect">
            <a:avLst/>
          </a:prstGeom>
          <a:solidFill>
            <a:srgbClr val="0099CC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2" y="2"/>
            <a:ext cx="3366178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Corbel" pitchFamily="34" charset="0"/>
              </a:rPr>
              <a:t>UN Environment</a:t>
            </a:r>
          </a:p>
          <a:p>
            <a:pP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Corbel" pitchFamily="34" charset="0"/>
              </a:rPr>
              <a:t>Compliance Assistance Programme (CAP)</a:t>
            </a:r>
            <a:endParaRPr lang="en-US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5" name="Picture 14" descr="D:\My Document\DTIE and ROAP\UN Environment\New Logo 2017\UNEnvironment_Logos_English\English\PNG\UNEnvironment_Logo_English_Short_colour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44"/>
            <a:ext cx="997030" cy="716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sjdlf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defTabSz="457136" fontAlgn="auto">
              <a:spcBef>
                <a:spcPts val="0"/>
              </a:spcBef>
              <a:spcAft>
                <a:spcPts val="0"/>
              </a:spcAft>
            </a:pPr>
            <a:fld id="{970ECD59-A37A-C84B-9DFA-8E427AD37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6" fontAlgn="auto">
                <a:spcBef>
                  <a:spcPts val="0"/>
                </a:spcBef>
                <a:spcAft>
                  <a:spcPts val="0"/>
                </a:spcAft>
              </a:pPr>
              <a:t>5/25/2017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defTabSz="45713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3"/>
            <a:ext cx="23114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pPr defTabSz="457136" fontAlgn="auto">
              <a:spcBef>
                <a:spcPts val="0"/>
              </a:spcBef>
              <a:spcAft>
                <a:spcPts val="0"/>
              </a:spcAft>
            </a:pPr>
            <a:fld id="{80E39091-E0D1-CF46-954B-4EBC67CDB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9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p:txStyles>
    <p:titleStyle>
      <a:lvl1pPr algn="l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845" indent="-285710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2840" indent="-228568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599975" indent="-228568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171395" indent="-342852" algn="l" defTabSz="457136" rtl="0" eaLnBrk="1" latinLnBrk="0" hangingPunct="1">
        <a:spcBef>
          <a:spcPct val="20000"/>
        </a:spcBef>
        <a:buFont typeface="Wingdings" charset="2"/>
        <a:buChar char="v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247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00" y="2260604"/>
            <a:ext cx="8319201" cy="2233083"/>
          </a:xfrm>
        </p:spPr>
        <p:txBody>
          <a:bodyPr lIns="0" rIns="0" bIns="144000" anchor="b">
            <a:noAutofit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Legal instruments: PCA or SSFA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800" y="4493683"/>
            <a:ext cx="8319201" cy="1271156"/>
          </a:xfrm>
        </p:spPr>
        <p:txBody>
          <a:bodyPr lIns="0" tIns="144000" rIns="0" bIns="144000" anchor="t">
            <a:no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Annual South Network Meeting of National Ozone Officers 2017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88799" y="4493683"/>
            <a:ext cx="8319202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8799" y="5790240"/>
            <a:ext cx="8319202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788800" y="5790243"/>
            <a:ext cx="8319201" cy="458159"/>
          </a:xfrm>
          <a:prstGeom prst="rect">
            <a:avLst/>
          </a:prstGeom>
        </p:spPr>
        <p:txBody>
          <a:bodyPr vert="horz" lIns="0" tIns="144000" rIns="0" bIns="45713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100" dirty="0" err="1" smtClean="0">
                <a:solidFill>
                  <a:srgbClr val="FFFFFF"/>
                </a:solidFill>
              </a:rPr>
              <a:t>Atul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Bagai</a:t>
            </a:r>
            <a:r>
              <a:rPr lang="en-US" sz="1100" dirty="0" smtClean="0">
                <a:solidFill>
                  <a:srgbClr val="FFFFFF"/>
                </a:solidFill>
              </a:rPr>
              <a:t> and Liazzat Rabbiosi/ 23-26 May 2017 / Agra, India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7" name="Picture 26" descr="UNEnvironment_Logo_English_Short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99" y="1"/>
            <a:ext cx="2703583" cy="16196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3" y="282044"/>
            <a:ext cx="1758458" cy="105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203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Clauses in SSFA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1185083"/>
              </p:ext>
            </p:extLst>
          </p:nvPr>
        </p:nvGraphicFramePr>
        <p:xfrm>
          <a:off x="457200" y="1752600"/>
          <a:ext cx="92964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723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Project/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objectives to which the Agreement contributes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Clause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or activities to be carried out with the support of the Agreement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Refer to project implementation plan (annex)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Clause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results/outputs to be achieved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Clause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Starting and ending dates for implementation of the activities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Clause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 of payments and conditions &amp; funds</a:t>
                      </a:r>
                      <a:r>
                        <a:rPr lang="en-US" baseline="0" dirty="0" smtClean="0"/>
                        <a:t> deposit detail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Clause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Project/</a:t>
                      </a:r>
                      <a:r>
                        <a:rPr lang="en-US" dirty="0" err="1" smtClean="0"/>
                        <a:t>programme</a:t>
                      </a:r>
                      <a:r>
                        <a:rPr lang="en-US" dirty="0" smtClean="0"/>
                        <a:t> monitoring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– reporting requirement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Clause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Effectiveness of the SSFA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clauses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Refunds</a:t>
                      </a:r>
                      <a:r>
                        <a:rPr lang="en-US" baseline="0" dirty="0" smtClean="0"/>
                        <a:t> of unspent balance, record keeping for at least 3 years after project completion, UNEP’s right to review and audit the record, only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UNEP name, logo with the prior written consent of UNEP, termination of the agreement, dispute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settlement, qualification of personnel, modification/amendment of agreement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dk1"/>
                </a:solidFill>
              </a:rPr>
              <a:t>Starting and ending dates </a:t>
            </a:r>
            <a:r>
              <a:rPr lang="en-US" sz="3200" b="1" dirty="0" smtClean="0">
                <a:solidFill>
                  <a:schemeClr val="dk1"/>
                </a:solidFill>
              </a:rPr>
              <a:t>(Clause 4) VS Effectiveness date (Clause 14)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1674"/>
            <a:ext cx="8192008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8192008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8686800" cy="68580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Clause </a:t>
            </a:r>
            <a:r>
              <a:rPr lang="en-US" sz="3200" dirty="0" smtClean="0">
                <a:solidFill>
                  <a:schemeClr val="tx1"/>
                </a:solidFill>
              </a:rPr>
              <a:t>5: </a:t>
            </a:r>
            <a:r>
              <a:rPr lang="en-US" sz="3200" dirty="0"/>
              <a:t>Schedule of payments and conditions &amp; funds deposit detail</a:t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620000" cy="4472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2819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Clause </a:t>
            </a:r>
            <a:r>
              <a:rPr lang="en-US" dirty="0" smtClean="0">
                <a:solidFill>
                  <a:schemeClr val="tx1"/>
                </a:solidFill>
              </a:rPr>
              <a:t>7: </a:t>
            </a:r>
            <a:r>
              <a:rPr lang="en-US" b="1" dirty="0"/>
              <a:t>reporting </a:t>
            </a:r>
            <a:r>
              <a:rPr lang="en-US" b="1" dirty="0" smtClean="0"/>
              <a:t>requirement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228600"/>
            <a:ext cx="5494487" cy="643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199" y="533400"/>
            <a:ext cx="5342087" cy="1295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Implementation Plan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57325"/>
            <a:ext cx="7086600" cy="45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95400"/>
            <a:ext cx="98964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915400" cy="762000"/>
          </a:xfrm>
        </p:spPr>
        <p:txBody>
          <a:bodyPr/>
          <a:lstStyle/>
          <a:p>
            <a:r>
              <a:rPr lang="en-US" dirty="0" smtClean="0"/>
              <a:t>Example of the budget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257800" cy="46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5900" y="2743201"/>
            <a:ext cx="8191499" cy="16732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thaiDist"/>
            <a:r>
              <a:rPr lang="en-US" sz="2200" dirty="0"/>
              <a:t>Reporting requirements under SSFA (progress, financial expenditure, cash advance and inventory of non-expendable equipment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89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Template of interim/final progress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9115552" cy="4495800"/>
          </a:xfrm>
        </p:spPr>
        <p:txBody>
          <a:bodyPr/>
          <a:lstStyle/>
          <a:p>
            <a:r>
              <a:rPr lang="en-US" dirty="0" smtClean="0"/>
              <a:t>Can be obtained from Annex to SSFA</a:t>
            </a:r>
          </a:p>
          <a:p>
            <a:endParaRPr lang="en-US" sz="800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8" y="2165858"/>
            <a:ext cx="3124200" cy="4538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24164"/>
            <a:ext cx="3443207" cy="451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048000"/>
            <a:ext cx="553998" cy="1935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/>
              <a:t>IS Project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03397" y="3071247"/>
            <a:ext cx="553998" cy="1935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/>
              <a:t>HPMP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31676" y="3802894"/>
            <a:ext cx="6954931" cy="228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1524000"/>
            <a:ext cx="2362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Date of previous progress report until date of reporting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34200" y="2724329"/>
            <a:ext cx="457200" cy="1078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Difference </a:t>
            </a:r>
            <a:r>
              <a:rPr lang="en-US" sz="2800" dirty="0">
                <a:solidFill>
                  <a:schemeClr val="tx1"/>
                </a:solidFill>
              </a:rPr>
              <a:t>between interim progress report and final progress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9115552" cy="4495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able of activities and achievements.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53428"/>
              </p:ext>
            </p:extLst>
          </p:nvPr>
        </p:nvGraphicFramePr>
        <p:xfrm>
          <a:off x="579194" y="2940868"/>
          <a:ext cx="8832851" cy="12268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65562"/>
                <a:gridCol w="1640421"/>
                <a:gridCol w="1597252"/>
                <a:gridCol w="1597252"/>
                <a:gridCol w="1407788"/>
                <a:gridCol w="1424576"/>
              </a:tblGrid>
              <a:tr h="323217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effectLst/>
                        </a:rPr>
                        <a:t>Project activities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implemented during reporting period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Achievement during reporting period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Cumulative Achievements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Planned activities in the next installment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Expected result in the next installment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</a:tr>
              <a:tr h="1616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</a:tr>
              <a:tr h="1616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74016"/>
              </p:ext>
            </p:extLst>
          </p:nvPr>
        </p:nvGraphicFramePr>
        <p:xfrm>
          <a:off x="615949" y="4421124"/>
          <a:ext cx="8832851" cy="19629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22859"/>
                <a:gridCol w="2002542"/>
                <a:gridCol w="1949844"/>
                <a:gridCol w="1718556"/>
                <a:gridCol w="1739050"/>
              </a:tblGrid>
              <a:tr h="646435">
                <a:tc>
                  <a:txBody>
                    <a:bodyPr/>
                    <a:lstStyle/>
                    <a:p>
                      <a:pPr marL="0" marR="914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effectLst/>
                        </a:rPr>
                        <a:t>Project activities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Activities implemented during reporting period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Achievement during reporting period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Summary of activities implemented </a:t>
                      </a:r>
                      <a:r>
                        <a:rPr lang="en-GB" sz="1400" dirty="0">
                          <a:effectLst/>
                        </a:rPr>
                        <a:t>covering the entire reporting period under the Agreement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Summary of achievement </a:t>
                      </a:r>
                      <a:r>
                        <a:rPr lang="en-GB" sz="1400">
                          <a:effectLst/>
                        </a:rPr>
                        <a:t>covering the entire reporting period under the Agreement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</a:tr>
              <a:tr h="1616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</a:tr>
              <a:tr h="1616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38" marR="63238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8820" y="3738944"/>
            <a:ext cx="2133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Interim Report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4945" y="6204466"/>
            <a:ext cx="2133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Final Report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043192" y="2103894"/>
            <a:ext cx="6110208" cy="698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Consistent with activities listed in Project Implementation Plan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2000" y="2802609"/>
            <a:ext cx="1066800" cy="93633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4267200"/>
            <a:ext cx="1066800" cy="93633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1447800" y="2453252"/>
            <a:ext cx="595392" cy="349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8392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144000" cy="4724400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/>
              <a:t>Overview of SSFA structure</a:t>
            </a:r>
            <a:r>
              <a:rPr lang="en-US" sz="2800" dirty="0" smtClean="0"/>
              <a:t>;</a:t>
            </a:r>
          </a:p>
          <a:p>
            <a:pPr lvl="0" algn="just"/>
            <a:endParaRPr lang="en-US" sz="800" dirty="0"/>
          </a:p>
          <a:p>
            <a:pPr lvl="0" algn="just"/>
            <a:r>
              <a:rPr lang="en-US" sz="2800" dirty="0" smtClean="0"/>
              <a:t>Understanding provisions under SSFA;</a:t>
            </a:r>
          </a:p>
          <a:p>
            <a:pPr lvl="0" algn="just"/>
            <a:endParaRPr lang="en-US" sz="900" dirty="0"/>
          </a:p>
          <a:p>
            <a:pPr lvl="0" algn="just"/>
            <a:r>
              <a:rPr lang="en-US" sz="2800" dirty="0"/>
              <a:t>Reporting requirements under SSFA (progress, financial expenditure, cash advance and inventory of non-expendable equipment</a:t>
            </a:r>
            <a:r>
              <a:rPr lang="en-US" sz="2800" dirty="0" smtClean="0"/>
              <a:t>);</a:t>
            </a:r>
          </a:p>
          <a:p>
            <a:pPr lvl="0" algn="just"/>
            <a:endParaRPr lang="en-US" sz="900" dirty="0"/>
          </a:p>
          <a:p>
            <a:pPr lvl="0" algn="just"/>
            <a:r>
              <a:rPr lang="en-US" sz="2800" dirty="0"/>
              <a:t>Payments procedures under SSFA.</a:t>
            </a:r>
          </a:p>
        </p:txBody>
      </p:sp>
    </p:spTree>
    <p:extLst>
      <p:ext uri="{BB962C8B-B14F-4D97-AF65-F5344CB8AC3E}">
        <p14:creationId xmlns:p14="http://schemas.microsoft.com/office/powerpoint/2010/main" val="8120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9154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Activities and Achievements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9220200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b="1" dirty="0" smtClean="0"/>
              <a:t>Activities:</a:t>
            </a:r>
            <a:r>
              <a:rPr lang="en-GB" sz="3200" b="1" dirty="0" smtClean="0"/>
              <a:t>  </a:t>
            </a:r>
            <a:r>
              <a:rPr lang="en-GB" sz="3200" dirty="0" smtClean="0"/>
              <a:t>NOU</a:t>
            </a:r>
            <a:r>
              <a:rPr lang="en-GB" sz="3200" b="1" dirty="0" smtClean="0"/>
              <a:t> </a:t>
            </a:r>
            <a:r>
              <a:rPr lang="en-GB" sz="3200" dirty="0" smtClean="0"/>
              <a:t>should </a:t>
            </a:r>
            <a:r>
              <a:rPr lang="en-GB" sz="3200" dirty="0"/>
              <a:t>elaborate details of </a:t>
            </a:r>
            <a:r>
              <a:rPr lang="en-GB" sz="3200" dirty="0" smtClean="0"/>
              <a:t>implemented activities:</a:t>
            </a:r>
            <a:endParaRPr lang="en-US" sz="2800" dirty="0"/>
          </a:p>
          <a:p>
            <a:pPr lvl="1"/>
            <a:r>
              <a:rPr lang="en-GB" sz="2800" dirty="0"/>
              <a:t>What was the activity and </a:t>
            </a:r>
            <a:r>
              <a:rPr lang="en-GB" sz="2800" dirty="0" smtClean="0"/>
              <a:t>how relate to </a:t>
            </a:r>
            <a:r>
              <a:rPr lang="en-GB" sz="2800" dirty="0" smtClean="0"/>
              <a:t>the </a:t>
            </a:r>
            <a:r>
              <a:rPr lang="en-GB" sz="2800" dirty="0"/>
              <a:t>Montreal Protocol;</a:t>
            </a:r>
            <a:endParaRPr lang="en-US" sz="2400" dirty="0"/>
          </a:p>
          <a:p>
            <a:pPr lvl="1"/>
            <a:r>
              <a:rPr lang="en-GB" sz="2800" dirty="0"/>
              <a:t>Where and when the activity was </a:t>
            </a:r>
            <a:r>
              <a:rPr lang="en-GB" sz="2800" dirty="0" smtClean="0"/>
              <a:t>implemented (specific date and venue);</a:t>
            </a:r>
            <a:endParaRPr lang="en-US" sz="2400" dirty="0"/>
          </a:p>
          <a:p>
            <a:pPr lvl="1"/>
            <a:r>
              <a:rPr lang="en-GB" sz="2800" dirty="0" smtClean="0"/>
              <a:t>How many and what type of participants (preferably providing gender profiles)</a:t>
            </a:r>
            <a:endParaRPr lang="en-US" sz="2400" dirty="0"/>
          </a:p>
          <a:p>
            <a:pPr lvl="0"/>
            <a:endParaRPr lang="en-US" sz="1300" b="1" dirty="0" smtClean="0"/>
          </a:p>
          <a:p>
            <a:pPr lvl="0"/>
            <a:r>
              <a:rPr lang="en-US" sz="3200" b="1" dirty="0" smtClean="0"/>
              <a:t>Achievement: </a:t>
            </a:r>
            <a:r>
              <a:rPr lang="en-GB" sz="3200" dirty="0" smtClean="0"/>
              <a:t> </a:t>
            </a:r>
            <a:r>
              <a:rPr lang="en-GB" sz="3200" dirty="0"/>
              <a:t>The achievement is not the activity, but the </a:t>
            </a:r>
            <a:r>
              <a:rPr lang="en-GB" sz="3200" dirty="0" smtClean="0"/>
              <a:t>results/output </a:t>
            </a:r>
            <a:r>
              <a:rPr lang="en-GB" sz="3200" dirty="0"/>
              <a:t>of the implementation of respective activities. </a:t>
            </a:r>
            <a:endParaRPr lang="en-GB" sz="3200" dirty="0" smtClean="0"/>
          </a:p>
          <a:p>
            <a:pPr lvl="1"/>
            <a:r>
              <a:rPr lang="en-US" sz="2500" dirty="0" smtClean="0"/>
              <a:t>Training </a:t>
            </a:r>
            <a:r>
              <a:rPr lang="en-US" sz="2500" dirty="0" smtClean="0">
                <a:sym typeface="Wingdings"/>
              </a:rPr>
              <a:t> number of trained technicians, better understanding or knowledge of good servicing practices </a:t>
            </a:r>
          </a:p>
          <a:p>
            <a:pPr lvl="1"/>
            <a:r>
              <a:rPr lang="en-US" sz="2500" dirty="0" smtClean="0">
                <a:sym typeface="Wingdings"/>
              </a:rPr>
              <a:t>Production of awareness raising material  report or publication, better availability of information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386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5" y="1580141"/>
            <a:ext cx="9159875" cy="46624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Financial Expenditure Statements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0546" y="3693206"/>
            <a:ext cx="251330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Actual expenditures for each budget line to be within the allocated budget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3510881" y="1981200"/>
            <a:ext cx="803944" cy="45859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06703" y="2033111"/>
            <a:ext cx="696810" cy="55983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25098" y="2440544"/>
            <a:ext cx="542102" cy="1256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04746" y="2592943"/>
            <a:ext cx="473821" cy="1103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0800000">
            <a:off x="2666999" y="1371600"/>
            <a:ext cx="872457" cy="73556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16757" y="2124442"/>
            <a:ext cx="3514242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Accumulative Expenditures for Previous Reporting </a:t>
            </a:r>
            <a:r>
              <a:rPr lang="en-US" b="1" dirty="0" smtClean="0"/>
              <a:t>Period + </a:t>
            </a:r>
          </a:p>
          <a:p>
            <a:pPr algn="ctr"/>
            <a:r>
              <a:rPr lang="en-US" b="1" dirty="0" smtClean="0"/>
              <a:t>Expenditures for the Current Reporting Period </a:t>
            </a:r>
          </a:p>
          <a:p>
            <a:pPr algn="ctr"/>
            <a:r>
              <a:rPr lang="en-US" b="1" dirty="0" smtClean="0"/>
              <a:t>= </a:t>
            </a:r>
          </a:p>
          <a:p>
            <a:pPr algn="ctr"/>
            <a:r>
              <a:rPr lang="en-US" b="1" dirty="0" smtClean="0"/>
              <a:t>TOTAL Expenditure Report as of Reporting Date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6018792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Government rubber stamp and date of signing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29275" y="5461516"/>
            <a:ext cx="3733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Certified by Financial Officers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87580" y="1477774"/>
            <a:ext cx="99059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As per SSFA 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8178" y="1580141"/>
            <a:ext cx="188820" cy="96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29275" y="2124442"/>
            <a:ext cx="587482" cy="61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</a:t>
            </a:r>
            <a:r>
              <a:rPr lang="en-US" dirty="0"/>
              <a:t>advance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9736"/>
            <a:ext cx="4886115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867114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Government rubber stamp and date of signing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5400" y="6190279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5276850"/>
            <a:ext cx="3733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Certified by Financial Officers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Inventory </a:t>
            </a:r>
            <a:r>
              <a:rPr lang="en-US" sz="3200" dirty="0">
                <a:solidFill>
                  <a:schemeClr val="tx1"/>
                </a:solidFill>
              </a:rPr>
              <a:t>of non-expendable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1524000"/>
          </a:xfrm>
        </p:spPr>
        <p:txBody>
          <a:bodyPr>
            <a:normAutofit/>
          </a:bodyPr>
          <a:lstStyle/>
          <a:p>
            <a:pPr algn="thaiDist"/>
            <a:r>
              <a:rPr lang="en-US" sz="2000" dirty="0"/>
              <a:t>Items purchased under the </a:t>
            </a:r>
            <a:r>
              <a:rPr lang="en-US" sz="2000" dirty="0" smtClean="0"/>
              <a:t>project </a:t>
            </a:r>
            <a:r>
              <a:rPr lang="en-US" sz="2000" dirty="0"/>
              <a:t>with a value of US$ 1,500 and above and items of attraction such as pocket calculators, memory sticks, cameras etc. with a value of US$ 500 and above should be included in the inventory.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9285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54102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Government rubber stamp and date of signing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573336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5900" y="2743201"/>
            <a:ext cx="8191499" cy="16732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Payments procedures under SSFA</a:t>
            </a:r>
          </a:p>
        </p:txBody>
      </p:sp>
    </p:spTree>
    <p:extLst>
      <p:ext uri="{BB962C8B-B14F-4D97-AF65-F5344CB8AC3E}">
        <p14:creationId xmlns:p14="http://schemas.microsoft.com/office/powerpoint/2010/main" val="1820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procedures under SSFA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3274366"/>
              </p:ext>
            </p:extLst>
          </p:nvPr>
        </p:nvGraphicFramePr>
        <p:xfrm>
          <a:off x="663575" y="1600200"/>
          <a:ext cx="883285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991227"/>
              </p:ext>
            </p:extLst>
          </p:nvPr>
        </p:nvGraphicFramePr>
        <p:xfrm>
          <a:off x="762000" y="4267200"/>
          <a:ext cx="883285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724400" y="3474204"/>
            <a:ext cx="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Government account.</a:t>
            </a:r>
          </a:p>
          <a:p>
            <a:r>
              <a:rPr lang="en-US" dirty="0" smtClean="0"/>
              <a:t>UNDP country office – with service </a:t>
            </a:r>
            <a:r>
              <a:rPr lang="en-US" dirty="0" smtClean="0"/>
              <a:t>fee (deductible from the total SSFA cost, to be included as miscellaneous costs)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02" y="228600"/>
            <a:ext cx="91630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 Montreal Protocol</a:t>
            </a:r>
          </a:p>
          <a:p>
            <a:pPr algn="ctr">
              <a:defRPr/>
            </a:pPr>
            <a:endParaRPr lang="en-US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CARING FOR ALL LIFE UNDER THE SUN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3951" y="5863681"/>
            <a:ext cx="3429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99" y="1476669"/>
            <a:ext cx="4728656" cy="44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7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thaiDist"/>
            <a:r>
              <a:rPr lang="en-US" sz="2400" dirty="0"/>
              <a:t>Overview of SSFA structure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11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SSFA?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9372600" cy="4876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Small Scale Funding Agreement (SSFA) is a </a:t>
            </a:r>
            <a:r>
              <a:rPr lang="en-US" sz="2800" dirty="0" smtClean="0"/>
              <a:t>legal </a:t>
            </a:r>
            <a:r>
              <a:rPr lang="en-US" sz="2800" dirty="0" smtClean="0"/>
              <a:t>document between the Government and UNEP to cooperate in the implementation of project/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;</a:t>
            </a:r>
          </a:p>
          <a:p>
            <a:pPr algn="just"/>
            <a:endParaRPr lang="en-US" sz="800" dirty="0" smtClean="0"/>
          </a:p>
          <a:p>
            <a:pPr algn="thaiDist"/>
            <a:r>
              <a:rPr lang="en-US" sz="2800" dirty="0"/>
              <a:t>SSFAs must clearly define the specific cooperation objectives, the roles and responsibilities of the parties, their financial and legal commitments, and other terms and </a:t>
            </a:r>
            <a:r>
              <a:rPr lang="en-US" sz="2800" dirty="0" smtClean="0"/>
              <a:t>conditions;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800" dirty="0"/>
              <a:t>A detailed activity-based budget and timeframe-based implementation plan that is linked to an approved project document, must be attached in annex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0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Structure of the SSFA of IS and HPMP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8864600" cy="1229833"/>
          </a:xfrm>
        </p:spPr>
        <p:txBody>
          <a:bodyPr>
            <a:normAutofit/>
          </a:bodyPr>
          <a:lstStyle/>
          <a:p>
            <a:r>
              <a:rPr lang="en-US" dirty="0" smtClean="0"/>
              <a:t>Main part – 19 clauses</a:t>
            </a:r>
          </a:p>
          <a:p>
            <a:r>
              <a:rPr lang="en-US" dirty="0" smtClean="0"/>
              <a:t>Annexes as part of the SSFA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4148971"/>
              </p:ext>
            </p:extLst>
          </p:nvPr>
        </p:nvGraphicFramePr>
        <p:xfrm>
          <a:off x="381000" y="2819400"/>
          <a:ext cx="90773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3362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Applicable</a:t>
                      </a:r>
                      <a:r>
                        <a:rPr lang="en-US" baseline="0" dirty="0" smtClean="0"/>
                        <a:t> 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Budget and format for expenditure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 Project,</a:t>
                      </a:r>
                      <a:r>
                        <a:rPr lang="en-US" baseline="0" dirty="0" smtClean="0"/>
                        <a:t> HPMP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implementation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 Project, HPMP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Progress Report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 Project,</a:t>
                      </a:r>
                      <a:r>
                        <a:rPr lang="en-US" baseline="0" dirty="0" smtClean="0"/>
                        <a:t> HPMP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Cash advance request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 Project, HPMP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Inventory of non-expendable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Project, HPMP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Terms and conditions for IS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 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Terminal report and request for extension of IS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Project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0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84582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9448800" cy="4495800"/>
          </a:xfrm>
        </p:spPr>
        <p:txBody>
          <a:bodyPr/>
          <a:lstStyle/>
          <a:p>
            <a:pPr algn="just"/>
            <a:r>
              <a:rPr lang="en-US" dirty="0" smtClean="0"/>
              <a:t>Some clauses require additional information to be filled;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dirty="0" smtClean="0"/>
              <a:t>No amendment shall be made to any of the standard texts given in the template;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0667"/>
            <a:ext cx="4114800" cy="6315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4973"/>
            <a:ext cx="3886200" cy="6304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647"/>
            <a:ext cx="3810000" cy="6600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8886"/>
            <a:ext cx="3810000" cy="6486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5900" y="2743201"/>
            <a:ext cx="8191499" cy="16732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/>
              <a:t>Understanding provisions under SSFA</a:t>
            </a:r>
          </a:p>
        </p:txBody>
      </p:sp>
    </p:spTree>
    <p:extLst>
      <p:ext uri="{BB962C8B-B14F-4D97-AF65-F5344CB8AC3E}">
        <p14:creationId xmlns:p14="http://schemas.microsoft.com/office/powerpoint/2010/main" val="32676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Environment_PPT_English_v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20501</TotalTime>
  <Words>926</Words>
  <Application>Microsoft Office PowerPoint</Application>
  <PresentationFormat>A4 Paper (210x297 mm)</PresentationFormat>
  <Paragraphs>159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UNEnvironment_PPT_English_ver2</vt:lpstr>
      <vt:lpstr>Legal instruments: PCA or SSFA </vt:lpstr>
      <vt:lpstr>Outlines</vt:lpstr>
      <vt:lpstr>Overview of SSFA structure</vt:lpstr>
      <vt:lpstr>What is SSFA?</vt:lpstr>
      <vt:lpstr>Structure of the SSFA of IS and HPMP</vt:lpstr>
      <vt:lpstr>Main part</vt:lpstr>
      <vt:lpstr>PowerPoint Presentation</vt:lpstr>
      <vt:lpstr>PowerPoint Presentation</vt:lpstr>
      <vt:lpstr>Understanding provisions under SSFA</vt:lpstr>
      <vt:lpstr>Clauses in SSFA</vt:lpstr>
      <vt:lpstr>Starting and ending dates (Clause 4) VS Effectiveness date (Clause 14)</vt:lpstr>
      <vt:lpstr>Clause 5: Schedule of payments and conditions &amp; funds deposit detail </vt:lpstr>
      <vt:lpstr>Clause 7: reporting requirement</vt:lpstr>
      <vt:lpstr> Implementation Plan </vt:lpstr>
      <vt:lpstr>Budget </vt:lpstr>
      <vt:lpstr>Example of the budget </vt:lpstr>
      <vt:lpstr>Reporting requirements under SSFA (progress, financial expenditure, cash advance and inventory of non-expendable equipment)</vt:lpstr>
      <vt:lpstr>Template of interim/final progress report</vt:lpstr>
      <vt:lpstr>Difference between interim progress report and final progress report</vt:lpstr>
      <vt:lpstr>Activities and Achievements</vt:lpstr>
      <vt:lpstr>Financial Expenditure Statements</vt:lpstr>
      <vt:lpstr>Cash advance</vt:lpstr>
      <vt:lpstr>Inventory of non-expendable equipment</vt:lpstr>
      <vt:lpstr>Payments procedures under SSFA</vt:lpstr>
      <vt:lpstr>Payments procedures under SSFA</vt:lpstr>
      <vt:lpstr>Payment</vt:lpstr>
      <vt:lpstr>PowerPoint Presentation</vt:lpstr>
    </vt:vector>
  </TitlesOfParts>
  <Company>UNEP DTIE OzonAction Programme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UNEP's Compliance Asssitance Programme (CAP)</dc:title>
  <dc:creator>Jim Curlin</dc:creator>
  <cp:lastModifiedBy>Liazzat Rabbiosi</cp:lastModifiedBy>
  <cp:revision>1482</cp:revision>
  <cp:lastPrinted>2002-05-24T15:52:53Z</cp:lastPrinted>
  <dcterms:created xsi:type="dcterms:W3CDTF">1999-09-09T20:38:53Z</dcterms:created>
  <dcterms:modified xsi:type="dcterms:W3CDTF">2017-05-25T18:38:11Z</dcterms:modified>
</cp:coreProperties>
</file>