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74" r:id="rId1"/>
  </p:sldMasterIdLst>
  <p:notesMasterIdLst>
    <p:notesMasterId r:id="rId16"/>
  </p:notesMasterIdLst>
  <p:handoutMasterIdLst>
    <p:handoutMasterId r:id="rId17"/>
  </p:handoutMasterIdLst>
  <p:sldIdLst>
    <p:sldId id="256" r:id="rId2"/>
    <p:sldId id="432" r:id="rId3"/>
    <p:sldId id="469" r:id="rId4"/>
    <p:sldId id="449" r:id="rId5"/>
    <p:sldId id="462" r:id="rId6"/>
    <p:sldId id="451" r:id="rId7"/>
    <p:sldId id="463" r:id="rId8"/>
    <p:sldId id="464" r:id="rId9"/>
    <p:sldId id="465" r:id="rId10"/>
    <p:sldId id="466" r:id="rId11"/>
    <p:sldId id="467" r:id="rId12"/>
    <p:sldId id="470" r:id="rId13"/>
    <p:sldId id="472" r:id="rId14"/>
    <p:sldId id="471" r:id="rId15"/>
  </p:sldIdLst>
  <p:sldSz cx="9144000" cy="6858000" type="letter"/>
  <p:notesSz cx="6934200" cy="9220200"/>
  <p:embeddedFontLst>
    <p:embeddedFont>
      <p:font typeface="Verdana" panose="020B0604030504040204" pitchFamily="34" charset="0"/>
      <p:regular r:id="rId18"/>
      <p:bold r:id="rId19"/>
      <p:italic r:id="rId20"/>
      <p:boldItalic r:id="rId21"/>
    </p:embeddedFont>
    <p:embeddedFont>
      <p:font typeface="Techno" panose="020B0604020202020204" charset="0"/>
      <p:regular r:id="rId22"/>
    </p:embeddedFont>
    <p:embeddedFont>
      <p:font typeface="Wingdings 2" panose="05020102010507070707" pitchFamily="18" charset="2"/>
      <p:regular r:id="rId23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EB4AA"/>
    <a:srgbClr val="78C0B7"/>
    <a:srgbClr val="97CFC8"/>
    <a:srgbClr val="95A3D1"/>
    <a:srgbClr val="6775FF"/>
    <a:srgbClr val="007DC3"/>
    <a:srgbClr val="FF8D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59" autoAdjust="0"/>
    <p:restoredTop sz="86513" autoAdjust="0"/>
  </p:normalViewPr>
  <p:slideViewPr>
    <p:cSldViewPr>
      <p:cViewPr>
        <p:scale>
          <a:sx n="70" d="100"/>
          <a:sy n="70" d="100"/>
        </p:scale>
        <p:origin x="-806" y="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1808"/>
    </p:cViewPr>
  </p:sorterViewPr>
  <p:notesViewPr>
    <p:cSldViewPr>
      <p:cViewPr varScale="1">
        <p:scale>
          <a:sx n="38" d="100"/>
          <a:sy n="38" d="100"/>
        </p:scale>
        <p:origin x="-2318" y="-67"/>
      </p:cViewPr>
      <p:guideLst>
        <p:guide orient="horz" pos="2903"/>
        <p:guide pos="218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003216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t" anchorCtr="0" compatLnSpc="1">
            <a:prstTxWarp prst="textNoShape">
              <a:avLst/>
            </a:prstTxWarp>
          </a:bodyPr>
          <a:lstStyle>
            <a:lvl1pPr defTabSz="921138" eaLnBrk="1" hangingPunct="1">
              <a:defRPr sz="1200"/>
            </a:lvl1pPr>
          </a:lstStyle>
          <a:p>
            <a:endParaRPr lang="en-US" alt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990" y="4"/>
            <a:ext cx="300321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t" anchorCtr="0" compatLnSpc="1">
            <a:prstTxWarp prst="textNoShape">
              <a:avLst/>
            </a:prstTxWarp>
          </a:bodyPr>
          <a:lstStyle>
            <a:lvl1pPr algn="r" defTabSz="921138" eaLnBrk="1" hangingPunct="1">
              <a:defRPr sz="1200">
                <a:latin typeface="Techno" pitchFamily="2"/>
              </a:defRPr>
            </a:lvl1pPr>
          </a:lstStyle>
          <a:p>
            <a:endParaRPr lang="en-US" alt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759191"/>
            <a:ext cx="3003216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b" anchorCtr="0" compatLnSpc="1">
            <a:prstTxWarp prst="textNoShape">
              <a:avLst/>
            </a:prstTxWarp>
          </a:bodyPr>
          <a:lstStyle>
            <a:lvl1pPr defTabSz="921138" eaLnBrk="1" hangingPunct="1">
              <a:defRPr sz="1200">
                <a:latin typeface="Techno" pitchFamily="2"/>
              </a:defRPr>
            </a:lvl1pPr>
          </a:lstStyle>
          <a:p>
            <a:endParaRPr lang="en-US" alt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990" y="8759191"/>
            <a:ext cx="300321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b" anchorCtr="0" compatLnSpc="1">
            <a:prstTxWarp prst="textNoShape">
              <a:avLst/>
            </a:prstTxWarp>
          </a:bodyPr>
          <a:lstStyle>
            <a:lvl1pPr algn="r" defTabSz="921138" eaLnBrk="1" hangingPunct="1">
              <a:defRPr sz="1200">
                <a:latin typeface="Techno" pitchFamily="2"/>
              </a:defRPr>
            </a:lvl1pPr>
          </a:lstStyle>
          <a:p>
            <a:fld id="{BF6B8DF2-BC7B-4881-9D91-3D80240EA2F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138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003216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t" anchorCtr="0" compatLnSpc="1">
            <a:prstTxWarp prst="textNoShape">
              <a:avLst/>
            </a:prstTxWarp>
          </a:bodyPr>
          <a:lstStyle>
            <a:lvl1pPr defTabSz="921138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0990" y="4"/>
            <a:ext cx="300321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t" anchorCtr="0" compatLnSpc="1">
            <a:prstTxWarp prst="textNoShape">
              <a:avLst/>
            </a:prstTxWarp>
          </a:bodyPr>
          <a:lstStyle>
            <a:lvl1pPr algn="r" defTabSz="921138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3638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4562" y="4379599"/>
            <a:ext cx="5085080" cy="414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8759191"/>
            <a:ext cx="3003216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b" anchorCtr="0" compatLnSpc="1">
            <a:prstTxWarp prst="textNoShape">
              <a:avLst/>
            </a:prstTxWarp>
          </a:bodyPr>
          <a:lstStyle>
            <a:lvl1pPr defTabSz="921138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0990" y="8759191"/>
            <a:ext cx="300321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7" tIns="46068" rIns="92137" bIns="46068" numCol="1" anchor="b" anchorCtr="0" compatLnSpc="1">
            <a:prstTxWarp prst="textNoShape">
              <a:avLst/>
            </a:prstTxWarp>
          </a:bodyPr>
          <a:lstStyle>
            <a:lvl1pPr algn="r" defTabSz="921138" eaLnBrk="1" hangingPunct="1">
              <a:defRPr sz="1200">
                <a:latin typeface="Times New Roman" pitchFamily="18" charset="0"/>
              </a:defRPr>
            </a:lvl1pPr>
          </a:lstStyle>
          <a:p>
            <a:fld id="{7A12D0CF-2BAA-4F31-9C9F-9E8337257A4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7296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2D0CF-2BAA-4F31-9C9F-9E8337257A49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1095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812DE-ADB7-4AB2-A530-BE60F98E3328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EBB2E9-4AF3-403F-9F1B-DE15391D7D6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1863" y="1412875"/>
            <a:ext cx="1584325" cy="4043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8888" y="1412875"/>
            <a:ext cx="4600575" cy="4043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240D5A-93D1-46FE-BE86-4248B2CB111A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788501-3724-43B6-B830-D1C0121916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6700" indent="-266700">
              <a:buClrTx/>
              <a:buFont typeface="Arial" panose="020B0604020202020204" pitchFamily="34" charset="0"/>
              <a:buChar char="●"/>
              <a:defRPr>
                <a:solidFill>
                  <a:srgbClr val="000000"/>
                </a:solidFill>
              </a:defRPr>
            </a:lvl1pPr>
            <a:lvl2pPr marL="628650" indent="-180975">
              <a:buClrTx/>
              <a:buFont typeface="Arial" panose="020B0604020202020204" pitchFamily="34" charset="0"/>
              <a:buChar char="●"/>
              <a:defRPr baseline="0">
                <a:solidFill>
                  <a:srgbClr val="000000"/>
                </a:solidFill>
              </a:defRPr>
            </a:lvl2pPr>
            <a:lvl3pPr marL="895350" indent="-84138">
              <a:buClrTx/>
              <a:buFont typeface="Arial" panose="020B0604020202020204" pitchFamily="34" charset="0"/>
              <a:buChar char="●"/>
              <a:defRPr baseline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A245DC-AC2A-4786-B9FE-028DADB6141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398DD1-CE30-4C8A-AE3A-71CCEA6703DF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D11DD2-04F0-45D8-BF8E-E79819E3A91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8888" y="1916113"/>
            <a:ext cx="3086100" cy="354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7388" y="1916113"/>
            <a:ext cx="3086100" cy="354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6E159F-EEB5-4A78-ABB3-A96BA16B95D7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3FA473-8524-447F-88F9-C572C106C27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7B37F3-CB1D-49B7-9446-93413A75EEC0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3BD8C8-87F7-46B7-9C56-D1789CA06D3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97CB8-BE04-4AC6-8971-04317B6B9087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8B59D1-15BE-44C3-91A0-DB0C4713BFB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2DB2C-D7A6-42AC-87A4-7FDA242F5E15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BB4C1F-5402-4275-97AB-50CB71793EB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4CDDE-C80D-4769-AD33-7DB0FE870D45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D4B4FD-3B39-449A-B2B0-AF162B50E21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CD197E-977B-4A5A-A224-CC31B78A476A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8D1BE0-B2AD-41C7-A9D2-24D4B24E31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000">
                <a:solidFill>
                  <a:srgbClr val="000000"/>
                </a:solidFill>
              </a:defRPr>
            </a:lvl1pPr>
          </a:lstStyle>
          <a:p>
            <a:fld id="{81C3EF04-16C1-4F7C-8204-AAC9096DA13E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000">
                <a:solidFill>
                  <a:srgbClr val="000000"/>
                </a:solidFill>
              </a:defRPr>
            </a:lvl1pPr>
          </a:lstStyle>
          <a:p>
            <a:fld id="{12DC407E-D3F9-435A-855A-76B2F061264A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412875"/>
            <a:ext cx="633730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314" tIns="41157" rIns="82314" bIns="411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slide title style</a:t>
            </a:r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916113"/>
            <a:ext cx="63246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314" tIns="41157" rIns="82314" bIns="411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slow">
    <p:fade thruBlk="1"/>
  </p:transition>
  <p:hf hdr="0" ftr="0"/>
  <p:txStyles>
    <p:titleStyle>
      <a:lvl1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2pPr>
      <a:lvl3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3pPr>
      <a:lvl4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4pPr>
      <a:lvl5pPr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defTabSz="912813" rtl="0" fontAlgn="base">
        <a:lnSpc>
          <a:spcPct val="70000"/>
        </a:lnSpc>
        <a:spcBef>
          <a:spcPct val="50000"/>
        </a:spcBef>
        <a:spcAft>
          <a:spcPct val="0"/>
        </a:spcAft>
        <a:buClr>
          <a:srgbClr val="FF8D03"/>
        </a:buClr>
        <a:buBlip>
          <a:blip r:embed="rId14"/>
        </a:buBlip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628650" indent="-180975" algn="l" defTabSz="912813" rtl="0" fontAlgn="base">
        <a:lnSpc>
          <a:spcPct val="70000"/>
        </a:lnSpc>
        <a:spcBef>
          <a:spcPct val="20000"/>
        </a:spcBef>
        <a:spcAft>
          <a:spcPct val="0"/>
        </a:spcAft>
        <a:buClr>
          <a:srgbClr val="FF8D03"/>
        </a:buClr>
        <a:buBlip>
          <a:blip r:embed="rId15"/>
        </a:buBlip>
        <a:defRPr sz="1400">
          <a:solidFill>
            <a:srgbClr val="000000"/>
          </a:solidFill>
          <a:latin typeface="+mn-lt"/>
        </a:defRPr>
      </a:lvl2pPr>
      <a:lvl3pPr marL="895350" indent="-84138" algn="l" defTabSz="912813" rtl="0" fontAlgn="base">
        <a:spcBef>
          <a:spcPct val="20000"/>
        </a:spcBef>
        <a:spcAft>
          <a:spcPct val="0"/>
        </a:spcAft>
        <a:buClr>
          <a:schemeClr val="bg1"/>
        </a:buClr>
        <a:buSzPct val="50000"/>
        <a:buFont typeface="Wingdings" pitchFamily="2" charset="2"/>
        <a:buBlip>
          <a:blip r:embed="rId16"/>
        </a:buBlip>
        <a:defRPr sz="1200">
          <a:solidFill>
            <a:srgbClr val="000000"/>
          </a:solidFill>
          <a:latin typeface="+mn-lt"/>
        </a:defRPr>
      </a:lvl3pPr>
      <a:lvl4pPr marL="2027238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4352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8924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33496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8068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4264025" indent="-228600" algn="l" defTabSz="912813" rtl="0" fontAlgn="base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l"/>
        <a:defRPr sz="2600" b="1">
          <a:solidFill>
            <a:srgbClr val="010493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860186" y="2682152"/>
            <a:ext cx="7416824" cy="151216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Surveys </a:t>
            </a:r>
            <a:r>
              <a:rPr lang="en-US" sz="4000" dirty="0">
                <a:solidFill>
                  <a:schemeClr val="tx1"/>
                </a:solidFill>
              </a:rPr>
              <a:t>on ODS alternatives </a:t>
            </a:r>
            <a:endParaRPr lang="ru-RU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644162" y="5047530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South Asia Ozone Officers Network Meeting</a:t>
            </a:r>
          </a:p>
          <a:p>
            <a:pPr algn="ctr"/>
            <a:r>
              <a:rPr lang="en-US" sz="2400" b="1" dirty="0"/>
              <a:t>Agra</a:t>
            </a:r>
            <a:r>
              <a:rPr lang="en-CA" sz="2400" b="1" dirty="0"/>
              <a:t>, India</a:t>
            </a:r>
            <a:r>
              <a:rPr lang="en-US" sz="2400" b="1" dirty="0"/>
              <a:t>, 23-26 May </a:t>
            </a:r>
            <a:r>
              <a:rPr lang="en-US" sz="2400" b="1" dirty="0" smtClean="0"/>
              <a:t>2017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8073284" cy="477849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CA" sz="1950" dirty="0" smtClean="0">
                <a:solidFill>
                  <a:schemeClr val="tx1"/>
                </a:solidFill>
              </a:rPr>
              <a:t>Controls </a:t>
            </a:r>
            <a:r>
              <a:rPr lang="en-CA" sz="1950" dirty="0">
                <a:solidFill>
                  <a:schemeClr val="tx1"/>
                </a:solidFill>
              </a:rPr>
              <a:t>(i.e., </a:t>
            </a:r>
            <a:r>
              <a:rPr lang="en-CA" sz="1950" dirty="0" smtClean="0">
                <a:solidFill>
                  <a:schemeClr val="tx1"/>
                </a:solidFill>
              </a:rPr>
              <a:t>import/export </a:t>
            </a:r>
            <a:r>
              <a:rPr lang="en-CA" sz="1950" dirty="0">
                <a:solidFill>
                  <a:schemeClr val="tx1"/>
                </a:solidFill>
              </a:rPr>
              <a:t>of ODS and </a:t>
            </a:r>
            <a:r>
              <a:rPr lang="en-CA" sz="1950" dirty="0" smtClean="0">
                <a:solidFill>
                  <a:schemeClr val="tx1"/>
                </a:solidFill>
              </a:rPr>
              <a:t>alternatives)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An enforceable import/export </a:t>
            </a:r>
            <a:r>
              <a:rPr lang="en-CA" sz="1950" dirty="0">
                <a:solidFill>
                  <a:schemeClr val="tx1"/>
                </a:solidFill>
              </a:rPr>
              <a:t>licensing and quota </a:t>
            </a:r>
            <a:r>
              <a:rPr lang="en-CA" sz="1950" dirty="0" smtClean="0">
                <a:solidFill>
                  <a:schemeClr val="tx1"/>
                </a:solidFill>
              </a:rPr>
              <a:t>system </a:t>
            </a:r>
            <a:r>
              <a:rPr lang="en-CA" sz="1950" dirty="0">
                <a:solidFill>
                  <a:schemeClr val="tx1"/>
                </a:solidFill>
              </a:rPr>
              <a:t>should be in place and </a:t>
            </a:r>
            <a:r>
              <a:rPr lang="en-CA" sz="1950" dirty="0" smtClean="0">
                <a:solidFill>
                  <a:schemeClr val="tx1"/>
                </a:solidFill>
              </a:rPr>
              <a:t>capable </a:t>
            </a:r>
            <a:r>
              <a:rPr lang="en-CA" sz="1950" dirty="0">
                <a:solidFill>
                  <a:schemeClr val="tx1"/>
                </a:solidFill>
              </a:rPr>
              <a:t>of ensuring </a:t>
            </a:r>
            <a:r>
              <a:rPr lang="en-CA" sz="1950" dirty="0" smtClean="0">
                <a:solidFill>
                  <a:schemeClr val="tx1"/>
                </a:solidFill>
              </a:rPr>
              <a:t>compliance </a:t>
            </a:r>
            <a:r>
              <a:rPr lang="en-CA" sz="1950" dirty="0">
                <a:solidFill>
                  <a:schemeClr val="tx1"/>
                </a:solidFill>
              </a:rPr>
              <a:t>with the </a:t>
            </a:r>
            <a:r>
              <a:rPr lang="en-CA" sz="1950" dirty="0" smtClean="0">
                <a:solidFill>
                  <a:schemeClr val="tx1"/>
                </a:solidFill>
              </a:rPr>
              <a:t>MP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However, a review </a:t>
            </a:r>
            <a:r>
              <a:rPr lang="en-CA" sz="1950" dirty="0">
                <a:solidFill>
                  <a:schemeClr val="tx1"/>
                </a:solidFill>
              </a:rPr>
              <a:t>of verification reports revealed that in several countries the system in place needs </a:t>
            </a:r>
            <a:r>
              <a:rPr lang="en-CA" sz="1950" dirty="0" smtClean="0">
                <a:solidFill>
                  <a:schemeClr val="tx1"/>
                </a:solidFill>
              </a:rPr>
              <a:t>improvement:</a:t>
            </a: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Clearance </a:t>
            </a:r>
            <a:r>
              <a:rPr lang="en-CA" sz="1950" dirty="0">
                <a:solidFill>
                  <a:schemeClr val="tx1"/>
                </a:solidFill>
              </a:rPr>
              <a:t>of imports by importers without licenses or the amount </a:t>
            </a:r>
            <a:r>
              <a:rPr lang="en-CA" sz="1950" dirty="0" smtClean="0">
                <a:solidFill>
                  <a:schemeClr val="tx1"/>
                </a:solidFill>
              </a:rPr>
              <a:t>imported </a:t>
            </a:r>
            <a:r>
              <a:rPr lang="en-CA" sz="1950" dirty="0">
                <a:solidFill>
                  <a:schemeClr val="tx1"/>
                </a:solidFill>
              </a:rPr>
              <a:t>exceeded the quota issued </a:t>
            </a:r>
            <a:endParaRPr lang="en-CA" sz="1950" dirty="0" smtClean="0">
              <a:solidFill>
                <a:schemeClr val="tx1"/>
              </a:solidFill>
            </a:endParaRP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NOU </a:t>
            </a:r>
            <a:r>
              <a:rPr lang="en-CA" sz="1950" dirty="0">
                <a:solidFill>
                  <a:schemeClr val="tx1"/>
                </a:solidFill>
              </a:rPr>
              <a:t>has limited control over the issuance of </a:t>
            </a:r>
            <a:r>
              <a:rPr lang="en-CA" sz="1950" dirty="0" smtClean="0">
                <a:solidFill>
                  <a:schemeClr val="tx1"/>
                </a:solidFill>
              </a:rPr>
              <a:t>permits</a:t>
            </a: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Lack </a:t>
            </a:r>
            <a:r>
              <a:rPr lang="en-CA" sz="1950" dirty="0">
                <a:solidFill>
                  <a:schemeClr val="tx1"/>
                </a:solidFill>
              </a:rPr>
              <a:t>of timely transfer of information on actual amounts imported/exported from the Customs </a:t>
            </a:r>
            <a:r>
              <a:rPr lang="en-CA" sz="1950" dirty="0" smtClean="0">
                <a:solidFill>
                  <a:schemeClr val="tx1"/>
                </a:solidFill>
              </a:rPr>
              <a:t>to NOU</a:t>
            </a: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CA" sz="1950" dirty="0" smtClean="0">
                <a:solidFill>
                  <a:schemeClr val="tx1"/>
                </a:solidFill>
              </a:rPr>
              <a:t>Time </a:t>
            </a:r>
            <a:r>
              <a:rPr lang="en-CA" sz="1950" dirty="0">
                <a:solidFill>
                  <a:schemeClr val="tx1"/>
                </a:solidFill>
              </a:rPr>
              <a:t>of issuance of </a:t>
            </a:r>
            <a:r>
              <a:rPr lang="en-CA" sz="1950" dirty="0" smtClean="0">
                <a:solidFill>
                  <a:schemeClr val="tx1"/>
                </a:solidFill>
              </a:rPr>
              <a:t>import/export </a:t>
            </a:r>
            <a:r>
              <a:rPr lang="en-CA" sz="1950" dirty="0">
                <a:solidFill>
                  <a:schemeClr val="tx1"/>
                </a:solidFill>
              </a:rPr>
              <a:t>licenses, and the period of </a:t>
            </a:r>
            <a:r>
              <a:rPr lang="en-CA" sz="1950" dirty="0" smtClean="0">
                <a:solidFill>
                  <a:schemeClr val="tx1"/>
                </a:solidFill>
              </a:rPr>
              <a:t>validity </a:t>
            </a:r>
            <a:r>
              <a:rPr lang="en-CA" sz="1950" dirty="0">
                <a:solidFill>
                  <a:schemeClr val="tx1"/>
                </a:solidFill>
              </a:rPr>
              <a:t>(e.g., un-used quota was carried over to the next calendar year, </a:t>
            </a:r>
            <a:r>
              <a:rPr lang="en-CA" sz="1950" dirty="0" smtClean="0">
                <a:solidFill>
                  <a:schemeClr val="tx1"/>
                </a:solidFill>
              </a:rPr>
              <a:t>risk </a:t>
            </a:r>
            <a:r>
              <a:rPr lang="en-CA" sz="1950" dirty="0">
                <a:solidFill>
                  <a:schemeClr val="tx1"/>
                </a:solidFill>
              </a:rPr>
              <a:t>of </a:t>
            </a:r>
            <a:r>
              <a:rPr lang="en-CA" sz="1950" dirty="0" smtClean="0">
                <a:solidFill>
                  <a:schemeClr val="tx1"/>
                </a:solidFill>
              </a:rPr>
              <a:t>non-compliance)</a:t>
            </a: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</a:pPr>
            <a:r>
              <a:rPr lang="en-CA" sz="1950" dirty="0">
                <a:solidFill>
                  <a:schemeClr val="tx1"/>
                </a:solidFill>
              </a:rPr>
              <a:t>HCFCs are recorded together with </a:t>
            </a:r>
            <a:r>
              <a:rPr lang="en-CA" sz="1950" dirty="0" smtClean="0">
                <a:solidFill>
                  <a:schemeClr val="tx1"/>
                </a:solidFill>
              </a:rPr>
              <a:t>non-HCFCs; </a:t>
            </a:r>
            <a:r>
              <a:rPr lang="en-CA" sz="1950" dirty="0">
                <a:solidFill>
                  <a:schemeClr val="tx1"/>
                </a:solidFill>
              </a:rPr>
              <a:t>or </a:t>
            </a:r>
            <a:r>
              <a:rPr lang="en-CA" sz="1950" dirty="0" smtClean="0">
                <a:solidFill>
                  <a:schemeClr val="tx1"/>
                </a:solidFill>
              </a:rPr>
              <a:t>the same </a:t>
            </a:r>
            <a:r>
              <a:rPr lang="en-CA" sz="1950" dirty="0">
                <a:solidFill>
                  <a:schemeClr val="tx1"/>
                </a:solidFill>
              </a:rPr>
              <a:t>HCFC is recorded under several codes</a:t>
            </a:r>
          </a:p>
          <a:p>
            <a:pPr marL="636270" lvl="1" indent="-274320">
              <a:lnSpc>
                <a:spcPct val="100000"/>
              </a:lnSpc>
              <a:spcBef>
                <a:spcPts val="0"/>
              </a:spcBef>
            </a:pPr>
            <a:endParaRPr lang="en-CA" sz="16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</a:t>
            </a:r>
            <a:r>
              <a:rPr lang="en-CA" dirty="0" smtClean="0"/>
              <a:t>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0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7929268" cy="477849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CA" sz="2100" b="1" dirty="0" smtClean="0">
                <a:solidFill>
                  <a:schemeClr val="tx1"/>
                </a:solidFill>
              </a:rPr>
              <a:t>Analysis </a:t>
            </a:r>
            <a:r>
              <a:rPr lang="en-CA" sz="2100" b="1" dirty="0">
                <a:solidFill>
                  <a:schemeClr val="tx1"/>
                </a:solidFill>
              </a:rPr>
              <a:t>of data collected on the use of ODS alternatives</a:t>
            </a:r>
            <a:endParaRPr lang="en-CA" sz="21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Consumption data (2012‑2015) and forecasts </a:t>
            </a:r>
            <a:r>
              <a:rPr lang="en-CA" sz="2100" dirty="0">
                <a:solidFill>
                  <a:schemeClr val="tx1"/>
                </a:solidFill>
              </a:rPr>
              <a:t>of future use (2015‑2030</a:t>
            </a:r>
            <a:r>
              <a:rPr lang="en-CA" sz="2100" dirty="0" smtClean="0">
                <a:solidFill>
                  <a:schemeClr val="tx1"/>
                </a:solidFill>
              </a:rPr>
              <a:t>). </a:t>
            </a:r>
            <a:r>
              <a:rPr lang="en-CA" sz="2100" dirty="0">
                <a:solidFill>
                  <a:schemeClr val="tx1"/>
                </a:solidFill>
              </a:rPr>
              <a:t>Production </a:t>
            </a:r>
            <a:r>
              <a:rPr lang="en-CA" sz="2100" dirty="0" smtClean="0">
                <a:solidFill>
                  <a:schemeClr val="tx1"/>
                </a:solidFill>
              </a:rPr>
              <a:t>(</a:t>
            </a:r>
            <a:r>
              <a:rPr lang="en-CA" sz="2100" dirty="0">
                <a:solidFill>
                  <a:schemeClr val="tx1"/>
                </a:solidFill>
              </a:rPr>
              <a:t>where applicable</a:t>
            </a:r>
            <a:r>
              <a:rPr lang="en-CA" sz="2100" dirty="0" smtClean="0">
                <a:solidFill>
                  <a:schemeClr val="tx1"/>
                </a:solidFill>
              </a:rPr>
              <a:t>)</a:t>
            </a:r>
            <a:endParaRPr lang="en-CA" sz="21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Distribution </a:t>
            </a:r>
            <a:r>
              <a:rPr lang="en-CA" sz="2100" dirty="0">
                <a:solidFill>
                  <a:schemeClr val="tx1"/>
                </a:solidFill>
              </a:rPr>
              <a:t>and supply </a:t>
            </a:r>
            <a:r>
              <a:rPr lang="en-CA" sz="2100" dirty="0" smtClean="0">
                <a:solidFill>
                  <a:schemeClr val="tx1"/>
                </a:solidFill>
              </a:rPr>
              <a:t>chain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Availability </a:t>
            </a:r>
            <a:r>
              <a:rPr lang="en-CA" sz="2100" dirty="0">
                <a:solidFill>
                  <a:schemeClr val="tx1"/>
                </a:solidFill>
              </a:rPr>
              <a:t>and prices of </a:t>
            </a:r>
            <a:r>
              <a:rPr lang="en-CA" sz="2100" dirty="0" smtClean="0">
                <a:solidFill>
                  <a:schemeClr val="tx1"/>
                </a:solidFill>
              </a:rPr>
              <a:t>alternatives</a:t>
            </a:r>
            <a:endParaRPr lang="en-CA" sz="21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Sectors </a:t>
            </a:r>
            <a:r>
              <a:rPr lang="en-CA" sz="2100" dirty="0">
                <a:solidFill>
                  <a:schemeClr val="tx1"/>
                </a:solidFill>
              </a:rPr>
              <a:t>and subsectors where ODS alternatives are </a:t>
            </a:r>
            <a:r>
              <a:rPr lang="en-CA" sz="2100" dirty="0" smtClean="0">
                <a:solidFill>
                  <a:schemeClr val="tx1"/>
                </a:solidFill>
              </a:rPr>
              <a:t>used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>
                <a:solidFill>
                  <a:schemeClr val="tx1"/>
                </a:solidFill>
              </a:rPr>
              <a:t>Comparison of the use of alternatives with the ODS being replaced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Challenges </a:t>
            </a:r>
            <a:r>
              <a:rPr lang="en-CA" sz="2100" dirty="0">
                <a:solidFill>
                  <a:schemeClr val="tx1"/>
                </a:solidFill>
              </a:rPr>
              <a:t>faced in the use and further uptake of these alternatives, and proposed </a:t>
            </a:r>
            <a:r>
              <a:rPr lang="en-CA" sz="2100" dirty="0" smtClean="0">
                <a:solidFill>
                  <a:schemeClr val="tx1"/>
                </a:solidFill>
              </a:rPr>
              <a:t>solutions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Impact </a:t>
            </a:r>
            <a:r>
              <a:rPr lang="en-CA" sz="2100" dirty="0">
                <a:solidFill>
                  <a:schemeClr val="tx1"/>
                </a:solidFill>
              </a:rPr>
              <a:t>of these ODS alternatives on the </a:t>
            </a:r>
            <a:r>
              <a:rPr lang="en-CA" sz="2100" dirty="0" smtClean="0">
                <a:solidFill>
                  <a:schemeClr val="tx1"/>
                </a:solidFill>
              </a:rPr>
              <a:t>environment</a:t>
            </a:r>
            <a:endParaRPr lang="en-CA" sz="21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</a:t>
            </a:r>
            <a:r>
              <a:rPr lang="en-CA" dirty="0" smtClean="0"/>
              <a:t>(5)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73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8145292" cy="1682150"/>
          </a:xfrm>
        </p:spPr>
        <p:txBody>
          <a:bodyPr/>
          <a:lstStyle/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solidFill>
                  <a:schemeClr val="tx1"/>
                </a:solidFill>
              </a:rPr>
              <a:t>60 out </a:t>
            </a:r>
            <a:r>
              <a:rPr lang="en-CA" sz="2200" dirty="0">
                <a:solidFill>
                  <a:schemeClr val="tx1"/>
                </a:solidFill>
              </a:rPr>
              <a:t>of 127 countries submitted results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200" dirty="0" smtClean="0">
                <a:solidFill>
                  <a:schemeClr val="tx1"/>
                </a:solidFill>
              </a:rPr>
              <a:t>Commonly </a:t>
            </a:r>
            <a:r>
              <a:rPr lang="en-CA" sz="2200" dirty="0">
                <a:solidFill>
                  <a:schemeClr val="tx1"/>
                </a:solidFill>
              </a:rPr>
              <a:t>used </a:t>
            </a:r>
            <a:r>
              <a:rPr lang="en-CA" sz="2200" dirty="0" smtClean="0">
                <a:solidFill>
                  <a:schemeClr val="tx1"/>
                </a:solidFill>
              </a:rPr>
              <a:t>HFCs: HFC-134a</a:t>
            </a:r>
            <a:r>
              <a:rPr lang="en-CA" sz="2200" dirty="0">
                <a:solidFill>
                  <a:schemeClr val="tx1"/>
                </a:solidFill>
              </a:rPr>
              <a:t>; HFC-245fa; HFC-</a:t>
            </a:r>
            <a:r>
              <a:rPr lang="en-CA" sz="2200" dirty="0" err="1">
                <a:solidFill>
                  <a:schemeClr val="tx1"/>
                </a:solidFill>
              </a:rPr>
              <a:t>152a</a:t>
            </a:r>
            <a:r>
              <a:rPr lang="en-CA" sz="2200" dirty="0">
                <a:solidFill>
                  <a:schemeClr val="tx1"/>
                </a:solidFill>
              </a:rPr>
              <a:t>; HFC-</a:t>
            </a:r>
            <a:r>
              <a:rPr lang="en-CA" sz="2200" dirty="0" err="1">
                <a:solidFill>
                  <a:schemeClr val="tx1"/>
                </a:solidFill>
              </a:rPr>
              <a:t>227ea</a:t>
            </a:r>
            <a:r>
              <a:rPr lang="en-CA" sz="2200" dirty="0">
                <a:solidFill>
                  <a:schemeClr val="tx1"/>
                </a:solidFill>
              </a:rPr>
              <a:t>; and HFC-32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200" dirty="0" smtClean="0">
                <a:solidFill>
                  <a:schemeClr val="tx1"/>
                </a:solidFill>
              </a:rPr>
              <a:t>Over </a:t>
            </a:r>
            <a:r>
              <a:rPr lang="en-CA" sz="2200" dirty="0">
                <a:solidFill>
                  <a:schemeClr val="tx1"/>
                </a:solidFill>
              </a:rPr>
              <a:t>30 different blends were reported 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200" dirty="0" smtClean="0">
                <a:solidFill>
                  <a:schemeClr val="tx1"/>
                </a:solidFill>
              </a:rPr>
              <a:t>Commonly </a:t>
            </a:r>
            <a:r>
              <a:rPr lang="en-CA" sz="2200" dirty="0">
                <a:solidFill>
                  <a:schemeClr val="tx1"/>
                </a:solidFill>
              </a:rPr>
              <a:t>used </a:t>
            </a:r>
            <a:r>
              <a:rPr lang="en-CA" sz="2200" dirty="0" smtClean="0">
                <a:solidFill>
                  <a:schemeClr val="tx1"/>
                </a:solidFill>
              </a:rPr>
              <a:t>blends: R404A</a:t>
            </a:r>
            <a:r>
              <a:rPr lang="en-CA" sz="2200" dirty="0">
                <a:solidFill>
                  <a:schemeClr val="tx1"/>
                </a:solidFill>
              </a:rPr>
              <a:t>; R407C; R410A; and </a:t>
            </a:r>
            <a:r>
              <a:rPr lang="en-CA" sz="2200" dirty="0" smtClean="0">
                <a:solidFill>
                  <a:schemeClr val="tx1"/>
                </a:solidFill>
              </a:rPr>
              <a:t>R507A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200" dirty="0" smtClean="0">
                <a:solidFill>
                  <a:schemeClr val="tx1"/>
                </a:solidFill>
              </a:rPr>
              <a:t>Several of the substances are flammable/mildly flammable</a:t>
            </a:r>
            <a:endParaRPr lang="en-CA" sz="2200" dirty="0">
              <a:solidFill>
                <a:schemeClr val="tx1"/>
              </a:solidFill>
            </a:endParaRP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sz="22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 smtClean="0"/>
              <a:t>Findings of </a:t>
            </a:r>
            <a:r>
              <a:rPr lang="en-CA" dirty="0"/>
              <a:t>surveys </a:t>
            </a:r>
            <a:r>
              <a:rPr lang="en-CA" dirty="0" smtClean="0"/>
              <a:t>(as of April 2017)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342900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2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 smtClean="0"/>
              <a:t>Findings of </a:t>
            </a:r>
            <a:r>
              <a:rPr lang="en-CA" dirty="0"/>
              <a:t>surveys </a:t>
            </a:r>
            <a:r>
              <a:rPr lang="en-CA" dirty="0" smtClean="0"/>
              <a:t>(as of April 2017)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342900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951180"/>
              </p:ext>
            </p:extLst>
          </p:nvPr>
        </p:nvGraphicFramePr>
        <p:xfrm>
          <a:off x="729682" y="1530826"/>
          <a:ext cx="7567532" cy="5031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4884"/>
                <a:gridCol w="5832648"/>
              </a:tblGrid>
              <a:tr h="346705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rgbClr val="000000"/>
                          </a:solidFill>
                        </a:rPr>
                        <a:t>Substance</a:t>
                      </a:r>
                      <a:endParaRPr lang="en-CA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 smtClean="0">
                          <a:solidFill>
                            <a:srgbClr val="000000"/>
                          </a:solidFill>
                        </a:rPr>
                        <a:t>Uses</a:t>
                      </a:r>
                      <a:endParaRPr lang="en-CA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831389">
                <a:tc>
                  <a:txBody>
                    <a:bodyPr/>
                    <a:lstStyle/>
                    <a:p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HFC-134a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RAC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manufacturing and servicing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MAC</a:t>
                      </a:r>
                      <a:endParaRPr lang="en-CA" sz="1800" dirty="0" smtClean="0">
                        <a:solidFill>
                          <a:srgbClr val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Aerosol sector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70495">
                <a:tc>
                  <a:txBody>
                    <a:bodyPr/>
                    <a:lstStyle/>
                    <a:p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HFC-245fa</a:t>
                      </a:r>
                      <a:endParaRPr lang="en-CA" sz="18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in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PU foam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sector</a:t>
                      </a:r>
                      <a:endParaRPr lang="en-CA" sz="18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73023">
                <a:tc>
                  <a:txBody>
                    <a:bodyPr/>
                    <a:lstStyle/>
                    <a:p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HFC-</a:t>
                      </a:r>
                      <a:r>
                        <a:rPr lang="en-CA" sz="1800" dirty="0" err="1" smtClean="0">
                          <a:solidFill>
                            <a:srgbClr val="000000"/>
                          </a:solidFill>
                        </a:rPr>
                        <a:t>152a</a:t>
                      </a:r>
                      <a:endParaRPr lang="en-CA" sz="18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in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aerosols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Also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in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solvents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and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glass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manufacturing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796255">
                <a:tc>
                  <a:txBody>
                    <a:bodyPr/>
                    <a:lstStyle/>
                    <a:p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HFC-</a:t>
                      </a:r>
                      <a:r>
                        <a:rPr lang="en-CA" sz="1800" dirty="0" err="1" smtClean="0">
                          <a:solidFill>
                            <a:srgbClr val="000000"/>
                          </a:solidFill>
                        </a:rPr>
                        <a:t>227ea</a:t>
                      </a:r>
                      <a:endParaRPr lang="en-CA" sz="18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Firefighting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Also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in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RAC manufacturing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Aerosol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MDI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9989">
                <a:tc>
                  <a:txBody>
                    <a:bodyPr/>
                    <a:lstStyle/>
                    <a:p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HFC-32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RAC servicing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998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R404A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used in RAC manufacturing &amp; servicing</a:t>
                      </a:r>
                      <a:endParaRPr lang="en-CA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998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R407C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used in RAC manufacturing &amp; servicing</a:t>
                      </a:r>
                    </a:p>
                  </a:txBody>
                  <a:tcPr/>
                </a:tc>
              </a:tr>
              <a:tr h="36998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R410A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used in A/C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servicing, A/C manufacturing</a:t>
                      </a:r>
                    </a:p>
                  </a:txBody>
                  <a:tcPr/>
                </a:tc>
              </a:tr>
              <a:tr h="36998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R507A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Mainly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used</a:t>
                      </a:r>
                      <a:r>
                        <a:rPr lang="en-CA" sz="18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in </a:t>
                      </a:r>
                      <a:r>
                        <a:rPr lang="en-CA" sz="1800" dirty="0" smtClean="0">
                          <a:solidFill>
                            <a:srgbClr val="000000"/>
                          </a:solidFill>
                        </a:rPr>
                        <a:t>refrigeration servicing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7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96" y="3429000"/>
            <a:ext cx="7920880" cy="792088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CA" sz="4000" b="1" dirty="0" smtClean="0">
                <a:solidFill>
                  <a:schemeClr val="tx1"/>
                </a:solidFill>
              </a:rPr>
              <a:t>Thank you!</a:t>
            </a:r>
            <a:endParaRPr lang="en-CA" sz="4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406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366" y="1118052"/>
            <a:ext cx="7920880" cy="50405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716" y="1768622"/>
            <a:ext cx="8047318" cy="1444354"/>
          </a:xfrm>
        </p:spPr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Background</a:t>
            </a:r>
            <a:endParaRPr lang="en-CA" sz="2100" dirty="0">
              <a:solidFill>
                <a:schemeClr val="tx1"/>
              </a:solidFill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Format for preparation of </a:t>
            </a:r>
            <a:r>
              <a:rPr lang="en-CA" sz="2100" dirty="0" smtClean="0">
                <a:solidFill>
                  <a:schemeClr val="tx1"/>
                </a:solidFill>
              </a:rPr>
              <a:t>surveys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Data tables for </a:t>
            </a:r>
            <a:r>
              <a:rPr lang="en-CA" sz="2100" dirty="0" smtClean="0">
                <a:solidFill>
                  <a:schemeClr val="tx1"/>
                </a:solidFill>
              </a:rPr>
              <a:t>surveys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sz="2000" dirty="0">
              <a:solidFill>
                <a:srgbClr val="FF0000"/>
              </a:solidFill>
            </a:endParaRPr>
          </a:p>
          <a:p>
            <a:pPr marL="228600" indent="-228600">
              <a:lnSpc>
                <a:spcPct val="100000"/>
              </a:lnSpc>
              <a:spcBef>
                <a:spcPts val="1200"/>
              </a:spcBef>
            </a:pP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564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366" y="1052736"/>
            <a:ext cx="7920880" cy="504056"/>
          </a:xfrm>
        </p:spPr>
        <p:txBody>
          <a:bodyPr/>
          <a:lstStyle/>
          <a:p>
            <a:r>
              <a:rPr lang="en-US" dirty="0" smtClean="0"/>
              <a:t>Background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716" y="1552598"/>
            <a:ext cx="8047318" cy="4940088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 smtClean="0"/>
              <a:t>Paragraph 4 of decision XXVI/9 and </a:t>
            </a:r>
            <a:r>
              <a:rPr lang="en-US" sz="2000" b="1" dirty="0" smtClean="0">
                <a:solidFill>
                  <a:schemeClr val="tx1"/>
                </a:solidFill>
              </a:rPr>
              <a:t>decision 74/53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000" dirty="0" smtClean="0">
                <a:ea typeface="+mn-ea"/>
                <a:cs typeface="+mn-cs"/>
              </a:rPr>
              <a:t>The Parties requested ExCom to </a:t>
            </a:r>
            <a:r>
              <a:rPr lang="en-CA" sz="2000" dirty="0">
                <a:ea typeface="+mn-ea"/>
                <a:cs typeface="+mn-cs"/>
              </a:rPr>
              <a:t>consider providing additional funding to conduct inventories or surveys on alternatives to ODS in interested Article 5 </a:t>
            </a:r>
            <a:r>
              <a:rPr lang="en-CA" sz="2000" dirty="0" smtClean="0">
                <a:ea typeface="+mn-ea"/>
                <a:cs typeface="+mn-cs"/>
              </a:rPr>
              <a:t>parties</a:t>
            </a:r>
            <a:endParaRPr lang="en-US" sz="2000" dirty="0">
              <a:ea typeface="+mn-ea"/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000" dirty="0" smtClean="0"/>
              <a:t>The </a:t>
            </a:r>
            <a:r>
              <a:rPr lang="en-CA" sz="2000" dirty="0"/>
              <a:t>scope of the surveys </a:t>
            </a:r>
            <a:r>
              <a:rPr lang="en-CA" sz="2000" dirty="0" smtClean="0"/>
              <a:t>is to </a:t>
            </a:r>
            <a:r>
              <a:rPr lang="en-CA" sz="2000" dirty="0"/>
              <a:t>obtain </a:t>
            </a:r>
            <a:r>
              <a:rPr lang="en-CA" sz="2000" dirty="0" smtClean="0"/>
              <a:t>data </a:t>
            </a:r>
            <a:r>
              <a:rPr lang="en-CA" sz="2000" dirty="0"/>
              <a:t>(where available) and estimates of ODS alternatives </a:t>
            </a:r>
            <a:r>
              <a:rPr lang="en-CA" sz="2000" dirty="0" smtClean="0"/>
              <a:t>by sector and </a:t>
            </a:r>
            <a:r>
              <a:rPr lang="en-CA" sz="2000" dirty="0"/>
              <a:t>subsector, and forecasts of ODS alternatives most commonly </a:t>
            </a:r>
            <a:r>
              <a:rPr lang="en-CA" sz="2000" dirty="0" smtClean="0"/>
              <a:t>used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Funding levels according </a:t>
            </a:r>
            <a:r>
              <a:rPr lang="en-US" sz="2000" dirty="0"/>
              <a:t>to HCFC baseline </a:t>
            </a:r>
            <a:r>
              <a:rPr lang="en-US" sz="2000" dirty="0" smtClean="0"/>
              <a:t>consumption; countries </a:t>
            </a:r>
            <a:r>
              <a:rPr lang="en-US" sz="2000" dirty="0"/>
              <a:t>which had conducted </a:t>
            </a:r>
            <a:r>
              <a:rPr lang="en-US" sz="2000" dirty="0" smtClean="0"/>
              <a:t>surveys </a:t>
            </a:r>
            <a:r>
              <a:rPr lang="en-US" sz="2000" dirty="0"/>
              <a:t>outside the </a:t>
            </a:r>
            <a:r>
              <a:rPr lang="en-US" sz="2000" dirty="0" smtClean="0"/>
              <a:t>Fund are </a:t>
            </a:r>
            <a:r>
              <a:rPr lang="en-US" sz="2000" dirty="0"/>
              <a:t>eligible for 50% of the funding levels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The Secretariat was requested </a:t>
            </a:r>
            <a:r>
              <a:rPr lang="en-US" sz="2000" dirty="0"/>
              <a:t>to prepare in consultation with </a:t>
            </a:r>
            <a:r>
              <a:rPr lang="en-US" sz="2000" dirty="0" smtClean="0"/>
              <a:t>agencies and </a:t>
            </a:r>
            <a:r>
              <a:rPr lang="en-US" sz="2000" dirty="0"/>
              <a:t>interested ExCom members, a format for </a:t>
            </a:r>
            <a:r>
              <a:rPr lang="en-US" sz="2000" dirty="0" smtClean="0"/>
              <a:t>preparation and presentation </a:t>
            </a:r>
            <a:r>
              <a:rPr lang="en-US" sz="2000" dirty="0"/>
              <a:t>of data resulting from the surveys </a:t>
            </a:r>
            <a:r>
              <a:rPr lang="en-US" sz="2000" dirty="0" smtClean="0"/>
              <a:t>(at the </a:t>
            </a:r>
            <a:r>
              <a:rPr lang="en-US" sz="2000" dirty="0"/>
              <a:t>75</a:t>
            </a:r>
            <a:r>
              <a:rPr lang="en-US" sz="2000" baseline="30000" dirty="0"/>
              <a:t>th</a:t>
            </a:r>
            <a:r>
              <a:rPr lang="en-US" sz="2000" dirty="0"/>
              <a:t> </a:t>
            </a:r>
            <a:r>
              <a:rPr lang="en-US" sz="2000" dirty="0" smtClean="0"/>
              <a:t>meeting). An </a:t>
            </a:r>
            <a:r>
              <a:rPr lang="en-US" sz="2000" dirty="0"/>
              <a:t>overall analysis of the results </a:t>
            </a:r>
            <a:r>
              <a:rPr lang="en-US" sz="2000" dirty="0" smtClean="0"/>
              <a:t>to be prepared by the Secretariat for consideration </a:t>
            </a:r>
            <a:r>
              <a:rPr lang="en-US" sz="2000" dirty="0"/>
              <a:t>at the </a:t>
            </a:r>
            <a:r>
              <a:rPr lang="en-US" sz="2000" dirty="0" smtClean="0"/>
              <a:t>first meeting in </a:t>
            </a:r>
            <a:r>
              <a:rPr lang="en-US" sz="2000" dirty="0"/>
              <a:t>2017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0183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130" y="1113858"/>
            <a:ext cx="8064896" cy="432048"/>
          </a:xfrm>
        </p:spPr>
        <p:txBody>
          <a:bodyPr/>
          <a:lstStyle/>
          <a:p>
            <a:r>
              <a:rPr lang="en-CA" dirty="0" smtClean="0"/>
              <a:t>Background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9685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Draft format prepared by the Secretariat (document ExCom/75/77) </a:t>
            </a:r>
            <a:r>
              <a:rPr lang="en-CA" sz="2000" dirty="0" smtClean="0">
                <a:solidFill>
                  <a:schemeClr val="tx1"/>
                </a:solidFill>
              </a:rPr>
              <a:t>based on:</a:t>
            </a: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2000" dirty="0" smtClean="0">
                <a:solidFill>
                  <a:schemeClr val="tx1"/>
                </a:solidFill>
              </a:rPr>
              <a:t>Experience </a:t>
            </a:r>
            <a:r>
              <a:rPr lang="en-CA" sz="2000" dirty="0">
                <a:solidFill>
                  <a:schemeClr val="tx1"/>
                </a:solidFill>
              </a:rPr>
              <a:t>of </a:t>
            </a:r>
            <a:r>
              <a:rPr lang="en-CA" sz="2000" dirty="0" smtClean="0">
                <a:solidFill>
                  <a:schemeClr val="tx1"/>
                </a:solidFill>
              </a:rPr>
              <a:t>IAs in </a:t>
            </a:r>
            <a:r>
              <a:rPr lang="en-CA" sz="2000" dirty="0">
                <a:solidFill>
                  <a:schemeClr val="tx1"/>
                </a:solidFill>
              </a:rPr>
              <a:t>undertaking ODS surveys and analyzing their results while preparing </a:t>
            </a:r>
            <a:r>
              <a:rPr lang="en-CA" sz="2000" dirty="0" smtClean="0">
                <a:solidFill>
                  <a:schemeClr val="tx1"/>
                </a:solidFill>
              </a:rPr>
              <a:t>plans </a:t>
            </a:r>
            <a:r>
              <a:rPr lang="en-CA" sz="2000" dirty="0">
                <a:solidFill>
                  <a:schemeClr val="tx1"/>
                </a:solidFill>
              </a:rPr>
              <a:t>to phase out CFCs and </a:t>
            </a:r>
            <a:r>
              <a:rPr lang="en-CA" sz="2000" dirty="0" smtClean="0">
                <a:solidFill>
                  <a:schemeClr val="tx1"/>
                </a:solidFill>
              </a:rPr>
              <a:t>HCFCs</a:t>
            </a: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>
              <a:solidFill>
                <a:schemeClr val="tx1"/>
              </a:solidFill>
            </a:endParaRPr>
          </a:p>
          <a:p>
            <a:pPr marL="282575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2000" dirty="0">
                <a:solidFill>
                  <a:schemeClr val="tx1"/>
                </a:solidFill>
              </a:rPr>
              <a:t>Information on approaches that IAs have taken in implementing HFC inventories funded outside the Fund</a:t>
            </a:r>
            <a:endParaRPr lang="en-US" sz="2000" dirty="0">
              <a:solidFill>
                <a:schemeClr val="tx1"/>
              </a:solidFill>
            </a:endParaRP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031515"/>
              </p:ext>
            </p:extLst>
          </p:nvPr>
        </p:nvGraphicFramePr>
        <p:xfrm>
          <a:off x="1137388" y="3063156"/>
          <a:ext cx="7416825" cy="27203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72275"/>
                <a:gridCol w="2472275"/>
                <a:gridCol w="2472275"/>
              </a:tblGrid>
              <a:tr h="360040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Description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Guidelines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</a:t>
                      </a:r>
                      <a:endParaRPr kumimoji="0" lang="en-US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8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Country programme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1991 (5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1992 (6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RMP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1997(23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1997 (23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592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RMP update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2000 (31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2000 (32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nd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08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Sectoral plan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1997 (23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48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National plan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2001 (35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12"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TPMP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2005 (45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266700" indent="-266700" algn="l" defTabSz="912813" eaLnBrk="0" hangingPunct="0">
                        <a:buClr>
                          <a:srgbClr val="000000"/>
                        </a:buClr>
                        <a:buSzPct val="120000"/>
                        <a:buFont typeface="Wingdings 2" pitchFamily="18" charset="2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742950" indent="-28575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110000"/>
                        <a:buFont typeface="Wingdings 2" pitchFamily="18" charset="2"/>
                        <a:defRPr sz="12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1143000" indent="-228600" algn="l" defTabSz="912813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Font typeface="Wingdings 2" pitchFamily="18" charset="2"/>
                        <a:defRPr sz="1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6002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4pPr>
                      <a:lvl5pPr marL="2057400" indent="-228600" algn="l" defTabSz="912813" eaLnBrk="0" hangingPunct="0">
                        <a:spcBef>
                          <a:spcPct val="20000"/>
                        </a:spcBef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75000"/>
                        <a:buFont typeface="Wingdings" pitchFamily="2" charset="2"/>
                        <a:defRPr sz="2200" b="1">
                          <a:solidFill>
                            <a:srgbClr val="010493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2001 (35</a:t>
                      </a:r>
                      <a:r>
                        <a:rPr kumimoji="0" lang="en-US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US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CA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HPMP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T="45722" marB="45722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CA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2008 (54</a:t>
                      </a:r>
                      <a:r>
                        <a:rPr kumimoji="0" lang="en-CA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CA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CA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2010 (60</a:t>
                      </a:r>
                      <a:r>
                        <a:rPr kumimoji="0" lang="en-CA" altLang="en-US" sz="1600" b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kumimoji="0" lang="en-CA" altLang="en-US" sz="16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152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07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130" y="1113858"/>
            <a:ext cx="8064896" cy="432048"/>
          </a:xfrm>
        </p:spPr>
        <p:txBody>
          <a:bodyPr/>
          <a:lstStyle/>
          <a:p>
            <a:r>
              <a:rPr lang="en-CA" dirty="0" smtClean="0"/>
              <a:t>Background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136904" cy="48965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Draft format was discussed at the 75</a:t>
            </a:r>
            <a:r>
              <a:rPr lang="en-US" sz="2000" baseline="30000" dirty="0" smtClean="0">
                <a:solidFill>
                  <a:schemeClr val="tx1"/>
                </a:solidFill>
              </a:rPr>
              <a:t>th</a:t>
            </a:r>
            <a:r>
              <a:rPr lang="en-US" sz="2000" dirty="0" smtClean="0">
                <a:solidFill>
                  <a:schemeClr val="tx1"/>
                </a:solidFill>
              </a:rPr>
              <a:t> meeting and revised based on ExCom members feedback (document ExCom/75/77/</a:t>
            </a:r>
            <a:r>
              <a:rPr lang="en-US" sz="2000" dirty="0" err="1" smtClean="0">
                <a:solidFill>
                  <a:schemeClr val="tx1"/>
                </a:solidFill>
              </a:rPr>
              <a:t>Rev.1</a:t>
            </a:r>
            <a:r>
              <a:rPr lang="en-US" sz="2000" dirty="0" smtClean="0">
                <a:solidFill>
                  <a:schemeClr val="tx1"/>
                </a:solidFill>
              </a:rPr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ExCom </a:t>
            </a:r>
            <a:r>
              <a:rPr lang="en-US" sz="2000" dirty="0">
                <a:solidFill>
                  <a:schemeClr val="tx1"/>
                </a:solidFill>
              </a:rPr>
              <a:t>(decision 75/67) </a:t>
            </a:r>
            <a:r>
              <a:rPr lang="en-US" sz="2000" dirty="0" smtClean="0">
                <a:solidFill>
                  <a:schemeClr val="tx1"/>
                </a:solidFill>
              </a:rPr>
              <a:t>noted: </a:t>
            </a: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The format of the surveys (as revised at the meeting)</a:t>
            </a:r>
          </a:p>
          <a:p>
            <a:pPr marL="508000" lvl="1" indent="-2254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Surveys </a:t>
            </a:r>
            <a:r>
              <a:rPr lang="en-CA" sz="2000" dirty="0">
                <a:solidFill>
                  <a:schemeClr val="tx1"/>
                </a:solidFill>
              </a:rPr>
              <a:t>would be conducted on a voluntary basis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</a:rPr>
              <a:t>information would be collected where available, and the results would solely be for information </a:t>
            </a:r>
            <a:r>
              <a:rPr lang="en-US" sz="2000" dirty="0" smtClean="0">
                <a:solidFill>
                  <a:schemeClr val="tx1"/>
                </a:solidFill>
              </a:rPr>
              <a:t>purposes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Surveys would be prepared to </a:t>
            </a:r>
            <a:r>
              <a:rPr lang="en-US" sz="2000" dirty="0">
                <a:solidFill>
                  <a:schemeClr val="tx1"/>
                </a:solidFill>
              </a:rPr>
              <a:t>cover the years 2012–2015, with the assistance of the relevant </a:t>
            </a:r>
            <a:r>
              <a:rPr lang="en-US" sz="2000" dirty="0" smtClean="0">
                <a:solidFill>
                  <a:schemeClr val="tx1"/>
                </a:solidFill>
              </a:rPr>
              <a:t>IAs and </a:t>
            </a:r>
            <a:r>
              <a:rPr lang="en-US" sz="2000" dirty="0">
                <a:solidFill>
                  <a:schemeClr val="tx1"/>
                </a:solidFill>
              </a:rPr>
              <a:t>using the methodology and approach agreed between the country and the </a:t>
            </a:r>
            <a:r>
              <a:rPr lang="en-US" sz="2000" dirty="0" smtClean="0">
                <a:solidFill>
                  <a:schemeClr val="tx1"/>
                </a:solidFill>
              </a:rPr>
              <a:t>agency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000" dirty="0" smtClean="0">
                <a:solidFill>
                  <a:schemeClr val="tx1"/>
                </a:solidFill>
              </a:rPr>
              <a:t>Results </a:t>
            </a:r>
            <a:r>
              <a:rPr lang="en-CA" sz="2000" dirty="0">
                <a:solidFill>
                  <a:schemeClr val="tx1"/>
                </a:solidFill>
              </a:rPr>
              <a:t>of the survey would be presented </a:t>
            </a:r>
            <a:r>
              <a:rPr lang="en-CA" sz="2000" dirty="0" smtClean="0">
                <a:solidFill>
                  <a:schemeClr val="tx1"/>
                </a:solidFill>
              </a:rPr>
              <a:t>as proposed in the format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000" dirty="0" smtClean="0">
                <a:solidFill>
                  <a:schemeClr val="tx1"/>
                </a:solidFill>
              </a:rPr>
              <a:t>Surveys must be completed within </a:t>
            </a:r>
            <a:r>
              <a:rPr lang="en-CA" sz="2000" dirty="0">
                <a:solidFill>
                  <a:schemeClr val="tx1"/>
                </a:solidFill>
              </a:rPr>
              <a:t>the prescribed timeframe </a:t>
            </a:r>
            <a:r>
              <a:rPr lang="en-CA" sz="2000" dirty="0" smtClean="0">
                <a:solidFill>
                  <a:schemeClr val="tx1"/>
                </a:solidFill>
              </a:rPr>
              <a:t>(i.e., no later than end of 2016) so that the analysis </a:t>
            </a:r>
            <a:r>
              <a:rPr lang="en-CA" sz="2000" dirty="0">
                <a:solidFill>
                  <a:schemeClr val="tx1"/>
                </a:solidFill>
              </a:rPr>
              <a:t>of the results </a:t>
            </a:r>
            <a:r>
              <a:rPr lang="en-CA" sz="2000" dirty="0" smtClean="0">
                <a:solidFill>
                  <a:schemeClr val="tx1"/>
                </a:solidFill>
              </a:rPr>
              <a:t>can be finalized</a:t>
            </a:r>
            <a:endParaRPr lang="en-CA" sz="2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828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7920880" cy="4778494"/>
          </a:xfrm>
        </p:spPr>
        <p:txBody>
          <a:bodyPr/>
          <a:lstStyle/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Assist countries </a:t>
            </a:r>
            <a:r>
              <a:rPr lang="en-CA" sz="2100" dirty="0">
                <a:solidFill>
                  <a:schemeClr val="tx1"/>
                </a:solidFill>
              </a:rPr>
              <a:t>to better understand their historical and </a:t>
            </a:r>
            <a:r>
              <a:rPr lang="en-CA" sz="2100" dirty="0" smtClean="0">
                <a:solidFill>
                  <a:schemeClr val="tx1"/>
                </a:solidFill>
              </a:rPr>
              <a:t>consumption </a:t>
            </a:r>
            <a:r>
              <a:rPr lang="en-CA" sz="2100" dirty="0">
                <a:solidFill>
                  <a:schemeClr val="tx1"/>
                </a:solidFill>
              </a:rPr>
              <a:t>trends for ODS </a:t>
            </a:r>
            <a:r>
              <a:rPr lang="en-CA" sz="2100" dirty="0" smtClean="0">
                <a:solidFill>
                  <a:schemeClr val="tx1"/>
                </a:solidFill>
              </a:rPr>
              <a:t>alternatives (including low-, medium- and </a:t>
            </a:r>
            <a:r>
              <a:rPr lang="en-CA" sz="2100" dirty="0">
                <a:solidFill>
                  <a:schemeClr val="tx1"/>
                </a:solidFill>
              </a:rPr>
              <a:t>high </a:t>
            </a:r>
            <a:r>
              <a:rPr lang="en-CA" sz="2100" dirty="0" smtClean="0">
                <a:solidFill>
                  <a:schemeClr val="tx1"/>
                </a:solidFill>
              </a:rPr>
              <a:t>GWP alternatives), </a:t>
            </a:r>
            <a:r>
              <a:rPr lang="en-CA" sz="2100" dirty="0">
                <a:solidFill>
                  <a:schemeClr val="tx1"/>
                </a:solidFill>
              </a:rPr>
              <a:t>and their distribution by sector and </a:t>
            </a:r>
            <a:r>
              <a:rPr lang="en-CA" sz="2100" dirty="0" smtClean="0">
                <a:solidFill>
                  <a:schemeClr val="tx1"/>
                </a:solidFill>
              </a:rPr>
              <a:t>subsector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Provide a </a:t>
            </a:r>
            <a:r>
              <a:rPr lang="en-CA" sz="2100" dirty="0">
                <a:solidFill>
                  <a:schemeClr val="tx1"/>
                </a:solidFill>
              </a:rPr>
              <a:t>comprehensive overview of </a:t>
            </a:r>
            <a:r>
              <a:rPr lang="en-CA" sz="2100" dirty="0" smtClean="0">
                <a:solidFill>
                  <a:schemeClr val="tx1"/>
                </a:solidFill>
              </a:rPr>
              <a:t>the </a:t>
            </a:r>
            <a:r>
              <a:rPr lang="en-CA" sz="2100" dirty="0">
                <a:solidFill>
                  <a:schemeClr val="tx1"/>
                </a:solidFill>
              </a:rPr>
              <a:t>national markets where ODS alternatives have </a:t>
            </a:r>
            <a:r>
              <a:rPr lang="en-CA" sz="2100" dirty="0" smtClean="0">
                <a:solidFill>
                  <a:schemeClr val="tx1"/>
                </a:solidFill>
              </a:rPr>
              <a:t>been and will </a:t>
            </a:r>
            <a:r>
              <a:rPr lang="en-CA" sz="2100" dirty="0">
                <a:solidFill>
                  <a:schemeClr val="tx1"/>
                </a:solidFill>
              </a:rPr>
              <a:t>be phased in, </a:t>
            </a:r>
            <a:r>
              <a:rPr lang="en-CA" sz="2100" dirty="0" smtClean="0">
                <a:solidFill>
                  <a:schemeClr val="tx1"/>
                </a:solidFill>
              </a:rPr>
              <a:t>taking </a:t>
            </a:r>
            <a:r>
              <a:rPr lang="en-CA" sz="2100" dirty="0">
                <a:solidFill>
                  <a:schemeClr val="tx1"/>
                </a:solidFill>
              </a:rPr>
              <a:t>into consideration other existing </a:t>
            </a:r>
            <a:r>
              <a:rPr lang="en-CA" sz="2100" dirty="0" smtClean="0">
                <a:solidFill>
                  <a:schemeClr val="tx1"/>
                </a:solidFill>
              </a:rPr>
              <a:t>technologies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The </a:t>
            </a:r>
            <a:r>
              <a:rPr lang="en-CA" sz="2100" dirty="0">
                <a:solidFill>
                  <a:schemeClr val="tx1"/>
                </a:solidFill>
              </a:rPr>
              <a:t>methodologies developed for collecting and analysing </a:t>
            </a:r>
            <a:r>
              <a:rPr lang="en-CA" sz="2100" dirty="0" smtClean="0">
                <a:solidFill>
                  <a:schemeClr val="tx1"/>
                </a:solidFill>
              </a:rPr>
              <a:t>ODS </a:t>
            </a:r>
            <a:r>
              <a:rPr lang="en-CA" sz="2100" dirty="0">
                <a:solidFill>
                  <a:schemeClr val="tx1"/>
                </a:solidFill>
              </a:rPr>
              <a:t>alternatives and other </a:t>
            </a:r>
            <a:r>
              <a:rPr lang="en-CA" sz="2100" dirty="0" smtClean="0">
                <a:solidFill>
                  <a:schemeClr val="tx1"/>
                </a:solidFill>
              </a:rPr>
              <a:t>data </a:t>
            </a:r>
            <a:r>
              <a:rPr lang="en-CA" sz="2100" dirty="0">
                <a:solidFill>
                  <a:schemeClr val="tx1"/>
                </a:solidFill>
              </a:rPr>
              <a:t>(e.g., names of </a:t>
            </a:r>
            <a:r>
              <a:rPr lang="en-CA" sz="2100" dirty="0" smtClean="0">
                <a:solidFill>
                  <a:schemeClr val="tx1"/>
                </a:solidFill>
              </a:rPr>
              <a:t>enterprises) </a:t>
            </a:r>
            <a:r>
              <a:rPr lang="en-CA" sz="2100" dirty="0">
                <a:solidFill>
                  <a:schemeClr val="tx1"/>
                </a:solidFill>
              </a:rPr>
              <a:t>should be kept by </a:t>
            </a:r>
            <a:r>
              <a:rPr lang="en-CA" sz="2100" dirty="0" smtClean="0">
                <a:solidFill>
                  <a:schemeClr val="tx1"/>
                </a:solidFill>
              </a:rPr>
              <a:t>NOUs </a:t>
            </a:r>
            <a:r>
              <a:rPr lang="en-CA" sz="2100" dirty="0">
                <a:solidFill>
                  <a:schemeClr val="tx1"/>
                </a:solidFill>
              </a:rPr>
              <a:t>to enable data collection after the surveys have been </a:t>
            </a:r>
            <a:r>
              <a:rPr lang="en-CA" sz="2100" dirty="0" smtClean="0">
                <a:solidFill>
                  <a:schemeClr val="tx1"/>
                </a:solidFill>
              </a:rPr>
              <a:t>completed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IAs are </a:t>
            </a:r>
            <a:r>
              <a:rPr lang="en-CA" sz="2100" dirty="0">
                <a:solidFill>
                  <a:schemeClr val="tx1"/>
                </a:solidFill>
              </a:rPr>
              <a:t>encouraged to assist NOUs to put in place a system that would facilitate future data collection of ODS alternatives and its incorporation in </a:t>
            </a:r>
            <a:r>
              <a:rPr lang="en-CA" sz="2100" dirty="0" smtClean="0">
                <a:solidFill>
                  <a:schemeClr val="tx1"/>
                </a:solidFill>
              </a:rPr>
              <a:t>CP </a:t>
            </a:r>
            <a:r>
              <a:rPr lang="en-CA" sz="2100" dirty="0">
                <a:solidFill>
                  <a:schemeClr val="tx1"/>
                </a:solidFill>
              </a:rPr>
              <a:t>data reports</a:t>
            </a:r>
            <a:endParaRPr lang="en-CA" sz="21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4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7920880" cy="4778494"/>
          </a:xfrm>
        </p:spPr>
        <p:txBody>
          <a:bodyPr/>
          <a:lstStyle/>
          <a:p>
            <a:pPr marL="274320" indent="-274320">
              <a:lnSpc>
                <a:spcPct val="100000"/>
              </a:lnSpc>
              <a:spcBef>
                <a:spcPts val="0"/>
              </a:spcBef>
            </a:pPr>
            <a:r>
              <a:rPr lang="en-CA" sz="2100" dirty="0" smtClean="0">
                <a:solidFill>
                  <a:schemeClr val="tx1"/>
                </a:solidFill>
              </a:rPr>
              <a:t>Part I: Preparation of surveys on ODS alternatives</a:t>
            </a:r>
          </a:p>
          <a:p>
            <a:pPr marL="2743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2100" dirty="0" smtClean="0">
                <a:solidFill>
                  <a:schemeClr val="tx1"/>
                </a:solidFill>
              </a:rPr>
              <a:t>Objectives, implementation modalities, timeframe, and activities to be undertaken (for reference purposes)</a:t>
            </a:r>
            <a:endParaRPr lang="en-US" sz="2100" dirty="0" smtClean="0">
              <a:solidFill>
                <a:schemeClr val="tx1"/>
              </a:solidFill>
            </a:endParaRP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CA" sz="2100" dirty="0" smtClean="0">
                <a:solidFill>
                  <a:schemeClr val="tx1"/>
                </a:solidFill>
              </a:rPr>
              <a:t>Part II: Presentation </a:t>
            </a:r>
            <a:r>
              <a:rPr lang="en-CA" sz="2100" dirty="0">
                <a:solidFill>
                  <a:schemeClr val="tx1"/>
                </a:solidFill>
              </a:rPr>
              <a:t>of the resulting data from the </a:t>
            </a:r>
            <a:r>
              <a:rPr lang="en-CA" sz="2100" dirty="0" smtClean="0">
                <a:solidFill>
                  <a:schemeClr val="tx1"/>
                </a:solidFill>
              </a:rPr>
              <a:t>surveys Presents the format for report; describes </a:t>
            </a:r>
            <a:r>
              <a:rPr lang="en-CA" sz="2100" dirty="0">
                <a:solidFill>
                  <a:schemeClr val="tx1"/>
                </a:solidFill>
              </a:rPr>
              <a:t>how the results </a:t>
            </a:r>
            <a:r>
              <a:rPr lang="en-CA" sz="2100" dirty="0" smtClean="0">
                <a:solidFill>
                  <a:schemeClr val="tx1"/>
                </a:solidFill>
              </a:rPr>
              <a:t>will </a:t>
            </a:r>
            <a:r>
              <a:rPr lang="en-CA" sz="2100" dirty="0">
                <a:solidFill>
                  <a:schemeClr val="tx1"/>
                </a:solidFill>
              </a:rPr>
              <a:t>be analysed and </a:t>
            </a:r>
            <a:r>
              <a:rPr lang="en-CA" sz="2100" dirty="0" smtClean="0">
                <a:solidFill>
                  <a:schemeClr val="tx1"/>
                </a:solidFill>
              </a:rPr>
              <a:t>presented</a:t>
            </a:r>
            <a:endParaRPr lang="en-US" sz="2100" dirty="0">
              <a:solidFill>
                <a:schemeClr val="tx1"/>
              </a:solidFill>
            </a:endParaRP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CA" sz="2100" dirty="0" smtClean="0">
                <a:solidFill>
                  <a:schemeClr val="tx1"/>
                </a:solidFill>
              </a:rPr>
              <a:t>Annex I: </a:t>
            </a:r>
            <a:r>
              <a:rPr lang="en-CA" sz="2100" dirty="0">
                <a:solidFill>
                  <a:schemeClr val="tx1"/>
                </a:solidFill>
              </a:rPr>
              <a:t>Use of ODS alternatives per </a:t>
            </a:r>
            <a:r>
              <a:rPr lang="en-CA" sz="2100" dirty="0" smtClean="0">
                <a:solidFill>
                  <a:schemeClr val="tx1"/>
                </a:solidFill>
              </a:rPr>
              <a:t>sector </a:t>
            </a:r>
          </a:p>
          <a:p>
            <a:pPr marL="2743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2100" dirty="0" smtClean="0">
                <a:solidFill>
                  <a:schemeClr val="tx1"/>
                </a:solidFill>
              </a:rPr>
              <a:t>Information </a:t>
            </a:r>
            <a:r>
              <a:rPr lang="en-CA" sz="2100" dirty="0">
                <a:solidFill>
                  <a:schemeClr val="tx1"/>
                </a:solidFill>
              </a:rPr>
              <a:t>on </a:t>
            </a:r>
            <a:r>
              <a:rPr lang="en-CA" sz="2100" dirty="0" smtClean="0">
                <a:solidFill>
                  <a:schemeClr val="tx1"/>
                </a:solidFill>
              </a:rPr>
              <a:t>commonly </a:t>
            </a:r>
            <a:r>
              <a:rPr lang="en-CA" sz="2100" dirty="0">
                <a:solidFill>
                  <a:schemeClr val="tx1"/>
                </a:solidFill>
              </a:rPr>
              <a:t>used ODS alternatives in all manufacturing </a:t>
            </a:r>
            <a:r>
              <a:rPr lang="en-CA" sz="2100" dirty="0" smtClean="0">
                <a:solidFill>
                  <a:schemeClr val="tx1"/>
                </a:solidFill>
              </a:rPr>
              <a:t>sectors/subsectors; tables </a:t>
            </a:r>
            <a:r>
              <a:rPr lang="en-CA" sz="2100" dirty="0">
                <a:solidFill>
                  <a:schemeClr val="tx1"/>
                </a:solidFill>
              </a:rPr>
              <a:t>that could be used in collecting data </a:t>
            </a:r>
            <a:r>
              <a:rPr lang="en-CA" sz="2100" dirty="0" smtClean="0">
                <a:solidFill>
                  <a:schemeClr val="tx1"/>
                </a:solidFill>
              </a:rPr>
              <a:t>on </a:t>
            </a:r>
            <a:r>
              <a:rPr lang="en-CA" sz="2100" dirty="0">
                <a:solidFill>
                  <a:schemeClr val="tx1"/>
                </a:solidFill>
              </a:rPr>
              <a:t>the use of alternatives in </a:t>
            </a:r>
            <a:r>
              <a:rPr lang="en-CA" sz="2100" dirty="0" smtClean="0">
                <a:solidFill>
                  <a:schemeClr val="tx1"/>
                </a:solidFill>
              </a:rPr>
              <a:t>sectors/subsectors </a:t>
            </a:r>
            <a:r>
              <a:rPr lang="en-CA" sz="2100" dirty="0">
                <a:solidFill>
                  <a:schemeClr val="tx1"/>
                </a:solidFill>
              </a:rPr>
              <a:t>(for reference purposes</a:t>
            </a:r>
            <a:r>
              <a:rPr lang="en-CA" sz="2100" dirty="0" smtClean="0">
                <a:solidFill>
                  <a:schemeClr val="tx1"/>
                </a:solidFill>
              </a:rPr>
              <a:t>)</a:t>
            </a:r>
            <a:endParaRPr lang="en-US" sz="2100" dirty="0" smtClean="0">
              <a:solidFill>
                <a:schemeClr val="tx1"/>
              </a:solidFill>
            </a:endParaRP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CA" sz="2100" dirty="0" smtClean="0">
                <a:solidFill>
                  <a:schemeClr val="tx1"/>
                </a:solidFill>
              </a:rPr>
              <a:t>Annex II: Data tables:</a:t>
            </a:r>
          </a:p>
          <a:p>
            <a:pPr marL="2743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2100" dirty="0" smtClean="0">
                <a:solidFill>
                  <a:schemeClr val="tx1"/>
                </a:solidFill>
              </a:rPr>
              <a:t>Required </a:t>
            </a:r>
            <a:r>
              <a:rPr lang="en-CA" sz="2100" dirty="0">
                <a:solidFill>
                  <a:schemeClr val="tx1"/>
                </a:solidFill>
              </a:rPr>
              <a:t>tables to be submitted to the Secretariat </a:t>
            </a:r>
            <a:r>
              <a:rPr lang="en-CA" sz="2100" dirty="0" smtClean="0">
                <a:solidFill>
                  <a:schemeClr val="tx1"/>
                </a:solidFill>
              </a:rPr>
              <a:t>that will be used for the overall analysis of the results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</a:t>
            </a:r>
            <a:r>
              <a:rPr lang="en-CA" dirty="0" smtClean="0"/>
              <a:t>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5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7920880" cy="477849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CA" sz="2100" dirty="0" smtClean="0">
                <a:solidFill>
                  <a:schemeClr val="tx1"/>
                </a:solidFill>
              </a:rPr>
              <a:t>Data collection on ODS alternatives and uses, based on the extensive experience by countries and IAs: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Article 7 annual report (Ozone Secretariat)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Country programme: field surveys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CP </a:t>
            </a:r>
            <a:r>
              <a:rPr lang="en-CA" sz="2100" dirty="0">
                <a:solidFill>
                  <a:schemeClr val="tx1"/>
                </a:solidFill>
              </a:rPr>
              <a:t>data </a:t>
            </a:r>
            <a:r>
              <a:rPr lang="en-CA" sz="2100" dirty="0" smtClean="0">
                <a:solidFill>
                  <a:schemeClr val="tx1"/>
                </a:solidFill>
              </a:rPr>
              <a:t>annual report </a:t>
            </a:r>
            <a:r>
              <a:rPr lang="en-CA" sz="2100" dirty="0">
                <a:solidFill>
                  <a:schemeClr val="tx1"/>
                </a:solidFill>
              </a:rPr>
              <a:t>(Fund Secretariat)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Preparation of investment projects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Preparation of umbrella projects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Preparation of sector phase-out </a:t>
            </a:r>
            <a:r>
              <a:rPr lang="en-CA" sz="2100" dirty="0" smtClean="0">
                <a:solidFill>
                  <a:schemeClr val="tx1"/>
                </a:solidFill>
              </a:rPr>
              <a:t>plans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RMP</a:t>
            </a:r>
            <a:r>
              <a:rPr lang="en-CA" sz="2100" dirty="0">
                <a:solidFill>
                  <a:schemeClr val="tx1"/>
                </a:solidFill>
              </a:rPr>
              <a:t>, RMP updates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2100" dirty="0">
                <a:solidFill>
                  <a:schemeClr val="tx1"/>
                </a:solidFill>
              </a:rPr>
              <a:t>TPMP, NPP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HPMP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</a:pPr>
            <a:endParaRPr lang="en-CA" sz="2000" dirty="0" smtClean="0">
              <a:solidFill>
                <a:schemeClr val="tx1"/>
              </a:solidFill>
            </a:endParaRPr>
          </a:p>
          <a:p>
            <a:pPr marL="274320" indent="-274320">
              <a:lnSpc>
                <a:spcPct val="100000"/>
              </a:lnSpc>
              <a:spcBef>
                <a:spcPts val="0"/>
              </a:spcBef>
            </a:pPr>
            <a:endParaRPr lang="en-CA" sz="2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</a:t>
            </a:r>
            <a:r>
              <a:rPr lang="en-CA" dirty="0" smtClean="0"/>
              <a:t>(3)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20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80" y="1602834"/>
            <a:ext cx="8073284" cy="477849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CA" sz="2100" dirty="0" smtClean="0">
                <a:solidFill>
                  <a:schemeClr val="tx1"/>
                </a:solidFill>
              </a:rPr>
              <a:t>Institutional </a:t>
            </a:r>
            <a:r>
              <a:rPr lang="en-CA" sz="2100" dirty="0">
                <a:solidFill>
                  <a:schemeClr val="tx1"/>
                </a:solidFill>
              </a:rPr>
              <a:t>set up, </a:t>
            </a:r>
            <a:r>
              <a:rPr lang="en-CA" sz="2100" dirty="0" smtClean="0">
                <a:solidFill>
                  <a:schemeClr val="tx1"/>
                </a:solidFill>
              </a:rPr>
              <a:t>policy </a:t>
            </a:r>
            <a:r>
              <a:rPr lang="en-CA" sz="2100" dirty="0">
                <a:solidFill>
                  <a:schemeClr val="tx1"/>
                </a:solidFill>
              </a:rPr>
              <a:t>regulatory </a:t>
            </a:r>
            <a:r>
              <a:rPr lang="en-CA" sz="2100" dirty="0" smtClean="0">
                <a:solidFill>
                  <a:schemeClr val="tx1"/>
                </a:solidFill>
              </a:rPr>
              <a:t>frameworks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Ratification of the </a:t>
            </a:r>
            <a:r>
              <a:rPr lang="en-CA" sz="2100" dirty="0" smtClean="0">
                <a:solidFill>
                  <a:schemeClr val="tx1"/>
                </a:solidFill>
              </a:rPr>
              <a:t>MP and </a:t>
            </a:r>
            <a:r>
              <a:rPr lang="en-CA" sz="2100" dirty="0">
                <a:solidFill>
                  <a:schemeClr val="tx1"/>
                </a:solidFill>
              </a:rPr>
              <a:t>its amendments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Projects for preparation of ODS legislation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Country programme: identification of laws and regulations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Import/export licensing and quota systems: updated as phased-out progressed (e.g., CFC, HCFC, MB)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>
                <a:solidFill>
                  <a:schemeClr val="tx1"/>
                </a:solidFill>
              </a:rPr>
              <a:t>Training for customs officers (stand-alone, RMP, TPMP, NPP)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RMP/TPMP/NPP </a:t>
            </a:r>
            <a:r>
              <a:rPr lang="en-CA" sz="2100" dirty="0">
                <a:solidFill>
                  <a:schemeClr val="tx1"/>
                </a:solidFill>
              </a:rPr>
              <a:t>preparation: drafting of ODS </a:t>
            </a:r>
            <a:r>
              <a:rPr lang="en-CA" sz="2100" dirty="0" smtClean="0">
                <a:solidFill>
                  <a:schemeClr val="tx1"/>
                </a:solidFill>
              </a:rPr>
              <a:t>regulations </a:t>
            </a:r>
          </a:p>
          <a:p>
            <a:pPr marL="274320" indent="-27432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sz="2100" dirty="0" smtClean="0">
                <a:solidFill>
                  <a:schemeClr val="tx1"/>
                </a:solidFill>
              </a:rPr>
              <a:t>HPMP preparation</a:t>
            </a:r>
            <a:endParaRPr lang="en-CA" sz="21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63486-5295-418E-A8FD-12987323C8B9}" type="datetime1">
              <a:rPr lang="en-US" altLang="en-US" smtClean="0"/>
              <a:pPr/>
              <a:t>5/19/2017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A245DC-AC2A-4786-B9FE-028DADB6141E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4538" y="1052736"/>
            <a:ext cx="7920880" cy="504056"/>
          </a:xfrm>
        </p:spPr>
        <p:txBody>
          <a:bodyPr/>
          <a:lstStyle/>
          <a:p>
            <a:r>
              <a:rPr lang="en-CA" dirty="0"/>
              <a:t>Format for preparation of surveys </a:t>
            </a:r>
            <a:r>
              <a:rPr lang="en-CA" dirty="0" smtClean="0"/>
              <a:t>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87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41769</TotalTime>
  <Words>1219</Words>
  <Application>Microsoft Office PowerPoint</Application>
  <PresentationFormat>Letter Paper (8.5x11 in)</PresentationFormat>
  <Paragraphs>183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Verdana</vt:lpstr>
      <vt:lpstr>Times New Roman</vt:lpstr>
      <vt:lpstr>Techno</vt:lpstr>
      <vt:lpstr>Wingdings 2</vt:lpstr>
      <vt:lpstr>Wingdings</vt:lpstr>
      <vt:lpstr>Blueprint</vt:lpstr>
      <vt:lpstr>Surveys on ODS alternatives </vt:lpstr>
      <vt:lpstr>Contents</vt:lpstr>
      <vt:lpstr>Background (1)</vt:lpstr>
      <vt:lpstr>Background (2)</vt:lpstr>
      <vt:lpstr>Background (3)</vt:lpstr>
      <vt:lpstr>Format for preparation of surveys (1)</vt:lpstr>
      <vt:lpstr>Format for preparation of surveys (2)</vt:lpstr>
      <vt:lpstr>Format for preparation of surveys (3)</vt:lpstr>
      <vt:lpstr>Format for preparation of surveys (4)</vt:lpstr>
      <vt:lpstr>Format for preparation of surveys (4)</vt:lpstr>
      <vt:lpstr>Format for preparation of surveys (5)</vt:lpstr>
      <vt:lpstr>Findings of surveys (as of April 2017)</vt:lpstr>
      <vt:lpstr>Findings of surveys (as of April 2017)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decisions of the 74th meeting of the Executive Committee</dc:title>
  <dc:creator>prepared by Julia Anne Dearing</dc:creator>
  <cp:lastModifiedBy>eganem</cp:lastModifiedBy>
  <cp:revision>1528</cp:revision>
  <cp:lastPrinted>2015-11-27T15:08:51Z</cp:lastPrinted>
  <dcterms:created xsi:type="dcterms:W3CDTF">2000-01-20T22:32:21Z</dcterms:created>
  <dcterms:modified xsi:type="dcterms:W3CDTF">2017-05-19T22:09:12Z</dcterms:modified>
</cp:coreProperties>
</file>