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2" r:id="rId2"/>
    <p:sldId id="596" r:id="rId3"/>
    <p:sldId id="598" r:id="rId4"/>
    <p:sldId id="599" r:id="rId5"/>
    <p:sldId id="614" r:id="rId6"/>
    <p:sldId id="615" r:id="rId7"/>
    <p:sldId id="616" r:id="rId8"/>
    <p:sldId id="617" r:id="rId9"/>
    <p:sldId id="618" r:id="rId10"/>
    <p:sldId id="620" r:id="rId11"/>
    <p:sldId id="601" r:id="rId12"/>
    <p:sldId id="622" r:id="rId13"/>
    <p:sldId id="623" r:id="rId14"/>
    <p:sldId id="624" r:id="rId15"/>
    <p:sldId id="625" r:id="rId16"/>
    <p:sldId id="507" r:id="rId17"/>
  </p:sldIdLst>
  <p:sldSz cx="10058400" cy="7772400"/>
  <p:notesSz cx="6797675" cy="9928225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163C47"/>
        </a:solidFill>
        <a:latin typeface="Calibri" charset="0"/>
        <a:ea typeface="MS PGothic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rgbClr val="163C47"/>
        </a:solidFill>
        <a:latin typeface="Calibri" charset="0"/>
        <a:ea typeface="MS PGothic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rgbClr val="163C47"/>
        </a:solidFill>
        <a:latin typeface="Calibri" charset="0"/>
        <a:ea typeface="MS PGothic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rgbClr val="163C47"/>
        </a:solidFill>
        <a:latin typeface="Calibri" charset="0"/>
        <a:ea typeface="MS PGothic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rgbClr val="163C47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163C47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163C47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163C47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163C47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E9FF"/>
    <a:srgbClr val="0F243F"/>
    <a:srgbClr val="C7844D"/>
    <a:srgbClr val="BADFFF"/>
    <a:srgbClr val="58DFFF"/>
    <a:srgbClr val="6CCDFF"/>
    <a:srgbClr val="6AE6FF"/>
    <a:srgbClr val="74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99396" autoAdjust="0"/>
  </p:normalViewPr>
  <p:slideViewPr>
    <p:cSldViewPr>
      <p:cViewPr varScale="1">
        <p:scale>
          <a:sx n="49" d="100"/>
          <a:sy n="49" d="100"/>
        </p:scale>
        <p:origin x="1027" y="3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4" d="100"/>
          <a:sy n="134" d="100"/>
        </p:scale>
        <p:origin x="-356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251C415-4C94-E249-8A38-C4DD90F76B95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DCDAFE-8865-6840-A714-A32B9F78B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757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44538"/>
            <a:ext cx="48164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A51A7E-9CD9-A740-A376-6248F41F1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12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573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1pPr>
            <a:lvl2pPr marL="742950" indent="-285750" defTabSz="931863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2pPr>
            <a:lvl3pPr marL="1143000" indent="-228600" defTabSz="931863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3pPr>
            <a:lvl4pPr marL="1600200" indent="-228600" defTabSz="931863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4pPr>
            <a:lvl5pPr marL="2057400" indent="-228600" defTabSz="931863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9pPr>
          </a:lstStyle>
          <a:p>
            <a:fld id="{1275F77A-B027-084F-9057-EDBDC171CA53}" type="slidenum">
              <a:rPr lang="en-US" altLang="en-US" sz="120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7772400" y="0"/>
            <a:ext cx="1600200" cy="152400"/>
          </a:xfrm>
          <a:prstGeom prst="rect">
            <a:avLst/>
          </a:prstGeom>
          <a:solidFill>
            <a:srgbClr val="35A2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eaLnBrk="1" hangingPunct="1">
              <a:spcBef>
                <a:spcPct val="20000"/>
              </a:spcBef>
              <a:buClr>
                <a:srgbClr val="35A29F"/>
              </a:buClr>
              <a:buFont typeface="Webdings" charset="2"/>
              <a:buChar char="4"/>
            </a:pPr>
            <a:endParaRPr lang="en-GB" altLang="en-US"/>
          </a:p>
        </p:txBody>
      </p:sp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7772400" y="7620000"/>
            <a:ext cx="1600200" cy="152400"/>
          </a:xfrm>
          <a:prstGeom prst="rect">
            <a:avLst/>
          </a:prstGeom>
          <a:solidFill>
            <a:srgbClr val="35A2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eaLnBrk="1" hangingPunct="1">
              <a:spcBef>
                <a:spcPct val="20000"/>
              </a:spcBef>
              <a:buClr>
                <a:srgbClr val="35A29F"/>
              </a:buClr>
              <a:buFont typeface="Webdings" charset="2"/>
              <a:buChar char="4"/>
            </a:pPr>
            <a:endParaRPr lang="en-GB" altLang="en-US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685800" y="990600"/>
            <a:ext cx="8686800" cy="0"/>
          </a:xfrm>
          <a:prstGeom prst="line">
            <a:avLst/>
          </a:prstGeom>
          <a:noFill/>
          <a:ln w="123825">
            <a:solidFill>
              <a:srgbClr val="163C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GB"/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09600" y="7315200"/>
            <a:ext cx="2590800" cy="250825"/>
          </a:xfrm>
          <a:prstGeom prst="rect">
            <a:avLst/>
          </a:prstGeom>
          <a:noFill/>
          <a:ln>
            <a:noFill/>
          </a:ln>
          <a:extLst/>
        </p:spPr>
        <p:txBody>
          <a:bodyPr lIns="91429" tIns="45715" rIns="91429" bIns="45715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bg2"/>
                </a:solidFill>
                <a:latin typeface="Arial" charset="0"/>
              </a:rPr>
              <a:t>CONFIDENTIAL</a:t>
            </a:r>
          </a:p>
        </p:txBody>
      </p:sp>
      <p:sp>
        <p:nvSpPr>
          <p:cNvPr id="6" name="Text Box 39"/>
          <p:cNvSpPr txBox="1">
            <a:spLocks noChangeArrowheads="1"/>
          </p:cNvSpPr>
          <p:nvPr userDrawn="1"/>
        </p:nvSpPr>
        <p:spPr bwMode="auto">
          <a:xfrm>
            <a:off x="258763" y="8377238"/>
            <a:ext cx="2849562" cy="279400"/>
          </a:xfrm>
          <a:prstGeom prst="rect">
            <a:avLst/>
          </a:prstGeom>
          <a:noFill/>
          <a:ln>
            <a:noFill/>
          </a:ln>
          <a:extLst/>
        </p:spPr>
        <p:txBody>
          <a:bodyPr lIns="101870" tIns="50935" rIns="101870" bIns="50935">
            <a:spAutoFit/>
          </a:bodyPr>
          <a:lstStyle>
            <a:lvl1pPr defTabSz="1019175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1019175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2pPr>
            <a:lvl3pPr marL="1143000" indent="-228600" defTabSz="1019175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3pPr>
            <a:lvl4pPr marL="1600200" indent="-228600" defTabSz="1019175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4pPr>
            <a:lvl5pPr marL="2057400" indent="-228600" defTabSz="1019175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chemeClr val="bg2"/>
                </a:solidFill>
                <a:latin typeface="Arial" charset="0"/>
              </a:rPr>
              <a:t>CONFIDENTIAL</a:t>
            </a:r>
          </a:p>
        </p:txBody>
      </p:sp>
      <p:sp>
        <p:nvSpPr>
          <p:cNvPr id="7" name="Rectangle 59"/>
          <p:cNvSpPr>
            <a:spLocks noChangeArrowheads="1"/>
          </p:cNvSpPr>
          <p:nvPr userDrawn="1"/>
        </p:nvSpPr>
        <p:spPr bwMode="auto">
          <a:xfrm>
            <a:off x="7772400" y="0"/>
            <a:ext cx="1600200" cy="152400"/>
          </a:xfrm>
          <a:prstGeom prst="rect">
            <a:avLst/>
          </a:prstGeom>
          <a:solidFill>
            <a:srgbClr val="35A2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eaLnBrk="1" hangingPunct="1">
              <a:spcBef>
                <a:spcPct val="20000"/>
              </a:spcBef>
              <a:buClr>
                <a:srgbClr val="35A29F"/>
              </a:buClr>
              <a:buFont typeface="Webdings" charset="2"/>
              <a:buChar char="4"/>
            </a:pPr>
            <a:endParaRPr lang="en-GB" altLang="en-US"/>
          </a:p>
        </p:txBody>
      </p:sp>
      <p:sp>
        <p:nvSpPr>
          <p:cNvPr id="8" name="Text Box 62"/>
          <p:cNvSpPr txBox="1">
            <a:spLocks noChangeArrowheads="1"/>
          </p:cNvSpPr>
          <p:nvPr userDrawn="1"/>
        </p:nvSpPr>
        <p:spPr bwMode="auto">
          <a:xfrm>
            <a:off x="609600" y="7315200"/>
            <a:ext cx="2590800" cy="250825"/>
          </a:xfrm>
          <a:prstGeom prst="rect">
            <a:avLst/>
          </a:prstGeom>
          <a:noFill/>
          <a:ln>
            <a:noFill/>
          </a:ln>
          <a:extLst/>
        </p:spPr>
        <p:txBody>
          <a:bodyPr lIns="91429" tIns="45715" rIns="91429" bIns="45715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bg2"/>
                </a:solidFill>
                <a:latin typeface="Arial" charset="0"/>
              </a:rPr>
              <a:t>CONFIDENTIAL</a:t>
            </a:r>
          </a:p>
        </p:txBody>
      </p:sp>
      <p:sp>
        <p:nvSpPr>
          <p:cNvPr id="9" name="Text Box 65"/>
          <p:cNvSpPr txBox="1">
            <a:spLocks noChangeArrowheads="1"/>
          </p:cNvSpPr>
          <p:nvPr userDrawn="1"/>
        </p:nvSpPr>
        <p:spPr bwMode="auto">
          <a:xfrm>
            <a:off x="685800" y="609600"/>
            <a:ext cx="6934200" cy="411163"/>
          </a:xfrm>
          <a:prstGeom prst="rect">
            <a:avLst/>
          </a:prstGeom>
          <a:noFill/>
          <a:ln>
            <a:noFill/>
          </a:ln>
          <a:extLst/>
        </p:spPr>
        <p:txBody>
          <a:bodyPr lIns="101870" tIns="50935" rIns="101870" bIns="50935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Webdings" charset="0"/>
              <a:buChar char="4"/>
              <a:defRPr sz="2000">
                <a:solidFill>
                  <a:srgbClr val="163C47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5A29F"/>
              </a:buClr>
              <a:buFont typeface="Webdings" charset="0"/>
              <a:buChar char="4"/>
              <a:defRPr/>
            </a:pPr>
            <a:endParaRPr lang="en-US" dirty="0" smtClean="0"/>
          </a:p>
        </p:txBody>
      </p:sp>
      <p:sp>
        <p:nvSpPr>
          <p:cNvPr id="10" name="Line 66"/>
          <p:cNvSpPr>
            <a:spLocks noChangeShapeType="1"/>
          </p:cNvSpPr>
          <p:nvPr userDrawn="1"/>
        </p:nvSpPr>
        <p:spPr bwMode="auto">
          <a:xfrm>
            <a:off x="685800" y="2133600"/>
            <a:ext cx="8686800" cy="0"/>
          </a:xfrm>
          <a:prstGeom prst="line">
            <a:avLst/>
          </a:prstGeom>
          <a:noFill/>
          <a:ln w="123825">
            <a:solidFill>
              <a:srgbClr val="0F24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GB"/>
          </a:p>
        </p:txBody>
      </p:sp>
      <p:sp>
        <p:nvSpPr>
          <p:cNvPr id="11" name="Line 67"/>
          <p:cNvSpPr>
            <a:spLocks noChangeShapeType="1"/>
          </p:cNvSpPr>
          <p:nvPr userDrawn="1"/>
        </p:nvSpPr>
        <p:spPr bwMode="auto">
          <a:xfrm>
            <a:off x="685800" y="3581400"/>
            <a:ext cx="8686800" cy="0"/>
          </a:xfrm>
          <a:prstGeom prst="line">
            <a:avLst/>
          </a:prstGeom>
          <a:noFill/>
          <a:ln w="50800">
            <a:solidFill>
              <a:srgbClr val="0F24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GB"/>
          </a:p>
        </p:txBody>
      </p:sp>
      <p:pic>
        <p:nvPicPr>
          <p:cNvPr id="12" name="Picture 68" descr="iStock_000004135964Large.jpg                                   000A8E3B Las Vegas                      C5B34A28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2438400"/>
            <a:ext cx="8686800" cy="838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50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8305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WWW.EESL.CO.IN</a:t>
            </a:r>
            <a:r>
              <a:rPr lang="en-US" altLang="en-US" b="1"/>
              <a:t>| </a:t>
            </a:r>
            <a:fld id="{7CAF8AA8-74F3-B947-A7E0-52C4DB51F343}" type="slidenum">
              <a:rPr lang="en-US" altLang="en-US" b="1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3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1" y="304800"/>
            <a:ext cx="2171700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04800"/>
            <a:ext cx="6362700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WWW.EESL.CO.IN</a:t>
            </a:r>
            <a:r>
              <a:rPr lang="en-US" altLang="en-US" b="1"/>
              <a:t>| </a:t>
            </a:r>
            <a:fld id="{E3F77D21-3EA7-0F42-9EF1-17F9FFFFD1D3}" type="slidenum">
              <a:rPr lang="en-US" altLang="en-US" b="1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8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3"/>
            <a:ext cx="50482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75" y="442000"/>
            <a:ext cx="8981450" cy="4420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2800" baseline="0">
                <a:solidFill>
                  <a:srgbClr val="2776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537075" y="1201531"/>
            <a:ext cx="4474857" cy="6159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211419" y="1202010"/>
            <a:ext cx="4307106" cy="6158667"/>
          </a:xfrm>
          <a:prstGeom prst="rect">
            <a:avLst/>
          </a:prstGeom>
        </p:spPr>
        <p:txBody>
          <a:bodyPr/>
          <a:lstStyle>
            <a:lvl1pPr>
              <a:buClr>
                <a:srgbClr val="0087CB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0087CB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0087CB"/>
              </a:buClr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0087CB"/>
              </a:buClr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0087CB"/>
              </a:buClr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52698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70075" y="1236742"/>
            <a:ext cx="9289787" cy="5606883"/>
          </a:xfrm>
          <a:prstGeom prst="rect">
            <a:avLst/>
          </a:prstGeom>
        </p:spPr>
        <p:txBody>
          <a:bodyPr lIns="70747" tIns="35373" rIns="70747" bIns="35373" rtlCol="0">
            <a:normAutofit/>
          </a:bodyPr>
          <a:lstStyle>
            <a:lvl1pPr marL="198608" indent="-198608">
              <a:buFont typeface="Arial" pitchFamily="34" charset="0"/>
              <a:buChar char="•"/>
              <a:defRPr sz="2530">
                <a:solidFill>
                  <a:schemeClr val="tx1"/>
                </a:solidFill>
                <a:latin typeface="+mj-lt"/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3pPr>
            <a:lvl4pPr marL="587718" indent="-190501">
              <a:buFont typeface="Calibri" pitchFamily="34" charset="0"/>
              <a:buChar char="‒"/>
              <a:defRPr sz="209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78175" y="7250114"/>
            <a:ext cx="3830638" cy="414338"/>
          </a:xfrm>
          <a:prstGeom prst="rect">
            <a:avLst/>
          </a:prstGeom>
        </p:spPr>
        <p:txBody>
          <a:bodyPr lIns="70747" tIns="35373" rIns="70747" bIns="35373"/>
          <a:lstStyle>
            <a:lvl1pPr algn="ctr">
              <a:defRPr sz="121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Environmental Energy Technologies Division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AC97-E965-4D06-81E9-7AFD1552F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8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WWW.EESL.CO.IN</a:t>
            </a:r>
            <a:r>
              <a:rPr lang="en-US" altLang="en-US" b="1"/>
              <a:t>| </a:t>
            </a:r>
            <a:fld id="{8198417C-5765-5A44-9D70-741883C0BBD3}" type="slidenum">
              <a:rPr lang="en-US" altLang="en-US" b="1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9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4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2" indent="0">
              <a:buNone/>
              <a:defRPr sz="1400"/>
            </a:lvl6pPr>
            <a:lvl7pPr marL="2742880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WWW.EESL.CO.IN</a:t>
            </a:r>
            <a:r>
              <a:rPr lang="en-US" altLang="en-US" b="1"/>
              <a:t>| </a:t>
            </a:r>
            <a:fld id="{6FC0D2AE-DEAF-024E-8BF7-E6C7B2156B1E}" type="slidenum">
              <a:rPr lang="en-US" altLang="en-US" b="1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00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40" y="1447801"/>
            <a:ext cx="4262437" cy="4611687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76" y="1447801"/>
            <a:ext cx="4264025" cy="4611687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WWW.EESL.CO.IN</a:t>
            </a:r>
            <a:r>
              <a:rPr lang="en-US" altLang="en-US" b="1"/>
              <a:t>| </a:t>
            </a:r>
            <a:fld id="{B170DDF3-098D-E94B-8BFB-4E3A6A441902}" type="slidenum">
              <a:rPr lang="en-US" altLang="en-US" b="1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9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4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4" y="2465389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WWW.EESL.CO.IN</a:t>
            </a:r>
            <a:r>
              <a:rPr lang="en-US" altLang="en-US" b="1"/>
              <a:t>| </a:t>
            </a:r>
            <a:fld id="{1B81843F-B2B4-A244-842E-10DD6C2AD18D}" type="slidenum">
              <a:rPr lang="en-US" altLang="en-US" b="1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WWW.EESL.CO.IN</a:t>
            </a:r>
            <a:r>
              <a:rPr lang="en-US" altLang="en-US" b="1"/>
              <a:t>| </a:t>
            </a:r>
            <a:fld id="{D0509494-B7EF-964E-857E-E53CE4EC8FD7}" type="slidenum">
              <a:rPr lang="en-US" altLang="en-US" b="1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74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WWW.EESL.CO.IN</a:t>
            </a:r>
            <a:r>
              <a:rPr lang="en-US" altLang="en-US" b="1"/>
              <a:t>| </a:t>
            </a:r>
            <a:fld id="{FF077EE5-3EDD-494A-894D-8ADD26213E62}" type="slidenum">
              <a:rPr lang="en-US" altLang="en-US" b="1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30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9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2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WWW.EESL.CO.IN</a:t>
            </a:r>
            <a:r>
              <a:rPr lang="en-US" altLang="en-US" b="1"/>
              <a:t>| </a:t>
            </a:r>
            <a:fld id="{3487C0BC-63DB-9547-927E-6D04C0AD26C3}" type="slidenum">
              <a:rPr lang="en-US" altLang="en-US" b="1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8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6" y="5440364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6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4" indent="0">
              <a:buNone/>
              <a:defRPr sz="25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2" indent="0">
              <a:buNone/>
              <a:defRPr sz="2000"/>
            </a:lvl6pPr>
            <a:lvl7pPr marL="2742880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6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2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WWW.EESL.CO.IN</a:t>
            </a:r>
            <a:r>
              <a:rPr lang="en-US" altLang="en-US" b="1"/>
              <a:t>| </a:t>
            </a:r>
            <a:fld id="{D43FBDD2-4C72-BB47-ACC0-DE3096146E7B}" type="slidenum">
              <a:rPr lang="en-US" altLang="en-US" b="1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15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esl.co.in/website/Home.asp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495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447800"/>
            <a:ext cx="867886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3975" y="7385050"/>
            <a:ext cx="17748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00408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WWW.EESL.CO.IN</a:t>
            </a:r>
            <a:r>
              <a:rPr lang="en-US" altLang="en-US" b="1"/>
              <a:t>| </a:t>
            </a:r>
            <a:fld id="{0AEB74E8-BFBF-254F-B8D6-3701A8CD6F6F}" type="slidenum">
              <a:rPr lang="en-US" altLang="en-US" b="1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18"/>
          <p:cNvSpPr>
            <a:spLocks noChangeArrowheads="1"/>
          </p:cNvSpPr>
          <p:nvPr userDrawn="1"/>
        </p:nvSpPr>
        <p:spPr bwMode="auto">
          <a:xfrm>
            <a:off x="7772400" y="7620000"/>
            <a:ext cx="1600200" cy="152400"/>
          </a:xfrm>
          <a:prstGeom prst="rect">
            <a:avLst/>
          </a:prstGeom>
          <a:solidFill>
            <a:srgbClr val="388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eaLnBrk="1" hangingPunct="1">
              <a:spcBef>
                <a:spcPct val="20000"/>
              </a:spcBef>
              <a:buClr>
                <a:srgbClr val="35A29F"/>
              </a:buClr>
              <a:buFont typeface="Webdings" charset="2"/>
              <a:buChar char="4"/>
            </a:pPr>
            <a:endParaRPr lang="en-GB" altLang="en-US"/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685800" y="990600"/>
            <a:ext cx="8686800" cy="0"/>
          </a:xfrm>
          <a:prstGeom prst="line">
            <a:avLst/>
          </a:prstGeom>
          <a:noFill/>
          <a:ln w="123825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endParaRPr lang="en-GB"/>
          </a:p>
        </p:txBody>
      </p:sp>
      <p:pic>
        <p:nvPicPr>
          <p:cNvPr id="1031" name="Picture 2" descr="EESL">
            <a:hlinkClick r:id="rId15" tooltip="EESL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5779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7"/>
          <p:cNvSpPr>
            <a:spLocks noChangeArrowheads="1"/>
          </p:cNvSpPr>
          <p:nvPr userDrawn="1"/>
        </p:nvSpPr>
        <p:spPr bwMode="auto">
          <a:xfrm>
            <a:off x="7772400" y="0"/>
            <a:ext cx="1600200" cy="152400"/>
          </a:xfrm>
          <a:prstGeom prst="rect">
            <a:avLst/>
          </a:prstGeom>
          <a:solidFill>
            <a:srgbClr val="388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eaLnBrk="1" hangingPunct="1">
              <a:spcBef>
                <a:spcPct val="20000"/>
              </a:spcBef>
              <a:buClr>
                <a:srgbClr val="35A29F"/>
              </a:buClr>
              <a:buFont typeface="Webdings" charset="2"/>
              <a:buChar char="4"/>
            </a:pP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0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  <p:sldLayoutId id="2147485631" r:id="rId12"/>
    <p:sldLayoutId id="2147485632" r:id="rId13"/>
  </p:sldLayoutIdLst>
  <p:hf hdr="0" ftr="0" dt="0"/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243F"/>
          </a:solidFill>
          <a:latin typeface="+mj-lt"/>
          <a:ea typeface="MS PGothic" charset="0"/>
          <a:cs typeface="MS PGothic" charset="0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243F"/>
          </a:solidFill>
          <a:latin typeface="Calibri" pitchFamily="34" charset="0"/>
          <a:ea typeface="MS PGothic" charset="0"/>
          <a:cs typeface="MS PGothic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243F"/>
          </a:solidFill>
          <a:latin typeface="Calibri" pitchFamily="34" charset="0"/>
          <a:ea typeface="MS PGothic" charset="0"/>
          <a:cs typeface="MS PGothic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243F"/>
          </a:solidFill>
          <a:latin typeface="Calibri" pitchFamily="34" charset="0"/>
          <a:ea typeface="MS PGothic" charset="0"/>
          <a:cs typeface="MS PGothic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243F"/>
          </a:solidFill>
          <a:latin typeface="Calibri" pitchFamily="34" charset="0"/>
          <a:ea typeface="MS PGothic" charset="0"/>
          <a:cs typeface="MS PGothic" charset="0"/>
        </a:defRPr>
      </a:lvl5pPr>
      <a:lvl6pPr marL="457146" algn="l" defTabSz="1019056" rtl="0" fontAlgn="base">
        <a:spcBef>
          <a:spcPct val="0"/>
        </a:spcBef>
        <a:spcAft>
          <a:spcPct val="0"/>
        </a:spcAft>
        <a:defRPr sz="2500" b="1">
          <a:solidFill>
            <a:srgbClr val="163C47"/>
          </a:solidFill>
          <a:latin typeface="Calibri" pitchFamily="34" charset="0"/>
        </a:defRPr>
      </a:lvl6pPr>
      <a:lvl7pPr marL="914294" algn="l" defTabSz="1019056" rtl="0" fontAlgn="base">
        <a:spcBef>
          <a:spcPct val="0"/>
        </a:spcBef>
        <a:spcAft>
          <a:spcPct val="0"/>
        </a:spcAft>
        <a:defRPr sz="2500" b="1">
          <a:solidFill>
            <a:srgbClr val="163C47"/>
          </a:solidFill>
          <a:latin typeface="Calibri" pitchFamily="34" charset="0"/>
        </a:defRPr>
      </a:lvl7pPr>
      <a:lvl8pPr marL="1371440" algn="l" defTabSz="1019056" rtl="0" fontAlgn="base">
        <a:spcBef>
          <a:spcPct val="0"/>
        </a:spcBef>
        <a:spcAft>
          <a:spcPct val="0"/>
        </a:spcAft>
        <a:defRPr sz="2500" b="1">
          <a:solidFill>
            <a:srgbClr val="163C47"/>
          </a:solidFill>
          <a:latin typeface="Calibri" pitchFamily="34" charset="0"/>
        </a:defRPr>
      </a:lvl8pPr>
      <a:lvl9pPr marL="1828586" algn="l" defTabSz="1019056" rtl="0" fontAlgn="base">
        <a:spcBef>
          <a:spcPct val="0"/>
        </a:spcBef>
        <a:spcAft>
          <a:spcPct val="0"/>
        </a:spcAft>
        <a:defRPr sz="2500" b="1">
          <a:solidFill>
            <a:srgbClr val="163C47"/>
          </a:solidFill>
          <a:latin typeface="Calibri" pitchFamily="34" charset="0"/>
        </a:defRPr>
      </a:lvl9pPr>
    </p:titleStyle>
    <p:bodyStyle>
      <a:lvl1pPr marL="381000" indent="-381000" algn="l" defTabSz="1017588" rtl="0" eaLnBrk="0" fontAlgn="base" hangingPunct="0">
        <a:spcBef>
          <a:spcPct val="20000"/>
        </a:spcBef>
        <a:spcAft>
          <a:spcPct val="0"/>
        </a:spcAft>
        <a:buClr>
          <a:srgbClr val="2B68BA"/>
        </a:buClr>
        <a:buFont typeface="Times" charset="0"/>
        <a:buChar char="•"/>
        <a:defRPr sz="2000" b="1">
          <a:solidFill>
            <a:srgbClr val="2B68BA"/>
          </a:solidFill>
          <a:latin typeface="+mn-lt"/>
          <a:ea typeface="MS PGothic" charset="0"/>
          <a:cs typeface="MS PGothic" charset="0"/>
        </a:defRPr>
      </a:lvl1pPr>
      <a:lvl2pPr marL="889000" indent="-379413" algn="l" defTabSz="1017588" rtl="0" eaLnBrk="0" fontAlgn="base" hangingPunct="0">
        <a:spcBef>
          <a:spcPct val="20000"/>
        </a:spcBef>
        <a:spcAft>
          <a:spcPct val="0"/>
        </a:spcAft>
        <a:buClr>
          <a:srgbClr val="2B68BA"/>
        </a:buClr>
        <a:buFont typeface="Times" charset="0"/>
        <a:buChar char="•"/>
        <a:defRPr sz="2000">
          <a:solidFill>
            <a:srgbClr val="0F243F"/>
          </a:solidFill>
          <a:latin typeface="+mn-lt"/>
          <a:ea typeface="MS PGothic" charset="0"/>
          <a:cs typeface="MS PGothic" charset="0"/>
        </a:defRPr>
      </a:lvl2pPr>
      <a:lvl3pPr marL="1398588" indent="-379413" algn="l" defTabSz="1017588" rtl="0" eaLnBrk="0" fontAlgn="base" hangingPunct="0">
        <a:spcBef>
          <a:spcPct val="20000"/>
        </a:spcBef>
        <a:spcAft>
          <a:spcPct val="0"/>
        </a:spcAft>
        <a:buClr>
          <a:srgbClr val="2B68BA"/>
        </a:buClr>
        <a:buFont typeface="Wingdings" charset="2"/>
        <a:buChar char="§"/>
        <a:defRPr sz="2000">
          <a:solidFill>
            <a:srgbClr val="0F243F"/>
          </a:solidFill>
          <a:latin typeface="+mn-lt"/>
          <a:ea typeface="MS PGothic" charset="0"/>
          <a:cs typeface="MS PGothic" charset="0"/>
        </a:defRPr>
      </a:lvl3pPr>
      <a:lvl4pPr marL="1908175" indent="-379413" algn="l" defTabSz="1017588" rtl="0" eaLnBrk="0" fontAlgn="base" hangingPunct="0">
        <a:spcBef>
          <a:spcPct val="20000"/>
        </a:spcBef>
        <a:spcAft>
          <a:spcPct val="0"/>
        </a:spcAft>
        <a:buClr>
          <a:srgbClr val="2B68BA"/>
        </a:buClr>
        <a:buFont typeface="Webdings" charset="2"/>
        <a:buChar char="4"/>
        <a:defRPr sz="2000">
          <a:solidFill>
            <a:srgbClr val="0F243F"/>
          </a:solidFill>
          <a:latin typeface="+mn-lt"/>
          <a:ea typeface="MS PGothic" charset="0"/>
          <a:cs typeface="MS PGothic" charset="0"/>
        </a:defRPr>
      </a:lvl4pPr>
      <a:lvl5pPr marL="2417763" indent="-379413" algn="l" defTabSz="1017588" rtl="0" eaLnBrk="0" fontAlgn="base" hangingPunct="0">
        <a:spcBef>
          <a:spcPct val="20000"/>
        </a:spcBef>
        <a:spcAft>
          <a:spcPct val="0"/>
        </a:spcAft>
        <a:buClr>
          <a:srgbClr val="35A29F"/>
        </a:buClr>
        <a:buFont typeface="Times" charset="0"/>
        <a:buChar char="»"/>
        <a:defRPr sz="2000">
          <a:solidFill>
            <a:srgbClr val="163C47"/>
          </a:solidFill>
          <a:latin typeface="+mn-lt"/>
          <a:ea typeface="MS PGothic" charset="0"/>
          <a:cs typeface="MS PGothic" charset="0"/>
        </a:defRPr>
      </a:lvl5pPr>
      <a:lvl6pPr marL="2876214" indent="-380955" algn="l" defTabSz="1019056" rtl="0" fontAlgn="base">
        <a:spcBef>
          <a:spcPct val="20000"/>
        </a:spcBef>
        <a:spcAft>
          <a:spcPct val="0"/>
        </a:spcAft>
        <a:buClr>
          <a:srgbClr val="35A29F"/>
        </a:buClr>
        <a:buFont typeface="Times" charset="0"/>
        <a:defRPr sz="2000">
          <a:solidFill>
            <a:srgbClr val="163C47"/>
          </a:solidFill>
          <a:latin typeface="+mn-lt"/>
        </a:defRPr>
      </a:lvl6pPr>
      <a:lvl7pPr marL="3333360" indent="-380955" algn="l" defTabSz="1019056" rtl="0" fontAlgn="base">
        <a:spcBef>
          <a:spcPct val="20000"/>
        </a:spcBef>
        <a:spcAft>
          <a:spcPct val="0"/>
        </a:spcAft>
        <a:buClr>
          <a:srgbClr val="35A29F"/>
        </a:buClr>
        <a:buFont typeface="Times" charset="0"/>
        <a:defRPr sz="2000">
          <a:solidFill>
            <a:srgbClr val="163C47"/>
          </a:solidFill>
          <a:latin typeface="+mn-lt"/>
        </a:defRPr>
      </a:lvl7pPr>
      <a:lvl8pPr marL="3790507" indent="-380955" algn="l" defTabSz="1019056" rtl="0" fontAlgn="base">
        <a:spcBef>
          <a:spcPct val="20000"/>
        </a:spcBef>
        <a:spcAft>
          <a:spcPct val="0"/>
        </a:spcAft>
        <a:buClr>
          <a:srgbClr val="35A29F"/>
        </a:buClr>
        <a:buFont typeface="Times" charset="0"/>
        <a:defRPr sz="2000">
          <a:solidFill>
            <a:srgbClr val="163C47"/>
          </a:solidFill>
          <a:latin typeface="+mn-lt"/>
        </a:defRPr>
      </a:lvl8pPr>
      <a:lvl9pPr marL="4247654" indent="-380955" algn="l" defTabSz="1019056" rtl="0" fontAlgn="base">
        <a:spcBef>
          <a:spcPct val="20000"/>
        </a:spcBef>
        <a:spcAft>
          <a:spcPct val="0"/>
        </a:spcAft>
        <a:buClr>
          <a:srgbClr val="35A29F"/>
        </a:buClr>
        <a:buFont typeface="Times" charset="0"/>
        <a:defRPr sz="2000">
          <a:solidFill>
            <a:srgbClr val="163C47"/>
          </a:solidFill>
          <a:latin typeface="+mn-lt"/>
        </a:defRPr>
      </a:lvl9pPr>
    </p:bodyStyle>
    <p:otherStyle>
      <a:defPPr>
        <a:defRPr lang="en-US"/>
      </a:defPPr>
      <a:lvl1pPr marL="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2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kumar@eesl.co.i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slindia.org/slnp" TargetMode="External"/><Relationship Id="rId2" Type="http://schemas.openxmlformats.org/officeDocument/2006/relationships/hyperlink" Target="http://www.ujala.gov.in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685800" y="6400800"/>
            <a:ext cx="8686800" cy="0"/>
          </a:xfrm>
          <a:prstGeom prst="line">
            <a:avLst/>
          </a:prstGeom>
          <a:noFill/>
          <a:ln w="50800">
            <a:solidFill>
              <a:srgbClr val="0F24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endParaRPr lang="en-GB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04788" y="1006475"/>
            <a:ext cx="9720262" cy="461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IN" altLang="en-US" sz="3600" b="1" dirty="0">
                <a:solidFill>
                  <a:srgbClr val="002060"/>
                </a:solidFill>
                <a:latin typeface="Cambria" charset="0"/>
              </a:rPr>
              <a:t>Scaling up of Energy Efficiency in India</a:t>
            </a:r>
          </a:p>
          <a:p>
            <a:pPr algn="ctr">
              <a:lnSpc>
                <a:spcPct val="150000"/>
              </a:lnSpc>
            </a:pPr>
            <a:endParaRPr lang="en-IN" altLang="en-US" sz="2800" b="1" dirty="0">
              <a:solidFill>
                <a:srgbClr val="002060"/>
              </a:solidFill>
              <a:latin typeface="Cambria" charset="0"/>
            </a:endParaRPr>
          </a:p>
          <a:p>
            <a:pPr algn="ctr">
              <a:lnSpc>
                <a:spcPct val="150000"/>
              </a:lnSpc>
            </a:pPr>
            <a:endParaRPr lang="en-IN" altLang="en-US" sz="2800" b="1" dirty="0">
              <a:solidFill>
                <a:srgbClr val="002060"/>
              </a:solidFill>
              <a:latin typeface="Cambria" charset="0"/>
            </a:endParaRPr>
          </a:p>
          <a:p>
            <a:pPr algn="r"/>
            <a:r>
              <a:rPr lang="en-IN" altLang="en-US" sz="2400" dirty="0" smtClean="0">
                <a:solidFill>
                  <a:srgbClr val="002060"/>
                </a:solidFill>
                <a:latin typeface="Cambria" charset="0"/>
              </a:rPr>
              <a:t>Presentation to SA Network Meeting</a:t>
            </a:r>
          </a:p>
          <a:p>
            <a:pPr algn="r"/>
            <a:endParaRPr lang="en-IN" altLang="en-US" sz="2400" dirty="0">
              <a:solidFill>
                <a:srgbClr val="002060"/>
              </a:solidFill>
              <a:latin typeface="Cambria" charset="0"/>
            </a:endParaRPr>
          </a:p>
          <a:p>
            <a:pPr algn="r"/>
            <a:r>
              <a:rPr lang="en-IN" altLang="en-US" sz="2400" dirty="0" smtClean="0">
                <a:solidFill>
                  <a:srgbClr val="002060"/>
                </a:solidFill>
                <a:latin typeface="Cambria" charset="0"/>
              </a:rPr>
              <a:t>Agra, May 2017</a:t>
            </a:r>
          </a:p>
          <a:p>
            <a:pPr algn="r"/>
            <a:endParaRPr lang="en-IN" altLang="en-US" sz="2400" dirty="0">
              <a:solidFill>
                <a:srgbClr val="002060"/>
              </a:solidFill>
              <a:latin typeface="Cambria" charset="0"/>
            </a:endParaRPr>
          </a:p>
          <a:p>
            <a:pPr algn="r"/>
            <a:endParaRPr lang="en-IN" altLang="en-US" sz="2400" dirty="0">
              <a:solidFill>
                <a:srgbClr val="002060"/>
              </a:solidFill>
              <a:latin typeface="Cambria" charset="0"/>
            </a:endParaRPr>
          </a:p>
          <a:p>
            <a:pPr algn="r" eaLnBrk="1" hangingPunct="1">
              <a:spcBef>
                <a:spcPct val="50000"/>
              </a:spcBef>
              <a:buFont typeface="Webdings" charset="2"/>
              <a:buNone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Saurabh</a:t>
            </a:r>
            <a:r>
              <a:rPr lang="en-US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Kumar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444875" y="5946775"/>
            <a:ext cx="652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9pPr>
          </a:lstStyle>
          <a:p>
            <a:pPr algn="r"/>
            <a:r>
              <a:rPr lang="en-US" altLang="en-US" sz="2400" b="1">
                <a:solidFill>
                  <a:srgbClr val="3882C9"/>
                </a:solidFill>
                <a:latin typeface="Cambria" charset="0"/>
              </a:rPr>
              <a:t>Energy Efficiency Services 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325" y="79375"/>
            <a:ext cx="7993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rgbClr val="C00000"/>
                </a:solidFill>
                <a:latin typeface="Cambria" pitchFamily="18" charset="0"/>
              </a:rPr>
              <a:t>UJALA – Other Benefits</a:t>
            </a:r>
            <a:endParaRPr lang="en-IN" altLang="en-US" sz="3200" kern="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74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114425"/>
            <a:ext cx="9648825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349250" y="6189663"/>
            <a:ext cx="9001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IN" b="1">
                <a:solidFill>
                  <a:srgbClr val="002060"/>
                </a:solidFill>
                <a:latin typeface="Cambria" panose="02040503050406030204" pitchFamily="18" charset="0"/>
              </a:rPr>
              <a:t>Encouraged Make In India – domestic manufacturing increased from about 100,000 per month to 30 m per month</a:t>
            </a:r>
          </a:p>
        </p:txBody>
      </p:sp>
    </p:spTree>
    <p:extLst>
      <p:ext uri="{BB962C8B-B14F-4D97-AF65-F5344CB8AC3E}">
        <p14:creationId xmlns:p14="http://schemas.microsoft.com/office/powerpoint/2010/main" val="16293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6575" y="141288"/>
            <a:ext cx="8982075" cy="585787"/>
          </a:xfrm>
        </p:spPr>
        <p:txBody>
          <a:bodyPr lIns="71323" tIns="35662" rIns="71323" bIns="35662"/>
          <a:lstStyle/>
          <a:p>
            <a:pPr>
              <a:defRPr/>
            </a:pPr>
            <a:r>
              <a:rPr lang="en-US" altLang="en-US" sz="3200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EESL </a:t>
            </a:r>
            <a:r>
              <a:rPr lang="en-IN" altLang="en-US" sz="3200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- Outcomes</a:t>
            </a:r>
            <a:endParaRPr lang="en-US" altLang="en-US" sz="3200" dirty="0" smtClean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11"/>
          </p:nvPr>
        </p:nvSpPr>
        <p:spPr>
          <a:xfrm>
            <a:off x="100806" y="1136467"/>
            <a:ext cx="9853612" cy="647917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IN" sz="220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UJALA</a:t>
            </a:r>
            <a:r>
              <a:rPr lang="en-IN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– LED bulb programme – over 230 m LED bulbs distributed by EESL in 2 years – private sector sold 300 m in the same time – </a:t>
            </a:r>
            <a:r>
              <a:rPr lang="en-IN" sz="220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market transformation in 2 years – LEDs most preferred lighting source </a:t>
            </a:r>
            <a:endParaRPr lang="en-US" sz="220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2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IN" sz="220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Street Lights</a:t>
            </a:r>
            <a:r>
              <a:rPr lang="en-IN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– About 2 m street lights replaced benefitting over 250 ULBs – total 4 m LED street lights out of 14 m in the country – complete replacement by 2019</a:t>
            </a:r>
            <a:endParaRPr lang="en-US" sz="22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2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IN" sz="220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Fans/ LED Tubes</a:t>
            </a:r>
            <a:r>
              <a:rPr lang="en-IN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– Started 4 months ago – 600,000 fans and 1.6 m LED tubes distributed</a:t>
            </a:r>
            <a:endParaRPr lang="en-US" sz="22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2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IN" sz="220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Ag DSM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– </a:t>
            </a:r>
            <a:r>
              <a:rPr lang="en-IN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Agreement to replace 1.1 m agriculture pumps signed</a:t>
            </a:r>
            <a:endParaRPr lang="en-US" sz="22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0" indent="0" defTabSz="855663">
              <a:buFont typeface="Times" panose="02020603050405020304" pitchFamily="18" charset="0"/>
              <a:buNone/>
              <a:defRPr/>
            </a:pPr>
            <a:endParaRPr lang="en-US" sz="22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IN" sz="220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Municipal Water/ Sewage Pumps </a:t>
            </a:r>
            <a:r>
              <a:rPr lang="en-IN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– over 150 cities energy audit work started</a:t>
            </a:r>
            <a:endParaRPr lang="en-US" sz="220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2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IN" sz="220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Buildings – </a:t>
            </a:r>
            <a:r>
              <a:rPr lang="en-IN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Agreements with large government facility owners signed – more than 2000 buildings beings aggregated</a:t>
            </a:r>
            <a:endParaRPr lang="en-US" sz="22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330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2656" y="141784"/>
            <a:ext cx="9136063" cy="634428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EESL Super Efficient AC </a:t>
            </a:r>
            <a:r>
              <a:rPr lang="en-US" altLang="en-US" sz="2800" dirty="0" err="1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Programme</a:t>
            </a:r>
            <a:r>
              <a:rPr lang="en-US" altLang="en-US" sz="28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(ESEAP)</a:t>
            </a:r>
            <a:endParaRPr lang="en-US" altLang="en-US" sz="2800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Environmental Energy Technologies Division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22" tIns="38910" rIns="77822" bIns="389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567494" indent="-218268" eaLnBrk="0" hangingPunct="0"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873069" indent="-174614" eaLnBrk="0" hangingPunct="0"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222297" indent="-174614" eaLnBrk="0" hangingPunct="0"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1571525" indent="-174614" eaLnBrk="0" hangingPunct="0"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1920752" indent="-174614" eaLnBrk="0" fontAlgn="base" hangingPunct="0">
              <a:spcBef>
                <a:spcPct val="0"/>
              </a:spcBef>
              <a:spcAft>
                <a:spcPct val="0"/>
              </a:spcAft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269980" indent="-174614" eaLnBrk="0" fontAlgn="base" hangingPunct="0">
              <a:spcBef>
                <a:spcPct val="0"/>
              </a:spcBef>
              <a:spcAft>
                <a:spcPct val="0"/>
              </a:spcAft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2619208" indent="-174614" eaLnBrk="0" fontAlgn="base" hangingPunct="0">
              <a:spcBef>
                <a:spcPct val="0"/>
              </a:spcBef>
              <a:spcAft>
                <a:spcPct val="0"/>
              </a:spcAft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2968435" indent="-174614" eaLnBrk="0" fontAlgn="base" hangingPunct="0">
              <a:spcBef>
                <a:spcPct val="0"/>
              </a:spcBef>
              <a:spcAft>
                <a:spcPct val="0"/>
              </a:spcAft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40E2D06-BD7E-40C7-93A6-24D610CACDF3}" type="slidenum">
              <a:rPr lang="en-US" altLang="en-US" sz="880">
                <a:solidFill>
                  <a:srgbClr val="004080"/>
                </a:solidFill>
              </a:rPr>
              <a:pPr eaLnBrk="1" hangingPunct="1"/>
              <a:t>12</a:t>
            </a:fld>
            <a:endParaRPr lang="en-US" altLang="en-US" sz="880">
              <a:solidFill>
                <a:srgbClr val="004080"/>
              </a:solidFill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269508"/>
            <a:ext cx="5027613" cy="255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269508"/>
            <a:ext cx="4892675" cy="251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035675" y="2898157"/>
            <a:ext cx="0" cy="9429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0" y="2647391"/>
            <a:ext cx="0" cy="6690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2849564" y="3509473"/>
            <a:ext cx="1173162" cy="41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200"/>
              <a:t>Mumbai</a:t>
            </a:r>
          </a:p>
        </p:txBody>
      </p:sp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7827963" y="3540676"/>
            <a:ext cx="939800" cy="41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200"/>
              <a:t>Delhi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22338" y="2981362"/>
            <a:ext cx="0" cy="5685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21075" y="2563032"/>
            <a:ext cx="0" cy="4183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9927" y="5027107"/>
            <a:ext cx="8969375" cy="21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marL="317500" indent="-3175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827088" indent="-3175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800" dirty="0">
                <a:latin typeface="Cambria" pitchFamily="18" charset="0"/>
              </a:rPr>
              <a:t>Space cooling demand makes the summer peak demand rise significantly in urban areas like Mumbai and Delhi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>
                <a:latin typeface="Cambria" pitchFamily="18" charset="0"/>
              </a:rPr>
              <a:t>Afternoon peak difference =  ~40% (driven mainly by commercial AC demand</a:t>
            </a:r>
            <a:r>
              <a:rPr lang="en-US" altLang="en-US" dirty="0">
                <a:latin typeface="Cambria" pitchFamily="18" charset="0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endParaRPr lang="en-US" altLang="en-US" dirty="0">
              <a:latin typeface="Cambria" pitchFamily="18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>
                <a:latin typeface="Cambria" pitchFamily="18" charset="0"/>
              </a:rPr>
              <a:t>Night </a:t>
            </a:r>
            <a:r>
              <a:rPr lang="en-US" altLang="en-US" dirty="0">
                <a:latin typeface="Cambria" pitchFamily="18" charset="0"/>
              </a:rPr>
              <a:t>peak difference = ~60% (driven mainly by residential AC demand)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51539" y="3087677"/>
            <a:ext cx="1158875" cy="45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10"/>
              <a:t>~2200 MW</a:t>
            </a:r>
          </a:p>
          <a:p>
            <a:pPr eaLnBrk="1" hangingPunct="1"/>
            <a:r>
              <a:rPr lang="en-US" altLang="en-US" sz="1210"/>
              <a:t> (60%)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389812" y="2843845"/>
            <a:ext cx="1160463" cy="45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10"/>
              <a:t>~1600 MW</a:t>
            </a:r>
          </a:p>
          <a:p>
            <a:pPr eaLnBrk="1" hangingPunct="1"/>
            <a:r>
              <a:rPr lang="en-US" altLang="en-US" sz="1210"/>
              <a:t>          (40%)</a:t>
            </a:r>
          </a:p>
        </p:txBody>
      </p:sp>
      <p:sp>
        <p:nvSpPr>
          <p:cNvPr id="22544" name="TextBox 22"/>
          <p:cNvSpPr txBox="1">
            <a:spLocks noChangeArrowheads="1"/>
          </p:cNvSpPr>
          <p:nvPr/>
        </p:nvSpPr>
        <p:spPr bwMode="auto">
          <a:xfrm>
            <a:off x="852736" y="1365920"/>
            <a:ext cx="8675687" cy="35557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mbria" panose="02040503050406030204" pitchFamily="18" charset="0"/>
              </a:rPr>
              <a:t>Load Curves on a Summer and Winter Day (Average) in Mumbai and Delhi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93762" y="3195149"/>
            <a:ext cx="1160463" cy="45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10"/>
              <a:t>~850 MW</a:t>
            </a:r>
          </a:p>
          <a:p>
            <a:pPr eaLnBrk="1" hangingPunct="1"/>
            <a:r>
              <a:rPr lang="en-US" altLang="en-US" sz="1210"/>
              <a:t>(40%)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82875" y="2573433"/>
            <a:ext cx="1004887" cy="45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10"/>
              <a:t>~700MW</a:t>
            </a:r>
          </a:p>
          <a:p>
            <a:pPr eaLnBrk="1" hangingPunct="1"/>
            <a:r>
              <a:rPr lang="en-US" altLang="en-US" sz="1210"/>
              <a:t>(25%)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52939" y="6334291"/>
            <a:ext cx="4968875" cy="26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210" dirty="0">
                <a:latin typeface="Cambria" pitchFamily="18" charset="0"/>
              </a:rPr>
              <a:t>Source: Lawrence Berkeley National Lab (LBNL), USA</a:t>
            </a:r>
          </a:p>
        </p:txBody>
      </p:sp>
    </p:spTree>
    <p:extLst>
      <p:ext uri="{BB962C8B-B14F-4D97-AF65-F5344CB8AC3E}">
        <p14:creationId xmlns:p14="http://schemas.microsoft.com/office/powerpoint/2010/main" val="4158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7397749" cy="81933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Significant contribution of ACs to peak demand in India </a:t>
            </a:r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Environmental Energy Technologies Division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22" tIns="38910" rIns="77822" bIns="389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567494" indent="-218268" eaLnBrk="0" hangingPunct="0"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873069" indent="-174614" eaLnBrk="0" hangingPunct="0"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222297" indent="-174614" eaLnBrk="0" hangingPunct="0"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1571525" indent="-174614" eaLnBrk="0" hangingPunct="0"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1920752" indent="-174614" eaLnBrk="0" fontAlgn="base" hangingPunct="0">
              <a:spcBef>
                <a:spcPct val="0"/>
              </a:spcBef>
              <a:spcAft>
                <a:spcPct val="0"/>
              </a:spcAft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269980" indent="-174614" eaLnBrk="0" fontAlgn="base" hangingPunct="0">
              <a:spcBef>
                <a:spcPct val="0"/>
              </a:spcBef>
              <a:spcAft>
                <a:spcPct val="0"/>
              </a:spcAft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2619208" indent="-174614" eaLnBrk="0" fontAlgn="base" hangingPunct="0">
              <a:spcBef>
                <a:spcPct val="0"/>
              </a:spcBef>
              <a:spcAft>
                <a:spcPct val="0"/>
              </a:spcAft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2968435" indent="-174614" eaLnBrk="0" fontAlgn="base" hangingPunct="0">
              <a:spcBef>
                <a:spcPct val="0"/>
              </a:spcBef>
              <a:spcAft>
                <a:spcPct val="0"/>
              </a:spcAft>
              <a:defRPr sz="154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6998A34-449C-41D2-870E-0810DA894962}" type="slidenum">
              <a:rPr lang="en-US" altLang="en-US" sz="880">
                <a:solidFill>
                  <a:srgbClr val="004080"/>
                </a:solidFill>
              </a:rPr>
              <a:pPr eaLnBrk="1" hangingPunct="1"/>
              <a:t>13</a:t>
            </a:fld>
            <a:endParaRPr lang="en-US" altLang="en-US" sz="880">
              <a:solidFill>
                <a:srgbClr val="00408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102" y="4305687"/>
            <a:ext cx="9388475" cy="232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marL="381000" indent="-3810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890588" indent="-3810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buFont typeface="Arial" charset="0"/>
              <a:buChar char="•"/>
            </a:pPr>
            <a:r>
              <a:rPr lang="en-US" altLang="en-US" sz="1760" dirty="0">
                <a:latin typeface="Cambria" pitchFamily="18" charset="0"/>
              </a:rPr>
              <a:t>Preliminary estimates show that the additional demand from room ACs in India is equivalent to 200-300 </a:t>
            </a:r>
            <a:r>
              <a:rPr lang="en-US" altLang="en-US" sz="1760" dirty="0">
                <a:latin typeface="Cambria" pitchFamily="18" charset="0"/>
                <a:sym typeface="Wingdings" pitchFamily="2" charset="2"/>
              </a:rPr>
              <a:t>large (500 MW) power plants by 2030 i.e. 100-150 GW and 10% of energy demand (~ 300 </a:t>
            </a:r>
            <a:r>
              <a:rPr lang="en-US" altLang="en-US" sz="1760" dirty="0" err="1">
                <a:latin typeface="Cambria" pitchFamily="18" charset="0"/>
                <a:sym typeface="Wingdings" pitchFamily="2" charset="2"/>
              </a:rPr>
              <a:t>TWh</a:t>
            </a:r>
            <a:r>
              <a:rPr lang="en-US" altLang="en-US" sz="1760" dirty="0">
                <a:latin typeface="Cambria" pitchFamily="18" charset="0"/>
                <a:sym typeface="Wingdings" pitchFamily="2" charset="2"/>
              </a:rPr>
              <a:t>) </a:t>
            </a:r>
          </a:p>
          <a:p>
            <a:pPr eaLnBrk="1" hangingPunct="1">
              <a:lnSpc>
                <a:spcPct val="125000"/>
              </a:lnSpc>
              <a:buFont typeface="Arial" charset="0"/>
              <a:buChar char="•"/>
            </a:pPr>
            <a:r>
              <a:rPr lang="en-US" altLang="en-US" sz="1760" dirty="0">
                <a:solidFill>
                  <a:srgbClr val="C00000"/>
                </a:solidFill>
                <a:latin typeface="Cambria" pitchFamily="18" charset="0"/>
                <a:sym typeface="Wingdings" pitchFamily="2" charset="2"/>
              </a:rPr>
              <a:t>This implies </a:t>
            </a:r>
          </a:p>
          <a:p>
            <a:pPr lvl="1" eaLnBrk="1" hangingPunct="1">
              <a:lnSpc>
                <a:spcPct val="125000"/>
              </a:lnSpc>
              <a:buFont typeface="Arial" charset="0"/>
              <a:buChar char="•"/>
            </a:pPr>
            <a:r>
              <a:rPr lang="en-US" altLang="en-US" sz="1540" b="1" dirty="0">
                <a:solidFill>
                  <a:srgbClr val="0070C0"/>
                </a:solidFill>
                <a:latin typeface="Cambria" pitchFamily="18" charset="0"/>
                <a:sym typeface="Wingdings" pitchFamily="2" charset="2"/>
              </a:rPr>
              <a:t>Significant addition to the coal capacity, OR</a:t>
            </a:r>
          </a:p>
          <a:p>
            <a:pPr lvl="1" eaLnBrk="1" hangingPunct="1">
              <a:lnSpc>
                <a:spcPct val="125000"/>
              </a:lnSpc>
              <a:buFont typeface="Arial" charset="0"/>
              <a:buChar char="•"/>
            </a:pPr>
            <a:r>
              <a:rPr lang="en-US" altLang="en-US" sz="1540" b="1" dirty="0">
                <a:solidFill>
                  <a:srgbClr val="0070C0"/>
                </a:solidFill>
                <a:latin typeface="Cambria" pitchFamily="18" charset="0"/>
                <a:sym typeface="Wingdings" pitchFamily="2" charset="2"/>
              </a:rPr>
              <a:t>Shortages continue with diesel generators or inverters on the </a:t>
            </a:r>
            <a:r>
              <a:rPr lang="en-US" altLang="en-US" sz="1540" b="1" dirty="0">
                <a:solidFill>
                  <a:srgbClr val="0070C0"/>
                </a:solidFill>
                <a:latin typeface="Cambria" pitchFamily="18" charset="0"/>
                <a:sym typeface="Wingdings" pitchFamily="2" charset="2"/>
              </a:rPr>
              <a:t>margin</a:t>
            </a:r>
          </a:p>
          <a:p>
            <a:pPr lvl="1" eaLnBrk="1" hangingPunct="1">
              <a:lnSpc>
                <a:spcPct val="125000"/>
              </a:lnSpc>
              <a:buFont typeface="Arial" charset="0"/>
              <a:buChar char="•"/>
            </a:pPr>
            <a:r>
              <a:rPr lang="en-US" altLang="en-US" sz="1540" b="1" dirty="0">
                <a:solidFill>
                  <a:srgbClr val="0070C0"/>
                </a:solidFill>
                <a:latin typeface="Cambria" pitchFamily="18" charset="0"/>
                <a:sym typeface="Wingdings" pitchFamily="2" charset="2"/>
              </a:rPr>
              <a:t>Consumer tariffs may increase</a:t>
            </a:r>
            <a:endParaRPr lang="en-US" altLang="en-US" sz="154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6" y="1960960"/>
            <a:ext cx="4189413" cy="230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1341440" y="2389691"/>
            <a:ext cx="754062" cy="2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90"/>
              <a:t>One AC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3686175" y="3131590"/>
            <a:ext cx="1341438" cy="2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90"/>
              <a:t>2 Ceiling Fans</a:t>
            </a:r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3687763" y="3359244"/>
            <a:ext cx="1676400" cy="2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90"/>
              <a:t>2 Incandescent Bulbs</a:t>
            </a:r>
          </a:p>
        </p:txBody>
      </p: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3687763" y="3594988"/>
            <a:ext cx="1257300" cy="2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90"/>
              <a:t>4 Tubelights</a:t>
            </a: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3687763" y="3760240"/>
            <a:ext cx="1257300" cy="2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90"/>
              <a:t>One TV</a:t>
            </a:r>
          </a:p>
        </p:txBody>
      </p:sp>
      <p:sp>
        <p:nvSpPr>
          <p:cNvPr id="21516" name="TextBox 16"/>
          <p:cNvSpPr txBox="1">
            <a:spLocks noChangeArrowheads="1"/>
          </p:cNvSpPr>
          <p:nvPr/>
        </p:nvSpPr>
        <p:spPr bwMode="auto">
          <a:xfrm>
            <a:off x="3687763" y="3867710"/>
            <a:ext cx="1676400" cy="2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90"/>
              <a:t>One Refrigerator</a:t>
            </a:r>
          </a:p>
        </p:txBody>
      </p:sp>
      <p:pic>
        <p:nvPicPr>
          <p:cNvPr id="2151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6" y="1826909"/>
            <a:ext cx="4279900" cy="243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63825" y="6362404"/>
            <a:ext cx="4968875" cy="26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2" tIns="38910" rIns="77822" bIns="38910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210" dirty="0">
                <a:latin typeface="Cambria" pitchFamily="18" charset="0"/>
              </a:rPr>
              <a:t>Source: Lawrence Berkeley National Lab (LBNL), USA</a:t>
            </a:r>
          </a:p>
        </p:txBody>
      </p:sp>
    </p:spTree>
    <p:extLst>
      <p:ext uri="{BB962C8B-B14F-4D97-AF65-F5344CB8AC3E}">
        <p14:creationId xmlns:p14="http://schemas.microsoft.com/office/powerpoint/2010/main" val="3327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6575" y="141288"/>
            <a:ext cx="8982075" cy="585787"/>
          </a:xfrm>
        </p:spPr>
        <p:txBody>
          <a:bodyPr lIns="71323" tIns="35662" rIns="71323" bIns="35662"/>
          <a:lstStyle/>
          <a:p>
            <a:pPr>
              <a:defRPr/>
            </a:pPr>
            <a:r>
              <a:rPr lang="en-IN" altLang="en-US" sz="3200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ESEAP Status</a:t>
            </a:r>
            <a:endParaRPr lang="en-US" altLang="en-US" sz="3200" dirty="0" smtClean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11"/>
          </p:nvPr>
        </p:nvSpPr>
        <p:spPr>
          <a:xfrm>
            <a:off x="100806" y="1136467"/>
            <a:ext cx="9853612" cy="647917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IN" sz="26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Bids for 100,000 SE ACs finalised – ISEER 5.3</a:t>
            </a:r>
            <a:endParaRPr lang="en-US" sz="26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IN" sz="26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3 Bidders – lowest price at $ 540, next one at $ 630 and the third at $ 890</a:t>
            </a:r>
            <a:endParaRPr lang="en-US" sz="26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US" sz="26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3 kinds of refrigerants offered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US" sz="26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Gap between low GWP refrigerant and HFC at present is $ 90 per AC</a:t>
            </a:r>
            <a:endParaRPr lang="en-US" sz="26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239"/>
              </p:ext>
            </p:extLst>
          </p:nvPr>
        </p:nvGraphicFramePr>
        <p:xfrm>
          <a:off x="420688" y="4030216"/>
          <a:ext cx="898207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025"/>
                <a:gridCol w="2994025"/>
                <a:gridCol w="2994025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Bidder</a:t>
                      </a:r>
                      <a:endParaRPr lang="en-IN" sz="2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Price Quoted</a:t>
                      </a:r>
                      <a:r>
                        <a:rPr lang="en-IN" sz="2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en-IN" sz="2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Refrigerant</a:t>
                      </a:r>
                      <a:endParaRPr lang="en-IN" sz="2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latin typeface="Cambria" panose="02040503050406030204" pitchFamily="18" charset="0"/>
                        </a:rPr>
                        <a:t>A</a:t>
                      </a:r>
                      <a:endParaRPr lang="en-IN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latin typeface="Cambria" panose="02040503050406030204" pitchFamily="18" charset="0"/>
                        </a:rPr>
                        <a:t>$ 540</a:t>
                      </a:r>
                      <a:endParaRPr lang="en-IN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latin typeface="Cambria" panose="02040503050406030204" pitchFamily="18" charset="0"/>
                        </a:rPr>
                        <a:t>R 410</a:t>
                      </a:r>
                      <a:endParaRPr lang="en-IN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latin typeface="Cambria" panose="02040503050406030204" pitchFamily="18" charset="0"/>
                        </a:rPr>
                        <a:t>B</a:t>
                      </a:r>
                      <a:endParaRPr lang="en-IN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latin typeface="Cambria" panose="02040503050406030204" pitchFamily="18" charset="0"/>
                        </a:rPr>
                        <a:t>$ 630</a:t>
                      </a:r>
                      <a:endParaRPr lang="en-IN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latin typeface="Cambria" panose="02040503050406030204" pitchFamily="18" charset="0"/>
                        </a:rPr>
                        <a:t>R-32</a:t>
                      </a:r>
                      <a:endParaRPr lang="en-IN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latin typeface="Cambria" panose="02040503050406030204" pitchFamily="18" charset="0"/>
                        </a:rPr>
                        <a:t>C</a:t>
                      </a:r>
                      <a:endParaRPr lang="en-IN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latin typeface="Cambria" panose="02040503050406030204" pitchFamily="18" charset="0"/>
                        </a:rPr>
                        <a:t>$ 890</a:t>
                      </a:r>
                      <a:endParaRPr lang="en-IN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latin typeface="Cambria" panose="02040503050406030204" pitchFamily="18" charset="0"/>
                        </a:rPr>
                        <a:t>R 290</a:t>
                      </a:r>
                      <a:endParaRPr lang="en-IN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6457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6575" y="141288"/>
            <a:ext cx="8982075" cy="585787"/>
          </a:xfrm>
        </p:spPr>
        <p:txBody>
          <a:bodyPr lIns="71323" tIns="35662" rIns="71323" bIns="35662"/>
          <a:lstStyle/>
          <a:p>
            <a:pPr>
              <a:defRPr/>
            </a:pPr>
            <a:r>
              <a:rPr lang="en-IN" altLang="en-US" sz="3200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ESEAP Implementation </a:t>
            </a:r>
            <a:endParaRPr lang="en-US" altLang="en-US" sz="3200" dirty="0" smtClean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11"/>
          </p:nvPr>
        </p:nvSpPr>
        <p:spPr>
          <a:xfrm>
            <a:off x="100806" y="1136467"/>
            <a:ext cx="9853612" cy="647917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IN" sz="26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ACs to be used for building program (and not retail)</a:t>
            </a:r>
            <a:endParaRPr lang="en-US" sz="26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IN" sz="26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Aggregation of demand under progress</a:t>
            </a:r>
            <a:endParaRPr lang="en-US" sz="26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US" sz="2600" b="0" dirty="0" err="1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MoU</a:t>
            </a:r>
            <a:r>
              <a:rPr lang="en-US" sz="26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with one state signed to upgrade 1500 buildings – offices, hospitals, schools, </a:t>
            </a:r>
            <a:r>
              <a:rPr lang="en-US" sz="2600" b="0" dirty="0" err="1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etc</a:t>
            </a:r>
            <a:r>
              <a:rPr lang="en-US" sz="26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– total 21,000 ACs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US" sz="2600" b="0" dirty="0" err="1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MoU</a:t>
            </a:r>
            <a:r>
              <a:rPr lang="en-US" sz="26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with Indian Railways for upgrading 900 railway stations – stock of 25,000 ACs to be replaced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US" sz="2600" b="0" dirty="0" err="1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MoU</a:t>
            </a:r>
            <a:r>
              <a:rPr lang="en-US" sz="26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with 3 states under advanced stages – the entire lot of 100,000 ACs to be used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US" sz="26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Banks and ATMs next target – next procuremen</a:t>
            </a:r>
            <a:r>
              <a:rPr lang="en-US" sz="26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t in October, 2017</a:t>
            </a:r>
            <a:endParaRPr lang="en-US" sz="26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158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2133600" y="3028950"/>
            <a:ext cx="4953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defTabSz="1017588">
              <a:spcBef>
                <a:spcPct val="20000"/>
              </a:spcBef>
              <a:buClr>
                <a:srgbClr val="2B68BA"/>
              </a:buClr>
              <a:buFont typeface="Times" charset="0"/>
              <a:buChar char="•"/>
              <a:defRPr sz="2000" b="1">
                <a:solidFill>
                  <a:srgbClr val="2B68BA"/>
                </a:solidFill>
                <a:latin typeface="Calibri" charset="0"/>
                <a:ea typeface="MS PGothic" charset="-128"/>
              </a:defRPr>
            </a:lvl1pPr>
            <a:lvl2pPr marL="742950" indent="-285750" defTabSz="1017588">
              <a:spcBef>
                <a:spcPct val="20000"/>
              </a:spcBef>
              <a:buClr>
                <a:srgbClr val="2B68BA"/>
              </a:buClr>
              <a:buFont typeface="Times" charset="0"/>
              <a:buChar char="•"/>
              <a:defRPr sz="2000">
                <a:solidFill>
                  <a:srgbClr val="0F243F"/>
                </a:solidFill>
                <a:latin typeface="Calibri" charset="0"/>
                <a:ea typeface="MS PGothic" charset="-128"/>
              </a:defRPr>
            </a:lvl2pPr>
            <a:lvl3pPr marL="1143000" indent="-228600" defTabSz="1017588">
              <a:spcBef>
                <a:spcPct val="20000"/>
              </a:spcBef>
              <a:buClr>
                <a:srgbClr val="2B68BA"/>
              </a:buClr>
              <a:buFont typeface="Wingdings" charset="2"/>
              <a:buChar char="§"/>
              <a:defRPr sz="2000">
                <a:solidFill>
                  <a:srgbClr val="0F243F"/>
                </a:solidFill>
                <a:latin typeface="Calibri" charset="0"/>
                <a:ea typeface="MS PGothic" charset="-128"/>
              </a:defRPr>
            </a:lvl3pPr>
            <a:lvl4pPr marL="1600200" indent="-228600" defTabSz="1017588">
              <a:spcBef>
                <a:spcPct val="20000"/>
              </a:spcBef>
              <a:buClr>
                <a:srgbClr val="2B68BA"/>
              </a:buClr>
              <a:buFont typeface="Webdings" charset="2"/>
              <a:buChar char="4"/>
              <a:defRPr sz="2000">
                <a:solidFill>
                  <a:srgbClr val="0F243F"/>
                </a:solidFill>
                <a:latin typeface="Calibri" charset="0"/>
                <a:ea typeface="MS PGothic" charset="-128"/>
              </a:defRPr>
            </a:lvl4pPr>
            <a:lvl5pPr marL="2057400" indent="-228600" defTabSz="1017588">
              <a:spcBef>
                <a:spcPct val="20000"/>
              </a:spcBef>
              <a:buClr>
                <a:srgbClr val="35A29F"/>
              </a:buClr>
              <a:buFont typeface="Times" charset="0"/>
              <a:buChar char="»"/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charset="0"/>
              <a:buChar char="»"/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charset="0"/>
              <a:buChar char="»"/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charset="0"/>
              <a:buChar char="»"/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charset="0"/>
              <a:buChar char="»"/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ClrTx/>
              <a:buFont typeface="Webdings" charset="2"/>
              <a:buNone/>
            </a:pPr>
            <a:r>
              <a:rPr lang="en-US" altLang="en-US" sz="2500">
                <a:solidFill>
                  <a:srgbClr val="163C47"/>
                </a:solidFill>
                <a:latin typeface="Cambria" charset="0"/>
              </a:rPr>
              <a:t>Thank You</a:t>
            </a:r>
          </a:p>
          <a:p>
            <a:pPr algn="ctr">
              <a:spcBef>
                <a:spcPct val="0"/>
              </a:spcBef>
              <a:buClrTx/>
              <a:buFont typeface="Webdings" charset="2"/>
              <a:buNone/>
            </a:pPr>
            <a:endParaRPr lang="en-US" altLang="en-US" sz="2500">
              <a:solidFill>
                <a:srgbClr val="163C47"/>
              </a:solidFill>
              <a:latin typeface="Cambria" charset="0"/>
            </a:endParaRPr>
          </a:p>
          <a:p>
            <a:pPr algn="ctr">
              <a:spcBef>
                <a:spcPct val="0"/>
              </a:spcBef>
              <a:buClrTx/>
              <a:buFont typeface="Webdings" charset="2"/>
              <a:buNone/>
            </a:pPr>
            <a:r>
              <a:rPr lang="en-US" altLang="en-US" sz="2500">
                <a:solidFill>
                  <a:srgbClr val="163C47"/>
                </a:solidFill>
                <a:latin typeface="Cambria" charset="0"/>
              </a:rPr>
              <a:t>For more information contact</a:t>
            </a:r>
          </a:p>
          <a:p>
            <a:pPr algn="ctr">
              <a:spcBef>
                <a:spcPct val="0"/>
              </a:spcBef>
              <a:buClrTx/>
              <a:buFont typeface="Webdings" charset="2"/>
              <a:buNone/>
            </a:pPr>
            <a:r>
              <a:rPr lang="en-US" altLang="en-US" sz="2500">
                <a:solidFill>
                  <a:srgbClr val="163C47"/>
                </a:solidFill>
                <a:latin typeface="Cambria" charset="0"/>
                <a:hlinkClick r:id="rId2"/>
              </a:rPr>
              <a:t>skumar@eesl.co.in</a:t>
            </a:r>
            <a:endParaRPr lang="en-US" altLang="en-US" sz="2500">
              <a:solidFill>
                <a:srgbClr val="163C47"/>
              </a:solidFill>
              <a:latin typeface="Cambria" charset="0"/>
            </a:endParaRPr>
          </a:p>
          <a:p>
            <a:pPr algn="ctr">
              <a:spcBef>
                <a:spcPct val="0"/>
              </a:spcBef>
              <a:buClrTx/>
              <a:buFont typeface="Webdings" charset="2"/>
              <a:buNone/>
            </a:pPr>
            <a:r>
              <a:rPr lang="en-US" altLang="en-US" sz="2500">
                <a:solidFill>
                  <a:srgbClr val="163C47"/>
                </a:solidFill>
                <a:latin typeface="Cambria" charset="0"/>
              </a:rPr>
              <a:t>www.eesl.co.in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sz="1100">
                <a:solidFill>
                  <a:srgbClr val="004080"/>
                </a:solidFill>
              </a:rPr>
              <a:t>WWW.EESL.CO.IN</a:t>
            </a:r>
            <a:r>
              <a:rPr lang="en-US" altLang="en-US" sz="1100" b="1">
                <a:solidFill>
                  <a:srgbClr val="004080"/>
                </a:solidFill>
              </a:rPr>
              <a:t>| </a:t>
            </a:r>
            <a:fld id="{5927CA7D-8EA5-1C4E-9F2F-C504B12580B3}" type="slidenum">
              <a:rPr lang="en-US" altLang="en-US" sz="1100" b="1">
                <a:solidFill>
                  <a:srgbClr val="004080"/>
                </a:solidFill>
              </a:rPr>
              <a:pPr/>
              <a:t>16</a:t>
            </a:fld>
            <a:endParaRPr lang="en-US" altLang="en-US" sz="1100">
              <a:solidFill>
                <a:srgbClr val="004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6575" y="141288"/>
            <a:ext cx="8982075" cy="585787"/>
          </a:xfrm>
        </p:spPr>
        <p:txBody>
          <a:bodyPr lIns="71323" tIns="35662" rIns="71323" bIns="35662"/>
          <a:lstStyle/>
          <a:p>
            <a:pPr>
              <a:defRPr/>
            </a:pPr>
            <a:r>
              <a:rPr lang="en-US" altLang="en-US" sz="3200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EESL – Vision 2020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11"/>
          </p:nvPr>
        </p:nvSpPr>
        <p:spPr>
          <a:xfrm>
            <a:off x="144463" y="1222375"/>
            <a:ext cx="9853612" cy="6119813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A multinational company – world leader in clean energy and innovation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4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Turnover of $ 1.5b </a:t>
            </a: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by </a:t>
            </a: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2020 from $ 300 m last year - public listed company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4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Sustained high growth rate – doubling of turnover every year till 2020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4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Investments in appliances, buildings, pumping and RESCO of $ 5 b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4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Thrust on significantly enhancing international operations 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4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Improving and innovating the sustainable EESL business models to cover more sectors like SMEs, Industry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6575" y="141288"/>
            <a:ext cx="8982075" cy="585787"/>
          </a:xfrm>
        </p:spPr>
        <p:txBody>
          <a:bodyPr lIns="71323" tIns="35662" rIns="71323" bIns="35662"/>
          <a:lstStyle/>
          <a:p>
            <a:pPr>
              <a:defRPr/>
            </a:pPr>
            <a:r>
              <a:rPr lang="en-US" altLang="en-US" sz="3200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EESL – Strategy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11"/>
          </p:nvPr>
        </p:nvSpPr>
        <p:spPr>
          <a:xfrm>
            <a:off x="144463" y="1222375"/>
            <a:ext cx="9853612" cy="6119813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Accelerate the adoption of super efficient appliances – LED lighting, Super Efficient ACs, Fans, Pumps, </a:t>
            </a:r>
            <a:r>
              <a:rPr lang="en-US" sz="2400" b="0" dirty="0" err="1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etc</a:t>
            </a:r>
            <a:endParaRPr lang="en-US" sz="24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4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Replicate the successes of existing </a:t>
            </a:r>
            <a:r>
              <a:rPr lang="en-US" sz="2400" b="0" dirty="0" err="1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programmes</a:t>
            </a: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in other sectors like Buildings, Municipal Water and Sewage Pumps, Agriculture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4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US" sz="2400" b="0" dirty="0" err="1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Programme</a:t>
            </a: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designed in a manner that has incentives for all stakeholders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4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Performance based service model (as against supply model) to obviate the need for allocation of budgets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4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US" sz="24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Effective and timely implementation of projects – conducting social audits, dissemination and capacity building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6575" y="141288"/>
            <a:ext cx="8982075" cy="585787"/>
          </a:xfrm>
        </p:spPr>
        <p:txBody>
          <a:bodyPr lIns="71323" tIns="35662" rIns="71323" bIns="35662"/>
          <a:lstStyle/>
          <a:p>
            <a:pPr>
              <a:defRPr/>
            </a:pPr>
            <a:r>
              <a:rPr lang="en-US" altLang="en-US" sz="3200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EESL </a:t>
            </a:r>
            <a:r>
              <a:rPr lang="en-IN" altLang="en-US" sz="3200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Business Models</a:t>
            </a:r>
            <a:endParaRPr lang="en-US" altLang="en-US" sz="3200" dirty="0" smtClean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11"/>
          </p:nvPr>
        </p:nvSpPr>
        <p:spPr>
          <a:xfrm>
            <a:off x="100806" y="1136467"/>
            <a:ext cx="9853612" cy="647917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Pay-As-You-Save (PAYS)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model – no upfront cost – payment from savings with performance SLAs – On-Bill-Payment for appliances and Performance Contract </a:t>
            </a:r>
            <a:r>
              <a:rPr lang="en-IN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(PC) 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for institutions over 2-10 </a:t>
            </a:r>
            <a:r>
              <a:rPr lang="en-US" sz="2200" b="0" dirty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y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ears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2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All costs and a reasonable </a:t>
            </a:r>
            <a:r>
              <a:rPr lang="en-IN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level 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profit part of annuity </a:t>
            </a:r>
            <a:r>
              <a:rPr lang="en-IN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in case of PC. Similar model for appliances </a:t>
            </a:r>
            <a:endParaRPr lang="en-US" sz="22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2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Aggregation of demand and transparent procurement to</a:t>
            </a:r>
            <a:r>
              <a:rPr lang="en-IN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achieve 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economies </a:t>
            </a:r>
            <a:r>
              <a:rPr lang="en-IN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of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scale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2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Demonstrated Deemed Savings Approach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 – annuity not linked to energy savings</a:t>
            </a:r>
          </a:p>
          <a:p>
            <a:pPr marL="0" indent="0" defTabSz="855663">
              <a:buFont typeface="Times" panose="02020603050405020304" pitchFamily="18" charset="0"/>
              <a:buNone/>
              <a:defRPr/>
            </a:pPr>
            <a:endParaRPr lang="en-US" sz="22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Turnkey implementation of projects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2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algn="just" defTabSz="855663"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Making EE ‘Visible’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- Real time monitoring of performance through online dashboards – 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  <a:hlinkClick r:id="rId2"/>
              </a:rPr>
              <a:t>www.ujala.gov.in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, 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  <a:hlinkClick r:id="rId3"/>
              </a:rPr>
              <a:t>www.eeslindia.org/slnp</a:t>
            </a:r>
            <a:r>
              <a:rPr lang="en-US" sz="2200" b="0" dirty="0" smtClean="0">
                <a:solidFill>
                  <a:srgbClr val="002060"/>
                </a:solidFill>
                <a:latin typeface="Cambria" pitchFamily="18" charset="0"/>
                <a:ea typeface="MS PGothic" pitchFamily="34" charset="-128"/>
              </a:rPr>
              <a:t>, etc.</a:t>
            </a: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  <a:p>
            <a:pPr marL="212725" indent="-212725" defTabSz="855663">
              <a:buFont typeface="Arial" charset="0"/>
              <a:buChar char="•"/>
              <a:defRPr/>
            </a:pPr>
            <a:endParaRPr lang="en-US" sz="2600" b="0" dirty="0" smtClean="0">
              <a:solidFill>
                <a:srgbClr val="002060"/>
              </a:solidFill>
              <a:latin typeface="Cambria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330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325" y="79375"/>
            <a:ext cx="7993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rgbClr val="C00000"/>
                </a:solidFill>
                <a:latin typeface="Cambria" pitchFamily="18" charset="0"/>
              </a:rPr>
              <a:t>LED Business Model</a:t>
            </a:r>
            <a:endParaRPr lang="en-IN" altLang="en-US" sz="3200" kern="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3163" y="1106488"/>
            <a:ext cx="3600450" cy="550862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IN" sz="2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2-10 9 W LEDs given at price of Rs. 85-95 ($ 1.2 to 1.3)</a:t>
            </a:r>
          </a:p>
          <a:p>
            <a:pPr>
              <a:buFont typeface="Arial" pitchFamily="34" charset="0"/>
              <a:buChar char="•"/>
              <a:defRPr/>
            </a:pPr>
            <a:endParaRPr lang="en-IN" sz="22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IN" sz="2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Payment upfront or through easy instalment for 8-10 months</a:t>
            </a:r>
          </a:p>
          <a:p>
            <a:pPr>
              <a:buFont typeface="Arial" pitchFamily="34" charset="0"/>
              <a:buChar char="•"/>
              <a:defRPr/>
            </a:pPr>
            <a:endParaRPr lang="en-IN" sz="22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IN" sz="2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Distribution points near to consumers</a:t>
            </a:r>
          </a:p>
          <a:p>
            <a:pPr>
              <a:buFont typeface="Arial" pitchFamily="34" charset="0"/>
              <a:buChar char="•"/>
              <a:defRPr/>
            </a:pPr>
            <a:endParaRPr lang="en-IN" sz="22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IN" sz="2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Awareness about the benefits</a:t>
            </a:r>
          </a:p>
          <a:p>
            <a:pPr>
              <a:buFont typeface="Arial" pitchFamily="34" charset="0"/>
              <a:buChar char="•"/>
              <a:defRPr/>
            </a:pPr>
            <a:endParaRPr lang="en-IN" sz="22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IN" sz="2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Free replacements for 3 years against defects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350"/>
            <a:ext cx="62103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325" y="79375"/>
            <a:ext cx="7993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rgbClr val="C00000"/>
                </a:solidFill>
                <a:latin typeface="Cambria" pitchFamily="18" charset="0"/>
              </a:rPr>
              <a:t>Market Aggregation - outcomes</a:t>
            </a:r>
            <a:endParaRPr lang="en-IN" altLang="en-US" sz="3200" kern="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2292" name="Picture 2" descr="http://cdn.narendramodi.in/cmsuploads/0.21696200_1454477216_powering-up-india-with-energy-efficient-led-light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4"/>
          <a:stretch>
            <a:fillRect/>
          </a:stretch>
        </p:blipFill>
        <p:spPr bwMode="auto">
          <a:xfrm>
            <a:off x="204788" y="1222375"/>
            <a:ext cx="58324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33900"/>
            <a:ext cx="598011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53163" y="1106488"/>
            <a:ext cx="3600450" cy="652462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IN" sz="2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Share of LEDs in Indian lighting market increased from less than 1% to 15% in 1 year</a:t>
            </a:r>
          </a:p>
          <a:p>
            <a:pPr>
              <a:buFont typeface="Arial" pitchFamily="34" charset="0"/>
              <a:buChar char="•"/>
              <a:defRPr/>
            </a:pPr>
            <a:endParaRPr lang="en-IN" sz="22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IN" sz="2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Retail prices reduced by 1/3</a:t>
            </a:r>
            <a:r>
              <a:rPr lang="en-IN" sz="2200" b="1" baseline="30000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rd</a:t>
            </a:r>
            <a:r>
              <a:rPr lang="en-IN" sz="2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in one year. Bulk prices reduced by over 80% in 2 years </a:t>
            </a:r>
          </a:p>
          <a:p>
            <a:pPr>
              <a:buFont typeface="Arial" pitchFamily="34" charset="0"/>
              <a:buChar char="•"/>
              <a:defRPr/>
            </a:pPr>
            <a:endParaRPr lang="en-IN" sz="22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IN" sz="2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Average price last year ~$ 5-7 – now between $ 1.5 - $ 4</a:t>
            </a:r>
          </a:p>
          <a:p>
            <a:pPr>
              <a:buFont typeface="Arial" pitchFamily="34" charset="0"/>
              <a:buChar char="•"/>
              <a:defRPr/>
            </a:pPr>
            <a:endParaRPr lang="en-IN" sz="22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IN" sz="2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Domestic manufacturing increased significantly</a:t>
            </a:r>
          </a:p>
          <a:p>
            <a:pPr>
              <a:buFont typeface="Arial" pitchFamily="34" charset="0"/>
              <a:buChar char="•"/>
              <a:defRPr/>
            </a:pPr>
            <a:endParaRPr lang="en-IN" sz="22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IN" sz="2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New jobs created – almost 25,000 in one year</a:t>
            </a:r>
          </a:p>
        </p:txBody>
      </p:sp>
    </p:spTree>
    <p:extLst>
      <p:ext uri="{BB962C8B-B14F-4D97-AF65-F5344CB8AC3E}">
        <p14:creationId xmlns:p14="http://schemas.microsoft.com/office/powerpoint/2010/main" val="18626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325" y="79375"/>
            <a:ext cx="7993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rgbClr val="C00000"/>
                </a:solidFill>
                <a:latin typeface="Cambria" pitchFamily="18" charset="0"/>
              </a:rPr>
              <a:t>LED – Implementation Model</a:t>
            </a:r>
            <a:endParaRPr lang="en-IN" altLang="en-US" sz="3200" kern="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006475"/>
            <a:ext cx="96901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463" y="6594475"/>
            <a:ext cx="9637712" cy="110807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N" sz="2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LED bulbs to households/ commercial establishment at $ 2.5 per 9 W LED – savings of more than $ 3 per year on each bulb – recovery from energy bills in 10 instalments  </a:t>
            </a:r>
          </a:p>
        </p:txBody>
      </p:sp>
    </p:spTree>
    <p:extLst>
      <p:ext uri="{BB962C8B-B14F-4D97-AF65-F5344CB8AC3E}">
        <p14:creationId xmlns:p14="http://schemas.microsoft.com/office/powerpoint/2010/main" val="32679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325" y="79375"/>
            <a:ext cx="7993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rgbClr val="C00000"/>
                </a:solidFill>
                <a:latin typeface="Cambria" pitchFamily="18" charset="0"/>
              </a:rPr>
              <a:t>Awareness Strategy</a:t>
            </a:r>
            <a:endParaRPr lang="en-IN" altLang="en-US" sz="3200" kern="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7263" y="1149350"/>
            <a:ext cx="3671887" cy="163195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N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High intensity campaign – national and city level to engage stakeholders</a:t>
            </a:r>
          </a:p>
          <a:p>
            <a:pPr>
              <a:defRPr/>
            </a:pPr>
            <a:r>
              <a:rPr lang="en-IN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All media vehicles used – stress on digital media</a:t>
            </a:r>
          </a:p>
        </p:txBody>
      </p:sp>
      <p:pic>
        <p:nvPicPr>
          <p:cNvPr id="143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077913"/>
            <a:ext cx="57610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886200"/>
            <a:ext cx="5616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3165475"/>
            <a:ext cx="388778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325" y="79375"/>
            <a:ext cx="7993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 smtClean="0">
                <a:solidFill>
                  <a:srgbClr val="C00000"/>
                </a:solidFill>
                <a:latin typeface="Cambria" pitchFamily="18" charset="0"/>
              </a:rPr>
              <a:t>Awareness Strategy (2)</a:t>
            </a:r>
            <a:endParaRPr lang="en-IN" altLang="en-US" sz="3200" kern="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536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077913"/>
            <a:ext cx="92170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043363"/>
            <a:ext cx="92170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5&quot;/&gt;&lt;/object&gt;&lt;object type=&quot;3&quot; unique_id=&quot;10005&quot;&gt;&lt;property id=&quot;20148&quot; value=&quot;5&quot;/&gt;&lt;property id=&quot;20300&quot; value=&quot;Slide 2&quot;/&gt;&lt;property id=&quot;20307&quot; value=&quot;347&quot;/&gt;&lt;/object&gt;&lt;object type=&quot;3&quot; unique_id=&quot;10112&quot;&gt;&lt;property id=&quot;20148&quot; value=&quot;5&quot;/&gt;&lt;property id=&quot;20300&quot; value=&quot;Slide 4&quot;/&gt;&lt;property id=&quot;20307&quot; value=&quot;355&quot;/&gt;&lt;/object&gt;&lt;object type=&quot;3&quot; unique_id=&quot;10197&quot;&gt;&lt;property id=&quot;20148&quot; value=&quot;5&quot;/&gt;&lt;property id=&quot;20300&quot; value=&quot;Slide 3&quot;/&gt;&lt;property id=&quot;20307&quot; value=&quot;358&quot;/&gt;&lt;/object&gt;&lt;object type=&quot;3&quot; unique_id=&quot;10198&quot;&gt;&lt;property id=&quot;20148&quot; value=&quot;5&quot;/&gt;&lt;property id=&quot;20300&quot; value=&quot;Slide 5&quot;/&gt;&lt;property id=&quot;20307&quot; value=&quot;356&quot;/&gt;&lt;/object&gt;&lt;object type=&quot;3&quot; unique_id=&quot;10199&quot;&gt;&lt;property id=&quot;20148&quot; value=&quot;5&quot;/&gt;&lt;property id=&quot;20300&quot; value=&quot;Slide 6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>
          <a:solidFill>
            <a:srgbClr val="000000"/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371600" marR="0" indent="157163" algn="l" defTabSz="1019175" rtl="0" eaLnBrk="1" fontAlgn="base" latinLnBrk="0" hangingPunct="1">
          <a:lnSpc>
            <a:spcPct val="100000"/>
          </a:lnSpc>
          <a:spcBef>
            <a:spcPct val="20000"/>
          </a:spcBef>
          <a:spcAft>
            <a:spcPts val="1000"/>
          </a:spcAft>
          <a:buClr>
            <a:srgbClr val="35A29F"/>
          </a:buClr>
          <a:buSz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63C47"/>
            </a:solidFill>
            <a:effectLst/>
            <a:latin typeface="Calibri" pitchFamily="34" charset="0"/>
          </a:defRPr>
        </a:defPPr>
      </a:lstStyle>
    </a:spDef>
    <a:lnDef>
      <a:spPr bwMode="auto">
        <a:noFill/>
        <a:ln w="3175" algn="ctr">
          <a:solidFill>
            <a:schemeClr val="tx1">
              <a:lumMod val="65000"/>
              <a:lumOff val="35000"/>
            </a:schemeClr>
          </a:solidFill>
          <a:prstDash val="dash"/>
          <a:round/>
          <a:headEnd/>
          <a:tailEnd type="none" w="lg" len="lg"/>
        </a:ln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41262</TotalTime>
  <Words>996</Words>
  <Application>Microsoft Office PowerPoint</Application>
  <PresentationFormat>Custom</PresentationFormat>
  <Paragraphs>161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Cambria</vt:lpstr>
      <vt:lpstr>Times</vt:lpstr>
      <vt:lpstr>Webdings</vt:lpstr>
      <vt:lpstr>Wingdings</vt:lpstr>
      <vt:lpstr>Default Design</vt:lpstr>
      <vt:lpstr>PowerPoint Presentation</vt:lpstr>
      <vt:lpstr>EESL – Vision 2020</vt:lpstr>
      <vt:lpstr>EESL – Strategy</vt:lpstr>
      <vt:lpstr>EESL Business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EESL - Outcomes</vt:lpstr>
      <vt:lpstr>EESL Super Efficient AC Programme (ESEAP)</vt:lpstr>
      <vt:lpstr>Significant contribution of ACs to peak demand in India </vt:lpstr>
      <vt:lpstr>ESEAP Status</vt:lpstr>
      <vt:lpstr>ESEAP Implementation </vt:lpstr>
      <vt:lpstr>PowerPoint Presentation</vt:lpstr>
    </vt:vector>
  </TitlesOfParts>
  <Company>SOS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Share Our Strength</dc:title>
  <dc:creator>pnicklin</dc:creator>
  <cp:lastModifiedBy>MD</cp:lastModifiedBy>
  <cp:revision>1423</cp:revision>
  <cp:lastPrinted>2017-03-20T04:37:15Z</cp:lastPrinted>
  <dcterms:created xsi:type="dcterms:W3CDTF">2013-11-25T04:04:04Z</dcterms:created>
  <dcterms:modified xsi:type="dcterms:W3CDTF">2017-05-22T13:08:05Z</dcterms:modified>
</cp:coreProperties>
</file>