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notesMasterIdLst>
    <p:notesMasterId r:id="rId30"/>
  </p:notesMasterIdLst>
  <p:handoutMasterIdLst>
    <p:handoutMasterId r:id="rId31"/>
  </p:handoutMasterIdLst>
  <p:sldIdLst>
    <p:sldId id="291" r:id="rId2"/>
    <p:sldId id="323" r:id="rId3"/>
    <p:sldId id="324" r:id="rId4"/>
    <p:sldId id="303" r:id="rId5"/>
    <p:sldId id="318" r:id="rId6"/>
    <p:sldId id="317" r:id="rId7"/>
    <p:sldId id="298" r:id="rId8"/>
    <p:sldId id="299" r:id="rId9"/>
    <p:sldId id="300" r:id="rId10"/>
    <p:sldId id="304" r:id="rId11"/>
    <p:sldId id="301" r:id="rId12"/>
    <p:sldId id="302" r:id="rId13"/>
    <p:sldId id="305" r:id="rId14"/>
    <p:sldId id="307" r:id="rId15"/>
    <p:sldId id="306" r:id="rId16"/>
    <p:sldId id="325" r:id="rId17"/>
    <p:sldId id="309" r:id="rId18"/>
    <p:sldId id="308" r:id="rId19"/>
    <p:sldId id="311" r:id="rId20"/>
    <p:sldId id="312" r:id="rId21"/>
    <p:sldId id="313" r:id="rId22"/>
    <p:sldId id="320" r:id="rId23"/>
    <p:sldId id="326" r:id="rId24"/>
    <p:sldId id="322" r:id="rId25"/>
    <p:sldId id="321" r:id="rId26"/>
    <p:sldId id="316" r:id="rId27"/>
    <p:sldId id="315" r:id="rId28"/>
    <p:sldId id="327" r:id="rId29"/>
  </p:sldIdLst>
  <p:sldSz cx="9144000" cy="6858000" type="screen4x3"/>
  <p:notesSz cx="7315200" cy="9601200"/>
  <p:defaultTextStyle>
    <a:defPPr>
      <a:defRPr lang="en-GB"/>
    </a:defPPr>
    <a:lvl1pPr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698DF"/>
    <a:srgbClr val="079BE0"/>
    <a:srgbClr val="078AA5"/>
    <a:srgbClr val="078AC5"/>
    <a:srgbClr val="0091C4"/>
    <a:srgbClr val="3C8FD4"/>
    <a:srgbClr val="0899DA"/>
    <a:srgbClr val="67C5FF"/>
    <a:srgbClr val="183111"/>
    <a:srgbClr val="45912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 autoAdjust="0"/>
    <p:restoredTop sz="94694" autoAdjust="0"/>
  </p:normalViewPr>
  <p:slideViewPr>
    <p:cSldViewPr>
      <p:cViewPr varScale="1">
        <p:scale>
          <a:sx n="47" d="100"/>
          <a:sy n="47" d="100"/>
        </p:scale>
        <p:origin x="-117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904" y="-126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l">
              <a:defRPr sz="1300" smtClean="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l">
              <a:defRPr sz="1300" smtClean="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fld id="{D49F575A-A985-438B-9A37-716F72CA97F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476385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l">
              <a:defRPr sz="1300" smtClean="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noProof="0" smtClean="0"/>
              <a:t>Click to edit Master text styles</a:t>
            </a:r>
          </a:p>
          <a:p>
            <a:pPr lvl="1"/>
            <a:r>
              <a:rPr lang="en-GB" altLang="en-US" noProof="0" smtClean="0"/>
              <a:t>Second level</a:t>
            </a:r>
          </a:p>
          <a:p>
            <a:pPr lvl="2"/>
            <a:r>
              <a:rPr lang="en-GB" altLang="en-US" noProof="0" smtClean="0"/>
              <a:t>Third level</a:t>
            </a:r>
          </a:p>
          <a:p>
            <a:pPr lvl="3"/>
            <a:r>
              <a:rPr lang="en-GB" altLang="en-US" noProof="0" smtClean="0"/>
              <a:t>Fourth level</a:t>
            </a:r>
          </a:p>
          <a:p>
            <a:pPr lvl="4"/>
            <a:r>
              <a:rPr lang="en-GB" alt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l">
              <a:defRPr sz="1300" smtClean="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fld id="{769D8A2F-E3B4-4063-8756-672A03BD01F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15146624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124744"/>
            <a:ext cx="7776864" cy="216024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3501008"/>
            <a:ext cx="7776864" cy="864096"/>
          </a:xfrm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29762" y="3356992"/>
            <a:ext cx="4284476" cy="72008"/>
          </a:xfrm>
          <a:prstGeom prst="rect">
            <a:avLst/>
          </a:prstGeom>
          <a:effectLst>
            <a:reflection endPos="0" dist="50800" dir="5400000" sy="-100000" algn="bl" rotWithShape="0"/>
          </a:effectLst>
        </p:spPr>
      </p:pic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683568" y="4561284"/>
            <a:ext cx="7775575" cy="1512168"/>
          </a:xfrm>
        </p:spPr>
        <p:txBody>
          <a:bodyPr>
            <a:normAutofit/>
          </a:bodyPr>
          <a:lstStyle>
            <a:lvl1pPr marL="0" marR="0" indent="0" algn="ct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/>
            </a:lvl1pPr>
          </a:lstStyle>
          <a:p>
            <a:pPr lvl="0"/>
            <a:r>
              <a:rPr lang="de-AT" dirty="0" smtClean="0"/>
              <a:t>Click to edit Master author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15015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76872"/>
            <a:ext cx="7903790" cy="3821939"/>
          </a:xfrm>
        </p:spPr>
        <p:txBody>
          <a:bodyPr/>
          <a:lstStyle>
            <a:lvl1pPr>
              <a:defRPr>
                <a:solidFill>
                  <a:srgbClr val="078AC5"/>
                </a:solidFill>
              </a:defRPr>
            </a:lvl1pPr>
            <a:lvl2pPr marL="514350" indent="-18288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/>
            </a:lvl2pPr>
            <a:lvl3pPr marL="857250" indent="-182880">
              <a:lnSpc>
                <a:spcPct val="100000"/>
              </a:lnSpc>
              <a:spcBef>
                <a:spcPts val="12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/>
            </a:lvl3pPr>
            <a:lvl4pPr marL="1200150" indent="-182880">
              <a:lnSpc>
                <a:spcPct val="100000"/>
              </a:lnSpc>
              <a:spcBef>
                <a:spcPts val="12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/>
            </a:lvl4pPr>
            <a:lvl5pPr marL="1543050" indent="-182880">
              <a:lnSpc>
                <a:spcPct val="100000"/>
              </a:lnSpc>
              <a:spcBef>
                <a:spcPts val="12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Rounded Rectangle 9"/>
          <p:cNvSpPr/>
          <p:nvPr userDrawn="1"/>
        </p:nvSpPr>
        <p:spPr>
          <a:xfrm>
            <a:off x="8460432" y="6525344"/>
            <a:ext cx="216024" cy="216024"/>
          </a:xfrm>
          <a:prstGeom prst="roundRect">
            <a:avLst/>
          </a:prstGeom>
          <a:solidFill>
            <a:srgbClr val="0698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D312A47-7E72-4E7E-93A5-46C5674DBF6C}" type="slidenum">
              <a:rPr lang="en-US" sz="1200" smtClean="0"/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200" dirty="0" smtClean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2314739" y="78198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48176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instagram.com/unido_newsroom/" TargetMode="External"/><Relationship Id="rId3" Type="http://schemas.openxmlformats.org/officeDocument/2006/relationships/theme" Target="../theme/theme1.xml"/><Relationship Id="rId7" Type="http://schemas.openxmlformats.org/officeDocument/2006/relationships/hyperlink" Target="https://www.youtube.com/user/UNIDObeta" TargetMode="Externa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twitter.com/UNIDO" TargetMode="External"/><Relationship Id="rId11" Type="http://schemas.openxmlformats.org/officeDocument/2006/relationships/hyperlink" Target="https://www.linkedin.com" TargetMode="External"/><Relationship Id="rId5" Type="http://schemas.openxmlformats.org/officeDocument/2006/relationships/hyperlink" Target="https://www.facebook.com/UNIDO.HQ" TargetMode="External"/><Relationship Id="rId10" Type="http://schemas.openxmlformats.org/officeDocument/2006/relationships/hyperlink" Target="http://www.unido.org" TargetMode="External"/><Relationship Id="rId4" Type="http://schemas.openxmlformats.org/officeDocument/2006/relationships/image" Target="../media/image1.png"/><Relationship Id="rId9" Type="http://schemas.openxmlformats.org/officeDocument/2006/relationships/hyperlink" Target="https://www.flickr.com/photos/unido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footer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6391144"/>
            <a:ext cx="9144000" cy="445305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124744"/>
            <a:ext cx="7903790" cy="10984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2262831"/>
            <a:ext cx="7903790" cy="39024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292080" y="6525344"/>
            <a:ext cx="288032" cy="28803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hlinkClick r:id="rId5"/>
          </p:cNvPr>
          <p:cNvSpPr/>
          <p:nvPr/>
        </p:nvSpPr>
        <p:spPr>
          <a:xfrm>
            <a:off x="5364088" y="6525344"/>
            <a:ext cx="216024" cy="21602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hlinkClick r:id="rId6"/>
          </p:cNvPr>
          <p:cNvSpPr/>
          <p:nvPr/>
        </p:nvSpPr>
        <p:spPr>
          <a:xfrm>
            <a:off x="6012160" y="6525344"/>
            <a:ext cx="288032" cy="21602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hlinkClick r:id="rId7"/>
          </p:cNvPr>
          <p:cNvSpPr/>
          <p:nvPr/>
        </p:nvSpPr>
        <p:spPr>
          <a:xfrm>
            <a:off x="6372200" y="6525344"/>
            <a:ext cx="288032" cy="21602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hlinkClick r:id="rId8"/>
          </p:cNvPr>
          <p:cNvSpPr/>
          <p:nvPr/>
        </p:nvSpPr>
        <p:spPr>
          <a:xfrm>
            <a:off x="7092280" y="6525344"/>
            <a:ext cx="288032" cy="21602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hlinkClick r:id="rId9"/>
          </p:cNvPr>
          <p:cNvSpPr/>
          <p:nvPr/>
        </p:nvSpPr>
        <p:spPr>
          <a:xfrm>
            <a:off x="6732240" y="6525344"/>
            <a:ext cx="288032" cy="21602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596336" y="6525344"/>
            <a:ext cx="792088" cy="28803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hlinkClick r:id="rId10"/>
          </p:cNvPr>
          <p:cNvSpPr/>
          <p:nvPr/>
        </p:nvSpPr>
        <p:spPr>
          <a:xfrm>
            <a:off x="7452320" y="6525344"/>
            <a:ext cx="864096" cy="21602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hlinkClick r:id="rId11"/>
          </p:cNvPr>
          <p:cNvSpPr/>
          <p:nvPr/>
        </p:nvSpPr>
        <p:spPr>
          <a:xfrm>
            <a:off x="5724128" y="6525344"/>
            <a:ext cx="216024" cy="21602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header.png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688" y="0"/>
            <a:ext cx="9147688" cy="963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5442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rgbClr val="0698DF"/>
          </a:solidFill>
          <a:latin typeface="+mn-lt"/>
          <a:ea typeface="+mj-ea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rgbClr val="0698DF"/>
          </a:solidFill>
          <a:latin typeface="+mn-lt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124744"/>
            <a:ext cx="8763000" cy="932656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ODS AND ALTERNATIVES IN RAC SECTOR</a:t>
            </a:r>
            <a:endParaRPr lang="en-US" sz="4000" dirty="0">
              <a:solidFill>
                <a:srgbClr val="0698DF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683568" y="3501008"/>
            <a:ext cx="7776864" cy="1451992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Training of New NOOs </a:t>
            </a:r>
            <a:endParaRPr lang="en-US" sz="2800" dirty="0"/>
          </a:p>
          <a:p>
            <a:r>
              <a:rPr lang="en-US" sz="2800" dirty="0" smtClean="0">
                <a:solidFill>
                  <a:srgbClr val="0698DF"/>
                </a:solidFill>
                <a:latin typeface="+mn-lt"/>
              </a:rPr>
              <a:t>Agra, India, 23 -26 May 2017</a:t>
            </a:r>
            <a:endParaRPr lang="de-AT" sz="2800" dirty="0" smtClean="0">
              <a:solidFill>
                <a:srgbClr val="0698DF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88982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0091C4"/>
                </a:solidFill>
              </a:rPr>
              <a:t>LOW GWP HFCs: R-152</a:t>
            </a:r>
            <a:endParaRPr lang="en-US" sz="4000" b="1" dirty="0">
              <a:solidFill>
                <a:srgbClr val="0091C4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spcBef>
                <a:spcPct val="20000"/>
              </a:spcBef>
            </a:pPr>
            <a:r>
              <a:rPr lang="en-US" sz="2800" b="1" dirty="0" smtClean="0"/>
              <a:t>R-152A – 1,1-Difluoroethane  - CH</a:t>
            </a:r>
            <a:r>
              <a:rPr lang="en-US" sz="2800" b="1" baseline="-25000" dirty="0" smtClean="0"/>
              <a:t>3</a:t>
            </a:r>
            <a:r>
              <a:rPr lang="en-US" sz="2800" b="1" dirty="0" smtClean="0"/>
              <a:t>CHF</a:t>
            </a:r>
            <a:r>
              <a:rPr lang="en-US" sz="2800" b="1" baseline="-25000" dirty="0" smtClean="0"/>
              <a:t>2</a:t>
            </a:r>
          </a:p>
          <a:p>
            <a:pPr>
              <a:spcBef>
                <a:spcPct val="20000"/>
              </a:spcBef>
            </a:pPr>
            <a:r>
              <a:rPr lang="en-US" sz="2800" b="1" dirty="0" smtClean="0"/>
              <a:t>Blend component of several refrigerant blends; potential application in mobile air conditioning</a:t>
            </a:r>
          </a:p>
          <a:p>
            <a:pPr>
              <a:spcBef>
                <a:spcPct val="20000"/>
              </a:spcBef>
            </a:pPr>
            <a:r>
              <a:rPr lang="en-US" sz="2800" b="1" dirty="0" smtClean="0"/>
              <a:t>R152a is suitable for use in new equipment</a:t>
            </a:r>
          </a:p>
          <a:p>
            <a:pPr>
              <a:spcBef>
                <a:spcPct val="20000"/>
              </a:spcBef>
            </a:pPr>
            <a:r>
              <a:rPr lang="en-US" sz="2800" b="1" dirty="0" smtClean="0"/>
              <a:t>Also used as the working fluid of temperature controllers</a:t>
            </a:r>
          </a:p>
          <a:p>
            <a:pPr>
              <a:spcBef>
                <a:spcPct val="20000"/>
              </a:spcBef>
            </a:pPr>
            <a:r>
              <a:rPr lang="en-US" sz="2800" b="1" dirty="0" smtClean="0"/>
              <a:t>Besides RAC also can be used as blowing agent (XPS foams), cleaning agent and aerosol</a:t>
            </a:r>
          </a:p>
          <a:p>
            <a:pPr>
              <a:spcBef>
                <a:spcPct val="20000"/>
              </a:spcBef>
            </a:pPr>
            <a:r>
              <a:rPr lang="en-US" sz="2800" b="1" dirty="0" smtClean="0"/>
              <a:t>Its flammability creates challenges thus limiting its use</a:t>
            </a:r>
          </a:p>
          <a:p>
            <a:pPr>
              <a:spcBef>
                <a:spcPct val="20000"/>
              </a:spcBef>
            </a:pPr>
            <a:endParaRPr lang="en-US" sz="2800" b="1" dirty="0" smtClean="0"/>
          </a:p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5993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dirty="0" smtClean="0">
                <a:solidFill>
                  <a:srgbClr val="0091C4"/>
                </a:solidFill>
              </a:rPr>
              <a:t>LOW GWP HFCs: R-161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spcBef>
                <a:spcPct val="20000"/>
              </a:spcBef>
            </a:pPr>
            <a:r>
              <a:rPr lang="en-US" sz="2800" b="1" dirty="0" smtClean="0"/>
              <a:t>R-161 – </a:t>
            </a:r>
            <a:r>
              <a:rPr lang="en-US" sz="2800" b="1" dirty="0" err="1" smtClean="0"/>
              <a:t>Fluoroethane</a:t>
            </a:r>
            <a:r>
              <a:rPr lang="en-US" sz="2800" b="1" dirty="0" smtClean="0"/>
              <a:t> - C</a:t>
            </a:r>
            <a:r>
              <a:rPr lang="en-US" sz="2800" b="1" baseline="-25000" dirty="0" smtClean="0"/>
              <a:t>2</a:t>
            </a:r>
            <a:r>
              <a:rPr lang="en-US" sz="2800" b="1" dirty="0" smtClean="0"/>
              <a:t>H</a:t>
            </a:r>
            <a:r>
              <a:rPr lang="en-US" sz="2800" b="1" baseline="-25000" dirty="0" smtClean="0"/>
              <a:t>5</a:t>
            </a:r>
            <a:r>
              <a:rPr lang="en-US" sz="2800" b="1" dirty="0" smtClean="0"/>
              <a:t>F </a:t>
            </a:r>
          </a:p>
          <a:p>
            <a:pPr>
              <a:spcBef>
                <a:spcPct val="20000"/>
              </a:spcBef>
            </a:pPr>
            <a:r>
              <a:rPr lang="en-US" sz="2800" b="1" dirty="0" smtClean="0"/>
              <a:t>Better COP, increased refrigeration effects and lower discharge temperatures </a:t>
            </a:r>
          </a:p>
          <a:p>
            <a:pPr>
              <a:spcBef>
                <a:spcPct val="20000"/>
              </a:spcBef>
            </a:pPr>
            <a:r>
              <a:rPr lang="en-US" sz="2800" b="1" dirty="0" smtClean="0"/>
              <a:t>Power consumed found to be greater than other refrigerants hence issues of energy efficiency</a:t>
            </a:r>
          </a:p>
          <a:p>
            <a:pPr>
              <a:spcBef>
                <a:spcPct val="20000"/>
              </a:spcBef>
            </a:pPr>
            <a:r>
              <a:rPr lang="en-US" sz="2800" b="1" dirty="0" smtClean="0"/>
              <a:t>In general has good performance characteristics but   official safety classification is not yet established</a:t>
            </a:r>
          </a:p>
          <a:p>
            <a:pPr>
              <a:spcBef>
                <a:spcPct val="20000"/>
              </a:spcBef>
            </a:pPr>
            <a:r>
              <a:rPr lang="en-US" sz="2800" b="1" dirty="0" smtClean="0"/>
              <a:t>Problems are flammability as well as thermal stability at high ambient temperatures</a:t>
            </a:r>
          </a:p>
          <a:p>
            <a:pPr>
              <a:spcBef>
                <a:spcPct val="20000"/>
              </a:spcBef>
            </a:pPr>
            <a:endParaRPr lang="en-US" sz="2400" b="1" dirty="0" smtClean="0"/>
          </a:p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5993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 smtClean="0">
                <a:solidFill>
                  <a:srgbClr val="078AC5"/>
                </a:solidFill>
                <a:latin typeface="+mn-lt"/>
              </a:rPr>
              <a:t>HFC BLENDS – R-407C</a:t>
            </a:r>
            <a:endParaRPr lang="en-US" sz="3600" b="1" dirty="0">
              <a:solidFill>
                <a:srgbClr val="078AC5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sz="2800" b="1" dirty="0" smtClean="0"/>
              <a:t>R-407C = mixture of (HFC-32/125/134a) </a:t>
            </a:r>
          </a:p>
          <a:p>
            <a:pPr>
              <a:spcBef>
                <a:spcPts val="1200"/>
              </a:spcBef>
            </a:pPr>
            <a:r>
              <a:rPr lang="en-US" sz="2800" b="1" dirty="0" smtClean="0"/>
              <a:t>Retrofit candidate with HFCs; </a:t>
            </a:r>
          </a:p>
          <a:p>
            <a:pPr>
              <a:spcBef>
                <a:spcPts val="1200"/>
              </a:spcBef>
            </a:pPr>
            <a:r>
              <a:rPr lang="en-US" sz="2800" b="1" dirty="0" smtClean="0"/>
              <a:t>Lower energy efficiency and capacity</a:t>
            </a:r>
          </a:p>
          <a:p>
            <a:pPr>
              <a:spcBef>
                <a:spcPts val="1200"/>
              </a:spcBef>
            </a:pPr>
            <a:r>
              <a:rPr lang="en-US" sz="2800" b="1" dirty="0" smtClean="0"/>
              <a:t>Lubricant change needed</a:t>
            </a:r>
          </a:p>
          <a:p>
            <a:pPr>
              <a:spcBef>
                <a:spcPts val="1200"/>
              </a:spcBef>
            </a:pPr>
            <a:r>
              <a:rPr lang="en-US" sz="2800" b="1" dirty="0" smtClean="0"/>
              <a:t>Material compatibility issues </a:t>
            </a:r>
          </a:p>
          <a:p>
            <a:pPr>
              <a:spcBef>
                <a:spcPts val="1200"/>
              </a:spcBef>
            </a:pPr>
            <a:r>
              <a:rPr lang="en-US" sz="2800" b="1" dirty="0" smtClean="0"/>
              <a:t>Was used in developed countries for early phase out of HCFC-22 but is decreasing</a:t>
            </a:r>
            <a:endParaRPr lang="en-US" sz="28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5993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 smtClean="0">
                <a:latin typeface="+mn-lt"/>
              </a:rPr>
              <a:t>HFC BLENDS – R-410A</a:t>
            </a:r>
            <a:endParaRPr lang="en-US" sz="36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Bef>
                <a:spcPts val="1200"/>
              </a:spcBef>
            </a:pPr>
            <a:r>
              <a:rPr lang="en-US" sz="2800" b="1" dirty="0" smtClean="0">
                <a:solidFill>
                  <a:srgbClr val="0698DF"/>
                </a:solidFill>
              </a:rPr>
              <a:t>R-410A  = mixture of HFC-32 and HFC-125</a:t>
            </a:r>
          </a:p>
          <a:p>
            <a:pPr>
              <a:spcBef>
                <a:spcPts val="1200"/>
              </a:spcBef>
            </a:pPr>
            <a:r>
              <a:rPr lang="en-US" sz="2800" b="1" dirty="0" smtClean="0">
                <a:solidFill>
                  <a:srgbClr val="0698DF"/>
                </a:solidFill>
              </a:rPr>
              <a:t>Suitable for new systems </a:t>
            </a:r>
          </a:p>
          <a:p>
            <a:pPr>
              <a:spcBef>
                <a:spcPts val="1200"/>
              </a:spcBef>
            </a:pPr>
            <a:r>
              <a:rPr lang="en-US" sz="2800" b="1" dirty="0" smtClean="0">
                <a:solidFill>
                  <a:srgbClr val="0698DF"/>
                </a:solidFill>
              </a:rPr>
              <a:t> Significant design changes  needed (e.g. new compressor, lubricant, capillary tube etc.)</a:t>
            </a:r>
          </a:p>
          <a:p>
            <a:pPr>
              <a:spcBef>
                <a:spcPts val="1200"/>
              </a:spcBef>
            </a:pPr>
            <a:r>
              <a:rPr lang="en-US" sz="2800" b="1" dirty="0" smtClean="0">
                <a:solidFill>
                  <a:srgbClr val="0698DF"/>
                </a:solidFill>
              </a:rPr>
              <a:t>Operates at higher pressures than other refrigerants thus R-410A systems require to use different tools, equipment, safety standards and techniques</a:t>
            </a:r>
          </a:p>
          <a:p>
            <a:pPr>
              <a:spcBef>
                <a:spcPts val="1200"/>
              </a:spcBef>
            </a:pPr>
            <a:r>
              <a:rPr lang="en-US" sz="2800" b="1" dirty="0" smtClean="0">
                <a:solidFill>
                  <a:srgbClr val="0698DF"/>
                </a:solidFill>
              </a:rPr>
              <a:t>Preferred for use in residential and commercial air conditioners in Japan, Europe and the United States</a:t>
            </a:r>
          </a:p>
          <a:p>
            <a:pPr>
              <a:spcBef>
                <a:spcPts val="1200"/>
              </a:spcBef>
            </a:pPr>
            <a:r>
              <a:rPr lang="en-US" sz="2800" b="1" dirty="0" smtClean="0">
                <a:solidFill>
                  <a:srgbClr val="0698DF"/>
                </a:solidFill>
              </a:rPr>
              <a:t> Only HFC blend extensively used in many countries</a:t>
            </a:r>
          </a:p>
          <a:p>
            <a:pPr>
              <a:spcBef>
                <a:spcPts val="1200"/>
              </a:spcBef>
            </a:pPr>
            <a:endParaRPr lang="en-US" sz="2800" b="1" dirty="0" smtClean="0"/>
          </a:p>
          <a:p>
            <a:pPr>
              <a:spcBef>
                <a:spcPts val="1200"/>
              </a:spcBef>
            </a:pPr>
            <a:endParaRPr lang="en-US" sz="2800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3595993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24744"/>
            <a:ext cx="7903790" cy="780256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>
                <a:latin typeface="+mn-lt"/>
              </a:rPr>
              <a:t>OTHER HFC BLENDS</a:t>
            </a:r>
            <a:endParaRPr lang="en-US" sz="36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81200"/>
            <a:ext cx="7903790" cy="4117611"/>
          </a:xfrm>
        </p:spPr>
        <p:txBody>
          <a:bodyPr>
            <a:normAutofit fontScale="92500" lnSpcReduction="20000"/>
          </a:bodyPr>
          <a:lstStyle/>
          <a:p>
            <a:r>
              <a:rPr lang="en-GB" altLang="en-US" sz="3000" b="1" dirty="0" smtClean="0">
                <a:solidFill>
                  <a:srgbClr val="0698DF"/>
                </a:solidFill>
              </a:rPr>
              <a:t>R-417A (HFC-125/ HFC-134a/ HC-600): Retrofit candidate with HFCs; </a:t>
            </a:r>
            <a:r>
              <a:rPr lang="en-GB" altLang="en-US" sz="3000" b="1" dirty="0" smtClean="0">
                <a:solidFill>
                  <a:srgbClr val="0698DF"/>
                </a:solidFill>
              </a:rPr>
              <a:t>s</a:t>
            </a:r>
            <a:r>
              <a:rPr lang="en-GB" altLang="en-US" sz="3000" b="1" dirty="0" smtClean="0">
                <a:solidFill>
                  <a:srgbClr val="0698DF"/>
                </a:solidFill>
              </a:rPr>
              <a:t>imilar </a:t>
            </a:r>
            <a:r>
              <a:rPr lang="en-GB" altLang="en-US" sz="3000" b="1" dirty="0" smtClean="0">
                <a:solidFill>
                  <a:srgbClr val="0698DF"/>
                </a:solidFill>
              </a:rPr>
              <a:t>capacity </a:t>
            </a:r>
            <a:r>
              <a:rPr lang="en-GB" altLang="en-US" sz="3000" b="1" dirty="0" smtClean="0">
                <a:solidFill>
                  <a:srgbClr val="0698DF"/>
                </a:solidFill>
              </a:rPr>
              <a:t>but material </a:t>
            </a:r>
            <a:r>
              <a:rPr lang="en-GB" altLang="en-US" sz="3000" b="1" dirty="0" smtClean="0">
                <a:solidFill>
                  <a:srgbClr val="0698DF"/>
                </a:solidFill>
              </a:rPr>
              <a:t>compatibility issues; </a:t>
            </a:r>
            <a:r>
              <a:rPr lang="en-GB" altLang="en-US" sz="3000" b="1" dirty="0" smtClean="0">
                <a:solidFill>
                  <a:srgbClr val="0698DF"/>
                </a:solidFill>
              </a:rPr>
              <a:t>Not seriously considered in developed countries;</a:t>
            </a:r>
          </a:p>
          <a:p>
            <a:r>
              <a:rPr lang="en-US" altLang="en-US" sz="3000" b="1" dirty="0" smtClean="0">
                <a:solidFill>
                  <a:srgbClr val="0698DF"/>
                </a:solidFill>
              </a:rPr>
              <a:t>R-422A (HFC-123/HFC-134a/ HC-600a): </a:t>
            </a:r>
            <a:r>
              <a:rPr lang="en-GB" altLang="en-US" sz="3000" b="1" dirty="0" smtClean="0">
                <a:solidFill>
                  <a:srgbClr val="0698DF"/>
                </a:solidFill>
              </a:rPr>
              <a:t>Retrofit candidate with HFCs; Material </a:t>
            </a:r>
            <a:r>
              <a:rPr lang="en-GB" altLang="en-US" sz="3000" b="1" dirty="0" smtClean="0">
                <a:solidFill>
                  <a:srgbClr val="0698DF"/>
                </a:solidFill>
              </a:rPr>
              <a:t>compatibility issues; Drop in </a:t>
            </a:r>
            <a:r>
              <a:rPr lang="en-GB" altLang="en-US" sz="3000" b="1" dirty="0" smtClean="0">
                <a:solidFill>
                  <a:srgbClr val="0698DF"/>
                </a:solidFill>
              </a:rPr>
              <a:t>capacity; Not seriously considered in developed countries</a:t>
            </a:r>
            <a:endParaRPr lang="en-US" altLang="en-US" sz="3000" b="1" dirty="0" smtClean="0">
              <a:solidFill>
                <a:srgbClr val="0698DF"/>
              </a:solidFill>
            </a:endParaRPr>
          </a:p>
          <a:p>
            <a:r>
              <a:rPr lang="en-US" altLang="en-US" sz="3000" b="1" dirty="0" smtClean="0">
                <a:solidFill>
                  <a:srgbClr val="0698DF"/>
                </a:solidFill>
              </a:rPr>
              <a:t>R-433A (HC-290/HC-1270): Retrofit candidate; </a:t>
            </a:r>
            <a:r>
              <a:rPr lang="en-US" altLang="en-US" sz="3000" b="1" dirty="0" smtClean="0">
                <a:solidFill>
                  <a:srgbClr val="0698DF"/>
                </a:solidFill>
              </a:rPr>
              <a:t>Drop </a:t>
            </a:r>
            <a:r>
              <a:rPr lang="en-US" altLang="en-US" sz="3000" b="1" dirty="0" smtClean="0">
                <a:solidFill>
                  <a:srgbClr val="0698DF"/>
                </a:solidFill>
              </a:rPr>
              <a:t>in capacity, about 5% and 5-8% more energy efficiency than HCFC-22; </a:t>
            </a:r>
            <a:r>
              <a:rPr lang="en-GB" altLang="en-US" sz="3000" b="1" dirty="0" smtClean="0">
                <a:solidFill>
                  <a:srgbClr val="0698DF"/>
                </a:solidFill>
              </a:rPr>
              <a:t>Not seriously considered in developed countries due to </a:t>
            </a:r>
            <a:r>
              <a:rPr lang="en-US" altLang="en-US" sz="3000" b="1" dirty="0" smtClean="0">
                <a:solidFill>
                  <a:srgbClr val="0698DF"/>
                </a:solidFill>
              </a:rPr>
              <a:t>safety issues</a:t>
            </a:r>
            <a:endParaRPr lang="en-US" sz="3000" b="1" dirty="0" smtClean="0">
              <a:solidFill>
                <a:srgbClr val="0698DF"/>
              </a:solidFill>
            </a:endParaRPr>
          </a:p>
          <a:p>
            <a:pPr>
              <a:spcBef>
                <a:spcPts val="1200"/>
              </a:spcBef>
            </a:pPr>
            <a:endParaRPr lang="en-US" sz="2800" b="1" dirty="0" smtClean="0"/>
          </a:p>
          <a:p>
            <a:pPr>
              <a:spcBef>
                <a:spcPts val="1200"/>
              </a:spcBef>
            </a:pPr>
            <a:endParaRPr lang="en-US" sz="2800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3595993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 smtClean="0">
                <a:solidFill>
                  <a:srgbClr val="079BE0"/>
                </a:solidFill>
                <a:latin typeface="+mn-lt"/>
              </a:rPr>
              <a:t>HFC BLENDS – PROS AND CONS</a:t>
            </a:r>
            <a:endParaRPr lang="en-US" sz="3600" b="1" dirty="0">
              <a:solidFill>
                <a:srgbClr val="079BE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 eaLnBrk="0" hangingPunct="0">
              <a:lnSpc>
                <a:spcPct val="12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2800" b="1" dirty="0" smtClean="0">
                <a:solidFill>
                  <a:srgbClr val="079BE0"/>
                </a:solidFill>
                <a:latin typeface="Cambria" pitchFamily="18" charset="0"/>
              </a:rPr>
              <a:t>Non-flammable</a:t>
            </a:r>
          </a:p>
          <a:p>
            <a:pPr marL="342900" indent="-342900" eaLnBrk="0" hangingPunct="0">
              <a:lnSpc>
                <a:spcPct val="12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2800" b="1" dirty="0" smtClean="0">
                <a:solidFill>
                  <a:srgbClr val="079BE0"/>
                </a:solidFill>
                <a:latin typeface="Cambria" pitchFamily="18" charset="0"/>
              </a:rPr>
              <a:t>Useable heat capacity close  to HCFC 22 (e.g. R-407C)</a:t>
            </a:r>
          </a:p>
          <a:p>
            <a:pPr marL="342900" indent="-342900" eaLnBrk="0" hangingPunct="0">
              <a:lnSpc>
                <a:spcPct val="12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2800" b="1" dirty="0" smtClean="0">
                <a:solidFill>
                  <a:srgbClr val="079BE0"/>
                </a:solidFill>
                <a:latin typeface="Cambria" pitchFamily="18" charset="0"/>
              </a:rPr>
              <a:t>COP less than HCFC</a:t>
            </a:r>
          </a:p>
          <a:p>
            <a:pPr marL="342900" indent="-342900" eaLnBrk="0" hangingPunct="0">
              <a:lnSpc>
                <a:spcPct val="12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2800" b="1" dirty="0" smtClean="0">
                <a:solidFill>
                  <a:srgbClr val="079BE0"/>
                </a:solidFill>
                <a:latin typeface="Cambria" pitchFamily="18" charset="0"/>
              </a:rPr>
              <a:t>Reliability/Compatibility issues with the materials of system construction</a:t>
            </a:r>
          </a:p>
          <a:p>
            <a:pPr marL="342900" indent="-342900" eaLnBrk="0" hangingPunct="0">
              <a:lnSpc>
                <a:spcPct val="12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2800" b="1" dirty="0" smtClean="0">
                <a:solidFill>
                  <a:srgbClr val="079BE0"/>
                </a:solidFill>
                <a:latin typeface="Cambria" pitchFamily="18" charset="0"/>
              </a:rPr>
              <a:t>System changes necessary</a:t>
            </a:r>
          </a:p>
          <a:p>
            <a:pPr marL="342900" indent="-342900" eaLnBrk="0" hangingPunct="0">
              <a:lnSpc>
                <a:spcPct val="120000"/>
              </a:lnSpc>
              <a:spcBef>
                <a:spcPct val="20000"/>
              </a:spcBef>
              <a:buFontTx/>
              <a:buChar char="•"/>
            </a:pPr>
            <a:endParaRPr lang="en-US" altLang="en-US" sz="2800" b="1" dirty="0" smtClean="0">
              <a:solidFill>
                <a:srgbClr val="0070C0"/>
              </a:solidFill>
              <a:latin typeface="Cambria" pitchFamily="18" charset="0"/>
            </a:endParaRPr>
          </a:p>
          <a:p>
            <a:pPr>
              <a:spcBef>
                <a:spcPts val="1200"/>
              </a:spcBef>
            </a:pPr>
            <a:endParaRPr lang="en-US" sz="2800" b="1" dirty="0" smtClean="0"/>
          </a:p>
          <a:p>
            <a:pPr>
              <a:spcBef>
                <a:spcPts val="1200"/>
              </a:spcBef>
            </a:pPr>
            <a:endParaRPr lang="en-US" sz="2800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3595993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0091C4"/>
                </a:solidFill>
              </a:rPr>
              <a:t>ALTERNATIVES TO ODS IN RAC  </a:t>
            </a:r>
            <a:endParaRPr lang="en-US" sz="4000" b="1" dirty="0">
              <a:solidFill>
                <a:srgbClr val="0091C4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3200" b="1" dirty="0" smtClean="0"/>
              <a:t>HFCs with low GWP – pure or in mixtures</a:t>
            </a:r>
          </a:p>
          <a:p>
            <a:pPr>
              <a:spcBef>
                <a:spcPts val="1800"/>
              </a:spcBef>
            </a:pPr>
            <a:r>
              <a:rPr lang="en-US" sz="3200" b="1" dirty="0" smtClean="0">
                <a:solidFill>
                  <a:srgbClr val="FF0000"/>
                </a:solidFill>
              </a:rPr>
              <a:t>Natural refrigerants </a:t>
            </a:r>
          </a:p>
          <a:p>
            <a:pPr>
              <a:spcBef>
                <a:spcPts val="1800"/>
              </a:spcBef>
            </a:pPr>
            <a:r>
              <a:rPr lang="en-US" sz="3200" b="1" dirty="0" smtClean="0"/>
              <a:t>Unsaturated HFCs  </a:t>
            </a:r>
          </a:p>
          <a:p>
            <a:pPr>
              <a:spcBef>
                <a:spcPct val="20000"/>
              </a:spcBef>
            </a:pPr>
            <a:endParaRPr lang="en-US" sz="2800" b="1" dirty="0" smtClean="0"/>
          </a:p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5993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8458200" cy="1066800"/>
          </a:xfrm>
        </p:spPr>
        <p:txBody>
          <a:bodyPr>
            <a:normAutofit/>
          </a:bodyPr>
          <a:lstStyle/>
          <a:p>
            <a:pPr algn="ctr"/>
            <a:r>
              <a:rPr lang="en-US" sz="3400" b="1" dirty="0" smtClean="0">
                <a:solidFill>
                  <a:srgbClr val="079BE0"/>
                </a:solidFill>
              </a:rPr>
              <a:t>NATURAL REFRIGERANTS - HYDROCARBONS</a:t>
            </a:r>
            <a:endParaRPr lang="en-US" sz="3400" b="1" dirty="0">
              <a:solidFill>
                <a:srgbClr val="079BE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81200"/>
            <a:ext cx="7903790" cy="4343400"/>
          </a:xfrm>
        </p:spPr>
        <p:txBody>
          <a:bodyPr>
            <a:normAutofit fontScale="25000" lnSpcReduction="20000"/>
          </a:bodyPr>
          <a:lstStyle/>
          <a:p>
            <a:pPr marL="342900" indent="-342900" eaLnBrk="0" hangingPunct="0">
              <a:lnSpc>
                <a:spcPct val="12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9600" b="1" dirty="0" smtClean="0">
                <a:solidFill>
                  <a:srgbClr val="079BE0"/>
                </a:solidFill>
                <a:latin typeface="Cambria" pitchFamily="18" charset="0"/>
              </a:rPr>
              <a:t>R- 290 – propane; </a:t>
            </a:r>
            <a:r>
              <a:rPr lang="en-US" altLang="en-US" sz="9600" b="1" dirty="0" smtClean="0">
                <a:solidFill>
                  <a:srgbClr val="079BE0"/>
                </a:solidFill>
                <a:latin typeface="Cambria" pitchFamily="18" charset="0"/>
              </a:rPr>
              <a:t>R–600a - </a:t>
            </a:r>
            <a:r>
              <a:rPr lang="en-US" altLang="en-US" sz="9600" b="1" dirty="0" err="1" smtClean="0">
                <a:solidFill>
                  <a:srgbClr val="079BE0"/>
                </a:solidFill>
                <a:latin typeface="Cambria" pitchFamily="18" charset="0"/>
              </a:rPr>
              <a:t>isobutane</a:t>
            </a:r>
            <a:r>
              <a:rPr lang="en-US" altLang="en-US" sz="9600" b="1" dirty="0" smtClean="0">
                <a:solidFill>
                  <a:srgbClr val="079BE0"/>
                </a:solidFill>
                <a:latin typeface="Cambria" pitchFamily="18" charset="0"/>
              </a:rPr>
              <a:t> , R-1270 </a:t>
            </a:r>
            <a:r>
              <a:rPr lang="en-US" altLang="en-US" sz="9600" b="1" dirty="0" smtClean="0">
                <a:solidFill>
                  <a:srgbClr val="079BE0"/>
                </a:solidFill>
                <a:latin typeface="Cambria" pitchFamily="18" charset="0"/>
              </a:rPr>
              <a:t>-propylene</a:t>
            </a:r>
            <a:endParaRPr lang="en-US" altLang="en-US" sz="9600" b="1" dirty="0" smtClean="0">
              <a:solidFill>
                <a:srgbClr val="079BE0"/>
              </a:solidFill>
              <a:latin typeface="Cambria" pitchFamily="18" charset="0"/>
            </a:endParaRPr>
          </a:p>
          <a:p>
            <a:pPr marL="342900" indent="-342900" eaLnBrk="0" hangingPunct="0">
              <a:lnSpc>
                <a:spcPct val="120000"/>
              </a:lnSpc>
              <a:spcBef>
                <a:spcPts val="0"/>
              </a:spcBef>
              <a:buFontTx/>
              <a:buChar char="•"/>
            </a:pPr>
            <a:r>
              <a:rPr lang="en-US" altLang="en-US" sz="9600" b="1" dirty="0" smtClean="0">
                <a:solidFill>
                  <a:srgbClr val="079BE0"/>
                </a:solidFill>
                <a:latin typeface="Cambria" pitchFamily="18" charset="0"/>
              </a:rPr>
              <a:t>R-290  suitable for residential and </a:t>
            </a:r>
            <a:r>
              <a:rPr lang="en-US" altLang="en-US" sz="9600" b="1" dirty="0" smtClean="0">
                <a:solidFill>
                  <a:srgbClr val="079BE0"/>
                </a:solidFill>
                <a:latin typeface="Cambria" pitchFamily="18" charset="0"/>
              </a:rPr>
              <a:t>non- residential AC </a:t>
            </a:r>
            <a:r>
              <a:rPr lang="en-US" altLang="en-US" sz="9600" b="1" dirty="0" smtClean="0">
                <a:solidFill>
                  <a:srgbClr val="079BE0"/>
                </a:solidFill>
                <a:latin typeface="Cambria" pitchFamily="18" charset="0"/>
              </a:rPr>
              <a:t>as well as commercial and industrial refrigeration applications (medium and </a:t>
            </a:r>
            <a:r>
              <a:rPr lang="en-US" altLang="en-US" sz="9600" b="1" dirty="0" smtClean="0">
                <a:solidFill>
                  <a:srgbClr val="079BE0"/>
                </a:solidFill>
                <a:latin typeface="Cambria" pitchFamily="18" charset="0"/>
              </a:rPr>
              <a:t>low temp.)</a:t>
            </a:r>
            <a:endParaRPr lang="en-US" altLang="en-US" sz="9600" b="1" dirty="0" smtClean="0">
              <a:solidFill>
                <a:srgbClr val="079BE0"/>
              </a:solidFill>
              <a:latin typeface="Cambria" pitchFamily="18" charset="0"/>
            </a:endParaRPr>
          </a:p>
          <a:p>
            <a:pPr marL="342900" indent="-342900" eaLnBrk="0" hangingPunct="0">
              <a:lnSpc>
                <a:spcPct val="120000"/>
              </a:lnSpc>
              <a:spcBef>
                <a:spcPts val="0"/>
              </a:spcBef>
              <a:buFontTx/>
              <a:buChar char="•"/>
            </a:pPr>
            <a:r>
              <a:rPr lang="en-US" altLang="en-US" sz="9600" b="1" dirty="0" smtClean="0">
                <a:solidFill>
                  <a:srgbClr val="079BE0"/>
                </a:solidFill>
                <a:latin typeface="Cambria" pitchFamily="18" charset="0"/>
              </a:rPr>
              <a:t>R-600a  widely-used for household refrigerators  (lower working pressure compared to other HCs</a:t>
            </a:r>
          </a:p>
          <a:p>
            <a:pPr marL="342900" indent="-342900" eaLnBrk="0" hangingPunct="0">
              <a:lnSpc>
                <a:spcPct val="120000"/>
              </a:lnSpc>
              <a:spcBef>
                <a:spcPts val="0"/>
              </a:spcBef>
              <a:buFontTx/>
              <a:buChar char="•"/>
            </a:pPr>
            <a:r>
              <a:rPr lang="en-US" altLang="en-US" sz="9600" b="1" dirty="0" smtClean="0">
                <a:solidFill>
                  <a:srgbClr val="079BE0"/>
                </a:solidFill>
                <a:latin typeface="Cambria" pitchFamily="18" charset="0"/>
              </a:rPr>
              <a:t>R-1270   suitable for medium- and low-temperature commercial and industrial refrigeration as well as  low temperature water-glycol chilling units for industrial applications</a:t>
            </a:r>
            <a:endParaRPr lang="en-US" altLang="en-US" sz="6000" b="1" dirty="0" smtClean="0">
              <a:solidFill>
                <a:srgbClr val="0070C0"/>
              </a:solidFill>
              <a:latin typeface="Cambria" pitchFamily="18" charset="0"/>
            </a:endParaRPr>
          </a:p>
          <a:p>
            <a:pPr>
              <a:spcBef>
                <a:spcPts val="1200"/>
              </a:spcBef>
            </a:pPr>
            <a:endParaRPr lang="en-US" sz="2800" b="1" dirty="0" smtClean="0"/>
          </a:p>
          <a:p>
            <a:pPr>
              <a:spcBef>
                <a:spcPts val="1200"/>
              </a:spcBef>
            </a:pPr>
            <a:endParaRPr lang="en-US" sz="2800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3595993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24744"/>
            <a:ext cx="8151440" cy="1098482"/>
          </a:xfrm>
        </p:spPr>
        <p:txBody>
          <a:bodyPr>
            <a:normAutofit/>
          </a:bodyPr>
          <a:lstStyle/>
          <a:p>
            <a:pPr algn="ctr"/>
            <a:r>
              <a:rPr lang="en-US" sz="3400" b="1" dirty="0" smtClean="0">
                <a:solidFill>
                  <a:srgbClr val="079BE0"/>
                </a:solidFill>
              </a:rPr>
              <a:t>NATURAL REFRIGERANTS - HYDROCARBONS</a:t>
            </a:r>
            <a:endParaRPr lang="en-US" sz="3400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438400"/>
            <a:ext cx="7903790" cy="3581400"/>
          </a:xfrm>
        </p:spPr>
        <p:txBody>
          <a:bodyPr>
            <a:normAutofit fontScale="85000" lnSpcReduction="20000"/>
          </a:bodyPr>
          <a:lstStyle/>
          <a:p>
            <a:pPr marL="342900" indent="-342900" eaLnBrk="0" hangingPunct="0">
              <a:lnSpc>
                <a:spcPct val="120000"/>
              </a:lnSpc>
              <a:spcBef>
                <a:spcPts val="0"/>
              </a:spcBef>
              <a:buFontTx/>
              <a:buChar char="•"/>
            </a:pPr>
            <a:r>
              <a:rPr lang="en-US" altLang="en-US" sz="2800" b="1" dirty="0" smtClean="0">
                <a:solidFill>
                  <a:srgbClr val="079BE0"/>
                </a:solidFill>
              </a:rPr>
              <a:t>Good compatibility with materials  (mineral oil lubricants)</a:t>
            </a:r>
          </a:p>
          <a:p>
            <a:pPr marL="342900" indent="-342900" eaLnBrk="0" hangingPunct="0">
              <a:lnSpc>
                <a:spcPct val="120000"/>
              </a:lnSpc>
              <a:spcBef>
                <a:spcPts val="0"/>
              </a:spcBef>
              <a:buFontTx/>
              <a:buChar char="•"/>
            </a:pPr>
            <a:r>
              <a:rPr lang="en-US" altLang="en-US" sz="2800" b="1" dirty="0" smtClean="0">
                <a:solidFill>
                  <a:srgbClr val="079BE0"/>
                </a:solidFill>
              </a:rPr>
              <a:t>Well suited for high ambient temperatures</a:t>
            </a:r>
          </a:p>
          <a:p>
            <a:pPr marL="342900" indent="-342900" eaLnBrk="0" hangingPunct="0">
              <a:lnSpc>
                <a:spcPct val="120000"/>
              </a:lnSpc>
              <a:spcBef>
                <a:spcPts val="0"/>
              </a:spcBef>
              <a:buFontTx/>
              <a:buChar char="•"/>
            </a:pPr>
            <a:r>
              <a:rPr lang="en-US" sz="2800" b="1" dirty="0" smtClean="0">
                <a:solidFill>
                  <a:srgbClr val="079BE0"/>
                </a:solidFill>
              </a:rPr>
              <a:t>Price is lower than that of other synthetic refrigerants</a:t>
            </a:r>
          </a:p>
          <a:p>
            <a:pPr marL="342900" indent="-342900" eaLnBrk="0" hangingPunct="0">
              <a:lnSpc>
                <a:spcPct val="120000"/>
              </a:lnSpc>
              <a:spcBef>
                <a:spcPts val="0"/>
              </a:spcBef>
              <a:buFontTx/>
              <a:buChar char="•"/>
            </a:pPr>
            <a:r>
              <a:rPr lang="en-US" altLang="en-US" sz="2800" b="1" dirty="0" smtClean="0">
                <a:solidFill>
                  <a:srgbClr val="079BE0"/>
                </a:solidFill>
              </a:rPr>
              <a:t>Use for cooling/heating more efficient than with synthetic refrigerants</a:t>
            </a:r>
          </a:p>
          <a:p>
            <a:pPr marL="342900" indent="-342900" eaLnBrk="0" hangingPunct="0">
              <a:lnSpc>
                <a:spcPct val="120000"/>
              </a:lnSpc>
              <a:spcBef>
                <a:spcPts val="0"/>
              </a:spcBef>
              <a:buFontTx/>
              <a:buChar char="•"/>
            </a:pPr>
            <a:r>
              <a:rPr lang="en-US" altLang="en-US" sz="2800" b="1" dirty="0" smtClean="0">
                <a:solidFill>
                  <a:srgbClr val="079BE0"/>
                </a:solidFill>
              </a:rPr>
              <a:t>Flammability requires special care in design, manufacturing and service </a:t>
            </a:r>
          </a:p>
          <a:p>
            <a:pPr marL="342900" indent="-342900" eaLnBrk="0" hangingPunct="0">
              <a:lnSpc>
                <a:spcPct val="120000"/>
              </a:lnSpc>
              <a:spcBef>
                <a:spcPts val="0"/>
              </a:spcBef>
              <a:buFontTx/>
              <a:buChar char="•"/>
            </a:pPr>
            <a:r>
              <a:rPr lang="en-US" altLang="en-US" sz="2800" b="1" dirty="0" smtClean="0">
                <a:solidFill>
                  <a:srgbClr val="079BE0"/>
                </a:solidFill>
              </a:rPr>
              <a:t>Centralized systems have substantially higher ICC and increased energy demand </a:t>
            </a:r>
          </a:p>
          <a:p>
            <a:pPr marL="342900" indent="-342900" eaLnBrk="0" hangingPunct="0">
              <a:lnSpc>
                <a:spcPct val="120000"/>
              </a:lnSpc>
              <a:spcBef>
                <a:spcPct val="20000"/>
              </a:spcBef>
              <a:buFontTx/>
              <a:buChar char="•"/>
            </a:pPr>
            <a:endParaRPr lang="en-US" sz="2800" b="1" dirty="0" smtClean="0">
              <a:solidFill>
                <a:srgbClr val="079BE0"/>
              </a:solidFill>
            </a:endParaRPr>
          </a:p>
          <a:p>
            <a:pPr>
              <a:spcBef>
                <a:spcPts val="1200"/>
              </a:spcBef>
            </a:pPr>
            <a:endParaRPr lang="en-US" sz="2800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3595993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24744"/>
            <a:ext cx="8763000" cy="1098482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>
                <a:solidFill>
                  <a:srgbClr val="079BE0"/>
                </a:solidFill>
              </a:rPr>
              <a:t>NATURAL REFRIGERANTS - HYDROCARBONS</a:t>
            </a:r>
            <a:endParaRPr lang="en-US" sz="3600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86000"/>
            <a:ext cx="7903790" cy="4038600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1200"/>
              </a:spcBef>
            </a:pPr>
            <a:r>
              <a:rPr lang="en-US" sz="2800" b="1" dirty="0" smtClean="0">
                <a:solidFill>
                  <a:srgbClr val="079BE0"/>
                </a:solidFill>
              </a:rPr>
              <a:t>Knowledge of legislation, </a:t>
            </a:r>
            <a:r>
              <a:rPr lang="en-US" sz="2800" b="1" dirty="0" smtClean="0">
                <a:solidFill>
                  <a:srgbClr val="079BE0"/>
                </a:solidFill>
              </a:rPr>
              <a:t>regulations </a:t>
            </a:r>
            <a:r>
              <a:rPr lang="en-US" sz="2800" b="1" dirty="0" smtClean="0">
                <a:solidFill>
                  <a:srgbClr val="079BE0"/>
                </a:solidFill>
              </a:rPr>
              <a:t>and standards relating to flammable refrigerants</a:t>
            </a:r>
          </a:p>
          <a:p>
            <a:pPr>
              <a:spcBef>
                <a:spcPts val="1200"/>
              </a:spcBef>
            </a:pPr>
            <a:r>
              <a:rPr lang="en-US" sz="2800" b="1" dirty="0" smtClean="0">
                <a:solidFill>
                  <a:srgbClr val="079BE0"/>
                </a:solidFill>
              </a:rPr>
              <a:t>Electrical devices attached to / close to system must be non-sparking (sealed type) or solid state or installed in separate/ adjacent room</a:t>
            </a:r>
          </a:p>
          <a:p>
            <a:pPr>
              <a:spcBef>
                <a:spcPts val="1200"/>
              </a:spcBef>
            </a:pPr>
            <a:r>
              <a:rPr lang="en-US" sz="2800" b="1" dirty="0" smtClean="0">
                <a:solidFill>
                  <a:srgbClr val="079BE0"/>
                </a:solidFill>
              </a:rPr>
              <a:t>Provision of adequate ventilation surrounding system/equipment</a:t>
            </a:r>
          </a:p>
          <a:p>
            <a:pPr>
              <a:spcBef>
                <a:spcPts val="1200"/>
              </a:spcBef>
            </a:pPr>
            <a:r>
              <a:rPr lang="en-US" sz="2800" b="1" dirty="0" smtClean="0">
                <a:solidFill>
                  <a:srgbClr val="079BE0"/>
                </a:solidFill>
              </a:rPr>
              <a:t>HC charge is lower by more than 50% of HCFC by weight </a:t>
            </a:r>
          </a:p>
          <a:p>
            <a:pPr>
              <a:spcBef>
                <a:spcPts val="1200"/>
              </a:spcBef>
            </a:pPr>
            <a:r>
              <a:rPr lang="en-US" sz="2800" b="1" dirty="0" smtClean="0">
                <a:solidFill>
                  <a:srgbClr val="079BE0"/>
                </a:solidFill>
              </a:rPr>
              <a:t>Safe manufacturing / servicing for refrigerant leakage prevention, handling of cylinders, charging, leak detection etc. </a:t>
            </a:r>
          </a:p>
          <a:p>
            <a:pPr>
              <a:spcBef>
                <a:spcPts val="1200"/>
              </a:spcBef>
            </a:pPr>
            <a:endParaRPr lang="en-US" sz="2800" b="1" dirty="0" smtClean="0"/>
          </a:p>
          <a:p>
            <a:pPr>
              <a:spcBef>
                <a:spcPts val="1200"/>
              </a:spcBef>
            </a:pPr>
            <a:endParaRPr lang="en-US" sz="2800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3595993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24744"/>
            <a:ext cx="7903790" cy="780256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/>
              <a:t>THE REFRIGERATION CYCLE</a:t>
            </a:r>
            <a:endParaRPr lang="en-US" sz="3600" b="1" dirty="0"/>
          </a:p>
        </p:txBody>
      </p:sp>
      <p:pic>
        <p:nvPicPr>
          <p:cNvPr id="4" name="Content Placeholder 3" descr="Refigeration_Cycle_Diagram1.jpg.pagespeed.ic.x2EBZEPfvt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3400" y="1828800"/>
            <a:ext cx="8610599" cy="441959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24744"/>
            <a:ext cx="7903790" cy="780256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>
                <a:solidFill>
                  <a:srgbClr val="079BE0"/>
                </a:solidFill>
              </a:rPr>
              <a:t>NATURAL REFRIGERANTS - CO</a:t>
            </a:r>
            <a:r>
              <a:rPr lang="en-US" sz="3600" b="1" baseline="-25000" dirty="0" smtClean="0">
                <a:solidFill>
                  <a:srgbClr val="079BE0"/>
                </a:solidFill>
              </a:rPr>
              <a:t>2</a:t>
            </a:r>
            <a:endParaRPr lang="en-US" sz="3600" b="1" dirty="0">
              <a:solidFill>
                <a:srgbClr val="079BE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903790" cy="4724400"/>
          </a:xfrm>
        </p:spPr>
        <p:txBody>
          <a:bodyPr>
            <a:normAutofit fontScale="62500" lnSpcReduction="20000"/>
          </a:bodyPr>
          <a:lstStyle/>
          <a:p>
            <a:pPr>
              <a:spcBef>
                <a:spcPts val="1200"/>
              </a:spcBef>
            </a:pPr>
            <a:r>
              <a:rPr lang="en-US" sz="3800" b="1" dirty="0" smtClean="0"/>
              <a:t>R- 744 – CO</a:t>
            </a:r>
            <a:r>
              <a:rPr lang="en-US" sz="3800" b="1" baseline="-25000" dirty="0" smtClean="0"/>
              <a:t>2</a:t>
            </a:r>
            <a:r>
              <a:rPr lang="en-US" sz="3800" b="1" dirty="0" smtClean="0"/>
              <a:t> - carbon dioxide`</a:t>
            </a:r>
          </a:p>
          <a:p>
            <a:pPr>
              <a:spcBef>
                <a:spcPts val="1200"/>
              </a:spcBef>
            </a:pPr>
            <a:r>
              <a:rPr lang="en-US" sz="3800" b="1" dirty="0" smtClean="0"/>
              <a:t>Excellent thermodynamic properties make it suitable for a range of applications </a:t>
            </a:r>
            <a:r>
              <a:rPr lang="en-US" sz="3800" b="1" dirty="0" smtClean="0"/>
              <a:t>e.g</a:t>
            </a:r>
            <a:r>
              <a:rPr lang="en-US" sz="3800" b="1" dirty="0" smtClean="0"/>
              <a:t>. often the choice for the low temperature stage in commercial and industrial cascade refrigeration systems</a:t>
            </a:r>
          </a:p>
          <a:p>
            <a:pPr>
              <a:spcBef>
                <a:spcPts val="1200"/>
              </a:spcBef>
            </a:pPr>
            <a:r>
              <a:rPr lang="en-US" sz="3800" b="1" dirty="0" smtClean="0"/>
              <a:t>Energy efficiency better than HFC systems below 24 C ambient </a:t>
            </a:r>
          </a:p>
          <a:p>
            <a:pPr>
              <a:spcBef>
                <a:spcPts val="1200"/>
              </a:spcBef>
            </a:pPr>
            <a:r>
              <a:rPr lang="en-US" sz="3800" b="1" dirty="0" smtClean="0"/>
              <a:t>Lower material cost-  allowing systems with small volumes  </a:t>
            </a:r>
          </a:p>
          <a:p>
            <a:pPr>
              <a:spcBef>
                <a:spcPts val="1200"/>
              </a:spcBef>
            </a:pPr>
            <a:r>
              <a:rPr lang="en-US" sz="3800" b="1" dirty="0" smtClean="0"/>
              <a:t>Stronger materials  required (working pressures above 75 bar at ambient temperatures)</a:t>
            </a:r>
          </a:p>
          <a:p>
            <a:pPr>
              <a:spcBef>
                <a:spcPts val="1200"/>
              </a:spcBef>
            </a:pPr>
            <a:r>
              <a:rPr lang="en-US" sz="3800" b="1" dirty="0" smtClean="0"/>
              <a:t>Loss of performance of the systems in high ambient climates</a:t>
            </a:r>
          </a:p>
          <a:p>
            <a:pPr>
              <a:spcBef>
                <a:spcPts val="1200"/>
              </a:spcBef>
            </a:pPr>
            <a:r>
              <a:rPr lang="en-US" sz="3800" b="1" dirty="0" smtClean="0"/>
              <a:t>Special material and construction demands thus not suitable for retrofit</a:t>
            </a:r>
          </a:p>
          <a:p>
            <a:pPr>
              <a:spcBef>
                <a:spcPts val="1200"/>
              </a:spcBef>
            </a:pPr>
            <a:endParaRPr lang="en-US" sz="2800" b="1" dirty="0" smtClean="0"/>
          </a:p>
          <a:p>
            <a:pPr>
              <a:spcBef>
                <a:spcPts val="1200"/>
              </a:spcBef>
            </a:pPr>
            <a:endParaRPr lang="en-US" sz="2800" b="1" dirty="0" smtClean="0"/>
          </a:p>
          <a:p>
            <a:pPr>
              <a:spcBef>
                <a:spcPts val="1200"/>
              </a:spcBef>
            </a:pPr>
            <a:endParaRPr lang="en-US" sz="2800" b="1" dirty="0" smtClean="0"/>
          </a:p>
          <a:p>
            <a:pPr>
              <a:spcBef>
                <a:spcPts val="1200"/>
              </a:spcBef>
            </a:pPr>
            <a:endParaRPr lang="en-US" sz="2800" b="1" dirty="0" smtClean="0"/>
          </a:p>
          <a:p>
            <a:pPr>
              <a:spcBef>
                <a:spcPts val="1200"/>
              </a:spcBef>
            </a:pPr>
            <a:endParaRPr lang="en-US" sz="2800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3595993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 smtClean="0">
                <a:solidFill>
                  <a:srgbClr val="079BE0"/>
                </a:solidFill>
              </a:rPr>
              <a:t>NATURAL REFRIGERANTS - NH</a:t>
            </a:r>
            <a:r>
              <a:rPr lang="en-US" sz="3600" b="1" baseline="-25000" dirty="0" smtClean="0">
                <a:solidFill>
                  <a:srgbClr val="079BE0"/>
                </a:solidFill>
              </a:rPr>
              <a:t>3</a:t>
            </a:r>
            <a:endParaRPr lang="en-US" sz="3600" b="1" baseline="-2500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362200"/>
            <a:ext cx="7903790" cy="3733800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1200"/>
              </a:spcBef>
            </a:pPr>
            <a:r>
              <a:rPr lang="en-US" sz="2800" b="1" dirty="0" smtClean="0">
                <a:solidFill>
                  <a:srgbClr val="079BE0"/>
                </a:solidFill>
              </a:rPr>
              <a:t>R-717 – Ammonia – NH</a:t>
            </a:r>
            <a:r>
              <a:rPr lang="en-US" sz="2800" b="1" baseline="-25000" dirty="0" smtClean="0">
                <a:solidFill>
                  <a:srgbClr val="079BE0"/>
                </a:solidFill>
              </a:rPr>
              <a:t>3</a:t>
            </a:r>
          </a:p>
          <a:p>
            <a:pPr>
              <a:spcBef>
                <a:spcPts val="1200"/>
              </a:spcBef>
            </a:pPr>
            <a:r>
              <a:rPr lang="en-US" sz="2800" b="1" dirty="0" smtClean="0">
                <a:solidFill>
                  <a:srgbClr val="079BE0"/>
                </a:solidFill>
              </a:rPr>
              <a:t>Highest refrigerating capacity per pound of any refrigerant</a:t>
            </a:r>
          </a:p>
          <a:p>
            <a:pPr>
              <a:spcBef>
                <a:spcPts val="1200"/>
              </a:spcBef>
            </a:pPr>
            <a:r>
              <a:rPr lang="en-US" sz="2800" b="1" dirty="0" smtClean="0">
                <a:solidFill>
                  <a:srgbClr val="079BE0"/>
                </a:solidFill>
              </a:rPr>
              <a:t>Less expensive than HFCs </a:t>
            </a:r>
          </a:p>
          <a:p>
            <a:pPr>
              <a:spcBef>
                <a:spcPts val="1200"/>
              </a:spcBef>
            </a:pPr>
            <a:r>
              <a:rPr lang="en-US" sz="2800" b="1" dirty="0" smtClean="0">
                <a:solidFill>
                  <a:srgbClr val="079BE0"/>
                </a:solidFill>
              </a:rPr>
              <a:t>Lower material cost- because of narrower diameter piping in ammonia-based refrigeration systems </a:t>
            </a:r>
          </a:p>
          <a:p>
            <a:pPr>
              <a:spcBef>
                <a:spcPts val="1200"/>
              </a:spcBef>
            </a:pPr>
            <a:r>
              <a:rPr lang="en-US" sz="2800" b="1" dirty="0" smtClean="0">
                <a:solidFill>
                  <a:srgbClr val="079BE0"/>
                </a:solidFill>
              </a:rPr>
              <a:t>Energy efficient - requires less electricity, resulting in lower operating costs than HFC systems</a:t>
            </a:r>
          </a:p>
          <a:p>
            <a:pPr>
              <a:spcBef>
                <a:spcPts val="1200"/>
              </a:spcBef>
            </a:pPr>
            <a:r>
              <a:rPr lang="en-US" sz="2800" b="1" dirty="0" smtClean="0">
                <a:solidFill>
                  <a:srgbClr val="079BE0"/>
                </a:solidFill>
              </a:rPr>
              <a:t>Corrosive to copper and brass (not to steel and </a:t>
            </a:r>
            <a:r>
              <a:rPr lang="en-US" sz="2800" b="1" dirty="0" err="1" smtClean="0">
                <a:solidFill>
                  <a:srgbClr val="079BE0"/>
                </a:solidFill>
              </a:rPr>
              <a:t>aluminium</a:t>
            </a:r>
            <a:r>
              <a:rPr lang="en-US" sz="2800" b="1" dirty="0" smtClean="0">
                <a:solidFill>
                  <a:srgbClr val="079BE0"/>
                </a:solidFill>
              </a:rPr>
              <a:t>) </a:t>
            </a:r>
          </a:p>
          <a:p>
            <a:pPr>
              <a:spcBef>
                <a:spcPts val="1200"/>
              </a:spcBef>
            </a:pPr>
            <a:r>
              <a:rPr lang="en-US" sz="2800" b="1" dirty="0" smtClean="0">
                <a:solidFill>
                  <a:srgbClr val="079BE0"/>
                </a:solidFill>
              </a:rPr>
              <a:t>Poisonous in high concentrations (but detectable at concentrations well below </a:t>
            </a:r>
            <a:r>
              <a:rPr lang="en-US" sz="2800" b="1" dirty="0" smtClean="0">
                <a:solidFill>
                  <a:srgbClr val="079BE0"/>
                </a:solidFill>
              </a:rPr>
              <a:t>dangerous)</a:t>
            </a:r>
            <a:endParaRPr lang="en-US" sz="2800" b="1" dirty="0" smtClean="0">
              <a:solidFill>
                <a:srgbClr val="079BE0"/>
              </a:solidFill>
            </a:endParaRPr>
          </a:p>
          <a:p>
            <a:pPr>
              <a:spcBef>
                <a:spcPts val="1200"/>
              </a:spcBef>
            </a:pPr>
            <a:endParaRPr lang="en-US" sz="2800" b="1" dirty="0" smtClean="0"/>
          </a:p>
          <a:p>
            <a:pPr>
              <a:spcBef>
                <a:spcPts val="1200"/>
              </a:spcBef>
            </a:pPr>
            <a:endParaRPr lang="en-US" sz="2800" b="1" dirty="0" smtClean="0"/>
          </a:p>
          <a:p>
            <a:pPr>
              <a:spcBef>
                <a:spcPts val="1200"/>
              </a:spcBef>
            </a:pPr>
            <a:endParaRPr lang="en-US" sz="2800" b="1" dirty="0" smtClean="0"/>
          </a:p>
          <a:p>
            <a:pPr>
              <a:spcBef>
                <a:spcPts val="1200"/>
              </a:spcBef>
            </a:pPr>
            <a:endParaRPr lang="en-US" sz="2800" b="1" dirty="0" smtClean="0"/>
          </a:p>
          <a:p>
            <a:pPr>
              <a:spcBef>
                <a:spcPts val="1200"/>
              </a:spcBef>
            </a:pPr>
            <a:endParaRPr lang="en-US" sz="2800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3595993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 smtClean="0">
                <a:solidFill>
                  <a:srgbClr val="079BE0"/>
                </a:solidFill>
              </a:rPr>
              <a:t>NATURAL REFRIGERANTS - NH</a:t>
            </a:r>
            <a:r>
              <a:rPr lang="en-US" sz="3600" b="1" baseline="-25000" dirty="0" smtClean="0">
                <a:solidFill>
                  <a:srgbClr val="079BE0"/>
                </a:solidFill>
              </a:rPr>
              <a:t>3</a:t>
            </a:r>
            <a:endParaRPr lang="en-US" sz="3600" b="1" baseline="-2500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362200"/>
            <a:ext cx="7903790" cy="3733800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1200"/>
              </a:spcBef>
            </a:pPr>
            <a:r>
              <a:rPr lang="en-US" sz="2600" b="1" dirty="0" smtClean="0">
                <a:solidFill>
                  <a:srgbClr val="079BE0"/>
                </a:solidFill>
              </a:rPr>
              <a:t>Standard refrigerant for industrial refrigeration systems for more than 125 years</a:t>
            </a:r>
          </a:p>
          <a:p>
            <a:pPr>
              <a:spcBef>
                <a:spcPts val="1200"/>
              </a:spcBef>
            </a:pPr>
            <a:r>
              <a:rPr lang="en-US" sz="2600" b="1" dirty="0" smtClean="0">
                <a:solidFill>
                  <a:srgbClr val="079BE0"/>
                </a:solidFill>
              </a:rPr>
              <a:t>Ammonia refrigeration systems for low temperature applications must be designed in two stages with intermediate cooling</a:t>
            </a:r>
          </a:p>
          <a:p>
            <a:pPr>
              <a:spcBef>
                <a:spcPts val="1200"/>
              </a:spcBef>
            </a:pPr>
            <a:r>
              <a:rPr lang="en-US" sz="2600" b="1" dirty="0" smtClean="0">
                <a:solidFill>
                  <a:srgbClr val="079BE0"/>
                </a:solidFill>
              </a:rPr>
              <a:t>Used with indirect systems in public access areas (systems with evaporating secondary refrigerant for the medium temperature and/or low temperature range)</a:t>
            </a:r>
          </a:p>
          <a:p>
            <a:pPr>
              <a:spcBef>
                <a:spcPts val="1200"/>
              </a:spcBef>
            </a:pPr>
            <a:r>
              <a:rPr lang="en-US" sz="2600" b="1" dirty="0" smtClean="0">
                <a:solidFill>
                  <a:srgbClr val="079BE0"/>
                </a:solidFill>
              </a:rPr>
              <a:t>Recently used as the higher temperature stage in CO2 cascade refrigeration systems</a:t>
            </a:r>
          </a:p>
          <a:p>
            <a:pPr>
              <a:spcBef>
                <a:spcPts val="1200"/>
              </a:spcBef>
            </a:pPr>
            <a:endParaRPr lang="en-US" sz="2800" b="1" dirty="0" smtClean="0"/>
          </a:p>
          <a:p>
            <a:pPr>
              <a:spcBef>
                <a:spcPts val="1200"/>
              </a:spcBef>
            </a:pPr>
            <a:endParaRPr lang="en-US" sz="2800" b="1" dirty="0" smtClean="0"/>
          </a:p>
          <a:p>
            <a:pPr>
              <a:spcBef>
                <a:spcPts val="1200"/>
              </a:spcBef>
            </a:pPr>
            <a:endParaRPr lang="en-US" sz="2800" b="1" dirty="0" smtClean="0"/>
          </a:p>
          <a:p>
            <a:pPr>
              <a:spcBef>
                <a:spcPts val="1200"/>
              </a:spcBef>
            </a:pPr>
            <a:endParaRPr lang="en-US" sz="2800" b="1" dirty="0" smtClean="0"/>
          </a:p>
          <a:p>
            <a:pPr>
              <a:spcBef>
                <a:spcPts val="1200"/>
              </a:spcBef>
            </a:pPr>
            <a:endParaRPr lang="en-US" sz="2800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3595993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0091C4"/>
                </a:solidFill>
              </a:rPr>
              <a:t>ALTERNATIVES TO ODS IN RAC  </a:t>
            </a:r>
            <a:endParaRPr lang="en-US" sz="4000" b="1" dirty="0">
              <a:solidFill>
                <a:srgbClr val="0091C4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3200" b="1" dirty="0" smtClean="0"/>
              <a:t>HFCs with low GWP – pure or in mixtures</a:t>
            </a:r>
          </a:p>
          <a:p>
            <a:pPr>
              <a:spcBef>
                <a:spcPts val="1800"/>
              </a:spcBef>
            </a:pPr>
            <a:r>
              <a:rPr lang="en-US" sz="3200" b="1" dirty="0" smtClean="0"/>
              <a:t>Natural refrigerants </a:t>
            </a:r>
          </a:p>
          <a:p>
            <a:pPr>
              <a:spcBef>
                <a:spcPts val="1800"/>
              </a:spcBef>
            </a:pPr>
            <a:r>
              <a:rPr lang="en-US" sz="3200" b="1" dirty="0" smtClean="0">
                <a:solidFill>
                  <a:srgbClr val="FF0000"/>
                </a:solidFill>
              </a:rPr>
              <a:t>Unsaturated HFCs  </a:t>
            </a:r>
          </a:p>
          <a:p>
            <a:pPr>
              <a:spcBef>
                <a:spcPct val="20000"/>
              </a:spcBef>
            </a:pPr>
            <a:endParaRPr lang="en-US" sz="2800" b="1" dirty="0" smtClean="0"/>
          </a:p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5993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 smtClean="0">
                <a:solidFill>
                  <a:srgbClr val="079BE0"/>
                </a:solidFill>
              </a:rPr>
              <a:t>UNSATURATED HFCs - HFOs</a:t>
            </a:r>
            <a:endParaRPr lang="en-US" sz="3600" b="1" baseline="-2500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903790" cy="4343400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1200"/>
              </a:spcBef>
            </a:pPr>
            <a:r>
              <a:rPr lang="en-US" sz="2600" b="1" dirty="0" smtClean="0">
                <a:solidFill>
                  <a:srgbClr val="079BE0"/>
                </a:solidFill>
              </a:rPr>
              <a:t>R-1234yf (DuPont and Honeywell) -  a successor to R134a for mobile air-conditioning</a:t>
            </a:r>
          </a:p>
          <a:p>
            <a:pPr>
              <a:spcBef>
                <a:spcPts val="1200"/>
              </a:spcBef>
            </a:pPr>
            <a:r>
              <a:rPr lang="en-US" sz="2600" b="1" dirty="0" smtClean="0">
                <a:solidFill>
                  <a:srgbClr val="079BE0"/>
                </a:solidFill>
              </a:rPr>
              <a:t>Similar thermal properties to R134a, meaning there are only minor system layout and design differences; potential application in chillers</a:t>
            </a:r>
          </a:p>
          <a:p>
            <a:pPr>
              <a:spcBef>
                <a:spcPts val="1200"/>
              </a:spcBef>
            </a:pPr>
            <a:r>
              <a:rPr lang="en-US" sz="2600" b="1" dirty="0" smtClean="0">
                <a:solidFill>
                  <a:srgbClr val="079BE0"/>
                </a:solidFill>
              </a:rPr>
              <a:t>R-1234ze (Honeywell’s Solstice® </a:t>
            </a:r>
            <a:r>
              <a:rPr lang="en-US" sz="2600" b="1" dirty="0" err="1" smtClean="0">
                <a:solidFill>
                  <a:srgbClr val="079BE0"/>
                </a:solidFill>
              </a:rPr>
              <a:t>ze</a:t>
            </a:r>
            <a:r>
              <a:rPr lang="en-US" sz="2600" b="1" dirty="0" smtClean="0">
                <a:solidFill>
                  <a:srgbClr val="079BE0"/>
                </a:solidFill>
              </a:rPr>
              <a:t>) - alternative to traditional refrigerants for energy-efficient chillers and/or commercial air conditioning in supermarkets and commercial buildings </a:t>
            </a:r>
          </a:p>
          <a:p>
            <a:pPr fontAlgn="base"/>
            <a:r>
              <a:rPr lang="en-US" sz="2600" b="1" dirty="0" smtClean="0">
                <a:solidFill>
                  <a:srgbClr val="079BE0"/>
                </a:solidFill>
              </a:rPr>
              <a:t>Also suitable for other medium-temperature applications e.g. heat pumps, refrigerators, vending machines beverage dispensers</a:t>
            </a:r>
          </a:p>
          <a:p>
            <a:pPr>
              <a:spcBef>
                <a:spcPts val="1200"/>
              </a:spcBef>
            </a:pPr>
            <a:endParaRPr lang="en-US" sz="2800" b="1" dirty="0" smtClean="0">
              <a:solidFill>
                <a:srgbClr val="079BE0"/>
              </a:solidFill>
            </a:endParaRPr>
          </a:p>
          <a:p>
            <a:pPr>
              <a:spcBef>
                <a:spcPts val="1200"/>
              </a:spcBef>
            </a:pPr>
            <a:endParaRPr lang="en-US" sz="2800" b="1" dirty="0" smtClean="0">
              <a:solidFill>
                <a:srgbClr val="079BE0"/>
              </a:solidFill>
            </a:endParaRPr>
          </a:p>
          <a:p>
            <a:pPr>
              <a:spcBef>
                <a:spcPts val="1200"/>
              </a:spcBef>
            </a:pPr>
            <a:endParaRPr lang="en-US" sz="2800" b="1" dirty="0" smtClean="0"/>
          </a:p>
          <a:p>
            <a:pPr>
              <a:spcBef>
                <a:spcPts val="1200"/>
              </a:spcBef>
            </a:pPr>
            <a:endParaRPr lang="en-US" sz="2800" b="1" dirty="0" smtClean="0"/>
          </a:p>
          <a:p>
            <a:pPr>
              <a:spcBef>
                <a:spcPts val="1200"/>
              </a:spcBef>
            </a:pPr>
            <a:endParaRPr lang="en-US" sz="2800" b="1" dirty="0" smtClean="0"/>
          </a:p>
          <a:p>
            <a:pPr>
              <a:spcBef>
                <a:spcPts val="1200"/>
              </a:spcBef>
            </a:pPr>
            <a:endParaRPr lang="en-US" sz="2800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3595993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 smtClean="0">
                <a:solidFill>
                  <a:srgbClr val="079BE0"/>
                </a:solidFill>
              </a:rPr>
              <a:t>UNSATURATED HFCs - HFOs</a:t>
            </a:r>
            <a:endParaRPr lang="en-US" sz="3600" b="1" baseline="-2500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362200"/>
            <a:ext cx="7903790" cy="3733800"/>
          </a:xfrm>
        </p:spPr>
        <p:txBody>
          <a:bodyPr>
            <a:normAutofit lnSpcReduction="10000"/>
          </a:bodyPr>
          <a:lstStyle/>
          <a:p>
            <a:pPr>
              <a:spcBef>
                <a:spcPts val="1200"/>
              </a:spcBef>
            </a:pPr>
            <a:r>
              <a:rPr lang="en-US" sz="2800" b="1" dirty="0" smtClean="0">
                <a:solidFill>
                  <a:srgbClr val="079BE0"/>
                </a:solidFill>
              </a:rPr>
              <a:t>Very low GWP (&lt;1) due to higher reactivity and thus shorter lifetimes in troposphere</a:t>
            </a:r>
          </a:p>
          <a:p>
            <a:pPr>
              <a:spcBef>
                <a:spcPts val="1200"/>
              </a:spcBef>
            </a:pPr>
            <a:r>
              <a:rPr lang="en-US" sz="2800" b="1" dirty="0" smtClean="0">
                <a:solidFill>
                  <a:srgbClr val="079BE0"/>
                </a:solidFill>
              </a:rPr>
              <a:t>Processes and by-products in the manufacture not well known (potentially HFC-23)  </a:t>
            </a:r>
          </a:p>
          <a:p>
            <a:pPr>
              <a:spcBef>
                <a:spcPts val="1200"/>
              </a:spcBef>
            </a:pPr>
            <a:r>
              <a:rPr lang="en-US" sz="2800" b="1" dirty="0" smtClean="0">
                <a:solidFill>
                  <a:srgbClr val="079BE0"/>
                </a:solidFill>
              </a:rPr>
              <a:t>Health impact unclear due to variable toxicology </a:t>
            </a:r>
          </a:p>
          <a:p>
            <a:pPr>
              <a:spcBef>
                <a:spcPts val="1200"/>
              </a:spcBef>
            </a:pPr>
            <a:r>
              <a:rPr lang="en-US" sz="2800" b="1" dirty="0" smtClean="0">
                <a:solidFill>
                  <a:srgbClr val="079BE0"/>
                </a:solidFill>
              </a:rPr>
              <a:t>Flammability not well known</a:t>
            </a:r>
          </a:p>
          <a:p>
            <a:pPr>
              <a:spcBef>
                <a:spcPts val="1200"/>
              </a:spcBef>
            </a:pPr>
            <a:r>
              <a:rPr lang="en-US" sz="2800" b="1" dirty="0" smtClean="0">
                <a:solidFill>
                  <a:srgbClr val="079BE0"/>
                </a:solidFill>
              </a:rPr>
              <a:t>Problems of commercial availability and relatively high price</a:t>
            </a:r>
          </a:p>
          <a:p>
            <a:pPr>
              <a:spcBef>
                <a:spcPts val="1200"/>
              </a:spcBef>
            </a:pPr>
            <a:endParaRPr lang="en-US" sz="2800" b="1" dirty="0" smtClean="0">
              <a:solidFill>
                <a:srgbClr val="079BE0"/>
              </a:solidFill>
            </a:endParaRPr>
          </a:p>
          <a:p>
            <a:pPr>
              <a:spcBef>
                <a:spcPts val="1200"/>
              </a:spcBef>
            </a:pPr>
            <a:endParaRPr lang="en-US" sz="2800" b="1" dirty="0" smtClean="0">
              <a:solidFill>
                <a:srgbClr val="079BE0"/>
              </a:solidFill>
            </a:endParaRPr>
          </a:p>
          <a:p>
            <a:pPr>
              <a:spcBef>
                <a:spcPts val="1200"/>
              </a:spcBef>
            </a:pPr>
            <a:endParaRPr lang="en-US" sz="2800" b="1" dirty="0" smtClean="0"/>
          </a:p>
          <a:p>
            <a:pPr>
              <a:spcBef>
                <a:spcPts val="1200"/>
              </a:spcBef>
            </a:pPr>
            <a:endParaRPr lang="en-US" sz="2800" b="1" dirty="0" smtClean="0"/>
          </a:p>
          <a:p>
            <a:pPr>
              <a:spcBef>
                <a:spcPts val="1200"/>
              </a:spcBef>
            </a:pPr>
            <a:endParaRPr lang="en-US" sz="2800" b="1" dirty="0" smtClean="0"/>
          </a:p>
          <a:p>
            <a:pPr>
              <a:spcBef>
                <a:spcPts val="1200"/>
              </a:spcBef>
            </a:pPr>
            <a:endParaRPr lang="en-US" sz="2800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3595993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7903790" cy="1098482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>
                <a:solidFill>
                  <a:srgbClr val="079BE0"/>
                </a:solidFill>
              </a:rPr>
              <a:t>BARRIERS TO USE OF LOW-GWP ODS ALTERNATIVES</a:t>
            </a:r>
            <a:endParaRPr lang="en-US" sz="3600" b="1" dirty="0">
              <a:solidFill>
                <a:srgbClr val="079BE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362200"/>
            <a:ext cx="7903790" cy="3962400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1200"/>
              </a:spcBef>
            </a:pPr>
            <a:r>
              <a:rPr lang="en-US" sz="2800" b="1" dirty="0" smtClean="0">
                <a:solidFill>
                  <a:srgbClr val="079BE0"/>
                </a:solidFill>
              </a:rPr>
              <a:t>Technical design and safety design (additional cost)</a:t>
            </a:r>
          </a:p>
          <a:p>
            <a:pPr>
              <a:spcBef>
                <a:spcPts val="1200"/>
              </a:spcBef>
            </a:pPr>
            <a:r>
              <a:rPr lang="en-US" sz="2800" b="1" dirty="0" smtClean="0">
                <a:solidFill>
                  <a:srgbClr val="079BE0"/>
                </a:solidFill>
              </a:rPr>
              <a:t>Supply and availability (materials, equipment, components)</a:t>
            </a:r>
          </a:p>
          <a:p>
            <a:pPr>
              <a:spcBef>
                <a:spcPts val="1200"/>
              </a:spcBef>
            </a:pPr>
            <a:r>
              <a:rPr lang="en-US" sz="2800" b="1" dirty="0" smtClean="0">
                <a:solidFill>
                  <a:srgbClr val="079BE0"/>
                </a:solidFill>
              </a:rPr>
              <a:t>Commercial (investment, profit, financial incentives)</a:t>
            </a:r>
          </a:p>
          <a:p>
            <a:pPr>
              <a:spcBef>
                <a:spcPts val="1200"/>
              </a:spcBef>
            </a:pPr>
            <a:r>
              <a:rPr lang="en-US" sz="2800" b="1" dirty="0" smtClean="0">
                <a:solidFill>
                  <a:srgbClr val="079BE0"/>
                </a:solidFill>
              </a:rPr>
              <a:t>Market (customer, </a:t>
            </a:r>
            <a:r>
              <a:rPr lang="en-US" sz="2800" b="1" dirty="0" smtClean="0">
                <a:solidFill>
                  <a:srgbClr val="079BE0"/>
                </a:solidFill>
              </a:rPr>
              <a:t>competing </a:t>
            </a:r>
            <a:r>
              <a:rPr lang="en-US" sz="2800" b="1" dirty="0" smtClean="0">
                <a:solidFill>
                  <a:srgbClr val="079BE0"/>
                </a:solidFill>
              </a:rPr>
              <a:t>products)</a:t>
            </a:r>
          </a:p>
          <a:p>
            <a:pPr>
              <a:spcBef>
                <a:spcPts val="1200"/>
              </a:spcBef>
            </a:pPr>
            <a:r>
              <a:rPr lang="en-US" sz="2800" b="1" dirty="0" smtClean="0">
                <a:solidFill>
                  <a:srgbClr val="079BE0"/>
                </a:solidFill>
              </a:rPr>
              <a:t>Information resources (know-how, guidance, technical data)</a:t>
            </a:r>
          </a:p>
          <a:p>
            <a:pPr>
              <a:spcBef>
                <a:spcPts val="1200"/>
              </a:spcBef>
            </a:pPr>
            <a:r>
              <a:rPr lang="en-US" sz="2800" b="1" dirty="0" smtClean="0">
                <a:solidFill>
                  <a:srgbClr val="079BE0"/>
                </a:solidFill>
              </a:rPr>
              <a:t>Regulatory and quasi-regulatory (legislation, standards)</a:t>
            </a:r>
          </a:p>
          <a:p>
            <a:pPr>
              <a:spcBef>
                <a:spcPts val="1200"/>
              </a:spcBef>
            </a:pPr>
            <a:r>
              <a:rPr lang="en-US" sz="2800" b="1" dirty="0" smtClean="0">
                <a:solidFill>
                  <a:srgbClr val="079BE0"/>
                </a:solidFill>
              </a:rPr>
              <a:t>Psychological and sociological aspects </a:t>
            </a:r>
          </a:p>
          <a:p>
            <a:pPr>
              <a:spcBef>
                <a:spcPts val="1200"/>
              </a:spcBef>
            </a:pPr>
            <a:endParaRPr lang="en-US" sz="2800" b="1" dirty="0" smtClean="0"/>
          </a:p>
          <a:p>
            <a:pPr>
              <a:spcBef>
                <a:spcPts val="1200"/>
              </a:spcBef>
            </a:pPr>
            <a:endParaRPr lang="en-US" sz="2800" b="1" dirty="0" smtClean="0"/>
          </a:p>
          <a:p>
            <a:pPr>
              <a:spcBef>
                <a:spcPts val="1200"/>
              </a:spcBef>
            </a:pPr>
            <a:endParaRPr lang="en-US" sz="2800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3595993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7903790" cy="1098482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>
                <a:solidFill>
                  <a:srgbClr val="079BE0"/>
                </a:solidFill>
              </a:rPr>
              <a:t>PROMOTION OF LOW-GWP ODS ALTERNATIVES</a:t>
            </a:r>
            <a:endParaRPr lang="en-US" sz="3600" b="1" dirty="0">
              <a:solidFill>
                <a:srgbClr val="079BE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362200"/>
            <a:ext cx="7903790" cy="3886200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1200"/>
              </a:spcBef>
            </a:pPr>
            <a:r>
              <a:rPr lang="en-US" sz="3100" b="1" dirty="0" smtClean="0">
                <a:solidFill>
                  <a:srgbClr val="079BE0"/>
                </a:solidFill>
              </a:rPr>
              <a:t>Use of low GWP alternatives driven primarily by commercial criteria (price, ICC, IOC, commercial availability of refrigerants)</a:t>
            </a:r>
          </a:p>
          <a:p>
            <a:pPr>
              <a:spcBef>
                <a:spcPts val="1200"/>
              </a:spcBef>
            </a:pPr>
            <a:r>
              <a:rPr lang="en-US" sz="3100" b="1" dirty="0" smtClean="0">
                <a:solidFill>
                  <a:srgbClr val="079BE0"/>
                </a:solidFill>
              </a:rPr>
              <a:t>Political decisions important  factor for promotion of long term solutions (e.g. Kigali Amendment of MP)</a:t>
            </a:r>
          </a:p>
          <a:p>
            <a:pPr>
              <a:spcBef>
                <a:spcPts val="1200"/>
              </a:spcBef>
            </a:pPr>
            <a:r>
              <a:rPr lang="en-US" sz="3100" b="1" dirty="0" smtClean="0">
                <a:solidFill>
                  <a:srgbClr val="079BE0"/>
                </a:solidFill>
              </a:rPr>
              <a:t>Financial incentives trigger move to long term alternatives  - </a:t>
            </a:r>
            <a:r>
              <a:rPr lang="en-US" sz="3100" b="1" dirty="0" err="1" smtClean="0">
                <a:solidFill>
                  <a:srgbClr val="079BE0"/>
                </a:solidFill>
              </a:rPr>
              <a:t>e,g</a:t>
            </a:r>
            <a:r>
              <a:rPr lang="en-US" sz="3100" b="1" dirty="0" smtClean="0">
                <a:solidFill>
                  <a:srgbClr val="079BE0"/>
                </a:solidFill>
              </a:rPr>
              <a:t> MP grants</a:t>
            </a:r>
          </a:p>
          <a:p>
            <a:pPr>
              <a:spcBef>
                <a:spcPts val="1200"/>
              </a:spcBef>
            </a:pPr>
            <a:r>
              <a:rPr lang="en-US" sz="3100" b="1" dirty="0" smtClean="0">
                <a:solidFill>
                  <a:srgbClr val="079BE0"/>
                </a:solidFill>
              </a:rPr>
              <a:t>Demonstration projects for specific alternative refrigerants entering the market (e.g. HFOs)</a:t>
            </a:r>
          </a:p>
          <a:p>
            <a:pPr>
              <a:spcBef>
                <a:spcPts val="1200"/>
              </a:spcBef>
            </a:pPr>
            <a:endParaRPr lang="en-US" sz="2800" b="1" dirty="0" smtClean="0"/>
          </a:p>
          <a:p>
            <a:pPr>
              <a:spcBef>
                <a:spcPts val="1200"/>
              </a:spcBef>
            </a:pPr>
            <a:endParaRPr lang="en-US" sz="2800" b="1" dirty="0" smtClean="0"/>
          </a:p>
          <a:p>
            <a:pPr>
              <a:spcBef>
                <a:spcPts val="1200"/>
              </a:spcBef>
              <a:buNone/>
            </a:pPr>
            <a:endParaRPr lang="en-US" sz="2800" b="1" dirty="0" smtClean="0"/>
          </a:p>
          <a:p>
            <a:pPr>
              <a:spcBef>
                <a:spcPts val="1200"/>
              </a:spcBef>
            </a:pPr>
            <a:endParaRPr lang="en-US" sz="2800" b="1" dirty="0" smtClean="0"/>
          </a:p>
          <a:p>
            <a:pPr>
              <a:spcBef>
                <a:spcPts val="1200"/>
              </a:spcBef>
            </a:pPr>
            <a:endParaRPr lang="en-US" sz="2800" b="1" dirty="0" smtClean="0"/>
          </a:p>
          <a:p>
            <a:pPr>
              <a:spcBef>
                <a:spcPts val="1200"/>
              </a:spcBef>
            </a:pPr>
            <a:endParaRPr lang="en-US" sz="2800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3595993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4000" b="1" dirty="0" smtClean="0"/>
          </a:p>
          <a:p>
            <a:pPr algn="ctr">
              <a:buNone/>
            </a:pPr>
            <a:r>
              <a:rPr lang="en-US" sz="3600" b="1" dirty="0" smtClean="0"/>
              <a:t>THANK YOUFOR YOUR ATTENTION!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 smtClean="0"/>
              <a:t>WHAT IS REFRIGERANT IN RAC 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A chemical substance that absorbs heat from low-pressure, low temperature evaporator and condenses at a higher pressure, high temperature condenser</a:t>
            </a:r>
          </a:p>
          <a:p>
            <a:r>
              <a:rPr lang="en-US" sz="2800" b="1" dirty="0" smtClean="0"/>
              <a:t>In the process of absorbing and condensing heat refrigerant  </a:t>
            </a:r>
            <a:r>
              <a:rPr lang="en-US" sz="2800" b="1" dirty="0" smtClean="0"/>
              <a:t>will change state from </a:t>
            </a:r>
            <a:r>
              <a:rPr lang="en-US" sz="2800" b="1" dirty="0" smtClean="0"/>
              <a:t> liquid to </a:t>
            </a:r>
            <a:r>
              <a:rPr lang="en-US" sz="2800" b="1" dirty="0" err="1" smtClean="0"/>
              <a:t>vapour</a:t>
            </a:r>
            <a:r>
              <a:rPr lang="en-US" sz="2800" b="1" dirty="0" smtClean="0"/>
              <a:t>  and back</a:t>
            </a:r>
            <a:endParaRPr lang="en-US" sz="2800" b="1" dirty="0" smtClean="0"/>
          </a:p>
          <a:p>
            <a:r>
              <a:rPr lang="en-US" sz="2800" b="1" dirty="0" smtClean="0"/>
              <a:t>The choice of refrigerant depends on </a:t>
            </a:r>
            <a:r>
              <a:rPr lang="en-US" sz="2800" b="1" dirty="0" smtClean="0"/>
              <a:t>design and purpose of </a:t>
            </a:r>
            <a:r>
              <a:rPr lang="en-US" sz="2800" b="1" dirty="0" smtClean="0"/>
              <a:t>RAC </a:t>
            </a:r>
            <a:r>
              <a:rPr lang="en-US" sz="2800" b="1" dirty="0" smtClean="0"/>
              <a:t>units</a:t>
            </a:r>
            <a:endParaRPr lang="en-US" sz="2800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0091C4"/>
                </a:solidFill>
              </a:rPr>
              <a:t>REFRIGERANTS IN RAC SECTOR</a:t>
            </a:r>
            <a:endParaRPr lang="en-US" sz="4000" b="1" dirty="0">
              <a:solidFill>
                <a:srgbClr val="0091C4"/>
              </a:solidFill>
              <a:latin typeface="+mn-lt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628650" y="2057403"/>
          <a:ext cx="7904163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4721"/>
                <a:gridCol w="2634721"/>
                <a:gridCol w="2634721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91C4"/>
                          </a:solidFill>
                        </a:rPr>
                        <a:t>Refrigerant</a:t>
                      </a:r>
                      <a:endParaRPr lang="en-US" sz="2800" dirty="0">
                        <a:solidFill>
                          <a:srgbClr val="0091C4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91C4"/>
                          </a:solidFill>
                        </a:rPr>
                        <a:t>ODP</a:t>
                      </a:r>
                      <a:endParaRPr lang="en-US" sz="2800" dirty="0">
                        <a:solidFill>
                          <a:srgbClr val="0091C4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91C4"/>
                          </a:solidFill>
                        </a:rPr>
                        <a:t>GWP</a:t>
                      </a:r>
                      <a:endParaRPr lang="en-US" sz="2800" dirty="0">
                        <a:solidFill>
                          <a:srgbClr val="0091C4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91C4"/>
                          </a:solidFill>
                        </a:rPr>
                        <a:t>R-22</a:t>
                      </a:r>
                      <a:endParaRPr lang="en-US" sz="2800" b="1" dirty="0">
                        <a:solidFill>
                          <a:srgbClr val="0091C4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91C4"/>
                          </a:solidFill>
                        </a:rPr>
                        <a:t>0.055</a:t>
                      </a:r>
                      <a:endParaRPr lang="en-US" sz="2800" b="1" dirty="0">
                        <a:solidFill>
                          <a:srgbClr val="0091C4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91C4"/>
                          </a:solidFill>
                        </a:rPr>
                        <a:t>1,820</a:t>
                      </a:r>
                      <a:endParaRPr lang="en-US" sz="2800" b="1" dirty="0">
                        <a:solidFill>
                          <a:srgbClr val="0091C4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91C4"/>
                          </a:solidFill>
                        </a:rPr>
                        <a:t>R-123</a:t>
                      </a:r>
                      <a:endParaRPr lang="en-US" sz="2800" b="1" dirty="0">
                        <a:solidFill>
                          <a:srgbClr val="0091C4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91C4"/>
                          </a:solidFill>
                        </a:rPr>
                        <a:t>0.02</a:t>
                      </a:r>
                      <a:endParaRPr lang="en-US" sz="2800" b="1" dirty="0">
                        <a:solidFill>
                          <a:srgbClr val="0091C4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91C4"/>
                          </a:solidFill>
                        </a:rPr>
                        <a:t>93</a:t>
                      </a:r>
                      <a:endParaRPr lang="en-US" sz="2800" b="1" dirty="0">
                        <a:solidFill>
                          <a:srgbClr val="0091C4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91C4"/>
                          </a:solidFill>
                        </a:rPr>
                        <a:t>R-134A</a:t>
                      </a:r>
                      <a:endParaRPr lang="en-US" sz="2800" b="1" dirty="0">
                        <a:solidFill>
                          <a:srgbClr val="0091C4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91C4"/>
                          </a:solidFill>
                        </a:rPr>
                        <a:t>0</a:t>
                      </a:r>
                      <a:endParaRPr lang="en-US" sz="2800" b="1" dirty="0">
                        <a:solidFill>
                          <a:srgbClr val="0091C4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91C4"/>
                          </a:solidFill>
                        </a:rPr>
                        <a:t>1,300</a:t>
                      </a:r>
                      <a:endParaRPr lang="en-US" sz="2800" b="1" dirty="0">
                        <a:solidFill>
                          <a:srgbClr val="0091C4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91C4"/>
                          </a:solidFill>
                        </a:rPr>
                        <a:t>R-407A</a:t>
                      </a:r>
                      <a:endParaRPr lang="en-US" sz="2800" b="1" dirty="0">
                        <a:solidFill>
                          <a:srgbClr val="0091C4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91C4"/>
                          </a:solidFill>
                        </a:rPr>
                        <a:t>0</a:t>
                      </a:r>
                      <a:endParaRPr lang="en-US" sz="2800" b="1" dirty="0">
                        <a:solidFill>
                          <a:srgbClr val="0091C4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91C4"/>
                          </a:solidFill>
                        </a:rPr>
                        <a:t>1,770</a:t>
                      </a:r>
                      <a:endParaRPr lang="en-US" sz="2800" b="1" dirty="0">
                        <a:solidFill>
                          <a:srgbClr val="0091C4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91C4"/>
                          </a:solidFill>
                        </a:rPr>
                        <a:t>R-407C</a:t>
                      </a:r>
                      <a:endParaRPr lang="en-US" sz="2800" b="1" dirty="0">
                        <a:solidFill>
                          <a:srgbClr val="0091C4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91C4"/>
                          </a:solidFill>
                        </a:rPr>
                        <a:t>0</a:t>
                      </a:r>
                      <a:endParaRPr lang="en-US" sz="2800" b="1" dirty="0">
                        <a:solidFill>
                          <a:srgbClr val="0091C4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91C4"/>
                          </a:solidFill>
                        </a:rPr>
                        <a:t>1,530</a:t>
                      </a:r>
                      <a:endParaRPr lang="en-US" sz="2800" b="1" dirty="0">
                        <a:solidFill>
                          <a:srgbClr val="0091C4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91C4"/>
                          </a:solidFill>
                        </a:rPr>
                        <a:t>R-410A</a:t>
                      </a:r>
                      <a:endParaRPr lang="en-US" sz="2800" b="1" dirty="0">
                        <a:solidFill>
                          <a:srgbClr val="0091C4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91C4"/>
                          </a:solidFill>
                        </a:rPr>
                        <a:t>0</a:t>
                      </a:r>
                      <a:endParaRPr lang="en-US" sz="2800" b="1" dirty="0">
                        <a:solidFill>
                          <a:srgbClr val="0091C4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91C4"/>
                          </a:solidFill>
                        </a:rPr>
                        <a:t>2,090</a:t>
                      </a:r>
                      <a:endParaRPr lang="en-US" sz="2800" b="1" dirty="0">
                        <a:solidFill>
                          <a:srgbClr val="0091C4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595993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CRITERIA FOR ALTERNATIVES SELECTION</a:t>
            </a:r>
            <a:endParaRPr lang="en-US" sz="3600" b="1" dirty="0">
              <a:latin typeface="+mn-lt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9835" y="2276475"/>
            <a:ext cx="7341792" cy="3822700"/>
          </a:xfrm>
          <a:prstGeom prst="rect">
            <a:avLst/>
          </a:prstGeom>
          <a:noFill/>
          <a:ln w="9525">
            <a:solidFill>
              <a:srgbClr val="3C8FD4"/>
            </a:solidFill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595993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0091C4"/>
                </a:solidFill>
              </a:rPr>
              <a:t>ALTERNATIVES TO ODS IN RAC  </a:t>
            </a:r>
            <a:endParaRPr lang="en-US" sz="4000" b="1" dirty="0">
              <a:solidFill>
                <a:srgbClr val="0091C4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3200" b="1" dirty="0" smtClean="0">
                <a:solidFill>
                  <a:srgbClr val="FF0000"/>
                </a:solidFill>
              </a:rPr>
              <a:t>HFCs with low GWP – pure or in mixtures</a:t>
            </a:r>
          </a:p>
          <a:p>
            <a:pPr>
              <a:spcBef>
                <a:spcPts val="1800"/>
              </a:spcBef>
            </a:pPr>
            <a:r>
              <a:rPr lang="en-US" sz="3200" b="1" dirty="0" smtClean="0"/>
              <a:t>Natural refrigerants </a:t>
            </a:r>
          </a:p>
          <a:p>
            <a:pPr>
              <a:spcBef>
                <a:spcPts val="1800"/>
              </a:spcBef>
            </a:pPr>
            <a:r>
              <a:rPr lang="en-US" sz="3200" b="1" dirty="0" smtClean="0"/>
              <a:t>Unsaturated HFCs  </a:t>
            </a:r>
          </a:p>
          <a:p>
            <a:pPr>
              <a:spcBef>
                <a:spcPct val="20000"/>
              </a:spcBef>
            </a:pPr>
            <a:endParaRPr lang="en-US" sz="2800" b="1" dirty="0" smtClean="0"/>
          </a:p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5993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0091C4"/>
                </a:solidFill>
              </a:rPr>
              <a:t>LOW </a:t>
            </a:r>
            <a:r>
              <a:rPr lang="en-US" sz="4000" b="1" smtClean="0">
                <a:solidFill>
                  <a:srgbClr val="0091C4"/>
                </a:solidFill>
              </a:rPr>
              <a:t>GWP HFCs: </a:t>
            </a:r>
            <a:r>
              <a:rPr lang="en-US" sz="4000" b="1" dirty="0" smtClean="0">
                <a:solidFill>
                  <a:srgbClr val="0091C4"/>
                </a:solidFill>
              </a:rPr>
              <a:t>R-32</a:t>
            </a:r>
            <a:endParaRPr lang="en-US" sz="4000" b="1" dirty="0">
              <a:solidFill>
                <a:srgbClr val="0091C4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ct val="20000"/>
              </a:spcBef>
            </a:pPr>
            <a:r>
              <a:rPr lang="en-US" sz="2800" b="1" dirty="0" smtClean="0"/>
              <a:t>R-32 – </a:t>
            </a:r>
            <a:r>
              <a:rPr lang="en-US" sz="2800" b="1" dirty="0" err="1" smtClean="0"/>
              <a:t>difluoromethane</a:t>
            </a:r>
            <a:r>
              <a:rPr lang="en-US" sz="2800" b="1" dirty="0" smtClean="0"/>
              <a:t> - CH</a:t>
            </a:r>
            <a:r>
              <a:rPr lang="en-US" sz="2800" b="1" baseline="-25000" dirty="0" smtClean="0"/>
              <a:t>2</a:t>
            </a:r>
            <a:r>
              <a:rPr lang="en-US" sz="2800" b="1" dirty="0" smtClean="0"/>
              <a:t>F</a:t>
            </a:r>
            <a:r>
              <a:rPr lang="en-US" sz="2800" b="1" baseline="-25000" dirty="0" smtClean="0"/>
              <a:t>2</a:t>
            </a:r>
          </a:p>
          <a:p>
            <a:pPr>
              <a:spcBef>
                <a:spcPct val="20000"/>
              </a:spcBef>
            </a:pPr>
            <a:r>
              <a:rPr lang="en-US" sz="2800" b="1" dirty="0" smtClean="0"/>
              <a:t>Either alone or as component of refrigerant blends (e.g. R-410C or R-407A) in industrial refrigeration</a:t>
            </a:r>
          </a:p>
          <a:p>
            <a:pPr>
              <a:spcBef>
                <a:spcPct val="20000"/>
              </a:spcBef>
            </a:pPr>
            <a:r>
              <a:rPr lang="en-US" sz="2800" b="1" dirty="0" smtClean="0"/>
              <a:t>Efficiently conveys heat and thus can reduce electricity consumption up to 10% (compared to RAC equipment  with R-22)</a:t>
            </a:r>
          </a:p>
          <a:p>
            <a:r>
              <a:rPr lang="en-US" sz="2800" b="1" dirty="0" smtClean="0"/>
              <a:t>Global warming potential (GWP) one-third lower and is thus remarkable for its low environmental </a:t>
            </a:r>
            <a:r>
              <a:rPr lang="en-US" sz="2800" b="1" dirty="0" smtClean="0"/>
              <a:t>impact</a:t>
            </a:r>
            <a:endParaRPr lang="en-US" sz="2800" b="1" dirty="0" smtClean="0"/>
          </a:p>
          <a:p>
            <a:r>
              <a:rPr lang="en-US" sz="2800" b="1" dirty="0" smtClean="0"/>
              <a:t>Has a high discharge temperature that can lead  to oil degradation which can cause compressor failure</a:t>
            </a:r>
          </a:p>
          <a:p>
            <a:pPr>
              <a:spcBef>
                <a:spcPct val="20000"/>
              </a:spcBef>
            </a:pPr>
            <a:endParaRPr lang="en-US" sz="2800" b="1" dirty="0" smtClean="0"/>
          </a:p>
          <a:p>
            <a:pPr>
              <a:spcBef>
                <a:spcPct val="20000"/>
              </a:spcBef>
            </a:pPr>
            <a:endParaRPr lang="en-US" sz="2800" b="1" dirty="0" smtClean="0"/>
          </a:p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5993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dirty="0" smtClean="0">
                <a:solidFill>
                  <a:srgbClr val="0091C4"/>
                </a:solidFill>
              </a:rPr>
              <a:t>LOW GWP HFCs : R-32</a:t>
            </a:r>
            <a:endParaRPr lang="en-US" dirty="0">
              <a:latin typeface="+mn-lt"/>
            </a:endParaRPr>
          </a:p>
        </p:txBody>
      </p:sp>
      <p:pic>
        <p:nvPicPr>
          <p:cNvPr id="4" name="Content Placeholder 3" descr="http://www.daikin.com/about/why_daikin/benefits/r-32/images/pic_r-32_what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8650" y="2209800"/>
            <a:ext cx="7904163" cy="3962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595993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dirty="0" smtClean="0">
                <a:solidFill>
                  <a:srgbClr val="0091C4"/>
                </a:solidFill>
              </a:rPr>
              <a:t>ADVANTAGES OF R-32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b="1" dirty="0" smtClean="0"/>
              <a:t>R-410A is the refrigerant most commonly used in developed countries</a:t>
            </a:r>
          </a:p>
          <a:p>
            <a:r>
              <a:rPr lang="en-US" sz="2400" b="1" dirty="0" smtClean="0"/>
              <a:t>R-32 has a similar pressure as R410A - this can ease the development on an R-32 system based on an R-410A platform</a:t>
            </a:r>
          </a:p>
          <a:p>
            <a:r>
              <a:rPr lang="en-US" sz="2400" b="1" dirty="0" smtClean="0"/>
              <a:t>R-32 has a higher critical temperature which yields a higher COP of RAC equipment</a:t>
            </a:r>
          </a:p>
          <a:p>
            <a:r>
              <a:rPr lang="en-US" sz="2400" b="1" dirty="0" smtClean="0"/>
              <a:t>If all R-410A were converted to R-32, the impact to global warming from HFCs in 2030 would be reduced by the CO</a:t>
            </a:r>
            <a:r>
              <a:rPr lang="en-US" sz="2400" b="1" baseline="-25000" dirty="0" smtClean="0"/>
              <a:t>2</a:t>
            </a:r>
            <a:r>
              <a:rPr lang="en-US" sz="2400" b="1" dirty="0" smtClean="0"/>
              <a:t>equivalent of approximately 800 million tons (19%) compared to the continued use of R-410A</a:t>
            </a:r>
          </a:p>
        </p:txBody>
      </p:sp>
    </p:spTree>
    <p:extLst>
      <p:ext uri="{BB962C8B-B14F-4D97-AF65-F5344CB8AC3E}">
        <p14:creationId xmlns:p14="http://schemas.microsoft.com/office/powerpoint/2010/main" xmlns="" val="3595993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2017 UNIDO PowerPoint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2017 UNIDO PowerPoint Template.pptx" id="{456E5ECF-822B-4B07-9CC6-2BF062946713}" vid="{6774E607-93C9-4CCF-9A6A-1BAF75D4ECC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2017 UNIDO PowerPoint Template</Template>
  <TotalTime>944</TotalTime>
  <Words>1413</Words>
  <Application>Microsoft Office PowerPoint</Application>
  <PresentationFormat>On-screen Show (4:3)</PresentationFormat>
  <Paragraphs>181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2017 UNIDO PowerPoint Template</vt:lpstr>
      <vt:lpstr>ODS AND ALTERNATIVES IN RAC SECTOR</vt:lpstr>
      <vt:lpstr>THE REFRIGERATION CYCLE</vt:lpstr>
      <vt:lpstr>WHAT IS REFRIGERANT IN RAC </vt:lpstr>
      <vt:lpstr>REFRIGERANTS IN RAC SECTOR</vt:lpstr>
      <vt:lpstr>CRITERIA FOR ALTERNATIVES SELECTION</vt:lpstr>
      <vt:lpstr>ALTERNATIVES TO ODS IN RAC  </vt:lpstr>
      <vt:lpstr>LOW GWP HFCs: R-32</vt:lpstr>
      <vt:lpstr>LOW GWP HFCs : R-32</vt:lpstr>
      <vt:lpstr>ADVANTAGES OF R-32</vt:lpstr>
      <vt:lpstr>LOW GWP HFCs: R-152</vt:lpstr>
      <vt:lpstr>LOW GWP HFCs: R-161</vt:lpstr>
      <vt:lpstr>HFC BLENDS – R-407C</vt:lpstr>
      <vt:lpstr>HFC BLENDS – R-410A</vt:lpstr>
      <vt:lpstr>OTHER HFC BLENDS</vt:lpstr>
      <vt:lpstr>HFC BLENDS – PROS AND CONS</vt:lpstr>
      <vt:lpstr>ALTERNATIVES TO ODS IN RAC  </vt:lpstr>
      <vt:lpstr>NATURAL REFRIGERANTS - HYDROCARBONS</vt:lpstr>
      <vt:lpstr>NATURAL REFRIGERANTS - HYDROCARBONS</vt:lpstr>
      <vt:lpstr>NATURAL REFRIGERANTS - HYDROCARBONS</vt:lpstr>
      <vt:lpstr>NATURAL REFRIGERANTS - CO2</vt:lpstr>
      <vt:lpstr>NATURAL REFRIGERANTS - NH3</vt:lpstr>
      <vt:lpstr>NATURAL REFRIGERANTS - NH3</vt:lpstr>
      <vt:lpstr>ALTERNATIVES TO ODS IN RAC  </vt:lpstr>
      <vt:lpstr>UNSATURATED HFCs - HFOs</vt:lpstr>
      <vt:lpstr>UNSATURATED HFCs - HFOs</vt:lpstr>
      <vt:lpstr>BARRIERS TO USE OF LOW-GWP ODS ALTERNATIVES</vt:lpstr>
      <vt:lpstr>PROMOTION OF LOW-GWP ODS ALTERNATIVES</vt:lpstr>
      <vt:lpstr>Slide 28</vt:lpstr>
    </vt:vector>
  </TitlesOfParts>
  <Company>UNIDO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KYSELA, Dalibor</dc:creator>
  <cp:lastModifiedBy>unido</cp:lastModifiedBy>
  <cp:revision>123</cp:revision>
  <cp:lastPrinted>2014-09-22T12:21:08Z</cp:lastPrinted>
  <dcterms:created xsi:type="dcterms:W3CDTF">2017-05-05T05:07:28Z</dcterms:created>
  <dcterms:modified xsi:type="dcterms:W3CDTF">2017-05-23T09:55:05Z</dcterms:modified>
</cp:coreProperties>
</file>