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31" r:id="rId1"/>
  </p:sldMasterIdLst>
  <p:notesMasterIdLst>
    <p:notesMasterId r:id="rId21"/>
  </p:notesMasterIdLst>
  <p:handoutMasterIdLst>
    <p:handoutMasterId r:id="rId22"/>
  </p:handoutMasterIdLst>
  <p:sldIdLst>
    <p:sldId id="605" r:id="rId2"/>
    <p:sldId id="624" r:id="rId3"/>
    <p:sldId id="607" r:id="rId4"/>
    <p:sldId id="612" r:id="rId5"/>
    <p:sldId id="608" r:id="rId6"/>
    <p:sldId id="609" r:id="rId7"/>
    <p:sldId id="611" r:id="rId8"/>
    <p:sldId id="610" r:id="rId9"/>
    <p:sldId id="622" r:id="rId10"/>
    <p:sldId id="613" r:id="rId11"/>
    <p:sldId id="614" r:id="rId12"/>
    <p:sldId id="615" r:id="rId13"/>
    <p:sldId id="623" r:id="rId14"/>
    <p:sldId id="616" r:id="rId15"/>
    <p:sldId id="617" r:id="rId16"/>
    <p:sldId id="621" r:id="rId17"/>
    <p:sldId id="618" r:id="rId18"/>
    <p:sldId id="620" r:id="rId19"/>
    <p:sldId id="578" r:id="rId20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6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AC6"/>
    <a:srgbClr val="00FFFF"/>
    <a:srgbClr val="FF6600"/>
    <a:srgbClr val="3767ED"/>
    <a:srgbClr val="B6F9B1"/>
    <a:srgbClr val="008080"/>
    <a:srgbClr val="333333"/>
    <a:srgbClr val="0066FF"/>
    <a:srgbClr val="7EDC94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6" autoAdjust="0"/>
    <p:restoredTop sz="93395" autoAdjust="0"/>
  </p:normalViewPr>
  <p:slideViewPr>
    <p:cSldViewPr>
      <p:cViewPr>
        <p:scale>
          <a:sx n="86" d="100"/>
          <a:sy n="86" d="100"/>
        </p:scale>
        <p:origin x="-2168" y="-320"/>
      </p:cViewPr>
      <p:guideLst>
        <p:guide orient="horz" pos="2160"/>
        <p:guide pos="3068"/>
      </p:guideLst>
    </p:cSldViewPr>
  </p:slideViewPr>
  <p:outlineViewPr>
    <p:cViewPr>
      <p:scale>
        <a:sx n="33" d="100"/>
        <a:sy n="33" d="100"/>
      </p:scale>
      <p:origin x="0" y="1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-72"/>
      </p:cViewPr>
      <p:guideLst>
        <p:guide orient="horz" pos="3106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ctr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b="1"/>
            </a:lvl1pPr>
          </a:lstStyle>
          <a:p>
            <a:pPr>
              <a:defRPr/>
            </a:pPr>
            <a:fld id="{6D2E9CF9-74B4-4066-B467-C94A4359E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7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1363"/>
            <a:ext cx="5340350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1013"/>
            <a:ext cx="29194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72" tIns="45985" rIns="91972" bIns="4598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B50B8E-7FC0-42D0-8BEC-5E2AD289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8500" y="741363"/>
            <a:ext cx="5340350" cy="3697287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898207" y="4685706"/>
            <a:ext cx="4939350" cy="44398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6" tIns="45528" rIns="91056" bIns="45528"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830" indent="-2845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819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347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8759" indent="-22764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4039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931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1459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9878" indent="-2276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BFA931-3BCC-4285-99D7-7612EDC5F2B5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666E0-4DFE-482B-9EA6-F82A1F6422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22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959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069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59176" y="236540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C44F1F-B98C-4028-B39D-FBDDCA5D15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/>
          <a:lstStyle/>
          <a:p>
            <a:fld id="{23CC6B92-C6F8-403B-959F-18151D3E341C}" type="datetime1">
              <a:rPr lang="en-US" smtClean="0"/>
              <a:pPr/>
              <a:t>25/05/17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745082" y="6407947"/>
            <a:ext cx="25465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403350" y="198438"/>
            <a:ext cx="751205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03350" y="1143001"/>
            <a:ext cx="8007350" cy="4983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75800" y="0"/>
            <a:ext cx="330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anner-v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" y="0"/>
            <a:ext cx="1199553" cy="6858000"/>
          </a:xfrm>
          <a:prstGeom prst="rect">
            <a:avLst/>
          </a:prstGeom>
        </p:spPr>
      </p:pic>
      <p:pic>
        <p:nvPicPr>
          <p:cNvPr id="10" name="Picture 9" descr="logo-unep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9080500" y="220983"/>
            <a:ext cx="495300" cy="541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25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664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8060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16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61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178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42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25/05/17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3818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25/05/17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66E0-4DFE-482B-9EA6-F82A1F6422B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533400"/>
          </a:xfrm>
          <a:prstGeom prst="rect">
            <a:avLst/>
          </a:prstGeom>
          <a:solidFill>
            <a:srgbClr val="0099CC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15"/>
          <p:cNvSpPr txBox="1">
            <a:spLocks noChangeArrowheads="1"/>
          </p:cNvSpPr>
          <p:nvPr userDrawn="1"/>
        </p:nvSpPr>
        <p:spPr bwMode="auto">
          <a:xfrm>
            <a:off x="2" y="2"/>
            <a:ext cx="3366178" cy="52322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dirty="0" smtClean="0">
                <a:solidFill>
                  <a:schemeClr val="bg1"/>
                </a:solidFill>
                <a:latin typeface="Corbel" pitchFamily="34" charset="0"/>
              </a:rPr>
              <a:t>UN Environment</a:t>
            </a:r>
            <a:endParaRPr lang="en-GB" sz="1400" b="1" dirty="0">
              <a:solidFill>
                <a:schemeClr val="bg1"/>
              </a:solidFill>
              <a:latin typeface="Corbel" pitchFamily="34" charset="0"/>
            </a:endParaRPr>
          </a:p>
          <a:p>
            <a:pPr>
              <a:defRPr/>
            </a:pPr>
            <a:r>
              <a:rPr lang="en-GB" sz="1400" b="1" dirty="0">
                <a:solidFill>
                  <a:schemeClr val="bg1"/>
                </a:solidFill>
                <a:latin typeface="Corbel" pitchFamily="34" charset="0"/>
              </a:rPr>
              <a:t>Compliance Assistance </a:t>
            </a:r>
            <a:r>
              <a:rPr lang="en-GB" sz="1400" b="1" dirty="0" smtClean="0">
                <a:solidFill>
                  <a:schemeClr val="bg1"/>
                </a:solidFill>
                <a:latin typeface="Corbel" pitchFamily="34" charset="0"/>
              </a:rPr>
              <a:t>Programme (CAP)</a:t>
            </a:r>
            <a:endParaRPr lang="en-US" sz="1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9" name="Picture 8" descr="D:\My Document\DTIE and ROAP\UN Environment\New Logo 2017\UNEnvironment_Logos_English\English\PNG\UNEnvironment_Logo_English_Short_colour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245"/>
            <a:ext cx="997030" cy="671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33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70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hyperlink" Target="http://www.multilateralfund.org/cpnew/login.aspx?ReturnUrl=/cpne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018" y="0"/>
            <a:ext cx="9917017" cy="2590800"/>
          </a:xfrm>
        </p:spPr>
        <p:txBody>
          <a:bodyPr>
            <a:normAutofit/>
          </a:bodyPr>
          <a:lstStyle/>
          <a:p>
            <a:r>
              <a:rPr lang="en-GB" b="1" dirty="0"/>
              <a:t>Reporting obligations under the Montreal Protocol and Multilateral </a:t>
            </a:r>
            <a:r>
              <a:rPr lang="en-GB" b="1" dirty="0" smtClean="0"/>
              <a:t>Fund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3429000"/>
            <a:ext cx="9906000" cy="2514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sz="2200" b="1" dirty="0" smtClean="0">
                <a:solidFill>
                  <a:schemeClr val="tx1"/>
                </a:solidFill>
              </a:rPr>
              <a:t>The South Asia Network </a:t>
            </a:r>
            <a:r>
              <a:rPr lang="en-GB" sz="2200" b="1" dirty="0" smtClean="0">
                <a:solidFill>
                  <a:schemeClr val="tx1"/>
                </a:solidFill>
              </a:rPr>
              <a:t>Meeting</a:t>
            </a:r>
          </a:p>
          <a:p>
            <a:pPr algn="ctr" fontAlgn="auto">
              <a:spcAft>
                <a:spcPts val="0"/>
              </a:spcAft>
            </a:pPr>
            <a:r>
              <a:rPr lang="en-GB" sz="2200" b="1" dirty="0" smtClean="0">
                <a:solidFill>
                  <a:schemeClr val="tx1"/>
                </a:solidFill>
              </a:rPr>
              <a:t>Agra, I</a:t>
            </a:r>
            <a:r>
              <a:rPr lang="en-US" sz="2200" b="1" dirty="0" smtClean="0">
                <a:solidFill>
                  <a:schemeClr val="tx1"/>
                </a:solidFill>
              </a:rPr>
              <a:t>n</a:t>
            </a:r>
            <a:r>
              <a:rPr lang="en-GB" sz="2200" b="1" dirty="0" err="1" smtClean="0">
                <a:solidFill>
                  <a:schemeClr val="tx1"/>
                </a:solidFill>
              </a:rPr>
              <a:t>dia</a:t>
            </a:r>
            <a:r>
              <a:rPr lang="en-GB" sz="2200" b="1" smtClean="0">
                <a:solidFill>
                  <a:schemeClr val="tx1"/>
                </a:solidFill>
              </a:rPr>
              <a:t> </a:t>
            </a:r>
            <a:r>
              <a:rPr lang="en-GB" sz="2200" b="1" smtClean="0">
                <a:solidFill>
                  <a:schemeClr val="tx1"/>
                </a:solidFill>
              </a:rPr>
              <a:t> </a:t>
            </a:r>
            <a:endParaRPr lang="en-US" sz="22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73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71600"/>
          </a:xfrm>
          <a:solidFill>
            <a:srgbClr val="C63AC6"/>
          </a:solidFill>
        </p:spPr>
        <p:txBody>
          <a:bodyPr>
            <a:normAutofit/>
          </a:bodyPr>
          <a:lstStyle/>
          <a:p>
            <a:r>
              <a:rPr lang="en-US" dirty="0" smtClean="0"/>
              <a:t>Country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Reporting-Admin B</a:t>
            </a:r>
            <a:endParaRPr lang="en-US" dirty="0"/>
          </a:p>
        </p:txBody>
      </p:sp>
      <p:pic>
        <p:nvPicPr>
          <p:cNvPr id="5122" name="Picture 2" descr="D:\My Document\Network Meeting\07_2017 PIC Bangkok Meeting\Presentation\Form\Country Programme Snapsho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6805612" cy="52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930788" y="2819400"/>
            <a:ext cx="1828800" cy="3048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" y="0"/>
            <a:ext cx="9894983" cy="1447800"/>
          </a:xfrm>
          <a:solidFill>
            <a:srgbClr val="C63AC6"/>
          </a:solidFill>
        </p:spPr>
        <p:txBody>
          <a:bodyPr>
            <a:normAutofit/>
          </a:bodyPr>
          <a:lstStyle/>
          <a:p>
            <a:r>
              <a:rPr lang="en-US" dirty="0" smtClean="0"/>
              <a:t>Country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Reporting – Admin 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1589566"/>
            <a:ext cx="4648200" cy="481123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Import quotas/licenses </a:t>
            </a:r>
            <a:r>
              <a:rPr lang="en-US" sz="2800" dirty="0" smtClean="0"/>
              <a:t>issued</a:t>
            </a:r>
          </a:p>
          <a:p>
            <a:pPr algn="just"/>
            <a:r>
              <a:rPr lang="en-US" sz="2800" dirty="0"/>
              <a:t>Export quotas/licenses </a:t>
            </a:r>
            <a:r>
              <a:rPr lang="en-US" sz="2800" dirty="0" smtClean="0"/>
              <a:t>issued</a:t>
            </a:r>
          </a:p>
          <a:p>
            <a:pPr algn="just"/>
            <a:r>
              <a:rPr lang="en-US" sz="2800" dirty="0"/>
              <a:t>Average estimated retail price of ODS/substitutes (US$/</a:t>
            </a:r>
            <a:r>
              <a:rPr lang="en-US" sz="2800" dirty="0" smtClean="0"/>
              <a:t>kg)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Training </a:t>
            </a:r>
            <a:r>
              <a:rPr lang="en-US" sz="2800" dirty="0" err="1" smtClean="0">
                <a:solidFill>
                  <a:srgbClr val="FF0000"/>
                </a:solidFill>
              </a:rPr>
              <a:t>programmes</a:t>
            </a:r>
            <a:r>
              <a:rPr lang="en-US" sz="2800" dirty="0" smtClean="0">
                <a:solidFill>
                  <a:srgbClr val="FF0000"/>
                </a:solidFill>
              </a:rPr>
              <a:t> (not required now)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</a:rPr>
              <a:t>Recovery/recycling/reused (not </a:t>
            </a:r>
            <a:r>
              <a:rPr lang="en-US" sz="2800" dirty="0" smtClean="0">
                <a:solidFill>
                  <a:srgbClr val="FF0000"/>
                </a:solidFill>
              </a:rPr>
              <a:t>required </a:t>
            </a:r>
            <a:r>
              <a:rPr lang="en-US" sz="2800" dirty="0">
                <a:solidFill>
                  <a:srgbClr val="FF0000"/>
                </a:solidFill>
              </a:rPr>
              <a:t>now)</a:t>
            </a:r>
            <a:endParaRPr lang="en-US" sz="2800" dirty="0"/>
          </a:p>
        </p:txBody>
      </p:sp>
      <p:pic>
        <p:nvPicPr>
          <p:cNvPr id="6146" name="Picture 2" descr="D:\My Document\Network Meeting\07_2017 PIC Bangkok Meeting\Presentation\Form\Country Programme Snapsho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377499" cy="47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2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34" y="0"/>
            <a:ext cx="9928034" cy="1219200"/>
          </a:xfrm>
          <a:solidFill>
            <a:srgbClr val="C63AC6"/>
          </a:solidFill>
        </p:spPr>
        <p:txBody>
          <a:bodyPr>
            <a:normAutofit/>
          </a:bodyPr>
          <a:lstStyle/>
          <a:p>
            <a:r>
              <a:rPr lang="en-US" dirty="0" smtClean="0"/>
              <a:t>Country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smtClean="0"/>
              <a:t>Reporting – Admin D</a:t>
            </a:r>
            <a:endParaRPr lang="en-US" dirty="0"/>
          </a:p>
        </p:txBody>
      </p:sp>
      <p:pic>
        <p:nvPicPr>
          <p:cNvPr id="7170" name="Picture 2" descr="D:\My Document\Network Meeting\07_2017 PIC Bangkok Meeting\Presentation\Form\Country Programme Snapshot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5309624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7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47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Executive Committee Decision 76/7(c)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thaiDist">
              <a:buNone/>
            </a:pPr>
            <a:r>
              <a:rPr lang="en-US" sz="3200" dirty="0"/>
              <a:t>(c) To continue using the existing country </a:t>
            </a:r>
            <a:r>
              <a:rPr lang="en-US" sz="3200" dirty="0" err="1"/>
              <a:t>programme</a:t>
            </a:r>
            <a:r>
              <a:rPr lang="en-US" sz="3200" dirty="0"/>
              <a:t> data report format, noting that:</a:t>
            </a:r>
          </a:p>
          <a:p>
            <a:pPr lvl="2" algn="thaiDist"/>
            <a:r>
              <a:rPr lang="en-US" sz="2400" b="1" dirty="0"/>
              <a:t>Section B </a:t>
            </a:r>
            <a:r>
              <a:rPr lang="en-US" sz="2400" dirty="0"/>
              <a:t>on regulatory, administrative and supportive actions was </a:t>
            </a:r>
            <a:r>
              <a:rPr lang="en-US" sz="2400" b="1" dirty="0"/>
              <a:t>no longer needed</a:t>
            </a:r>
            <a:r>
              <a:rPr lang="en-US" sz="2400" dirty="0"/>
              <a:t>, although such data might be needed </a:t>
            </a:r>
            <a:r>
              <a:rPr lang="en-US" sz="2400" b="1" dirty="0"/>
              <a:t>if there were further adjustments or chemicals added</a:t>
            </a:r>
            <a:r>
              <a:rPr lang="en-US" sz="2400" dirty="0"/>
              <a:t>;</a:t>
            </a:r>
          </a:p>
          <a:p>
            <a:pPr lvl="2" algn="thaiDist"/>
            <a:r>
              <a:rPr lang="en-US" sz="2400" b="1" dirty="0"/>
              <a:t>Section C</a:t>
            </a:r>
            <a:r>
              <a:rPr lang="en-US" sz="2400" dirty="0"/>
              <a:t> on HCFC quotas issued and prices of ODS and alternatives (where available) was still relevant, </a:t>
            </a:r>
            <a:r>
              <a:rPr lang="en-US" sz="2400" b="1" dirty="0"/>
              <a:t>although information on training and recovery, recycling and reuse was no longer needed</a:t>
            </a:r>
            <a:r>
              <a:rPr lang="en-US" sz="2400" dirty="0"/>
              <a:t>;</a:t>
            </a:r>
          </a:p>
          <a:p>
            <a:pPr lvl="2" algn="thaiDist"/>
            <a:r>
              <a:rPr lang="en-US" sz="2400" b="1" dirty="0"/>
              <a:t>Section D</a:t>
            </a:r>
            <a:r>
              <a:rPr lang="en-US" sz="2400" dirty="0"/>
              <a:t> on the status of implementation of the </a:t>
            </a:r>
            <a:r>
              <a:rPr lang="en-US" sz="2400" dirty="0" err="1"/>
              <a:t>licence</a:t>
            </a:r>
            <a:r>
              <a:rPr lang="en-US" sz="2400" dirty="0"/>
              <a:t> and quota system (qualitative assessment of operation of the HPMP) should continue to be provided, but </a:t>
            </a:r>
            <a:r>
              <a:rPr lang="en-US" sz="2400" b="1" dirty="0"/>
              <a:t>other qualitative information in that section was no longer necessary</a:t>
            </a:r>
            <a:r>
              <a:rPr lang="en-US" sz="2400" dirty="0"/>
              <a:t>;</a:t>
            </a:r>
          </a:p>
          <a:p>
            <a:pPr marL="0" indent="0" algn="thaiDist">
              <a:buNone/>
            </a:pPr>
            <a:r>
              <a:rPr lang="en-US" sz="3200" dirty="0"/>
              <a:t>(d) To consider revising the CP data report format at a future meeting, on the basis of the outcome of the surveys of ODS alternatives and the discussions on the HFC amendment</a:t>
            </a:r>
          </a:p>
          <a:p>
            <a:pPr algn="thaiDi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3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95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How to submit CP Reporting Online</a:t>
            </a:r>
            <a:endParaRPr lang="en-US" dirty="0"/>
          </a:p>
        </p:txBody>
      </p:sp>
      <p:pic>
        <p:nvPicPr>
          <p:cNvPr id="8195" name="Picture 3" descr="D:\My Document\Network Meeting\07_2017 PIC Bangkok Meeting\Presentation\Form\Country Programme Snapshot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4648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16002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1.  Assess </a:t>
            </a:r>
            <a:r>
              <a:rPr lang="en-US" b="1" dirty="0"/>
              <a:t>to </a:t>
            </a:r>
            <a:r>
              <a:rPr lang="en-US" b="1" u="sng" dirty="0">
                <a:hlinkClick r:id="rId3"/>
              </a:rPr>
              <a:t>http://www.multilateralfund.org/cpnew/login.aspx?ReturnUrl=%2fcpnew</a:t>
            </a:r>
            <a:endParaRPr lang="en-US" b="1" dirty="0"/>
          </a:p>
          <a:p>
            <a:r>
              <a:rPr lang="en-US" b="1" dirty="0"/>
              <a:t> </a:t>
            </a:r>
          </a:p>
          <a:p>
            <a:pPr marL="342900" lvl="0" indent="-342900">
              <a:buAutoNum type="arabicPeriod" startAt="2"/>
            </a:pPr>
            <a:r>
              <a:rPr lang="en-US" b="1" dirty="0" smtClean="0"/>
              <a:t>Enter </a:t>
            </a:r>
            <a:r>
              <a:rPr lang="en-US" b="1" dirty="0"/>
              <a:t>“Username” and “Password</a:t>
            </a:r>
            <a:r>
              <a:rPr lang="en-US" b="1" dirty="0" smtClean="0"/>
              <a:t>”</a:t>
            </a:r>
          </a:p>
          <a:p>
            <a:pPr lvl="0"/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77528"/>
            <a:ext cx="41529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Country Username and Password is available  at UN Environment, CAP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20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" y="0"/>
            <a:ext cx="9905082" cy="13716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Reporting consumption of ODS in blends/mixtures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702" y="1600200"/>
            <a:ext cx="883285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Where the data involves a blend of two or more substances, the quantities of individual components of controlled substances must be indicated separately</a:t>
            </a:r>
            <a:r>
              <a:rPr lang="en-US" b="1" dirty="0" smtClean="0"/>
              <a:t>.</a:t>
            </a:r>
          </a:p>
          <a:p>
            <a:endParaRPr lang="en-US" sz="800" b="1" dirty="0" smtClean="0"/>
          </a:p>
          <a:p>
            <a:r>
              <a:rPr lang="en-US" b="1" dirty="0" smtClean="0"/>
              <a:t>For example, if the country imported R-406A 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Therefore, in this case, the amount of HCFC-22 and HCFC-142b in R-406A must be calculated and included in A7 and Country </a:t>
            </a:r>
            <a:r>
              <a:rPr lang="en-US" b="1" dirty="0" err="1" smtClean="0"/>
              <a:t>Programme</a:t>
            </a:r>
            <a:r>
              <a:rPr lang="en-US" b="1" dirty="0" smtClean="0"/>
              <a:t> Reporting.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733800"/>
            <a:ext cx="886601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Composition of R-406A = HCFC-22 / R-600a / HCFC-142b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(55:4:41)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02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95400"/>
          </a:xfrm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Example of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039352" cy="4953000"/>
          </a:xfrm>
        </p:spPr>
        <p:txBody>
          <a:bodyPr>
            <a:normAutofit fontScale="92500" lnSpcReduction="10000"/>
          </a:bodyPr>
          <a:lstStyle/>
          <a:p>
            <a:pPr algn="thaiDist"/>
            <a:r>
              <a:rPr lang="en-US" dirty="0" smtClean="0"/>
              <a:t>Country A import </a:t>
            </a:r>
            <a:r>
              <a:rPr lang="en-US" u="sng" dirty="0" smtClean="0"/>
              <a:t>3 MT of HCFC-22 and 2 MT of R-406A</a:t>
            </a:r>
            <a:r>
              <a:rPr lang="en-US" dirty="0" smtClean="0"/>
              <a:t>.  How to report the import of controlled substances?</a:t>
            </a:r>
          </a:p>
          <a:p>
            <a:pPr algn="thaiDist"/>
            <a:r>
              <a:rPr lang="en-US" dirty="0" smtClean="0"/>
              <a:t>Breakdown of 2 MT of R-406A by component</a:t>
            </a:r>
          </a:p>
          <a:p>
            <a:pPr lvl="1" algn="thaiDist"/>
            <a:r>
              <a:rPr lang="en-US" dirty="0" smtClean="0"/>
              <a:t>HCFC-22 = 55% x 2 MT =    1.1 MT</a:t>
            </a:r>
          </a:p>
          <a:p>
            <a:pPr lvl="1" algn="thaiDist"/>
            <a:r>
              <a:rPr lang="en-US" dirty="0" smtClean="0"/>
              <a:t>R-600a   = 4% x 2 MT   =  0.08 MT</a:t>
            </a:r>
          </a:p>
          <a:p>
            <a:pPr lvl="1" algn="thaiDist"/>
            <a:r>
              <a:rPr lang="en-US" dirty="0" smtClean="0"/>
              <a:t>HCFC-142b = 41% x 2 MT = 0.82 MT</a:t>
            </a:r>
          </a:p>
          <a:p>
            <a:pPr algn="thaiDist"/>
            <a:r>
              <a:rPr lang="en-US" b="1" dirty="0" smtClean="0"/>
              <a:t>Therefore</a:t>
            </a:r>
            <a:r>
              <a:rPr lang="en-US" dirty="0" smtClean="0"/>
              <a:t>, import of controlled substance will be reported as follows:</a:t>
            </a:r>
          </a:p>
          <a:p>
            <a:pPr lvl="1" algn="thaiDist"/>
            <a:r>
              <a:rPr lang="en-US" dirty="0" smtClean="0"/>
              <a:t>HCFC-22 </a:t>
            </a:r>
            <a:r>
              <a:rPr lang="en-US" dirty="0"/>
              <a:t>= </a:t>
            </a:r>
            <a:r>
              <a:rPr lang="en-US" dirty="0" smtClean="0"/>
              <a:t> 3 MT (HCFC-22) + 1.1 MT (R-406A) = </a:t>
            </a:r>
            <a:r>
              <a:rPr lang="en-US" b="1" dirty="0" smtClean="0"/>
              <a:t>4.1 MT</a:t>
            </a:r>
            <a:endParaRPr lang="en-US" b="1" dirty="0"/>
          </a:p>
          <a:p>
            <a:pPr lvl="1" algn="thaiDist"/>
            <a:r>
              <a:rPr lang="en-US" dirty="0" smtClean="0"/>
              <a:t>HCFC-142b </a:t>
            </a:r>
            <a:r>
              <a:rPr lang="en-US" dirty="0"/>
              <a:t>= </a:t>
            </a:r>
            <a:r>
              <a:rPr lang="en-US" dirty="0" smtClean="0"/>
              <a:t>0.82 MT</a:t>
            </a:r>
            <a:r>
              <a:rPr lang="en-US" dirty="0"/>
              <a:t> (R-406A) </a:t>
            </a:r>
            <a:r>
              <a:rPr lang="en-US" dirty="0" smtClean="0"/>
              <a:t>		         = </a:t>
            </a:r>
            <a:r>
              <a:rPr lang="en-US" b="1" dirty="0" smtClean="0"/>
              <a:t>0.82 </a:t>
            </a:r>
            <a:r>
              <a:rPr lang="en-US" b="1" dirty="0"/>
              <a:t>MT </a:t>
            </a:r>
            <a:endParaRPr lang="en-US" b="1" dirty="0" smtClean="0"/>
          </a:p>
          <a:p>
            <a:pPr marL="0" indent="0" algn="thaiDi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2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" y="14689"/>
            <a:ext cx="9904164" cy="1433111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thaiDist"/>
            <a:r>
              <a:rPr lang="en-GB" sz="2800" b="1" dirty="0"/>
              <a:t>How the National Ozone Officer can ensure quality, accuracy and consistency of Article 7 data and Country Programme </a:t>
            </a:r>
            <a:r>
              <a:rPr lang="en-GB" sz="2800" b="1" dirty="0" smtClean="0"/>
              <a:t>Reporting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9115552" cy="4114800"/>
          </a:xfrm>
        </p:spPr>
        <p:txBody>
          <a:bodyPr>
            <a:normAutofit/>
          </a:bodyPr>
          <a:lstStyle/>
          <a:p>
            <a:pPr algn="thaiDist"/>
            <a:r>
              <a:rPr lang="en-AU" altLang="en-US" sz="3200" dirty="0"/>
              <a:t>Accuracy is determined by how </a:t>
            </a:r>
            <a:r>
              <a:rPr lang="en-AU" altLang="en-US" sz="3200" dirty="0" smtClean="0"/>
              <a:t>well the NOO keep record; </a:t>
            </a:r>
            <a:endParaRPr lang="en-AU" altLang="en-US" sz="3200" dirty="0"/>
          </a:p>
          <a:p>
            <a:pPr algn="thaiDist"/>
            <a:r>
              <a:rPr lang="en-AU" altLang="en-US" sz="3200" dirty="0" smtClean="0"/>
              <a:t>Cross-checking with other concerns authority that maintain the import data to ensure consistency; </a:t>
            </a:r>
          </a:p>
          <a:p>
            <a:pPr algn="thaiDist"/>
            <a:r>
              <a:rPr lang="en-AU" altLang="en-US" sz="3200" dirty="0"/>
              <a:t>A</a:t>
            </a:r>
            <a:r>
              <a:rPr lang="en-AU" altLang="en-US" sz="3200" dirty="0" smtClean="0"/>
              <a:t>dvisable </a:t>
            </a:r>
            <a:r>
              <a:rPr lang="en-AU" altLang="en-US" sz="3200" dirty="0"/>
              <a:t>to be </a:t>
            </a:r>
            <a:r>
              <a:rPr lang="en-AU" altLang="en-US" sz="3200" dirty="0" smtClean="0"/>
              <a:t>reviewed </a:t>
            </a:r>
            <a:r>
              <a:rPr lang="en-AU" altLang="en-US" sz="3200" dirty="0"/>
              <a:t>by </a:t>
            </a:r>
            <a:r>
              <a:rPr lang="en-AU" altLang="en-US" sz="3200" dirty="0" smtClean="0"/>
              <a:t>UN Environment </a:t>
            </a:r>
            <a:r>
              <a:rPr lang="en-AU" altLang="en-US" sz="3200" dirty="0"/>
              <a:t>prior to </a:t>
            </a:r>
            <a:r>
              <a:rPr lang="en-AU" altLang="en-US" sz="3200" dirty="0" smtClean="0"/>
              <a:t>final submission. </a:t>
            </a:r>
            <a:endParaRPr lang="en-AU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8874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General observations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65479"/>
              </p:ext>
            </p:extLst>
          </p:nvPr>
        </p:nvGraphicFramePr>
        <p:xfrm>
          <a:off x="380999" y="1524000"/>
          <a:ext cx="9372601" cy="5155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14601"/>
                <a:gridCol w="5029200"/>
              </a:tblGrid>
              <a:tr h="5300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Sheet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Observation</a:t>
                      </a:r>
                      <a:endParaRPr lang="en-US" sz="2000" dirty="0"/>
                    </a:p>
                  </a:txBody>
                  <a:tcPr/>
                </a:tc>
              </a:tr>
              <a:tr h="530007">
                <a:tc rowSpan="3"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Country </a:t>
                      </a:r>
                      <a:r>
                        <a:rPr lang="en-US" sz="2000" dirty="0" err="1" smtClean="0"/>
                        <a:t>Programme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Data Sheet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Import</a:t>
                      </a:r>
                      <a:r>
                        <a:rPr lang="en-US" sz="2000" baseline="0" dirty="0" smtClean="0"/>
                        <a:t> and</a:t>
                      </a:r>
                      <a:r>
                        <a:rPr lang="en-US" sz="2000" dirty="0" smtClean="0"/>
                        <a:t> export</a:t>
                      </a:r>
                      <a:r>
                        <a:rPr lang="en-US" sz="2000" baseline="0" dirty="0" smtClean="0"/>
                        <a:t> amount not reported</a:t>
                      </a:r>
                      <a:endParaRPr lang="en-US" sz="2000" dirty="0"/>
                    </a:p>
                  </a:txBody>
                  <a:tcPr/>
                </a:tc>
              </a:tr>
              <a:tr h="767596">
                <a:tc v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Admin-B (Legislation)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Different from previous year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– not required now</a:t>
                      </a:r>
                      <a:endParaRPr lang="en-US" sz="2000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Planned date not provided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– not required now</a:t>
                      </a:r>
                    </a:p>
                  </a:txBody>
                  <a:tcPr/>
                </a:tc>
              </a:tr>
              <a:tr h="767596">
                <a:tc vMerge="1">
                  <a:txBody>
                    <a:bodyPr/>
                    <a:lstStyle/>
                    <a:p>
                      <a:pPr algn="just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Admin-C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 of customs</a:t>
                      </a:r>
                      <a:r>
                        <a:rPr lang="en-US" sz="2000" baseline="0" dirty="0" smtClean="0"/>
                        <a:t> / RAC technician trained – inconsistency with the progress report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– not required now</a:t>
                      </a:r>
                    </a:p>
                  </a:txBody>
                  <a:tcPr/>
                </a:tc>
              </a:tr>
              <a:tr h="2083475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Article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Export,</a:t>
                      </a:r>
                      <a:r>
                        <a:rPr lang="en-US" sz="2000" baseline="0" dirty="0" smtClean="0"/>
                        <a:t> Production, Destroyed, Non-parties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/>
                        <a:t>Although there was no export, production, destruction, trade with non-parties,</a:t>
                      </a:r>
                      <a:r>
                        <a:rPr lang="en-US" sz="2000" baseline="0" dirty="0" smtClean="0"/>
                        <a:t> country also needs to complete the sheet.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/>
                        <a:t>Country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 smtClean="0"/>
                        <a:t>Reporting year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US" sz="2000" dirty="0" smtClean="0"/>
                        <a:t>Put N/A</a:t>
                      </a:r>
                      <a:r>
                        <a:rPr lang="en-US" sz="2000" baseline="0" dirty="0" smtClean="0"/>
                        <a:t> or 0 in the row.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18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302" y="228600"/>
            <a:ext cx="91630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30 Montreal Protocol</a:t>
            </a:r>
          </a:p>
          <a:p>
            <a:pPr algn="ctr">
              <a:defRPr/>
            </a:pPr>
            <a:endParaRPr lang="en-US" sz="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CARING FOR ALL LIFE UNDER THE SUN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73951" y="5863681"/>
            <a:ext cx="34290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99" y="1476669"/>
            <a:ext cx="4728656" cy="446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73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716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thaiDist"/>
            <a:r>
              <a:rPr lang="en-GB" dirty="0"/>
              <a:t>Data reporting under Article 7 of the Montreal Protocol;</a:t>
            </a:r>
            <a:endParaRPr lang="en-US" dirty="0"/>
          </a:p>
          <a:p>
            <a:pPr lvl="0" algn="thaiDist"/>
            <a:r>
              <a:rPr lang="en-GB" dirty="0"/>
              <a:t>Data reporting on Country Programme </a:t>
            </a:r>
            <a:r>
              <a:rPr lang="en-GB" dirty="0" smtClean="0"/>
              <a:t>for </a:t>
            </a:r>
            <a:r>
              <a:rPr lang="en-GB" dirty="0"/>
              <a:t>online submission;</a:t>
            </a:r>
            <a:endParaRPr lang="en-US" dirty="0"/>
          </a:p>
          <a:p>
            <a:pPr lvl="0" algn="thaiDist"/>
            <a:r>
              <a:rPr lang="en-GB" dirty="0"/>
              <a:t>Reporting consumption of ODS in blends/mixtures;</a:t>
            </a:r>
            <a:endParaRPr lang="en-US" dirty="0"/>
          </a:p>
          <a:p>
            <a:pPr lvl="0" algn="thaiDist"/>
            <a:r>
              <a:rPr lang="en-GB" dirty="0"/>
              <a:t>How the National Ozone Officer can ensure quality, accuracy and consistency of Article 7 data and Country Programme Implementation Progress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2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88"/>
            <a:ext cx="9906000" cy="1204511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GB" sz="3200" b="1" dirty="0" smtClean="0"/>
              <a:t>Difference between Article 7 and Country Programme Reporting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966221"/>
              </p:ext>
            </p:extLst>
          </p:nvPr>
        </p:nvGraphicFramePr>
        <p:xfrm>
          <a:off x="0" y="1349656"/>
          <a:ext cx="9906000" cy="550834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0199"/>
                <a:gridCol w="4663157"/>
                <a:gridCol w="3642644"/>
              </a:tblGrid>
              <a:tr h="4173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Article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Country </a:t>
                      </a:r>
                      <a:r>
                        <a:rPr lang="en-US" sz="2000" dirty="0" err="1" smtClean="0"/>
                        <a:t>Programme</a:t>
                      </a:r>
                      <a:r>
                        <a:rPr lang="en-US" sz="2000" dirty="0" smtClean="0"/>
                        <a:t> Reporting</a:t>
                      </a:r>
                      <a:endParaRPr lang="en-US" sz="2000" dirty="0"/>
                    </a:p>
                  </a:txBody>
                  <a:tcPr/>
                </a:tc>
              </a:tr>
              <a:tr h="14114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data to submit</a:t>
                      </a:r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on import, export, production, substance destroyed and trade with non-Parties (import/export) by controlled substance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Data on use by sector</a:t>
                      </a:r>
                    </a:p>
                    <a:p>
                      <a:pPr algn="ctr"/>
                      <a:r>
                        <a:rPr lang="en-US" sz="2000" dirty="0" smtClean="0"/>
                        <a:t>Total import, export and production amount by controlled substance and others</a:t>
                      </a:r>
                    </a:p>
                  </a:txBody>
                  <a:tcPr/>
                </a:tc>
              </a:tr>
              <a:tr h="7203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When to submit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By 31 September of following year (preferable 30 June)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By 1 May of following year (preferable Mar)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203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Who to submit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Ozone Secretariat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Multilateral Fund Secretariat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029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Why it must be</a:t>
                      </a:r>
                      <a:r>
                        <a:rPr lang="en-US" sz="2000" baseline="0" dirty="0" smtClean="0"/>
                        <a:t> submitted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Official country consumption </a:t>
                      </a:r>
                    </a:p>
                    <a:p>
                      <a:pPr algn="ctr"/>
                      <a:r>
                        <a:rPr lang="en-US" sz="2000" dirty="0" smtClean="0"/>
                        <a:t>Compliance/Non-compliance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Approval of Multilateral Fund Project (IS, HPMP tranche)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203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to submit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E-mail to Ozone Secretariat cc to RNC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Online Portal</a:t>
                      </a:r>
                    </a:p>
                    <a:p>
                      <a:pPr algn="ctr"/>
                      <a:r>
                        <a:rPr lang="en-US" sz="2000" dirty="0" smtClean="0"/>
                        <a:t>E-mail to MLF Secretariat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01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954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Article 7 vs Country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95400"/>
            <a:ext cx="3886200" cy="5562600"/>
          </a:xfrm>
          <a:solidFill>
            <a:srgbClr val="00B0F0"/>
          </a:solidFill>
          <a:ln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Article 7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Questionnaire </a:t>
            </a:r>
          </a:p>
          <a:p>
            <a:r>
              <a:rPr lang="en-US" sz="2800" dirty="0" smtClean="0"/>
              <a:t>Imports</a:t>
            </a:r>
          </a:p>
          <a:p>
            <a:r>
              <a:rPr lang="en-US" sz="2800" dirty="0" smtClean="0"/>
              <a:t>Exports</a:t>
            </a:r>
          </a:p>
          <a:p>
            <a:r>
              <a:rPr lang="en-US" sz="2800" dirty="0" smtClean="0"/>
              <a:t>Production</a:t>
            </a:r>
          </a:p>
          <a:p>
            <a:r>
              <a:rPr lang="en-US" sz="2800" dirty="0" smtClean="0"/>
              <a:t>Destroyed</a:t>
            </a:r>
          </a:p>
          <a:p>
            <a:r>
              <a:rPr lang="en-US" sz="2800" dirty="0" smtClean="0"/>
              <a:t>Trade with non-Parties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1295400"/>
            <a:ext cx="6027145" cy="5562600"/>
          </a:xfrm>
          <a:solidFill>
            <a:srgbClr val="B6F9B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Country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 Reporting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Datasheet-Data on controlled substance in MT</a:t>
            </a:r>
          </a:p>
          <a:p>
            <a:r>
              <a:rPr lang="en-US" dirty="0" smtClean="0"/>
              <a:t>Admin B-Regulatory, administrative and supportive actions</a:t>
            </a:r>
            <a:r>
              <a:rPr lang="en-US" sz="3200" dirty="0">
                <a:solidFill>
                  <a:srgbClr val="FF0000"/>
                </a:solidFill>
              </a:rPr>
              <a:t> (not required now)</a:t>
            </a:r>
            <a:endParaRPr lang="en-US" dirty="0" smtClean="0"/>
          </a:p>
          <a:p>
            <a:r>
              <a:rPr lang="en-US" dirty="0" smtClean="0"/>
              <a:t>Admin C-Quantitative </a:t>
            </a:r>
            <a:r>
              <a:rPr lang="en-US" dirty="0"/>
              <a:t>Assessment of </a:t>
            </a:r>
            <a:r>
              <a:rPr lang="en-US" dirty="0" smtClean="0"/>
              <a:t>the Phase-out </a:t>
            </a:r>
            <a:r>
              <a:rPr lang="en-US" dirty="0" err="1" smtClean="0"/>
              <a:t>Programme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Admin D-Qualitative Assessment of the operation of HPMP</a:t>
            </a:r>
          </a:p>
          <a:p>
            <a:r>
              <a:rPr lang="en-US" dirty="0" smtClean="0"/>
              <a:t>Admin E - Comment by bilateral/implementing agency(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2057400"/>
            <a:ext cx="3810000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0" y="2057400"/>
            <a:ext cx="6096000" cy="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4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54"/>
            <a:ext cx="9905999" cy="129815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dirty="0" smtClean="0"/>
              <a:t>Article 7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3246"/>
            <a:ext cx="9289322" cy="523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2667000"/>
            <a:ext cx="2209800" cy="5334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96961" y="2667000"/>
            <a:ext cx="2209800" cy="5334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989000" y="2133600"/>
            <a:ext cx="22098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 7 Data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2" y="1447800"/>
            <a:ext cx="950924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352800" y="1676400"/>
            <a:ext cx="2133600" cy="9906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2667000"/>
            <a:ext cx="2286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105400" y="2667000"/>
            <a:ext cx="228600" cy="609600"/>
          </a:xfrm>
          <a:prstGeom prst="downArrow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754"/>
            <a:ext cx="9905999" cy="1298154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mtClean="0"/>
              <a:t>Article 7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" y="1289652"/>
            <a:ext cx="9639869" cy="54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52600" y="1752600"/>
            <a:ext cx="1447800" cy="9144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9335" y="0"/>
            <a:ext cx="9925335" cy="1289652"/>
          </a:xfrm>
          <a:prstGeom prst="rect">
            <a:avLst/>
          </a:prstGeom>
          <a:solidFill>
            <a:srgbClr val="3767E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Voluntary Data</a:t>
            </a:r>
          </a:p>
        </p:txBody>
      </p:sp>
    </p:spTree>
    <p:extLst>
      <p:ext uri="{BB962C8B-B14F-4D97-AF65-F5344CB8AC3E}">
        <p14:creationId xmlns:p14="http://schemas.microsoft.com/office/powerpoint/2010/main" val="397330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252182"/>
          </a:xfrm>
          <a:solidFill>
            <a:srgbClr val="FF660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Country </a:t>
            </a:r>
            <a:r>
              <a:rPr lang="en-US" sz="3600" dirty="0" err="1" smtClean="0"/>
              <a:t>Programme</a:t>
            </a:r>
            <a:r>
              <a:rPr lang="en-US" sz="3600" dirty="0" smtClean="0"/>
              <a:t> Reporting-Datasheet</a:t>
            </a:r>
            <a:endParaRPr lang="en-US" sz="3600" dirty="0"/>
          </a:p>
        </p:txBody>
      </p:sp>
      <p:pic>
        <p:nvPicPr>
          <p:cNvPr id="4099" name="Picture 3" descr="D:\My Document\Network Meeting\07_2017 PIC Bangkok Meeting\Presentation\Form\Country Programme Snap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2182"/>
            <a:ext cx="912196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86200" y="3352800"/>
            <a:ext cx="457200" cy="3048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905000" y="1981200"/>
            <a:ext cx="1066800" cy="3048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33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0000" y="2438400"/>
            <a:ext cx="16764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86600" y="2438400"/>
            <a:ext cx="5334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04800" y="5486400"/>
            <a:ext cx="1371600" cy="1905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5937" y="5943600"/>
            <a:ext cx="1371600" cy="3810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53000" y="2209800"/>
            <a:ext cx="1066800" cy="304800"/>
          </a:xfrm>
          <a:prstGeom prst="round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499513" y="1985749"/>
            <a:ext cx="762000" cy="304800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3333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772"/>
            <a:ext cx="9906000" cy="1232971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Country </a:t>
            </a:r>
            <a:r>
              <a:rPr lang="en-US" sz="3200" b="1" dirty="0" err="1" smtClean="0"/>
              <a:t>Programme</a:t>
            </a:r>
            <a:r>
              <a:rPr lang="en-US" sz="3200" b="1" dirty="0" smtClean="0"/>
              <a:t> Reporting - Paper Template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4488"/>
            <a:ext cx="900776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23331</TotalTime>
  <Words>948</Words>
  <Application>Microsoft Macintosh PowerPoint</Application>
  <PresentationFormat>A4 Paper (210x297 mm)</PresentationFormat>
  <Paragraphs>118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Reporting obligations under the Montreal Protocol and Multilateral Fund</vt:lpstr>
      <vt:lpstr>Outline</vt:lpstr>
      <vt:lpstr>Difference between Article 7 and Country Programme Reporting</vt:lpstr>
      <vt:lpstr>Article 7 vs Country Programme</vt:lpstr>
      <vt:lpstr>Article 7 Data</vt:lpstr>
      <vt:lpstr>Article 7 Data</vt:lpstr>
      <vt:lpstr>PowerPoint Presentation</vt:lpstr>
      <vt:lpstr>Country Programme Reporting-Datasheet</vt:lpstr>
      <vt:lpstr>Country Programme Reporting - Paper Template</vt:lpstr>
      <vt:lpstr>Country Programme Reporting-Admin B</vt:lpstr>
      <vt:lpstr>Country Programme Reporting – Admin C</vt:lpstr>
      <vt:lpstr>Country Programme Reporting – Admin D</vt:lpstr>
      <vt:lpstr>Executive Committee Decision 76/7(c)</vt:lpstr>
      <vt:lpstr>How to submit CP Reporting Online</vt:lpstr>
      <vt:lpstr>Reporting consumption of ODS in blends/mixtures</vt:lpstr>
      <vt:lpstr>Example of Calculation</vt:lpstr>
      <vt:lpstr>How the National Ozone Officer can ensure quality, accuracy and consistency of Article 7 data and Country Programme Reporting</vt:lpstr>
      <vt:lpstr>General observations</vt:lpstr>
      <vt:lpstr>PowerPoint Presentation</vt:lpstr>
    </vt:vector>
  </TitlesOfParts>
  <Company>UNEP DTIE OzonAction Programme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UNEP's Compliance Asssitance Programme (CAP)</dc:title>
  <dc:creator>Jim Curlin</dc:creator>
  <cp:lastModifiedBy>mauman</cp:lastModifiedBy>
  <cp:revision>1704</cp:revision>
  <cp:lastPrinted>2002-05-24T15:52:53Z</cp:lastPrinted>
  <dcterms:created xsi:type="dcterms:W3CDTF">1999-09-09T20:38:53Z</dcterms:created>
  <dcterms:modified xsi:type="dcterms:W3CDTF">2017-05-25T09:15:10Z</dcterms:modified>
</cp:coreProperties>
</file>