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324" r:id="rId2"/>
    <p:sldId id="328" r:id="rId3"/>
    <p:sldId id="329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30" r:id="rId14"/>
    <p:sldId id="331" r:id="rId15"/>
    <p:sldId id="332" r:id="rId16"/>
    <p:sldId id="325" r:id="rId17"/>
    <p:sldId id="326" r:id="rId18"/>
    <p:sldId id="327" r:id="rId19"/>
    <p:sldId id="333" r:id="rId20"/>
    <p:sldId id="32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94FF"/>
    <a:srgbClr val="4F8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157" y="3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60C439-0D0D-4B32-8BA3-E64BC3543FC0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4C43B-719F-4E28-9743-A4E41924E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38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5215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7127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1035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5518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5518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5518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6226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622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HFC-23 provisions:</a:t>
            </a:r>
          </a:p>
          <a:p>
            <a:endParaRPr lang="en-US" dirty="0"/>
          </a:p>
          <a:p>
            <a:pPr marL="228600" indent="-228600">
              <a:buAutoNum type="arabicPeriod"/>
            </a:pPr>
            <a:r>
              <a:rPr lang="en-US" dirty="0" smtClean="0"/>
              <a:t>Annex F Group II</a:t>
            </a:r>
          </a:p>
          <a:p>
            <a:pPr marL="228600" indent="-228600">
              <a:buAutoNum type="arabicPeriod"/>
            </a:pPr>
            <a:r>
              <a:rPr lang="en-US" dirty="0" smtClean="0"/>
              <a:t>Article 2J  paragraphs 6 and 7 on destruction of HFC-23 emissions I HAVE ADDED “</a:t>
            </a:r>
            <a:r>
              <a:rPr lang="en-US" dirty="0" smtClean="0">
                <a:solidFill>
                  <a:srgbClr val="FF0000"/>
                </a:solidFill>
              </a:rPr>
              <a:t>to the extent practicable” </a:t>
            </a:r>
            <a:r>
              <a:rPr lang="en-US" dirty="0" smtClean="0"/>
              <a:t>in each production facility that manufactures  HCFCs of HFCs using technology approved by the Parties in  the same 12 month period.</a:t>
            </a:r>
          </a:p>
          <a:p>
            <a:pPr marL="228600" indent="-228600">
              <a:buAutoNum type="arabicPeriod"/>
            </a:pPr>
            <a:r>
              <a:rPr lang="en-US" dirty="0" smtClean="0"/>
              <a:t>Article 3 paragraph 1(d): determine calculated levels of emissions  of HFC-23 generated in each facility that generates HCFC or HFC by including amounts emitted from equipment leaks, process vents and destruction devices but excluding amounts captured for use, destruction or storage. </a:t>
            </a:r>
          </a:p>
          <a:p>
            <a:pPr marL="228600" indent="-228600">
              <a:buAutoNum type="arabicPeriod"/>
            </a:pPr>
            <a:r>
              <a:rPr lang="en-US" dirty="0" smtClean="0"/>
              <a:t>Article 7 paragraph 3 ter: each party shall provide to the Secretariat statistical data on its annual emissions of HFC-23 per facility in accordance with paragraph 1(d) of Article 3.</a:t>
            </a:r>
          </a:p>
          <a:p>
            <a:pPr marL="228600" indent="-228600">
              <a:buAutoNum type="arabicPeriod"/>
            </a:pPr>
            <a:endParaRPr lang="en-US" dirty="0"/>
          </a:p>
          <a:p>
            <a:pPr marL="228600" indent="-228600">
              <a:buAutoNum type="arabicPeriod"/>
            </a:pPr>
            <a:r>
              <a:rPr lang="en-US" dirty="0" smtClean="0"/>
              <a:t>Decision XXVIII/2 paragraph 15(b)(viii) includes as eligible costs for Production sector, the costs of reducing HFC-23 emissions by reducing the emission rate in the process, destroying it from the off-gas, or collecting or converting it to other environmentally safe chemicals.  Costs to be funded by MLF.  ExCom to include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319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266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85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603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786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379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418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3E9AE-6690-4DAF-A1EE-A1319970E34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426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  <a:lvl2pPr marL="457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22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45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9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125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689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98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007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34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6" indent="0">
              <a:buNone/>
              <a:defRPr sz="2800"/>
            </a:lvl2pPr>
            <a:lvl3pPr marL="914272" indent="0">
              <a:buNone/>
              <a:defRPr sz="2400"/>
            </a:lvl3pPr>
            <a:lvl4pPr marL="1371408" indent="0">
              <a:buNone/>
              <a:defRPr sz="2000"/>
            </a:lvl4pPr>
            <a:lvl5pPr marL="1828543" indent="0">
              <a:buNone/>
              <a:defRPr sz="2000"/>
            </a:lvl5pPr>
            <a:lvl6pPr marL="2285679" indent="0">
              <a:buNone/>
              <a:defRPr sz="2000"/>
            </a:lvl6pPr>
            <a:lvl7pPr marL="2742815" indent="0">
              <a:buNone/>
              <a:defRPr sz="2000"/>
            </a:lvl7pPr>
            <a:lvl8pPr marL="3199951" indent="0">
              <a:buNone/>
              <a:defRPr sz="2000"/>
            </a:lvl8pPr>
            <a:lvl9pPr marL="3657087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80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err="1" smtClean="0"/>
              <a:t>sjdlf</a:t>
            </a:r>
            <a:endParaRPr lang="en-US" dirty="0" smtClean="0"/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pPr defTabSz="457136"/>
            <a:fld id="{970ECD59-A37A-C84B-9DFA-8E427AD37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136"/>
              <a:t>5/23/2017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pPr defTabSz="45713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pPr defTabSz="457136"/>
            <a:fld id="{80E39091-E0D1-CF46-954B-4EBC67CDBED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13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803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45713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Roboto Regular"/>
          <a:ea typeface="+mj-ea"/>
          <a:cs typeface="Roboto Regular"/>
        </a:defRPr>
      </a:lvl1pPr>
    </p:titleStyle>
    <p:bodyStyle>
      <a:lvl1pPr marL="342852" indent="-342852" algn="l" defTabSz="45713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Roboto Regular"/>
          <a:ea typeface="+mn-ea"/>
          <a:cs typeface="Roboto Regular"/>
        </a:defRPr>
      </a:lvl1pPr>
      <a:lvl2pPr marL="742845" indent="-285710" algn="l" defTabSz="457136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Roboto Regular"/>
          <a:ea typeface="+mn-ea"/>
          <a:cs typeface="Roboto Regular"/>
        </a:defRPr>
      </a:lvl2pPr>
      <a:lvl3pPr marL="1142840" indent="-228568" algn="l" defTabSz="45713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Roboto Regular"/>
          <a:ea typeface="+mn-ea"/>
          <a:cs typeface="Roboto Regular"/>
        </a:defRPr>
      </a:lvl3pPr>
      <a:lvl4pPr marL="1599975" indent="-228568" algn="l" defTabSz="457136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4pPr>
      <a:lvl5pPr marL="2171395" indent="-342852" algn="l" defTabSz="457136" rtl="0" eaLnBrk="1" latinLnBrk="0" hangingPunct="1">
        <a:spcBef>
          <a:spcPct val="20000"/>
        </a:spcBef>
        <a:buFont typeface="Wingdings" charset="2"/>
        <a:buChar char="v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5pPr>
      <a:lvl6pPr marL="2514247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83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9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55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6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2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8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3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9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5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51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7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conf.montreal-protocol.org/meeting/oewg/oewg-39/SitePages/Home.aspx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319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999" y="2312458"/>
            <a:ext cx="8378511" cy="2233083"/>
          </a:xfrm>
        </p:spPr>
        <p:txBody>
          <a:bodyPr lIns="0" rIns="0" bIns="144000" anchor="b">
            <a:no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1.  Decisions by MOP28</a:t>
            </a:r>
            <a:br>
              <a:rPr lang="en-US" sz="3200" b="1" dirty="0" smtClean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bg1"/>
                </a:solidFill>
              </a:rPr>
              <a:t>2.  Issues for consideration by OEWG39</a:t>
            </a:r>
            <a:br>
              <a:rPr lang="en-US" sz="3200" b="1" dirty="0" smtClean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bg1"/>
                </a:solidFill>
              </a:rPr>
              <a:t>3.  Key happenings in 2017</a:t>
            </a:r>
            <a:endParaRPr lang="en-US" sz="36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Century Gothic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974" y="4572000"/>
            <a:ext cx="8378510" cy="2114391"/>
          </a:xfrm>
        </p:spPr>
        <p:txBody>
          <a:bodyPr lIns="0" tIns="144000" rIns="0" bIns="144000" anchor="t">
            <a:noAutofit/>
          </a:bodyPr>
          <a:lstStyle/>
          <a:p>
            <a:r>
              <a:rPr lang="en-US" sz="1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 charset="0"/>
              </a:rPr>
            </a:br>
            <a:r>
              <a:rPr lang="en-US" sz="1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 charset="0"/>
              </a:rPr>
              <a:t>South Asia National Ozone Officers Annual Network Meeting - 2017</a:t>
            </a:r>
          </a:p>
          <a:p>
            <a:r>
              <a:rPr lang="en-US" sz="1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 charset="0"/>
              </a:rPr>
              <a:t>23-26 May 2017, Agra</a:t>
            </a:r>
            <a:endParaRPr lang="en-US" sz="1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Century Gothic" charset="0"/>
            </a:endParaRPr>
          </a:p>
          <a:p>
            <a:endParaRPr lang="en-US" sz="1800" b="1" dirty="0">
              <a:solidFill>
                <a:srgbClr val="FFFFFF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52974" y="4510365"/>
            <a:ext cx="8406536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409026" y="5824394"/>
            <a:ext cx="7679262" cy="458159"/>
          </a:xfrm>
          <a:prstGeom prst="rect">
            <a:avLst/>
          </a:prstGeom>
        </p:spPr>
        <p:txBody>
          <a:bodyPr vert="horz" lIns="0" tIns="144000" rIns="0" bIns="45713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 charset="0"/>
              </a:rPr>
              <a:t>Presentation by Ozone Secretariat </a:t>
            </a:r>
          </a:p>
          <a:p>
            <a:r>
              <a:rPr lang="en-US" sz="1400" dirty="0" smtClean="0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 charset="0"/>
              </a:rPr>
              <a:t>Megumi Seki</a:t>
            </a:r>
            <a:endParaRPr lang="en-US" sz="1400" dirty="0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  <a:cs typeface="Century Gothic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337368"/>
            <a:ext cx="3849152" cy="1465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999" y="337368"/>
            <a:ext cx="1520511" cy="1465075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352974" y="5715000"/>
            <a:ext cx="8406536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499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2285" y="99967"/>
            <a:ext cx="89903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Compliance Decisions</a:t>
            </a:r>
            <a:endParaRPr lang="en-US" sz="3200" b="1" dirty="0">
              <a:solidFill>
                <a:srgbClr val="3194FF"/>
              </a:solidFill>
              <a:latin typeface="Roboto" panose="02000000000000000000" pitchFamily="2" charset="0"/>
              <a:ea typeface="Roboto" panose="02000000000000000000" pitchFamily="2" charset="0"/>
              <a:cs typeface="Century Gothic"/>
            </a:endParaRPr>
          </a:p>
          <a:p>
            <a:r>
              <a:rPr lang="en-US" sz="32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XXVIII/9 – XXVIII/11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3682" y="1346930"/>
            <a:ext cx="883791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200" b="1" dirty="0" smtClean="0">
                <a:latin typeface="Roboto"/>
                <a:cs typeface="Roboto"/>
              </a:rPr>
              <a:t>Decision </a:t>
            </a:r>
            <a:r>
              <a:rPr lang="en-GB" sz="2200" b="1" dirty="0">
                <a:latin typeface="Roboto"/>
                <a:cs typeface="Roboto"/>
              </a:rPr>
              <a:t>XXVIII/9  </a:t>
            </a:r>
            <a:r>
              <a:rPr lang="en-GB" sz="2200" b="1" dirty="0" smtClean="0">
                <a:latin typeface="Roboto"/>
                <a:cs typeface="Roboto"/>
              </a:rPr>
              <a:t>Data </a:t>
            </a:r>
            <a:r>
              <a:rPr lang="en-GB" sz="2200" b="1" dirty="0">
                <a:latin typeface="Roboto"/>
                <a:cs typeface="Roboto"/>
              </a:rPr>
              <a:t>and info reported under Article 7: </a:t>
            </a:r>
            <a:endParaRPr lang="en-GB" sz="2200" b="1" dirty="0" smtClean="0">
              <a:latin typeface="Roboto"/>
              <a:cs typeface="Roboto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Roboto"/>
                <a:cs typeface="Roboto"/>
              </a:rPr>
              <a:t>195 </a:t>
            </a:r>
            <a:r>
              <a:rPr lang="en-GB" sz="2200" dirty="0">
                <a:latin typeface="Roboto"/>
                <a:cs typeface="Roboto"/>
              </a:rPr>
              <a:t>parties reported </a:t>
            </a:r>
            <a:r>
              <a:rPr lang="en-GB" sz="2200" dirty="0" smtClean="0">
                <a:latin typeface="Roboto"/>
                <a:cs typeface="Roboto"/>
              </a:rPr>
              <a:t>data (169 by 30 September 2016, 119 by 30 June 2016)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Roboto"/>
                <a:cs typeface="Roboto"/>
              </a:rPr>
              <a:t>Two parties had not reported 2015 data = non-compliance with data reporting obligations</a:t>
            </a:r>
            <a:endParaRPr lang="en-US" sz="2200" dirty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200" b="1" dirty="0" smtClean="0">
                <a:latin typeface="Roboto"/>
                <a:cs typeface="Roboto"/>
              </a:rPr>
              <a:t>Decision </a:t>
            </a:r>
            <a:r>
              <a:rPr lang="en-GB" sz="2200" b="1" dirty="0">
                <a:latin typeface="Roboto"/>
                <a:cs typeface="Roboto"/>
              </a:rPr>
              <a:t>XXVIII/10  </a:t>
            </a:r>
            <a:r>
              <a:rPr lang="en-GB" sz="2200" b="1" dirty="0" smtClean="0">
                <a:latin typeface="Roboto"/>
                <a:cs typeface="Roboto"/>
              </a:rPr>
              <a:t>and Decision XXVIII/11 dealt with non-compliance with respect to: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Roboto"/>
                <a:cs typeface="Roboto"/>
              </a:rPr>
              <a:t>Non-reporting </a:t>
            </a:r>
            <a:r>
              <a:rPr lang="en-GB" sz="2200" dirty="0">
                <a:latin typeface="Roboto"/>
                <a:cs typeface="Roboto"/>
              </a:rPr>
              <a:t>of process agent </a:t>
            </a:r>
            <a:r>
              <a:rPr lang="en-GB" sz="2200" dirty="0" smtClean="0">
                <a:latin typeface="Roboto"/>
                <a:cs typeface="Roboto"/>
              </a:rPr>
              <a:t>use; and non-reporting of </a:t>
            </a:r>
            <a:r>
              <a:rPr lang="en-GB" sz="2200" dirty="0">
                <a:latin typeface="Roboto"/>
                <a:cs typeface="Roboto"/>
              </a:rPr>
              <a:t>measures to prevent diversion </a:t>
            </a:r>
            <a:r>
              <a:rPr lang="en-GB" sz="2200" dirty="0" smtClean="0">
                <a:latin typeface="Roboto"/>
                <a:cs typeface="Roboto"/>
              </a:rPr>
              <a:t>to unauthorised uses of </a:t>
            </a:r>
            <a:r>
              <a:rPr lang="en-GB" sz="2200" dirty="0">
                <a:latin typeface="Roboto"/>
                <a:cs typeface="Roboto"/>
              </a:rPr>
              <a:t>stockpiled </a:t>
            </a:r>
            <a:r>
              <a:rPr lang="en-GB" sz="2200" dirty="0" smtClean="0">
                <a:latin typeface="Roboto"/>
                <a:cs typeface="Roboto"/>
              </a:rPr>
              <a:t>excess production of controlled substances under Decision XXII/20</a:t>
            </a:r>
            <a:endParaRPr lang="en-US" sz="2200" dirty="0">
              <a:latin typeface="Roboto"/>
              <a:cs typeface="Roboto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Roboto"/>
                <a:cs typeface="Roboto"/>
              </a:rPr>
              <a:t>Consumption </a:t>
            </a:r>
            <a:r>
              <a:rPr lang="en-GB" sz="2200" dirty="0">
                <a:latin typeface="Roboto"/>
                <a:cs typeface="Roboto"/>
              </a:rPr>
              <a:t>of HCFCs </a:t>
            </a:r>
            <a:r>
              <a:rPr lang="en-GB" sz="2200" dirty="0" smtClean="0">
                <a:latin typeface="Roboto"/>
                <a:cs typeface="Roboto"/>
              </a:rPr>
              <a:t>inconsistent with plan of action </a:t>
            </a:r>
            <a:endParaRPr lang="en-US" sz="2200" dirty="0">
              <a:latin typeface="Roboto"/>
              <a:cs typeface="Roboto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172477"/>
            <a:ext cx="7653695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261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3683" y="225056"/>
            <a:ext cx="899031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Decisions </a:t>
            </a:r>
            <a:r>
              <a:rPr lang="en-US" sz="3200" b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on </a:t>
            </a:r>
            <a:r>
              <a:rPr lang="en-US" sz="32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Membership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3540" y="1080730"/>
            <a:ext cx="86106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b="1" dirty="0">
                <a:latin typeface="Roboto"/>
                <a:cs typeface="Roboto"/>
              </a:rPr>
              <a:t>Decision XXVIII/13 </a:t>
            </a:r>
            <a:r>
              <a:rPr lang="en-GB" sz="2000" b="1" dirty="0" smtClean="0">
                <a:latin typeface="Roboto"/>
                <a:cs typeface="Roboto"/>
              </a:rPr>
              <a:t>- Implementation </a:t>
            </a:r>
            <a:r>
              <a:rPr lang="en-GB" sz="2000" b="1" dirty="0">
                <a:latin typeface="Roboto"/>
                <a:cs typeface="Roboto"/>
              </a:rPr>
              <a:t>Committee </a:t>
            </a:r>
            <a:r>
              <a:rPr lang="en-GB" sz="2000" b="1" dirty="0" smtClean="0">
                <a:latin typeface="Roboto"/>
                <a:cs typeface="Roboto"/>
              </a:rPr>
              <a:t>membership: </a:t>
            </a:r>
            <a:endParaRPr lang="en-US" sz="2000" dirty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000" u="sng" dirty="0">
                <a:latin typeface="Roboto"/>
                <a:cs typeface="Roboto"/>
              </a:rPr>
              <a:t>One further year:</a:t>
            </a:r>
            <a:r>
              <a:rPr lang="en-GB" sz="2000" dirty="0">
                <a:latin typeface="Roboto"/>
                <a:cs typeface="Roboto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Roboto"/>
                <a:cs typeface="Roboto"/>
              </a:rPr>
              <a:t>Bangladesh</a:t>
            </a:r>
            <a:r>
              <a:rPr lang="en-GB" sz="2000" dirty="0">
                <a:latin typeface="Roboto"/>
                <a:cs typeface="Roboto"/>
              </a:rPr>
              <a:t>, Canada, Haiti, Kenya </a:t>
            </a:r>
            <a:r>
              <a:rPr lang="en-GB" sz="2000" i="1" dirty="0">
                <a:latin typeface="Roboto"/>
                <a:cs typeface="Roboto"/>
              </a:rPr>
              <a:t>(Vice-President and </a:t>
            </a:r>
            <a:r>
              <a:rPr lang="en-GB" sz="2000" i="1" dirty="0" smtClean="0">
                <a:latin typeface="Roboto"/>
                <a:cs typeface="Roboto"/>
              </a:rPr>
              <a:t>Rapporteur, </a:t>
            </a:r>
            <a:r>
              <a:rPr lang="en-GB" sz="2000" i="1" dirty="0">
                <a:latin typeface="Roboto"/>
                <a:cs typeface="Roboto"/>
              </a:rPr>
              <a:t>Mr Leonard Marindany Kirui)</a:t>
            </a:r>
            <a:r>
              <a:rPr lang="en-GB" sz="2000" dirty="0">
                <a:latin typeface="Roboto"/>
                <a:cs typeface="Roboto"/>
              </a:rPr>
              <a:t>, Romania</a:t>
            </a:r>
            <a:endParaRPr lang="en-US" sz="2000" dirty="0">
              <a:latin typeface="Roboto"/>
              <a:cs typeface="Roboto"/>
            </a:endParaRPr>
          </a:p>
          <a:p>
            <a:pPr>
              <a:spcAft>
                <a:spcPts val="1200"/>
              </a:spcAft>
            </a:pPr>
            <a:r>
              <a:rPr lang="en-GB" sz="2000" u="sng" dirty="0">
                <a:latin typeface="Roboto"/>
                <a:cs typeface="Roboto"/>
              </a:rPr>
              <a:t>Two-years:</a:t>
            </a:r>
            <a:r>
              <a:rPr lang="en-GB" sz="2000" dirty="0">
                <a:latin typeface="Roboto"/>
                <a:cs typeface="Roboto"/>
              </a:rPr>
              <a:t> Congo, Georgia, Jordan, Paraguay, UK </a:t>
            </a:r>
            <a:r>
              <a:rPr lang="en-GB" sz="2000" i="1" dirty="0">
                <a:latin typeface="Roboto"/>
                <a:cs typeface="Roboto"/>
              </a:rPr>
              <a:t>(President, Mr Brian Ruddie)</a:t>
            </a:r>
            <a:endParaRPr lang="en-US" sz="2000" i="1" dirty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000" b="1" dirty="0" smtClean="0">
                <a:latin typeface="Roboto"/>
                <a:cs typeface="Roboto"/>
              </a:rPr>
              <a:t>Decision </a:t>
            </a:r>
            <a:r>
              <a:rPr lang="en-GB" sz="2000" b="1" dirty="0">
                <a:latin typeface="Roboto"/>
                <a:cs typeface="Roboto"/>
              </a:rPr>
              <a:t>XXVIII/14 </a:t>
            </a:r>
            <a:r>
              <a:rPr lang="en-GB" sz="2000" b="1" dirty="0" smtClean="0">
                <a:latin typeface="Roboto"/>
                <a:cs typeface="Roboto"/>
              </a:rPr>
              <a:t>- Executive Committee membership 2017: </a:t>
            </a:r>
            <a:endParaRPr lang="en-US" sz="2000" dirty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000" u="sng" dirty="0" smtClean="0">
                <a:latin typeface="Roboto"/>
                <a:cs typeface="Roboto"/>
              </a:rPr>
              <a:t>Non-Article 5 </a:t>
            </a:r>
            <a:r>
              <a:rPr lang="en-GB" sz="2000" u="sng" dirty="0">
                <a:latin typeface="Roboto"/>
                <a:cs typeface="Roboto"/>
              </a:rPr>
              <a:t>members:</a:t>
            </a:r>
            <a:r>
              <a:rPr lang="en-GB" sz="2000" dirty="0">
                <a:latin typeface="Roboto"/>
                <a:cs typeface="Roboto"/>
              </a:rPr>
              <a:t> Australia, Austria (</a:t>
            </a:r>
            <a:r>
              <a:rPr lang="en-GB" sz="2000" i="1" dirty="0" smtClean="0">
                <a:latin typeface="Roboto"/>
                <a:cs typeface="Roboto"/>
              </a:rPr>
              <a:t>Chair, </a:t>
            </a:r>
            <a:r>
              <a:rPr lang="en-GB" sz="2000" i="1" dirty="0">
                <a:latin typeface="Roboto"/>
                <a:cs typeface="Roboto"/>
              </a:rPr>
              <a:t>Mr Paul Krajnik</a:t>
            </a:r>
            <a:r>
              <a:rPr lang="en-GB" sz="2000" dirty="0">
                <a:latin typeface="Roboto"/>
                <a:cs typeface="Roboto"/>
              </a:rPr>
              <a:t>), Belgium, Germany, </a:t>
            </a:r>
            <a:r>
              <a:rPr lang="en-GB" sz="2000" dirty="0" smtClean="0">
                <a:latin typeface="Roboto"/>
                <a:cs typeface="Roboto"/>
              </a:rPr>
              <a:t>Japan</a:t>
            </a:r>
            <a:r>
              <a:rPr lang="en-GB" sz="2000" dirty="0">
                <a:latin typeface="Roboto"/>
                <a:cs typeface="Roboto"/>
              </a:rPr>
              <a:t>, Slovakia, USA</a:t>
            </a:r>
            <a:endParaRPr lang="en-US" sz="2000" dirty="0">
              <a:latin typeface="Roboto"/>
              <a:cs typeface="Roboto"/>
            </a:endParaRPr>
          </a:p>
          <a:p>
            <a:pPr>
              <a:spcAft>
                <a:spcPts val="1200"/>
              </a:spcAft>
            </a:pPr>
            <a:r>
              <a:rPr lang="en-GB" sz="2000" u="sng" dirty="0">
                <a:latin typeface="Roboto"/>
                <a:cs typeface="Roboto"/>
              </a:rPr>
              <a:t>Article 5 members:</a:t>
            </a:r>
            <a:r>
              <a:rPr lang="en-GB" sz="2000" dirty="0">
                <a:latin typeface="Roboto"/>
                <a:cs typeface="Roboto"/>
              </a:rPr>
              <a:t> Argentina, Bosnia and Herzegovina, Cameroon, </a:t>
            </a:r>
            <a:r>
              <a:rPr lang="en-GB" sz="2000" b="1" dirty="0">
                <a:solidFill>
                  <a:srgbClr val="FF0000"/>
                </a:solidFill>
                <a:latin typeface="Roboto"/>
                <a:cs typeface="Roboto"/>
              </a:rPr>
              <a:t>China</a:t>
            </a:r>
            <a:r>
              <a:rPr lang="en-GB" sz="2000" dirty="0">
                <a:latin typeface="Roboto"/>
                <a:cs typeface="Roboto"/>
              </a:rPr>
              <a:t>, Lebanon </a:t>
            </a:r>
            <a:r>
              <a:rPr lang="en-GB" sz="2000" i="1" dirty="0">
                <a:latin typeface="Roboto"/>
                <a:cs typeface="Roboto"/>
              </a:rPr>
              <a:t>(</a:t>
            </a:r>
            <a:r>
              <a:rPr lang="en-GB" sz="2000" i="1" dirty="0" smtClean="0">
                <a:latin typeface="Roboto"/>
                <a:cs typeface="Roboto"/>
              </a:rPr>
              <a:t>Vice-chair, </a:t>
            </a:r>
            <a:r>
              <a:rPr lang="en-GB" sz="2000" i="1" dirty="0">
                <a:latin typeface="Roboto"/>
                <a:cs typeface="Roboto"/>
              </a:rPr>
              <a:t>Mr Mazen Hussein)</a:t>
            </a:r>
            <a:r>
              <a:rPr lang="en-GB" sz="2000" dirty="0">
                <a:latin typeface="Roboto"/>
                <a:cs typeface="Roboto"/>
              </a:rPr>
              <a:t>,</a:t>
            </a:r>
            <a:r>
              <a:rPr lang="en-GB" sz="2000" i="1" dirty="0">
                <a:latin typeface="Roboto"/>
                <a:cs typeface="Roboto"/>
              </a:rPr>
              <a:t> </a:t>
            </a:r>
            <a:r>
              <a:rPr lang="en-GB" sz="2000" dirty="0">
                <a:latin typeface="Roboto"/>
                <a:cs typeface="Roboto"/>
              </a:rPr>
              <a:t>Mexico, Nigeria</a:t>
            </a:r>
            <a:endParaRPr lang="en-US" sz="2000" dirty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000" b="1" dirty="0" smtClean="0">
                <a:latin typeface="Roboto"/>
                <a:cs typeface="Roboto"/>
              </a:rPr>
              <a:t>Decision </a:t>
            </a:r>
            <a:r>
              <a:rPr lang="en-GB" sz="2000" b="1" dirty="0">
                <a:latin typeface="Roboto"/>
                <a:cs typeface="Roboto"/>
              </a:rPr>
              <a:t>XXVIII/15 </a:t>
            </a:r>
            <a:r>
              <a:rPr lang="en-GB" sz="2000" b="1" dirty="0" smtClean="0">
                <a:latin typeface="Roboto"/>
                <a:cs typeface="Roboto"/>
              </a:rPr>
              <a:t>- OEWG co-chairs 2017: </a:t>
            </a:r>
            <a:endParaRPr lang="en-US" sz="2000" dirty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000" dirty="0">
                <a:latin typeface="Roboto"/>
                <a:cs typeface="Roboto"/>
              </a:rPr>
              <a:t>Mr Cheikh Ndiaye Sylla (Senegal)</a:t>
            </a:r>
            <a:endParaRPr lang="en-US" sz="2000" dirty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000" dirty="0">
                <a:latin typeface="Roboto"/>
                <a:cs typeface="Roboto"/>
              </a:rPr>
              <a:t>Ms Cindy Newberg (USA)</a:t>
            </a:r>
            <a:endParaRPr lang="en-US" sz="2000" dirty="0">
              <a:latin typeface="Roboto"/>
              <a:cs typeface="Roboto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43540" y="838200"/>
            <a:ext cx="735266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01"/>
          <a:stretch/>
        </p:blipFill>
        <p:spPr>
          <a:xfrm>
            <a:off x="7892258" y="228600"/>
            <a:ext cx="1031048" cy="8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91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1142" y="298870"/>
            <a:ext cx="8990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Administrative Decisions</a:t>
            </a:r>
            <a:endParaRPr lang="en-US" sz="3200" b="1" dirty="0">
              <a:solidFill>
                <a:srgbClr val="3194FF"/>
              </a:solidFill>
              <a:latin typeface="Roboto" panose="02000000000000000000" pitchFamily="2" charset="0"/>
              <a:ea typeface="Roboto" panose="02000000000000000000" pitchFamily="2" charset="0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1001317"/>
            <a:ext cx="8610600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200" b="1" dirty="0">
                <a:latin typeface="Roboto"/>
                <a:cs typeface="Roboto"/>
              </a:rPr>
              <a:t>Decision XXVIII/16 </a:t>
            </a:r>
            <a:r>
              <a:rPr lang="en-GB" sz="2200" b="1" dirty="0" smtClean="0">
                <a:latin typeface="Roboto"/>
                <a:cs typeface="Roboto"/>
              </a:rPr>
              <a:t>- Financial </a:t>
            </a:r>
            <a:r>
              <a:rPr lang="en-GB" sz="2200" b="1" dirty="0">
                <a:latin typeface="Roboto"/>
                <a:cs typeface="Roboto"/>
              </a:rPr>
              <a:t>reports and budgets: </a:t>
            </a:r>
            <a:endParaRPr lang="en-GB" sz="2200" b="1" dirty="0" smtClean="0">
              <a:latin typeface="Roboto"/>
              <a:cs typeface="Roboto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Roboto"/>
                <a:cs typeface="Roboto"/>
              </a:rPr>
              <a:t>Approved </a:t>
            </a:r>
            <a:r>
              <a:rPr lang="en-GB" sz="2200" dirty="0">
                <a:latin typeface="Roboto"/>
                <a:cs typeface="Roboto"/>
              </a:rPr>
              <a:t>revised budget of USD6.7million (2016) and USD5.3million (2017) </a:t>
            </a:r>
            <a:endParaRPr lang="en-GB" sz="2200" dirty="0" smtClean="0">
              <a:latin typeface="Roboto"/>
              <a:cs typeface="Roboto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Roboto"/>
                <a:cs typeface="Roboto"/>
              </a:rPr>
              <a:t>Contributions to be paid by parties: USD4.2million (2016), USD5.7million (2017) and USD5.9million (2018) 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Roboto"/>
                <a:cs typeface="Roboto"/>
              </a:rPr>
              <a:t>Noted </a:t>
            </a:r>
            <a:r>
              <a:rPr lang="en-GB" sz="2200" dirty="0">
                <a:latin typeface="Roboto"/>
                <a:cs typeface="Roboto"/>
              </a:rPr>
              <a:t>that not all parties have paid contributions for 2016 and prior </a:t>
            </a:r>
            <a:r>
              <a:rPr lang="en-GB" sz="2200" dirty="0" smtClean="0">
                <a:latin typeface="Roboto"/>
                <a:cs typeface="Roboto"/>
              </a:rPr>
              <a:t>years, and fund balance is significantly depleted</a:t>
            </a:r>
            <a:endParaRPr lang="en-US" sz="2200" dirty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endParaRPr lang="en-GB" sz="2200" b="1" dirty="0" smtClean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200" b="1" dirty="0" smtClean="0">
                <a:latin typeface="Roboto"/>
                <a:cs typeface="Roboto"/>
              </a:rPr>
              <a:t>Decision </a:t>
            </a:r>
            <a:r>
              <a:rPr lang="en-GB" sz="2200" b="1" dirty="0">
                <a:latin typeface="Roboto"/>
                <a:cs typeface="Roboto"/>
              </a:rPr>
              <a:t>XXVIII/17 </a:t>
            </a:r>
            <a:r>
              <a:rPr lang="en-GB" sz="2200" b="1" dirty="0" smtClean="0">
                <a:latin typeface="Roboto"/>
                <a:cs typeface="Roboto"/>
              </a:rPr>
              <a:t>- 29MOP</a:t>
            </a:r>
            <a:r>
              <a:rPr lang="en-GB" sz="2200" b="1" dirty="0">
                <a:latin typeface="Roboto"/>
                <a:cs typeface="Roboto"/>
              </a:rPr>
              <a:t>: </a:t>
            </a:r>
            <a:endParaRPr lang="en-GB" sz="2200" b="1" dirty="0" smtClean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200" dirty="0" smtClean="0">
                <a:latin typeface="Roboto"/>
                <a:cs typeface="Roboto"/>
              </a:rPr>
              <a:t>To </a:t>
            </a:r>
            <a:r>
              <a:rPr lang="en-GB" sz="2200" dirty="0">
                <a:latin typeface="Roboto"/>
                <a:cs typeface="Roboto"/>
              </a:rPr>
              <a:t>be held in Montreal, </a:t>
            </a:r>
            <a:r>
              <a:rPr lang="en-GB" sz="2200" dirty="0" smtClean="0">
                <a:latin typeface="Roboto"/>
                <a:cs typeface="Roboto"/>
              </a:rPr>
              <a:t>Canada  </a:t>
            </a:r>
          </a:p>
          <a:p>
            <a:pPr>
              <a:spcAft>
                <a:spcPts val="600"/>
              </a:spcAft>
            </a:pPr>
            <a:r>
              <a:rPr lang="en-GB" sz="2200" i="1" dirty="0" smtClean="0">
                <a:solidFill>
                  <a:srgbClr val="3194FF"/>
                </a:solidFill>
                <a:latin typeface="Roboto"/>
                <a:cs typeface="Roboto"/>
              </a:rPr>
              <a:t>(</a:t>
            </a:r>
            <a:r>
              <a:rPr lang="en-GB" sz="2200" i="1" dirty="0">
                <a:solidFill>
                  <a:srgbClr val="3194FF"/>
                </a:solidFill>
                <a:latin typeface="Roboto"/>
                <a:cs typeface="Roboto"/>
              </a:rPr>
              <a:t>Dates since confirmed as 20 to 24 November 2017</a:t>
            </a:r>
            <a:r>
              <a:rPr lang="en-GB" sz="2200" i="1" dirty="0" smtClean="0">
                <a:solidFill>
                  <a:srgbClr val="3194FF"/>
                </a:solidFill>
                <a:latin typeface="Roboto"/>
                <a:cs typeface="Roboto"/>
              </a:rPr>
              <a:t>)</a:t>
            </a:r>
            <a:endParaRPr lang="en-US" sz="2200" i="1" dirty="0">
              <a:solidFill>
                <a:srgbClr val="3194FF"/>
              </a:solidFill>
              <a:latin typeface="Roboto"/>
              <a:cs typeface="Roboto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821915"/>
            <a:ext cx="74676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01"/>
          <a:stretch/>
        </p:blipFill>
        <p:spPr>
          <a:xfrm>
            <a:off x="7892258" y="228600"/>
            <a:ext cx="1031048" cy="8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53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319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52974" y="4510365"/>
            <a:ext cx="8406536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2974" y="5715000"/>
            <a:ext cx="8406536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457200" y="4620077"/>
            <a:ext cx="7415215" cy="1247323"/>
          </a:xfrm>
          <a:prstGeom prst="rect">
            <a:avLst/>
          </a:prstGeom>
        </p:spPr>
        <p:txBody>
          <a:bodyPr vert="horz" lIns="0" tIns="144000" rIns="0" bIns="45713" rtlCol="0" anchor="t">
            <a:noAutofit/>
          </a:bodyPr>
          <a:lstStyle>
            <a:lvl1pPr algn="l" defTabSz="457136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r>
              <a:rPr lang="en-US" sz="3400" dirty="0" smtClean="0">
                <a:solidFill>
                  <a:prstClr val="white"/>
                </a:solidFill>
              </a:rPr>
              <a:t>Issues for consideration by OEWG39</a:t>
            </a:r>
            <a:endParaRPr lang="en-US" sz="3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84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3683" y="253424"/>
            <a:ext cx="899031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Provisional agenda</a:t>
            </a:r>
            <a:endParaRPr lang="en-US" sz="3200" b="1" dirty="0">
              <a:solidFill>
                <a:srgbClr val="3194FF"/>
              </a:solidFill>
              <a:latin typeface="Roboto" panose="02000000000000000000" pitchFamily="2" charset="0"/>
              <a:ea typeface="Roboto" panose="02000000000000000000" pitchFamily="2" charset="0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" y="1371600"/>
            <a:ext cx="8610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b="1" dirty="0" smtClean="0"/>
              <a:t>3.   Kigali </a:t>
            </a:r>
            <a:r>
              <a:rPr lang="en-GB" sz="2000" b="1" dirty="0"/>
              <a:t>Amendment to the Montreal Protocol to phase </a:t>
            </a:r>
            <a:r>
              <a:rPr lang="en-GB" sz="2000" b="1" dirty="0" smtClean="0"/>
              <a:t>down HFCs</a:t>
            </a:r>
          </a:p>
          <a:p>
            <a:pPr marL="800100" lvl="1" indent="-342900">
              <a:buAutoNum type="alphaLcParenBoth"/>
            </a:pPr>
            <a:r>
              <a:rPr lang="en-GB" dirty="0" smtClean="0"/>
              <a:t>Data </a:t>
            </a:r>
            <a:r>
              <a:rPr lang="en-GB" dirty="0"/>
              <a:t>reporting under Article 7 and related </a:t>
            </a:r>
            <a:r>
              <a:rPr lang="en-GB" dirty="0" smtClean="0"/>
              <a:t>issues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3194FF"/>
                </a:solidFill>
              </a:rPr>
              <a:t>Revised forms and guidelines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3194FF"/>
                </a:solidFill>
              </a:rPr>
              <a:t>Timing for baseline reporting for A5 parties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3194FF"/>
                </a:solidFill>
              </a:rPr>
              <a:t>Reporting of mixtures and blends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3194FF"/>
                </a:solidFill>
              </a:rPr>
              <a:t>GWP values for HCFC-123*/124*</a:t>
            </a:r>
            <a:endParaRPr lang="en-US" sz="1600" b="1" dirty="0">
              <a:solidFill>
                <a:srgbClr val="3194FF"/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3194FF"/>
                </a:solidFill>
              </a:rPr>
              <a:t>Reporting of trade with non-parties</a:t>
            </a:r>
            <a:endParaRPr lang="en-GB" sz="1600" b="1" dirty="0">
              <a:solidFill>
                <a:srgbClr val="3194FF"/>
              </a:solidFill>
            </a:endParaRPr>
          </a:p>
          <a:p>
            <a:pPr lvl="1"/>
            <a:r>
              <a:rPr lang="en-GB" dirty="0" smtClean="0"/>
              <a:t>(b)  Work </a:t>
            </a:r>
            <a:r>
              <a:rPr lang="en-GB" dirty="0"/>
              <a:t>by </a:t>
            </a:r>
            <a:r>
              <a:rPr lang="en-GB" dirty="0" smtClean="0"/>
              <a:t>SAP </a:t>
            </a:r>
            <a:r>
              <a:rPr lang="en-GB" dirty="0"/>
              <a:t>on updating the </a:t>
            </a:r>
            <a:r>
              <a:rPr lang="en-GB" dirty="0" smtClean="0"/>
              <a:t>GWP (Group </a:t>
            </a:r>
            <a:r>
              <a:rPr lang="en-GB" dirty="0"/>
              <a:t>I </a:t>
            </a:r>
            <a:r>
              <a:rPr lang="en-GB" dirty="0" smtClean="0"/>
              <a:t>Annex </a:t>
            </a:r>
            <a:r>
              <a:rPr lang="en-GB" dirty="0"/>
              <a:t>A, Annex C and Annex </a:t>
            </a:r>
            <a:r>
              <a:rPr lang="en-GB" dirty="0" smtClean="0"/>
              <a:t>F)</a:t>
            </a:r>
            <a:endParaRPr lang="en-GB" dirty="0"/>
          </a:p>
          <a:p>
            <a:pPr marL="800100" lvl="1" indent="-342900">
              <a:buAutoNum type="alphaLcParenBoth" startAt="3"/>
            </a:pPr>
            <a:r>
              <a:rPr lang="en-GB" dirty="0" smtClean="0"/>
              <a:t>Process </a:t>
            </a:r>
            <a:r>
              <a:rPr lang="en-GB" dirty="0"/>
              <a:t>for approving destruction technologies for substances in Annex </a:t>
            </a:r>
            <a:r>
              <a:rPr lang="en-GB" dirty="0" smtClean="0"/>
              <a:t>F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3194FF"/>
                </a:solidFill>
              </a:rPr>
              <a:t>TEAP may be requested to assess destruction technologies so that parties may approve a list of technologies that parties can use from 2019 and 2020 </a:t>
            </a:r>
            <a:endParaRPr lang="en-GB" sz="1600" b="1" dirty="0">
              <a:solidFill>
                <a:srgbClr val="3194FF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GB" dirty="0" smtClean="0"/>
              <a:t>(d)  Progress </a:t>
            </a:r>
            <a:r>
              <a:rPr lang="en-GB" dirty="0"/>
              <a:t>by the </a:t>
            </a:r>
            <a:r>
              <a:rPr lang="en-GB" dirty="0" err="1" smtClean="0"/>
              <a:t>ExCom</a:t>
            </a:r>
            <a:r>
              <a:rPr lang="en-GB" dirty="0" smtClean="0"/>
              <a:t> </a:t>
            </a:r>
            <a:r>
              <a:rPr lang="en-GB" dirty="0"/>
              <a:t>in relation to decision </a:t>
            </a:r>
            <a:r>
              <a:rPr lang="en-GB" dirty="0" smtClean="0"/>
              <a:t>XXVIII/2</a:t>
            </a:r>
            <a:endParaRPr lang="en-GB" dirty="0"/>
          </a:p>
          <a:p>
            <a:pPr lvl="0">
              <a:spcAft>
                <a:spcPts val="600"/>
              </a:spcAft>
            </a:pPr>
            <a:r>
              <a:rPr lang="en-GB" sz="2000" b="1" dirty="0" smtClean="0"/>
              <a:t>4.   Replenishment </a:t>
            </a:r>
            <a:r>
              <a:rPr lang="en-GB" sz="2000" b="1" dirty="0"/>
              <a:t>of the </a:t>
            </a:r>
            <a:r>
              <a:rPr lang="en-GB" sz="2000" b="1" dirty="0" smtClean="0"/>
              <a:t>MLF 2018–2020 including the TEAP report</a:t>
            </a:r>
          </a:p>
          <a:p>
            <a:pPr lvl="0">
              <a:spcAft>
                <a:spcPts val="600"/>
              </a:spcAft>
            </a:pPr>
            <a:r>
              <a:rPr lang="en-GB" sz="2000" b="1" dirty="0" smtClean="0"/>
              <a:t>5.   TEAP </a:t>
            </a:r>
            <a:r>
              <a:rPr lang="en-GB" sz="2000" b="1" dirty="0"/>
              <a:t>2017 report (volumes I and II), including issues relating to: </a:t>
            </a:r>
          </a:p>
          <a:p>
            <a:pPr lvl="1"/>
            <a:r>
              <a:rPr lang="en-GB" dirty="0" smtClean="0"/>
              <a:t>(a)  Nominations </a:t>
            </a:r>
            <a:r>
              <a:rPr lang="en-GB" dirty="0"/>
              <a:t>for essential-use exemptions for 2018;</a:t>
            </a:r>
          </a:p>
          <a:p>
            <a:pPr lvl="1"/>
            <a:r>
              <a:rPr lang="en-GB" dirty="0" smtClean="0"/>
              <a:t>(b)  Nominations </a:t>
            </a:r>
            <a:r>
              <a:rPr lang="en-GB" dirty="0"/>
              <a:t>for critical-use exemptions for 2018 and 2019; </a:t>
            </a:r>
          </a:p>
          <a:p>
            <a:pPr lvl="1"/>
            <a:r>
              <a:rPr lang="en-GB" dirty="0" smtClean="0"/>
              <a:t>(c)  The </a:t>
            </a:r>
            <a:r>
              <a:rPr lang="en-GB" dirty="0"/>
              <a:t>phase-out of </a:t>
            </a:r>
            <a:r>
              <a:rPr lang="en-GB" dirty="0" smtClean="0"/>
              <a:t>HCFCs; </a:t>
            </a:r>
            <a:endParaRPr lang="en-GB" dirty="0"/>
          </a:p>
          <a:p>
            <a:pPr lvl="1">
              <a:spcAft>
                <a:spcPts val="600"/>
              </a:spcAft>
            </a:pPr>
            <a:r>
              <a:rPr lang="en-GB" dirty="0" smtClean="0"/>
              <a:t>(d)  Organizational </a:t>
            </a:r>
            <a:r>
              <a:rPr lang="en-GB" dirty="0"/>
              <a:t>and other matters</a:t>
            </a:r>
            <a:r>
              <a:rPr lang="en-GB" dirty="0" smtClean="0"/>
              <a:t>.</a:t>
            </a:r>
            <a:endParaRPr lang="en-GB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" y="912850"/>
            <a:ext cx="7467600" cy="155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01"/>
          <a:stretch/>
        </p:blipFill>
        <p:spPr>
          <a:xfrm>
            <a:off x="7892258" y="320130"/>
            <a:ext cx="1031048" cy="8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90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3683" y="253424"/>
            <a:ext cx="899031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Provisional agenda - continued</a:t>
            </a:r>
            <a:endParaRPr lang="en-US" sz="3200" b="1" dirty="0">
              <a:solidFill>
                <a:srgbClr val="3194FF"/>
              </a:solidFill>
              <a:latin typeface="Roboto" panose="02000000000000000000" pitchFamily="2" charset="0"/>
              <a:ea typeface="Roboto" panose="02000000000000000000" pitchFamily="2" charset="0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6543" y="1371600"/>
            <a:ext cx="86106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sz="2000" b="1" dirty="0"/>
              <a:t>6.   Safety standards relevant to low-GWP alternatives </a:t>
            </a:r>
          </a:p>
          <a:p>
            <a:pPr lvl="1"/>
            <a:r>
              <a:rPr lang="en-GB" dirty="0"/>
              <a:t>(a)  Results of the workshop on safety </a:t>
            </a:r>
            <a:r>
              <a:rPr lang="en-GB" dirty="0" err="1"/>
              <a:t>stds</a:t>
            </a:r>
            <a:r>
              <a:rPr lang="en-GB" dirty="0"/>
              <a:t> 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(b)  Report by TEAP on safety </a:t>
            </a:r>
            <a:r>
              <a:rPr lang="en-GB" dirty="0" err="1"/>
              <a:t>stds</a:t>
            </a:r>
            <a:endParaRPr lang="en-GB" dirty="0"/>
          </a:p>
          <a:p>
            <a:pPr>
              <a:spcAft>
                <a:spcPts val="600"/>
              </a:spcAft>
            </a:pPr>
            <a:r>
              <a:rPr lang="en-GB" sz="2000" b="1" dirty="0"/>
              <a:t>7.   Energy efficiency </a:t>
            </a:r>
            <a:endParaRPr lang="en-GB" sz="1900" b="1" dirty="0">
              <a:solidFill>
                <a:prstClr val="black"/>
              </a:solidFill>
              <a:latin typeface="Roboto"/>
              <a:cs typeface="Roboto"/>
            </a:endParaRPr>
          </a:p>
          <a:p>
            <a:pPr lvl="0">
              <a:spcAft>
                <a:spcPts val="600"/>
              </a:spcAft>
            </a:pPr>
            <a:r>
              <a:rPr lang="en-GB" sz="2000" b="1" dirty="0" smtClean="0"/>
              <a:t>8.   Consideration </a:t>
            </a:r>
            <a:r>
              <a:rPr lang="en-GB" sz="2000" b="1" dirty="0"/>
              <a:t>of </a:t>
            </a:r>
            <a:r>
              <a:rPr lang="en-GB" sz="2000" b="1" dirty="0" smtClean="0"/>
              <a:t>HFCs </a:t>
            </a:r>
            <a:r>
              <a:rPr lang="en-GB" sz="2000" b="1" dirty="0"/>
              <a:t>not listed in Annex F to the Montreal </a:t>
            </a:r>
            <a:r>
              <a:rPr lang="en-GB" sz="2000" b="1" dirty="0" smtClean="0"/>
              <a:t>Protocol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3194FF"/>
                </a:solidFill>
              </a:rPr>
              <a:t>Switzerland/Norway proposal deferred from Kigali Meeting: urges parties to discourage development of HFCs with significant GWPs and to inform the Oz Secretariat of such HFCs.  TEAP and SAP to assess. </a:t>
            </a:r>
            <a:endParaRPr lang="en-GB" sz="1600" b="1" dirty="0" smtClean="0">
              <a:solidFill>
                <a:srgbClr val="3194FF"/>
              </a:solidFill>
            </a:endParaRPr>
          </a:p>
          <a:p>
            <a:pPr lvl="0">
              <a:spcAft>
                <a:spcPts val="600"/>
              </a:spcAft>
            </a:pPr>
            <a:r>
              <a:rPr lang="en-GB" sz="2000" b="1" dirty="0" smtClean="0"/>
              <a:t>9.   Eligibility </a:t>
            </a:r>
            <a:r>
              <a:rPr lang="en-GB" sz="2000" b="1" dirty="0"/>
              <a:t>for technical and financial assistance under </a:t>
            </a:r>
            <a:r>
              <a:rPr lang="en-GB" sz="2000" b="1" dirty="0" smtClean="0"/>
              <a:t>MLF: UAE</a:t>
            </a:r>
            <a:endParaRPr lang="en-GB" sz="2000" dirty="0" smtClean="0"/>
          </a:p>
          <a:p>
            <a:pPr lvl="0">
              <a:spcAft>
                <a:spcPts val="600"/>
              </a:spcAft>
            </a:pPr>
            <a:endParaRPr lang="en-US" sz="2000" b="1" dirty="0"/>
          </a:p>
          <a:p>
            <a:pPr lvl="0" algn="ctr">
              <a:spcAft>
                <a:spcPts val="600"/>
              </a:spcAft>
            </a:pPr>
            <a:r>
              <a:rPr lang="en-US" sz="2000" b="1" dirty="0" smtClean="0">
                <a:solidFill>
                  <a:srgbClr val="3194FF"/>
                </a:solidFill>
              </a:rPr>
              <a:t>Note by the Secretariat: UNEP/OzL.Pro.WG.1/39/2</a:t>
            </a:r>
          </a:p>
          <a:p>
            <a:pPr algn="ctr">
              <a:spcAft>
                <a:spcPts val="600"/>
              </a:spcAft>
            </a:pPr>
            <a:r>
              <a:rPr lang="en-US" sz="2000" b="1" dirty="0" smtClean="0">
                <a:solidFill>
                  <a:srgbClr val="3194FF"/>
                </a:solidFill>
              </a:rPr>
              <a:t>Addendum: UNEP/OzL.Pro.WG.1/39/2/Add.1</a:t>
            </a:r>
            <a:endParaRPr lang="en-US" sz="2000" b="1" dirty="0">
              <a:solidFill>
                <a:srgbClr val="3194FF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en-US" sz="2000" b="1" dirty="0" smtClean="0">
                <a:solidFill>
                  <a:srgbClr val="3194FF"/>
                </a:solidFill>
              </a:rPr>
              <a:t>Data reporting issues: </a:t>
            </a:r>
            <a:r>
              <a:rPr lang="en-US" sz="2000" b="1" dirty="0">
                <a:solidFill>
                  <a:srgbClr val="3194FF"/>
                </a:solidFill>
              </a:rPr>
              <a:t>UNEP/OzL.Pro.WG.1/39/2</a:t>
            </a:r>
          </a:p>
          <a:p>
            <a:pPr lvl="0" algn="ctr">
              <a:spcAft>
                <a:spcPts val="600"/>
              </a:spcAft>
            </a:pPr>
            <a:r>
              <a:rPr lang="en-US" sz="2000" i="1" dirty="0" smtClean="0">
                <a:solidFill>
                  <a:srgbClr val="3194FF"/>
                </a:solidFill>
                <a:hlinkClick r:id="rId3"/>
              </a:rPr>
              <a:t>http</a:t>
            </a:r>
            <a:r>
              <a:rPr lang="en-US" sz="2000" i="1" dirty="0">
                <a:solidFill>
                  <a:srgbClr val="3194FF"/>
                </a:solidFill>
                <a:hlinkClick r:id="rId3"/>
              </a:rPr>
              <a:t>://</a:t>
            </a:r>
            <a:r>
              <a:rPr lang="en-US" sz="2000" i="1" dirty="0" smtClean="0">
                <a:solidFill>
                  <a:srgbClr val="3194FF"/>
                </a:solidFill>
                <a:hlinkClick r:id="rId3"/>
              </a:rPr>
              <a:t>conf.montreal-protocol.org/meeting/oewg/oewg-39/SitePages/Home.aspx</a:t>
            </a:r>
            <a:endParaRPr lang="en-US" sz="2000" i="1" dirty="0" smtClean="0">
              <a:solidFill>
                <a:srgbClr val="3194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" y="912850"/>
            <a:ext cx="7467600" cy="155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01"/>
          <a:stretch/>
        </p:blipFill>
        <p:spPr>
          <a:xfrm>
            <a:off x="7892258" y="320130"/>
            <a:ext cx="1031048" cy="8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39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319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52974" y="4510365"/>
            <a:ext cx="8406536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2974" y="5715000"/>
            <a:ext cx="8406536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457200" y="4620077"/>
            <a:ext cx="7415215" cy="1247323"/>
          </a:xfrm>
          <a:prstGeom prst="rect">
            <a:avLst/>
          </a:prstGeom>
        </p:spPr>
        <p:txBody>
          <a:bodyPr vert="horz" lIns="0" tIns="144000" rIns="0" bIns="45713" rtlCol="0" anchor="t">
            <a:noAutofit/>
          </a:bodyPr>
          <a:lstStyle>
            <a:lvl1pPr algn="l" defTabSz="457136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r>
              <a:rPr lang="en-US" sz="3600" dirty="0" smtClean="0">
                <a:solidFill>
                  <a:prstClr val="white"/>
                </a:solidFill>
              </a:rPr>
              <a:t>Key happenings in 2017</a:t>
            </a:r>
            <a:endParaRPr lang="en-US" sz="3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76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3683" y="253424"/>
            <a:ext cx="899031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Key meetings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" y="914400"/>
            <a:ext cx="8610600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900" b="1" dirty="0" smtClean="0">
                <a:solidFill>
                  <a:prstClr val="black"/>
                </a:solidFill>
                <a:latin typeface="Roboto"/>
                <a:cs typeface="Roboto"/>
              </a:rPr>
              <a:t>Special Executive Committee meeting </a:t>
            </a:r>
            <a:r>
              <a:rPr lang="en-GB" sz="1900" dirty="0" smtClean="0">
                <a:solidFill>
                  <a:prstClr val="black"/>
                </a:solidFill>
                <a:latin typeface="Roboto"/>
                <a:cs typeface="Roboto"/>
              </a:rPr>
              <a:t>4-7 April, Montreal, Canada</a:t>
            </a:r>
            <a:r>
              <a:rPr lang="en-GB" sz="1900" b="1" dirty="0" smtClean="0">
                <a:solidFill>
                  <a:prstClr val="black"/>
                </a:solidFill>
                <a:latin typeface="Roboto"/>
                <a:cs typeface="Roboto"/>
              </a:rPr>
              <a:t>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900" dirty="0" smtClean="0">
                <a:solidFill>
                  <a:prstClr val="black"/>
                </a:solidFill>
                <a:latin typeface="Roboto"/>
                <a:cs typeface="Roboto"/>
              </a:rPr>
              <a:t>Discussed funding issues related to the Kigali Amendment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900" b="1" dirty="0" smtClean="0">
                <a:solidFill>
                  <a:prstClr val="black"/>
                </a:solidFill>
                <a:latin typeface="Roboto"/>
                <a:cs typeface="Roboto"/>
              </a:rPr>
              <a:t>10</a:t>
            </a:r>
            <a:r>
              <a:rPr lang="en-GB" sz="1900" b="1" baseline="30000" dirty="0" smtClean="0">
                <a:solidFill>
                  <a:prstClr val="black"/>
                </a:solidFill>
                <a:latin typeface="Roboto"/>
                <a:cs typeface="Roboto"/>
              </a:rPr>
              <a:t>th</a:t>
            </a:r>
            <a:r>
              <a:rPr lang="en-GB" sz="1900" b="1" dirty="0" smtClean="0">
                <a:solidFill>
                  <a:prstClr val="black"/>
                </a:solidFill>
                <a:latin typeface="Roboto"/>
                <a:cs typeface="Roboto"/>
              </a:rPr>
              <a:t> Ozone Research Managers Meeting </a:t>
            </a:r>
            <a:r>
              <a:rPr lang="en-GB" sz="1900" dirty="0" smtClean="0">
                <a:solidFill>
                  <a:prstClr val="black"/>
                </a:solidFill>
                <a:latin typeface="Roboto"/>
                <a:cs typeface="Roboto"/>
              </a:rPr>
              <a:t>28-30 March, Geneva, Switzerland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smtClean="0">
                <a:solidFill>
                  <a:prstClr val="black"/>
                </a:solidFill>
                <a:latin typeface="Roboto"/>
                <a:cs typeface="Roboto"/>
              </a:rPr>
              <a:t>Discussed national </a:t>
            </a:r>
            <a:r>
              <a:rPr lang="en-US" sz="1900" dirty="0">
                <a:solidFill>
                  <a:prstClr val="black"/>
                </a:solidFill>
                <a:latin typeface="Roboto"/>
                <a:cs typeface="Roboto"/>
              </a:rPr>
              <a:t>and international research and monitoring activities including progress in the implementation of </a:t>
            </a:r>
            <a:r>
              <a:rPr lang="en-US" sz="1900" dirty="0" smtClean="0">
                <a:solidFill>
                  <a:prstClr val="black"/>
                </a:solidFill>
                <a:latin typeface="Roboto"/>
                <a:cs typeface="Roboto"/>
              </a:rPr>
              <a:t>recommendations </a:t>
            </a:r>
            <a:r>
              <a:rPr lang="en-US" sz="1900" dirty="0">
                <a:solidFill>
                  <a:prstClr val="black"/>
                </a:solidFill>
                <a:latin typeface="Roboto"/>
                <a:cs typeface="Roboto"/>
              </a:rPr>
              <a:t>of the </a:t>
            </a:r>
            <a:r>
              <a:rPr lang="en-US" sz="1900" dirty="0" smtClean="0">
                <a:solidFill>
                  <a:prstClr val="black"/>
                </a:solidFill>
                <a:latin typeface="Roboto"/>
                <a:cs typeface="Roboto"/>
              </a:rPr>
              <a:t>9</a:t>
            </a:r>
            <a:r>
              <a:rPr lang="en-US" sz="1900" baseline="30000" dirty="0" smtClean="0">
                <a:solidFill>
                  <a:prstClr val="black"/>
                </a:solidFill>
                <a:latin typeface="Roboto"/>
                <a:cs typeface="Roboto"/>
              </a:rPr>
              <a:t>th</a:t>
            </a:r>
            <a:r>
              <a:rPr lang="en-US" sz="1900" dirty="0" smtClean="0">
                <a:solidFill>
                  <a:prstClr val="black"/>
                </a:solidFill>
                <a:latin typeface="Roboto"/>
                <a:cs typeface="Roboto"/>
              </a:rPr>
              <a:t> ORM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smtClean="0">
                <a:solidFill>
                  <a:srgbClr val="3194FF"/>
                </a:solidFill>
                <a:latin typeface="Roboto"/>
                <a:cs typeface="Roboto"/>
              </a:rPr>
              <a:t>Recommendations are available (Oz Sec website, “In focus”) and will be presented to COP11 for consideration</a:t>
            </a:r>
            <a:endParaRPr lang="en-US" sz="1900" dirty="0">
              <a:solidFill>
                <a:srgbClr val="3194FF"/>
              </a:solidFill>
              <a:latin typeface="Roboto"/>
              <a:cs typeface="Robo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 smtClean="0">
                <a:solidFill>
                  <a:prstClr val="black"/>
                </a:solidFill>
                <a:latin typeface="Roboto"/>
                <a:cs typeface="Roboto"/>
              </a:rPr>
              <a:t>ExCom79, </a:t>
            </a:r>
            <a:r>
              <a:rPr lang="en-US" sz="1900" dirty="0" smtClean="0">
                <a:solidFill>
                  <a:prstClr val="black"/>
                </a:solidFill>
                <a:latin typeface="Roboto"/>
                <a:cs typeface="Roboto"/>
              </a:rPr>
              <a:t>3-7 July, Bangkok, Thailand</a:t>
            </a:r>
            <a:endParaRPr lang="en-GB" sz="1900" dirty="0" smtClean="0">
              <a:solidFill>
                <a:prstClr val="black"/>
              </a:solidFill>
              <a:latin typeface="Roboto"/>
              <a:cs typeface="Robo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900" b="1" dirty="0" smtClean="0">
                <a:solidFill>
                  <a:prstClr val="black"/>
                </a:solidFill>
                <a:latin typeface="Roboto"/>
                <a:cs typeface="Roboto"/>
              </a:rPr>
              <a:t>ImpCom58</a:t>
            </a:r>
            <a:r>
              <a:rPr lang="en-GB" sz="1900" b="1" dirty="0" smtClean="0">
                <a:solidFill>
                  <a:prstClr val="black"/>
                </a:solidFill>
                <a:latin typeface="Roboto"/>
                <a:cs typeface="Roboto"/>
              </a:rPr>
              <a:t>, </a:t>
            </a:r>
            <a:r>
              <a:rPr lang="en-GB" sz="1900" dirty="0" smtClean="0">
                <a:solidFill>
                  <a:prstClr val="black"/>
                </a:solidFill>
                <a:latin typeface="Roboto"/>
                <a:cs typeface="Roboto"/>
              </a:rPr>
              <a:t>9 July, Bangkok, Thailand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900" b="1" dirty="0" smtClean="0">
                <a:solidFill>
                  <a:prstClr val="black"/>
                </a:solidFill>
                <a:latin typeface="Roboto"/>
                <a:cs typeface="Roboto"/>
              </a:rPr>
              <a:t>Workshop on Safety Standards, </a:t>
            </a:r>
            <a:r>
              <a:rPr lang="en-GB" sz="1900" dirty="0" smtClean="0">
                <a:solidFill>
                  <a:prstClr val="black"/>
                </a:solidFill>
                <a:latin typeface="Roboto"/>
                <a:cs typeface="Roboto"/>
              </a:rPr>
              <a:t>10 July, </a:t>
            </a:r>
            <a:r>
              <a:rPr lang="en-GB" sz="1900" dirty="0">
                <a:solidFill>
                  <a:prstClr val="black"/>
                </a:solidFill>
                <a:latin typeface="Roboto"/>
                <a:cs typeface="Roboto"/>
              </a:rPr>
              <a:t>Bangkok, </a:t>
            </a:r>
            <a:r>
              <a:rPr lang="en-GB" sz="1900" dirty="0" smtClean="0">
                <a:solidFill>
                  <a:prstClr val="black"/>
                </a:solidFill>
                <a:latin typeface="Roboto"/>
                <a:cs typeface="Roboto"/>
              </a:rPr>
              <a:t>Thailand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900" b="1" dirty="0" smtClean="0">
                <a:solidFill>
                  <a:prstClr val="black"/>
                </a:solidFill>
                <a:latin typeface="Roboto"/>
                <a:cs typeface="Roboto"/>
              </a:rPr>
              <a:t>OEWG39 </a:t>
            </a:r>
            <a:r>
              <a:rPr lang="en-GB" sz="1900" dirty="0" smtClean="0">
                <a:solidFill>
                  <a:prstClr val="black"/>
                </a:solidFill>
                <a:latin typeface="Roboto"/>
                <a:cs typeface="Roboto"/>
              </a:rPr>
              <a:t>11-14 July, </a:t>
            </a:r>
            <a:r>
              <a:rPr lang="en-GB" sz="1900" dirty="0">
                <a:solidFill>
                  <a:prstClr val="black"/>
                </a:solidFill>
                <a:latin typeface="Roboto"/>
                <a:cs typeface="Roboto"/>
              </a:rPr>
              <a:t>Bangkok, </a:t>
            </a:r>
            <a:r>
              <a:rPr lang="en-GB" sz="1900" dirty="0" smtClean="0">
                <a:solidFill>
                  <a:prstClr val="black"/>
                </a:solidFill>
                <a:latin typeface="Roboto"/>
                <a:cs typeface="Roboto"/>
              </a:rPr>
              <a:t>Thailand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900" b="1" dirty="0" smtClean="0">
                <a:solidFill>
                  <a:prstClr val="black"/>
                </a:solidFill>
                <a:latin typeface="Roboto"/>
                <a:cs typeface="Roboto"/>
              </a:rPr>
              <a:t>ImpCom59, </a:t>
            </a:r>
            <a:r>
              <a:rPr lang="en-GB" sz="1900" dirty="0" smtClean="0">
                <a:solidFill>
                  <a:prstClr val="black"/>
                </a:solidFill>
                <a:latin typeface="Roboto"/>
                <a:cs typeface="Roboto"/>
              </a:rPr>
              <a:t>18 November, Montreal, Canada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900" b="1" dirty="0" smtClean="0">
                <a:solidFill>
                  <a:prstClr val="black"/>
                </a:solidFill>
                <a:latin typeface="Roboto"/>
                <a:cs typeface="Roboto"/>
              </a:rPr>
              <a:t>Joint Bureaux meeting </a:t>
            </a:r>
            <a:r>
              <a:rPr lang="en-GB" sz="1900" dirty="0" smtClean="0">
                <a:solidFill>
                  <a:prstClr val="black"/>
                </a:solidFill>
                <a:latin typeface="Roboto"/>
                <a:cs typeface="Roboto"/>
              </a:rPr>
              <a:t>19 November, </a:t>
            </a:r>
            <a:r>
              <a:rPr lang="en-GB" sz="1900" dirty="0">
                <a:solidFill>
                  <a:prstClr val="black"/>
                </a:solidFill>
                <a:latin typeface="Roboto"/>
                <a:cs typeface="Roboto"/>
              </a:rPr>
              <a:t>Montreal, Canada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900" b="1" dirty="0" smtClean="0">
                <a:solidFill>
                  <a:prstClr val="black"/>
                </a:solidFill>
                <a:latin typeface="Roboto"/>
                <a:cs typeface="Roboto"/>
              </a:rPr>
              <a:t>Joint 11COP/29MOP </a:t>
            </a:r>
            <a:r>
              <a:rPr lang="en-GB" sz="1900" dirty="0" smtClean="0">
                <a:solidFill>
                  <a:prstClr val="black"/>
                </a:solidFill>
                <a:latin typeface="Roboto"/>
                <a:cs typeface="Roboto"/>
              </a:rPr>
              <a:t>20-24 November, Montreal</a:t>
            </a:r>
            <a:r>
              <a:rPr lang="en-GB" sz="1900" dirty="0">
                <a:solidFill>
                  <a:prstClr val="black"/>
                </a:solidFill>
                <a:latin typeface="Roboto"/>
                <a:cs typeface="Roboto"/>
              </a:rPr>
              <a:t>, </a:t>
            </a:r>
            <a:r>
              <a:rPr lang="en-GB" sz="1900" dirty="0" smtClean="0">
                <a:solidFill>
                  <a:prstClr val="black"/>
                </a:solidFill>
                <a:latin typeface="Roboto"/>
                <a:cs typeface="Roboto"/>
              </a:rPr>
              <a:t>Canada</a:t>
            </a:r>
            <a:endParaRPr lang="en-GB" sz="1900" dirty="0">
              <a:solidFill>
                <a:prstClr val="black"/>
              </a:solidFill>
              <a:latin typeface="Roboto"/>
              <a:cs typeface="Roboto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" y="912850"/>
            <a:ext cx="7467600" cy="155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01"/>
          <a:stretch/>
        </p:blipFill>
        <p:spPr>
          <a:xfrm>
            <a:off x="7892258" y="320130"/>
            <a:ext cx="1031048" cy="8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28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0551" y="818621"/>
            <a:ext cx="4770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Celebrations!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28600" y="2917904"/>
            <a:ext cx="8763000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year marks </a:t>
            </a:r>
            <a:r>
              <a:rPr lang="en-US" sz="2200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</a:t>
            </a:r>
            <a:r>
              <a:rPr lang="en-US" sz="2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</a:rPr>
              <a:t>30th </a:t>
            </a:r>
            <a:r>
              <a:rPr lang="en-US" sz="2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</a:rPr>
              <a:t>anniversary </a:t>
            </a:r>
            <a:r>
              <a:rPr lang="en-US" sz="2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</a:rPr>
              <a:t>of the Montreal Protocol</a:t>
            </a:r>
            <a:r>
              <a:rPr lang="en-US" sz="22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!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prstClr val="black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Commemoration plans include:</a:t>
            </a:r>
          </a:p>
          <a:p>
            <a:pPr marL="800036" lvl="1" indent="-342900">
              <a:spcAft>
                <a:spcPts val="600"/>
              </a:spcAft>
              <a:buClr>
                <a:srgbClr val="008000"/>
              </a:buClr>
              <a:buFont typeface="Wingdings" charset="2"/>
              <a:buChar char="ü"/>
            </a:pPr>
            <a:r>
              <a:rPr lang="en-US" sz="22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National Ozone Day celebrations on 16 September</a:t>
            </a:r>
          </a:p>
          <a:p>
            <a:pPr marL="800036" lvl="1" indent="-342900">
              <a:spcAft>
                <a:spcPts val="600"/>
              </a:spcAft>
              <a:buClr>
                <a:srgbClr val="008000"/>
              </a:buClr>
              <a:buFont typeface="Wingdings" charset="2"/>
              <a:buChar char="ü"/>
            </a:pPr>
            <a:r>
              <a:rPr lang="en-US" sz="22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 information materials package will be distributed in June</a:t>
            </a:r>
          </a:p>
          <a:p>
            <a:pPr marL="800036" lvl="1" indent="-342900">
              <a:spcAft>
                <a:spcPts val="600"/>
              </a:spcAft>
              <a:buClr>
                <a:srgbClr val="008000"/>
              </a:buClr>
              <a:buFont typeface="Wingdings" charset="2"/>
              <a:buChar char="ü"/>
            </a:pPr>
            <a:r>
              <a:rPr lang="en-US" sz="2200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 international campaign to be announced in September</a:t>
            </a:r>
          </a:p>
          <a:p>
            <a:pPr marL="800036" lvl="1" indent="-342900">
              <a:spcAft>
                <a:spcPts val="600"/>
              </a:spcAft>
              <a:buClr>
                <a:srgbClr val="008000"/>
              </a:buClr>
              <a:buFont typeface="Wingdings" charset="2"/>
              <a:buChar char="ü"/>
            </a:pPr>
            <a:r>
              <a:rPr lang="en-US" sz="22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Ozone Awards during COP11/MOP29 in November, organized in cooperation with Canada</a:t>
            </a:r>
          </a:p>
          <a:p>
            <a:pPr marL="1257236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prstClr val="black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10551" y="1415017"/>
            <a:ext cx="2585049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52" r="7531"/>
          <a:stretch/>
        </p:blipFill>
        <p:spPr bwMode="auto">
          <a:xfrm>
            <a:off x="4862946" y="68386"/>
            <a:ext cx="4142510" cy="2294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570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0551" y="818621"/>
            <a:ext cx="4770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Ozone Awards!</a:t>
            </a:r>
            <a:endParaRPr lang="en-US" sz="3200" b="1" dirty="0">
              <a:solidFill>
                <a:srgbClr val="3194FF"/>
              </a:solidFill>
              <a:latin typeface="Roboto" panose="02000000000000000000" pitchFamily="2" charset="0"/>
              <a:ea typeface="Roboto" panose="02000000000000000000" pitchFamily="2" charset="0"/>
              <a:cs typeface="Century Gothic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20980" y="1687765"/>
            <a:ext cx="8763000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36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Call for nominations sent out</a:t>
            </a:r>
          </a:p>
          <a:p>
            <a:pPr marL="342836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8 award categories:</a:t>
            </a:r>
          </a:p>
          <a:p>
            <a:pPr marL="1257236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00B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Political leadership</a:t>
            </a:r>
          </a:p>
          <a:p>
            <a:pPr marL="1257236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00B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Policy and implementation leadership</a:t>
            </a:r>
          </a:p>
          <a:p>
            <a:pPr marL="1257236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00B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Scientific leadership</a:t>
            </a:r>
          </a:p>
          <a:p>
            <a:pPr marL="1257236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00B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Technical leadership</a:t>
            </a:r>
          </a:p>
          <a:p>
            <a:pPr marL="1257236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00B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Partnership</a:t>
            </a:r>
          </a:p>
          <a:p>
            <a:pPr marL="1257236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00B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Exemplary project</a:t>
            </a:r>
          </a:p>
          <a:p>
            <a:pPr marL="1257236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00B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Youth creativity</a:t>
            </a:r>
          </a:p>
          <a:p>
            <a:pPr marL="1257236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00B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Best media coverage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Oz Secretariat website – online nomination by </a:t>
            </a:r>
            <a:r>
              <a:rPr lang="en-US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</a:rPr>
              <a:t>20 July</a:t>
            </a:r>
          </a:p>
          <a:p>
            <a:pPr lvl="1">
              <a:spcAft>
                <a:spcPts val="600"/>
              </a:spcAft>
            </a:pPr>
            <a:r>
              <a:rPr lang="en-US" b="1" i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http</a:t>
            </a:r>
            <a:r>
              <a:rPr lang="en-US" b="1" i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://ozone.unep.org/en/ozone-awards-2017</a:t>
            </a:r>
            <a:endParaRPr lang="en-US" b="1" i="1" dirty="0" smtClean="0">
              <a:solidFill>
                <a:srgbClr val="3194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836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Selection: Technical Screening Committee/International Jury</a:t>
            </a:r>
          </a:p>
          <a:p>
            <a:pPr algn="ctr">
              <a:spcAft>
                <a:spcPts val="600"/>
              </a:spcAft>
            </a:pPr>
            <a:r>
              <a:rPr lang="en-US" sz="2200" b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Ceremony: 23 November (HL segment)</a:t>
            </a:r>
            <a:endParaRPr lang="en-US" sz="2200" b="1" dirty="0">
              <a:solidFill>
                <a:srgbClr val="3194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10551" y="1415017"/>
            <a:ext cx="2585049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52" r="7531"/>
          <a:stretch/>
        </p:blipFill>
        <p:spPr bwMode="auto">
          <a:xfrm>
            <a:off x="5638800" y="68387"/>
            <a:ext cx="3366656" cy="1989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536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6593" y="693156"/>
            <a:ext cx="40485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136"/>
            <a:r>
              <a:rPr lang="en-US" sz="3200" b="1" dirty="0">
                <a:solidFill>
                  <a:srgbClr val="3194FF"/>
                </a:solidFill>
                <a:latin typeface="Roboto Regular" panose="02000000000000000000" pitchFamily="2" charset="0"/>
                <a:ea typeface="Roboto Regular" panose="02000000000000000000" pitchFamily="2" charset="0"/>
                <a:cs typeface="Roboto Regular"/>
              </a:rPr>
              <a:t>Kigali Amendment:</a:t>
            </a:r>
          </a:p>
          <a:p>
            <a:pPr algn="ctr" defTabSz="457136"/>
            <a:r>
              <a:rPr lang="en-US" sz="3200" b="1" dirty="0">
                <a:solidFill>
                  <a:srgbClr val="3194FF"/>
                </a:solidFill>
                <a:latin typeface="Roboto Regular" panose="02000000000000000000" pitchFamily="2" charset="0"/>
                <a:ea typeface="Roboto Regular" panose="02000000000000000000" pitchFamily="2" charset="0"/>
                <a:cs typeface="Roboto Regular"/>
              </a:rPr>
              <a:t>Decision XXVIII/1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55275" y="2342956"/>
            <a:ext cx="8802309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457136">
              <a:spcAft>
                <a:spcPts val="600"/>
              </a:spcAft>
              <a:buFont typeface="Arial" charset="0"/>
              <a:buChar char="•"/>
            </a:pPr>
            <a:r>
              <a:rPr lang="en-US" sz="2800" b="1" dirty="0" smtClean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Big Achievement</a:t>
            </a:r>
            <a:r>
              <a:rPr lang="en-US" sz="2800" dirty="0" smtClean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!</a:t>
            </a:r>
          </a:p>
          <a:p>
            <a:pPr marL="285750" indent="-285750" defTabSz="457136">
              <a:spcAft>
                <a:spcPts val="600"/>
              </a:spcAft>
              <a:buFont typeface="Arial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HFCs </a:t>
            </a:r>
            <a:r>
              <a:rPr lang="en-US" sz="2800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added as controlled substances, in Annex F to the </a:t>
            </a:r>
            <a:r>
              <a:rPr lang="en-US" sz="28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Protocol, to be phased down</a:t>
            </a:r>
            <a:r>
              <a:rPr lang="en-GB" sz="2800" dirty="0" smtClean="0">
                <a:solidFill>
                  <a:prstClr val="black"/>
                </a:solidFill>
                <a:latin typeface="Roboto"/>
                <a:cs typeface="Roboto"/>
              </a:rPr>
              <a:t> </a:t>
            </a:r>
            <a:endParaRPr lang="en-US" sz="2800" dirty="0">
              <a:solidFill>
                <a:prstClr val="black"/>
              </a:solidFill>
              <a:latin typeface="Roboto"/>
              <a:cs typeface="Roboto"/>
            </a:endParaRPr>
          </a:p>
          <a:p>
            <a:pPr marL="285750" indent="-285750" defTabSz="457136">
              <a:spcAft>
                <a:spcPts val="600"/>
              </a:spcAft>
              <a:buFont typeface="Arial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Long journey:</a:t>
            </a:r>
          </a:p>
          <a:p>
            <a:pPr marL="742950" lvl="1" indent="-285750" defTabSz="457136">
              <a:spcAft>
                <a:spcPts val="600"/>
              </a:spcAft>
              <a:buFont typeface="Arial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First proposal tabled in 2009, 6 years of discussion, then Dubai pathway in 2015 was the start of formal negotiations</a:t>
            </a:r>
          </a:p>
          <a:p>
            <a:pPr algn="ctr" defTabSz="457136">
              <a:spcAft>
                <a:spcPts val="600"/>
              </a:spcAft>
            </a:pPr>
            <a:r>
              <a:rPr lang="en-US" sz="2800" b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Detailed presentation (Tina) and discussion</a:t>
            </a:r>
          </a:p>
          <a:p>
            <a:pPr algn="ctr" defTabSz="457136">
              <a:spcAft>
                <a:spcPts val="600"/>
              </a:spcAft>
            </a:pPr>
            <a:r>
              <a:rPr lang="en-US" sz="2800" b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Day 2</a:t>
            </a:r>
            <a:endParaRPr lang="en-US" sz="2800" b="1" dirty="0">
              <a:solidFill>
                <a:srgbClr val="3194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35120" y="1"/>
            <a:ext cx="5008880" cy="2209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155275" y="1770374"/>
            <a:ext cx="3895362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98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319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999" y="2312458"/>
            <a:ext cx="8378511" cy="2233083"/>
          </a:xfrm>
        </p:spPr>
        <p:txBody>
          <a:bodyPr lIns="0" rIns="0" bIns="144000" anchor="b">
            <a:no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Thank you</a:t>
            </a:r>
            <a:endParaRPr lang="en-US" sz="36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Century Gothic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591209"/>
            <a:ext cx="8378510" cy="2114391"/>
          </a:xfrm>
        </p:spPr>
        <p:txBody>
          <a:bodyPr lIns="0" tIns="144000" rIns="0" bIns="144000" anchor="t">
            <a:noAutofit/>
          </a:bodyPr>
          <a:lstStyle/>
          <a:p>
            <a:endParaRPr lang="en-US" sz="1400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Century Gothic" charset="0"/>
            </a:endParaRPr>
          </a:p>
          <a:p>
            <a:r>
              <a:rPr lang="en-US" sz="1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 charset="0"/>
              </a:rPr>
              <a:t>South </a:t>
            </a:r>
            <a:r>
              <a:rPr lang="en-US" sz="18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 charset="0"/>
              </a:rPr>
              <a:t>Asia National Ozone Officers Annual Network Meeting - 2017</a:t>
            </a:r>
          </a:p>
          <a:p>
            <a:r>
              <a:rPr lang="en-US" sz="18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 charset="0"/>
              </a:rPr>
              <a:t>23-26 May 2017, Agra</a:t>
            </a:r>
          </a:p>
          <a:p>
            <a:endParaRPr lang="en-US" sz="1800" b="1" dirty="0">
              <a:solidFill>
                <a:srgbClr val="FFFFFF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52974" y="4510365"/>
            <a:ext cx="8406536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409026" y="5824394"/>
            <a:ext cx="7679262" cy="805006"/>
          </a:xfrm>
          <a:prstGeom prst="rect">
            <a:avLst/>
          </a:prstGeom>
        </p:spPr>
        <p:txBody>
          <a:bodyPr vert="horz" lIns="0" tIns="144000" rIns="0" bIns="45713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rgbClr val="FFFFFF"/>
                </a:solidFill>
              </a:rPr>
              <a:t>ozone.unep.org</a:t>
            </a:r>
            <a:endParaRPr lang="en-US" sz="1100" b="1" dirty="0">
              <a:solidFill>
                <a:srgbClr val="FFFFFF"/>
              </a:solidFill>
            </a:endParaRPr>
          </a:p>
          <a:p>
            <a:endParaRPr lang="en-US" sz="1100" dirty="0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  <a:cs typeface="Century Gothic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337368"/>
            <a:ext cx="3849152" cy="1465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999" y="337368"/>
            <a:ext cx="1520511" cy="1465075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352974" y="5715000"/>
            <a:ext cx="8406536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30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79560" y="671005"/>
            <a:ext cx="47186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136"/>
            <a:r>
              <a:rPr lang="en-US" sz="3200" b="1" dirty="0" smtClean="0">
                <a:solidFill>
                  <a:srgbClr val="3194FF"/>
                </a:solidFill>
                <a:latin typeface="Roboto Regular"/>
                <a:cs typeface="Roboto Regular"/>
              </a:rPr>
              <a:t>Decision related to the Amendment:</a:t>
            </a:r>
            <a:endParaRPr lang="en-US" sz="3200" b="1" dirty="0">
              <a:solidFill>
                <a:srgbClr val="3194FF"/>
              </a:solidFill>
              <a:latin typeface="Roboto Regular"/>
              <a:cs typeface="Roboto Regular"/>
            </a:endParaRPr>
          </a:p>
          <a:p>
            <a:pPr algn="ctr" defTabSz="457136"/>
            <a:r>
              <a:rPr lang="en-US" sz="3200" b="1" dirty="0">
                <a:solidFill>
                  <a:srgbClr val="3194FF"/>
                </a:solidFill>
                <a:latin typeface="Roboto Regular"/>
                <a:cs typeface="Roboto Regular"/>
              </a:rPr>
              <a:t>Decision XXVIII</a:t>
            </a:r>
            <a:r>
              <a:rPr lang="en-US" sz="3200" b="1" dirty="0" smtClean="0">
                <a:solidFill>
                  <a:srgbClr val="3194FF"/>
                </a:solidFill>
                <a:latin typeface="Roboto Regular"/>
                <a:cs typeface="Roboto Regular"/>
              </a:rPr>
              <a:t>/2</a:t>
            </a:r>
            <a:endParaRPr lang="en-US" sz="3200" b="1" dirty="0">
              <a:solidFill>
                <a:srgbClr val="3194FF"/>
              </a:solidFill>
              <a:latin typeface="Roboto Regular"/>
              <a:cs typeface="Roboto Regular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" y="2579906"/>
            <a:ext cx="883920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571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Roboto"/>
                <a:ea typeface="Roboto" panose="02000000000000000000" pitchFamily="2" charset="0"/>
                <a:cs typeface="Roboto"/>
              </a:rPr>
              <a:t>Solutions to challenges identified by the parties in phasing down HFCs are dealt with in Decision XXVIII/</a:t>
            </a:r>
            <a:r>
              <a:rPr lang="en-US" sz="2400" dirty="0" smtClean="0">
                <a:solidFill>
                  <a:prstClr val="black"/>
                </a:solidFill>
                <a:latin typeface="Roboto"/>
                <a:ea typeface="Roboto" panose="02000000000000000000" pitchFamily="2" charset="0"/>
                <a:cs typeface="Roboto"/>
              </a:rPr>
              <a:t>2</a:t>
            </a:r>
          </a:p>
          <a:p>
            <a:pPr marL="285750" indent="-285750" defTabSz="4571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Roboto"/>
                <a:ea typeface="Roboto" panose="02000000000000000000" pitchFamily="2" charset="0"/>
                <a:cs typeface="Roboto"/>
              </a:rPr>
              <a:t>The issues include:</a:t>
            </a:r>
          </a:p>
          <a:p>
            <a:pPr marL="742886" lvl="1" indent="-285750" defTabSz="4571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Roboto"/>
                <a:ea typeface="Roboto" panose="02000000000000000000" pitchFamily="2" charset="0"/>
                <a:cs typeface="Roboto"/>
              </a:rPr>
              <a:t>Funding </a:t>
            </a:r>
            <a:r>
              <a:rPr lang="en-US" sz="2000" dirty="0" smtClean="0">
                <a:solidFill>
                  <a:prstClr val="black"/>
                </a:solidFill>
                <a:latin typeface="Roboto"/>
                <a:ea typeface="Roboto" panose="02000000000000000000" pitchFamily="2" charset="0"/>
                <a:cs typeface="Roboto"/>
              </a:rPr>
              <a:t>issues – principles and guidelines</a:t>
            </a:r>
          </a:p>
          <a:p>
            <a:pPr marL="742886" lvl="1" indent="-285750" defTabSz="4571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Roboto"/>
                <a:ea typeface="Roboto" panose="02000000000000000000" pitchFamily="2" charset="0"/>
                <a:cs typeface="Roboto"/>
              </a:rPr>
              <a:t>HAT exemption</a:t>
            </a:r>
          </a:p>
          <a:p>
            <a:pPr marL="742886" lvl="1" indent="-285750" defTabSz="4571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Roboto"/>
                <a:ea typeface="Roboto" panose="02000000000000000000" pitchFamily="2" charset="0"/>
                <a:cs typeface="Roboto"/>
              </a:rPr>
              <a:t>Technology reviews</a:t>
            </a:r>
          </a:p>
          <a:p>
            <a:pPr marL="742886" lvl="1" indent="-285750" defTabSz="4571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Roboto"/>
                <a:ea typeface="Roboto" panose="02000000000000000000" pitchFamily="2" charset="0"/>
                <a:cs typeface="Roboto"/>
              </a:rPr>
              <a:t>Linkages with ongoing HCFC phase-out</a:t>
            </a:r>
          </a:p>
          <a:p>
            <a:pPr algn="ctr" defTabSz="457136">
              <a:spcAft>
                <a:spcPts val="600"/>
              </a:spcAft>
            </a:pPr>
            <a:r>
              <a:rPr lang="en-US" sz="28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Detailed presentation (Tina) and discussion</a:t>
            </a:r>
          </a:p>
          <a:p>
            <a:pPr algn="ctr" defTabSz="457136">
              <a:spcAft>
                <a:spcPts val="600"/>
              </a:spcAft>
            </a:pPr>
            <a:r>
              <a:rPr lang="en-US" sz="28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Day </a:t>
            </a:r>
            <a:r>
              <a:rPr lang="en-US" sz="2800" b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</a:t>
            </a:r>
            <a:endParaRPr lang="en-US" sz="2800" b="1" dirty="0">
              <a:solidFill>
                <a:srgbClr val="3194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79560" y="2438400"/>
            <a:ext cx="4523632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398" y="-1"/>
            <a:ext cx="3765601" cy="2510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85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1479" y="381000"/>
            <a:ext cx="46481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Energy efficiency:</a:t>
            </a:r>
          </a:p>
          <a:p>
            <a:r>
              <a:rPr lang="en-US" sz="32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Decision XXVIII/3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2200" y="114301"/>
            <a:ext cx="2736364" cy="1943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198195" y="2057400"/>
            <a:ext cx="874260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Roboto"/>
                <a:cs typeface="Roboto"/>
              </a:rPr>
              <a:t>Requests TEAP to review </a:t>
            </a:r>
            <a:r>
              <a:rPr lang="en-US" sz="2200" dirty="0">
                <a:latin typeface="Roboto"/>
                <a:cs typeface="Roboto"/>
              </a:rPr>
              <a:t>energy efficiency opportunities in the refrigeration and air-conditioning </a:t>
            </a:r>
            <a:r>
              <a:rPr lang="en-US" sz="2200" dirty="0" smtClean="0">
                <a:latin typeface="Roboto"/>
                <a:cs typeface="Roboto"/>
              </a:rPr>
              <a:t>(RAC) sectors </a:t>
            </a:r>
            <a:r>
              <a:rPr lang="en-US" sz="2200" dirty="0">
                <a:latin typeface="Roboto"/>
                <a:cs typeface="Roboto"/>
              </a:rPr>
              <a:t>related to a transition to climate-friendly </a:t>
            </a:r>
            <a:r>
              <a:rPr lang="en-US" sz="2200" dirty="0" smtClean="0">
                <a:latin typeface="Roboto"/>
                <a:cs typeface="Roboto"/>
              </a:rPr>
              <a:t>alternatives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Roboto"/>
                <a:cs typeface="Roboto"/>
              </a:rPr>
              <a:t>Invites parties to provide relevant </a:t>
            </a:r>
            <a:r>
              <a:rPr lang="en-US" sz="2200" dirty="0">
                <a:latin typeface="Roboto"/>
                <a:cs typeface="Roboto"/>
              </a:rPr>
              <a:t>information on energy efficiency innovations in </a:t>
            </a:r>
            <a:r>
              <a:rPr lang="en-US" sz="2200" dirty="0" smtClean="0">
                <a:latin typeface="Roboto"/>
                <a:cs typeface="Roboto"/>
              </a:rPr>
              <a:t>the RAC </a:t>
            </a:r>
            <a:r>
              <a:rPr lang="en-US" sz="2200" dirty="0">
                <a:latin typeface="Roboto"/>
                <a:cs typeface="Roboto"/>
              </a:rPr>
              <a:t>sectors </a:t>
            </a:r>
            <a:r>
              <a:rPr lang="en-US" sz="2200" dirty="0" smtClean="0">
                <a:latin typeface="Roboto"/>
                <a:cs typeface="Roboto"/>
              </a:rPr>
              <a:t>by May 2017 on a voluntary basis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Roboto"/>
                <a:cs typeface="Roboto"/>
              </a:rPr>
              <a:t>Ozone Sec sent a communication (17 March) to parties inviting submissions (a set of questions was included to assist parties) 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Roboto"/>
                <a:cs typeface="Roboto"/>
              </a:rPr>
              <a:t>TEAP to assess the information submitted by the parties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Roboto"/>
                <a:cs typeface="Roboto"/>
              </a:rPr>
              <a:t>TEAP to report to MOP29 in November </a:t>
            </a:r>
            <a:endParaRPr lang="en-US" sz="2200" dirty="0">
              <a:latin typeface="Roboto"/>
              <a:cs typeface="Roboto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57200" y="1600200"/>
            <a:ext cx="3704264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54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3683" y="22994"/>
            <a:ext cx="66102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Establishment of regular consultations on safety </a:t>
            </a:r>
            <a:r>
              <a:rPr lang="en-US" sz="2800" b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standards: Decision </a:t>
            </a:r>
            <a:r>
              <a:rPr lang="en-US" sz="28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XXVIII/4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3305" y="1219200"/>
            <a:ext cx="8889732" cy="5524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1900" b="1" dirty="0">
                <a:latin typeface="Roboto"/>
                <a:cs typeface="Roboto"/>
              </a:rPr>
              <a:t>Requests TEAP </a:t>
            </a:r>
            <a:r>
              <a:rPr lang="en-GB" sz="1900" dirty="0">
                <a:latin typeface="Roboto"/>
                <a:cs typeface="Roboto"/>
              </a:rPr>
              <a:t>to establish a </a:t>
            </a:r>
            <a:r>
              <a:rPr lang="en-GB" sz="1900" b="1" dirty="0">
                <a:latin typeface="Roboto"/>
                <a:cs typeface="Roboto"/>
              </a:rPr>
              <a:t>task force</a:t>
            </a:r>
            <a:r>
              <a:rPr lang="en-GB" sz="1900" dirty="0">
                <a:latin typeface="Roboto"/>
                <a:cs typeface="Roboto"/>
              </a:rPr>
              <a:t> </a:t>
            </a:r>
            <a:r>
              <a:rPr lang="en-GB" sz="1900" dirty="0" smtClean="0">
                <a:latin typeface="Roboto"/>
                <a:cs typeface="Roboto"/>
              </a:rPr>
              <a:t>to: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900" dirty="0" smtClean="0">
                <a:latin typeface="Roboto"/>
                <a:cs typeface="Roboto"/>
              </a:rPr>
              <a:t>liaise </a:t>
            </a:r>
            <a:r>
              <a:rPr lang="en-GB" sz="1900" dirty="0">
                <a:latin typeface="Roboto"/>
                <a:cs typeface="Roboto"/>
              </a:rPr>
              <a:t>with </a:t>
            </a:r>
            <a:r>
              <a:rPr lang="en-GB" sz="1900" dirty="0" err="1" smtClean="0">
                <a:latin typeface="Roboto"/>
                <a:cs typeface="Roboto"/>
              </a:rPr>
              <a:t>stds</a:t>
            </a:r>
            <a:r>
              <a:rPr lang="en-GB" sz="1900" dirty="0" smtClean="0">
                <a:latin typeface="Roboto"/>
                <a:cs typeface="Roboto"/>
              </a:rPr>
              <a:t> organizations to support timely revision of </a:t>
            </a:r>
            <a:r>
              <a:rPr lang="en-GB" sz="1900" dirty="0" err="1" smtClean="0">
                <a:latin typeface="Roboto"/>
                <a:cs typeface="Roboto"/>
              </a:rPr>
              <a:t>stds</a:t>
            </a:r>
            <a:endParaRPr lang="en-GB" sz="1900" dirty="0" smtClean="0">
              <a:latin typeface="Roboto"/>
              <a:cs typeface="Roboto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900" dirty="0" smtClean="0">
                <a:latin typeface="Roboto"/>
                <a:cs typeface="Roboto"/>
              </a:rPr>
              <a:t>report </a:t>
            </a:r>
            <a:r>
              <a:rPr lang="en-GB" sz="1900" dirty="0">
                <a:latin typeface="Roboto"/>
                <a:cs typeface="Roboto"/>
              </a:rPr>
              <a:t>to </a:t>
            </a:r>
            <a:r>
              <a:rPr lang="en-GB" sz="1900" dirty="0" smtClean="0">
                <a:latin typeface="Roboto"/>
                <a:cs typeface="Roboto"/>
              </a:rPr>
              <a:t>39OEWG on </a:t>
            </a:r>
            <a:r>
              <a:rPr lang="en-GB" sz="1900" dirty="0" err="1" smtClean="0">
                <a:latin typeface="Roboto"/>
                <a:cs typeface="Roboto"/>
              </a:rPr>
              <a:t>stds</a:t>
            </a:r>
            <a:r>
              <a:rPr lang="en-GB" sz="1900" dirty="0" smtClean="0">
                <a:latin typeface="Roboto"/>
                <a:cs typeface="Roboto"/>
              </a:rPr>
              <a:t> issues</a:t>
            </a:r>
            <a:endParaRPr lang="en-US" sz="1900" dirty="0">
              <a:latin typeface="Roboto"/>
              <a:cs typeface="Roboto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1900" b="1" dirty="0" smtClean="0">
                <a:latin typeface="Roboto"/>
                <a:cs typeface="Roboto"/>
              </a:rPr>
              <a:t>Parties are: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900" dirty="0">
                <a:latin typeface="Roboto"/>
                <a:cs typeface="Roboto"/>
              </a:rPr>
              <a:t>u</a:t>
            </a:r>
            <a:r>
              <a:rPr lang="en-GB" sz="1900" dirty="0" smtClean="0">
                <a:latin typeface="Roboto"/>
                <a:cs typeface="Roboto"/>
              </a:rPr>
              <a:t>rged </a:t>
            </a:r>
            <a:r>
              <a:rPr lang="en-GB" sz="1900" dirty="0">
                <a:latin typeface="Roboto"/>
                <a:cs typeface="Roboto"/>
              </a:rPr>
              <a:t>to work with industries and </a:t>
            </a:r>
            <a:r>
              <a:rPr lang="en-GB" sz="1900" dirty="0" err="1" smtClean="0">
                <a:latin typeface="Roboto"/>
                <a:cs typeface="Roboto"/>
              </a:rPr>
              <a:t>stds</a:t>
            </a:r>
            <a:r>
              <a:rPr lang="en-GB" sz="1900" dirty="0" smtClean="0">
                <a:latin typeface="Roboto"/>
                <a:cs typeface="Roboto"/>
              </a:rPr>
              <a:t> </a:t>
            </a:r>
            <a:r>
              <a:rPr lang="en-GB" sz="1900" dirty="0">
                <a:latin typeface="Roboto"/>
                <a:cs typeface="Roboto"/>
              </a:rPr>
              <a:t>bodies to support </a:t>
            </a:r>
            <a:r>
              <a:rPr lang="en-GB" sz="1900" dirty="0" smtClean="0">
                <a:latin typeface="Roboto"/>
                <a:cs typeface="Roboto"/>
              </a:rPr>
              <a:t>developing, </a:t>
            </a:r>
            <a:r>
              <a:rPr lang="en-GB" sz="1900" dirty="0">
                <a:latin typeface="Roboto"/>
                <a:cs typeface="Roboto"/>
              </a:rPr>
              <a:t>harmonizing </a:t>
            </a:r>
            <a:r>
              <a:rPr lang="en-GB" sz="1900" dirty="0" smtClean="0">
                <a:latin typeface="Roboto"/>
                <a:cs typeface="Roboto"/>
              </a:rPr>
              <a:t>and </a:t>
            </a:r>
            <a:r>
              <a:rPr lang="en-GB" sz="1900" dirty="0">
                <a:latin typeface="Roboto"/>
                <a:cs typeface="Roboto"/>
              </a:rPr>
              <a:t>revising </a:t>
            </a:r>
            <a:r>
              <a:rPr lang="en-GB" sz="1900" dirty="0" err="1" smtClean="0">
                <a:latin typeface="Roboto"/>
                <a:cs typeface="Roboto"/>
              </a:rPr>
              <a:t>stds</a:t>
            </a:r>
            <a:r>
              <a:rPr lang="en-GB" sz="1900" dirty="0" smtClean="0">
                <a:latin typeface="Roboto"/>
                <a:cs typeface="Roboto"/>
              </a:rPr>
              <a:t> </a:t>
            </a:r>
            <a:r>
              <a:rPr lang="en-GB" sz="1900" dirty="0">
                <a:latin typeface="Roboto"/>
                <a:cs typeface="Roboto"/>
              </a:rPr>
              <a:t>to </a:t>
            </a:r>
            <a:r>
              <a:rPr lang="en-GB" sz="1900" dirty="0" smtClean="0">
                <a:latin typeface="Roboto"/>
                <a:cs typeface="Roboto"/>
              </a:rPr>
              <a:t>facilitate adoption of </a:t>
            </a:r>
            <a:r>
              <a:rPr lang="en-GB" sz="1900" dirty="0">
                <a:latin typeface="Roboto"/>
                <a:cs typeface="Roboto"/>
              </a:rPr>
              <a:t>environmentally friendly alternatives to HFCs and HCFCs</a:t>
            </a:r>
            <a:endParaRPr lang="en-US" sz="1900" dirty="0">
              <a:latin typeface="Roboto"/>
              <a:cs typeface="Roboto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900" dirty="0" smtClean="0">
                <a:latin typeface="Roboto"/>
                <a:cs typeface="Roboto"/>
              </a:rPr>
              <a:t>invited </a:t>
            </a:r>
            <a:r>
              <a:rPr lang="en-GB" sz="1900" dirty="0">
                <a:latin typeface="Roboto"/>
                <a:cs typeface="Roboto"/>
              </a:rPr>
              <a:t>to submit </a:t>
            </a:r>
            <a:r>
              <a:rPr lang="en-GB" sz="1900" dirty="0" smtClean="0">
                <a:latin typeface="Roboto"/>
                <a:cs typeface="Roboto"/>
              </a:rPr>
              <a:t>info </a:t>
            </a:r>
            <a:r>
              <a:rPr lang="en-GB" sz="1900" dirty="0">
                <a:latin typeface="Roboto"/>
                <a:cs typeface="Roboto"/>
              </a:rPr>
              <a:t>on relevant domestic safety </a:t>
            </a:r>
            <a:r>
              <a:rPr lang="en-GB" sz="1900" dirty="0" err="1" smtClean="0">
                <a:latin typeface="Roboto"/>
                <a:cs typeface="Roboto"/>
              </a:rPr>
              <a:t>stds</a:t>
            </a:r>
            <a:r>
              <a:rPr lang="en-GB" sz="1900" dirty="0" smtClean="0">
                <a:latin typeface="Roboto"/>
                <a:cs typeface="Roboto"/>
              </a:rPr>
              <a:t> </a:t>
            </a:r>
            <a:r>
              <a:rPr lang="en-GB" sz="1900" dirty="0">
                <a:latin typeface="Roboto"/>
                <a:cs typeface="Roboto"/>
              </a:rPr>
              <a:t>by </a:t>
            </a:r>
            <a:r>
              <a:rPr lang="en-GB" sz="1900" dirty="0" smtClean="0">
                <a:latin typeface="Roboto"/>
                <a:cs typeface="Roboto"/>
              </a:rPr>
              <a:t>Dec 2016</a:t>
            </a:r>
          </a:p>
          <a:p>
            <a:pPr lvl="3"/>
            <a:r>
              <a:rPr lang="en-US" sz="1600" dirty="0" smtClean="0">
                <a:solidFill>
                  <a:srgbClr val="3194FF"/>
                </a:solidFill>
                <a:latin typeface="Roboto"/>
                <a:cs typeface="Roboto"/>
              </a:rPr>
              <a:t>(Oz Sec sent reminders with a set of questions to assist parties in making the submissions) </a:t>
            </a:r>
            <a:endParaRPr lang="en-GB" sz="1600" dirty="0" smtClean="0">
              <a:solidFill>
                <a:srgbClr val="3194FF"/>
              </a:solidFill>
              <a:latin typeface="Roboto"/>
              <a:cs typeface="Roboto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900" dirty="0" smtClean="0">
                <a:latin typeface="Roboto"/>
                <a:cs typeface="Roboto"/>
              </a:rPr>
              <a:t>encouraged</a:t>
            </a:r>
            <a:r>
              <a:rPr lang="en-GB" sz="1900" b="1" dirty="0" smtClean="0">
                <a:latin typeface="Roboto"/>
                <a:cs typeface="Roboto"/>
              </a:rPr>
              <a:t> </a:t>
            </a:r>
            <a:r>
              <a:rPr lang="en-GB" sz="1900" dirty="0">
                <a:latin typeface="Roboto"/>
                <a:cs typeface="Roboto"/>
              </a:rPr>
              <a:t>to strengthen </a:t>
            </a:r>
            <a:r>
              <a:rPr lang="en-GB" sz="1900" dirty="0" smtClean="0">
                <a:latin typeface="Roboto"/>
                <a:cs typeface="Roboto"/>
              </a:rPr>
              <a:t>cooperation </a:t>
            </a:r>
            <a:r>
              <a:rPr lang="en-GB" sz="1900" dirty="0">
                <a:latin typeface="Roboto"/>
                <a:cs typeface="Roboto"/>
              </a:rPr>
              <a:t>between national and regional committees and national ozone units</a:t>
            </a:r>
            <a:endParaRPr lang="en-US" sz="1900" dirty="0">
              <a:latin typeface="Roboto"/>
              <a:cs typeface="Roboto"/>
            </a:endParaRP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900" b="1" dirty="0">
                <a:latin typeface="Roboto"/>
                <a:cs typeface="Roboto"/>
              </a:rPr>
              <a:t>Requests </a:t>
            </a:r>
            <a:r>
              <a:rPr lang="en-GB" sz="1900" b="1" dirty="0" err="1">
                <a:latin typeface="Roboto"/>
                <a:cs typeface="Roboto"/>
              </a:rPr>
              <a:t>ExCom</a:t>
            </a:r>
            <a:r>
              <a:rPr lang="en-GB" sz="1900" b="1" dirty="0">
                <a:latin typeface="Roboto"/>
                <a:cs typeface="Roboto"/>
              </a:rPr>
              <a:t> </a:t>
            </a:r>
            <a:r>
              <a:rPr lang="en-GB" sz="1900" dirty="0">
                <a:latin typeface="Roboto"/>
                <a:cs typeface="Roboto"/>
              </a:rPr>
              <a:t>to consider maintaining or increasing technical assistance and capacity building, to improve cooperation between national authorities dealing with </a:t>
            </a:r>
            <a:r>
              <a:rPr lang="en-GB" sz="1900" dirty="0" smtClean="0">
                <a:latin typeface="Roboto"/>
                <a:cs typeface="Roboto"/>
              </a:rPr>
              <a:t>MP </a:t>
            </a:r>
            <a:r>
              <a:rPr lang="en-GB" sz="1900" dirty="0">
                <a:latin typeface="Roboto"/>
                <a:cs typeface="Roboto"/>
              </a:rPr>
              <a:t>and national and regional </a:t>
            </a:r>
            <a:r>
              <a:rPr lang="en-GB" sz="1900" dirty="0" err="1" smtClean="0">
                <a:latin typeface="Roboto"/>
                <a:cs typeface="Roboto"/>
              </a:rPr>
              <a:t>stds</a:t>
            </a:r>
            <a:r>
              <a:rPr lang="en-GB" sz="1900" dirty="0" smtClean="0">
                <a:latin typeface="Roboto"/>
                <a:cs typeface="Roboto"/>
              </a:rPr>
              <a:t> </a:t>
            </a:r>
            <a:r>
              <a:rPr lang="en-GB" sz="1900" dirty="0">
                <a:latin typeface="Roboto"/>
                <a:cs typeface="Roboto"/>
              </a:rPr>
              <a:t>committees</a:t>
            </a:r>
            <a:endParaRPr lang="en-US" sz="1900" dirty="0">
              <a:latin typeface="Roboto"/>
              <a:cs typeface="Roboto"/>
            </a:endParaRP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900" dirty="0" smtClean="0">
                <a:latin typeface="Roboto"/>
                <a:cs typeface="Roboto"/>
              </a:rPr>
              <a:t>Parties are to consider </a:t>
            </a:r>
            <a:r>
              <a:rPr lang="en-GB" sz="1900" dirty="0">
                <a:latin typeface="Roboto"/>
                <a:cs typeface="Roboto"/>
              </a:rPr>
              <a:t>holding regular consultations on international safety </a:t>
            </a:r>
            <a:r>
              <a:rPr lang="en-GB" sz="1900" dirty="0" smtClean="0">
                <a:latin typeface="Roboto"/>
                <a:cs typeface="Roboto"/>
              </a:rPr>
              <a:t>standards with Oz Sec and international </a:t>
            </a:r>
            <a:r>
              <a:rPr lang="en-GB" sz="1900" dirty="0" err="1" smtClean="0">
                <a:latin typeface="Roboto"/>
                <a:cs typeface="Roboto"/>
              </a:rPr>
              <a:t>stds</a:t>
            </a:r>
            <a:r>
              <a:rPr lang="en-GB" sz="1900" dirty="0" smtClean="0">
                <a:latin typeface="Roboto"/>
                <a:cs typeface="Roboto"/>
              </a:rPr>
              <a:t> bodies</a:t>
            </a:r>
            <a:endParaRPr lang="en-US" sz="1900" dirty="0">
              <a:latin typeface="Roboto"/>
              <a:cs typeface="Roboto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67600" y="76200"/>
            <a:ext cx="1469346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163305" y="1143000"/>
            <a:ext cx="6802635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91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200" y="164812"/>
            <a:ext cx="8966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Decision XXVIII/4: </a:t>
            </a:r>
            <a:r>
              <a:rPr lang="en-US" sz="32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Continued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1853" y="4343400"/>
            <a:ext cx="542161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400" b="1" dirty="0" smtClean="0">
                <a:solidFill>
                  <a:srgbClr val="3194FF"/>
                </a:solidFill>
                <a:latin typeface="Roboto"/>
                <a:cs typeface="Roboto"/>
              </a:rPr>
              <a:t>Workshop</a:t>
            </a:r>
            <a:r>
              <a:rPr lang="en-GB" sz="2400" dirty="0" smtClean="0">
                <a:solidFill>
                  <a:srgbClr val="3194FF"/>
                </a:solidFill>
                <a:latin typeface="Roboto"/>
                <a:cs typeface="Roboto"/>
              </a:rPr>
              <a:t> </a:t>
            </a:r>
            <a:r>
              <a:rPr lang="en-GB" sz="2400" b="1" dirty="0">
                <a:solidFill>
                  <a:srgbClr val="3194FF"/>
                </a:solidFill>
                <a:latin typeface="Roboto"/>
                <a:cs typeface="Roboto"/>
              </a:rPr>
              <a:t>on safety </a:t>
            </a:r>
            <a:r>
              <a:rPr lang="en-GB" sz="2400" b="1" dirty="0" smtClean="0">
                <a:solidFill>
                  <a:srgbClr val="3194FF"/>
                </a:solidFill>
                <a:latin typeface="Roboto"/>
                <a:cs typeface="Roboto"/>
              </a:rPr>
              <a:t>standards</a:t>
            </a:r>
            <a:endParaRPr lang="en-GB" sz="2400" dirty="0" smtClean="0">
              <a:solidFill>
                <a:srgbClr val="3194FF"/>
              </a:solidFill>
              <a:latin typeface="Roboto"/>
              <a:cs typeface="Roboto"/>
            </a:endParaRPr>
          </a:p>
          <a:p>
            <a:pPr lvl="0" algn="ctr"/>
            <a:r>
              <a:rPr lang="en-GB" sz="2200" i="1" dirty="0" smtClean="0">
                <a:solidFill>
                  <a:srgbClr val="3194FF"/>
                </a:solidFill>
                <a:latin typeface="Roboto"/>
                <a:cs typeface="Roboto"/>
              </a:rPr>
              <a:t>10 July 2017, Bangkok</a:t>
            </a:r>
          </a:p>
          <a:p>
            <a:pPr lvl="0" algn="ctr"/>
            <a:endParaRPr lang="en-US" sz="2200" i="1" dirty="0">
              <a:solidFill>
                <a:srgbClr val="3194FF"/>
              </a:solidFill>
              <a:latin typeface="Roboto"/>
              <a:cs typeface="Roboto"/>
            </a:endParaRPr>
          </a:p>
          <a:p>
            <a:pPr lvl="0" algn="ctr"/>
            <a:r>
              <a:rPr lang="en-US" sz="2000" b="1" dirty="0" smtClean="0">
                <a:solidFill>
                  <a:srgbClr val="3194FF"/>
                </a:solidFill>
                <a:latin typeface="Roboto"/>
                <a:cs typeface="Roboto"/>
              </a:rPr>
              <a:t>Agenda available:</a:t>
            </a:r>
          </a:p>
          <a:p>
            <a:pPr lvl="0" algn="ctr"/>
            <a:r>
              <a:rPr lang="en-GB" sz="1400" i="1" dirty="0">
                <a:solidFill>
                  <a:srgbClr val="3194FF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http://conf.montreal-protocol.org/meeting/workshops/safety-and-standards/presession/SitePages/Home.aspx</a:t>
            </a:r>
            <a:endParaRPr lang="en-US" sz="1400" i="1" dirty="0">
              <a:solidFill>
                <a:srgbClr val="3194FF"/>
              </a:solidFill>
              <a:latin typeface="Roboto Regular" panose="02000000000000000000" pitchFamily="2" charset="0"/>
              <a:ea typeface="Roboto Regular" panose="02000000000000000000" pitchFamily="2" charset="0"/>
              <a:cs typeface="Roboto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30"/>
          <a:stretch/>
        </p:blipFill>
        <p:spPr bwMode="auto">
          <a:xfrm>
            <a:off x="5500609" y="4114800"/>
            <a:ext cx="3338591" cy="2528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 flipV="1">
            <a:off x="228600" y="1066800"/>
            <a:ext cx="7467600" cy="991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01"/>
          <a:stretch/>
        </p:blipFill>
        <p:spPr>
          <a:xfrm>
            <a:off x="7892258" y="164812"/>
            <a:ext cx="1031048" cy="90297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63305" y="1524000"/>
            <a:ext cx="8889732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1900" b="1" dirty="0">
                <a:latin typeface="Roboto"/>
                <a:cs typeface="Roboto"/>
              </a:rPr>
              <a:t>Requests </a:t>
            </a:r>
            <a:r>
              <a:rPr lang="en-GB" sz="1900" b="1" dirty="0" smtClean="0">
                <a:latin typeface="Roboto"/>
                <a:cs typeface="Roboto"/>
              </a:rPr>
              <a:t>Ozone Secretariat </a:t>
            </a:r>
            <a:r>
              <a:rPr lang="en-GB" sz="1900" dirty="0">
                <a:latin typeface="Roboto"/>
                <a:cs typeface="Roboto"/>
              </a:rPr>
              <a:t>to </a:t>
            </a:r>
            <a:r>
              <a:rPr lang="en-GB" sz="1900" dirty="0" smtClean="0">
                <a:latin typeface="Roboto"/>
                <a:cs typeface="Roboto"/>
              </a:rPr>
              <a:t>organize a workshop on safety </a:t>
            </a:r>
            <a:r>
              <a:rPr lang="en-GB" sz="1900" dirty="0" err="1" smtClean="0">
                <a:latin typeface="Roboto"/>
                <a:cs typeface="Roboto"/>
              </a:rPr>
              <a:t>stds</a:t>
            </a:r>
            <a:r>
              <a:rPr lang="en-GB" sz="1900" dirty="0" smtClean="0">
                <a:latin typeface="Roboto"/>
                <a:cs typeface="Roboto"/>
              </a:rPr>
              <a:t> relevant to the safe use of low-GWP alternatives</a:t>
            </a:r>
          </a:p>
          <a:p>
            <a:pPr lvl="0"/>
            <a:endParaRPr lang="en-US" sz="1900" dirty="0" smtClean="0">
              <a:latin typeface="Roboto"/>
              <a:cs typeface="Roboto"/>
            </a:endParaRPr>
          </a:p>
          <a:p>
            <a:pPr lvl="0">
              <a:spcAft>
                <a:spcPts val="600"/>
              </a:spcAft>
            </a:pPr>
            <a:r>
              <a:rPr lang="en-US" sz="1900" dirty="0" smtClean="0">
                <a:latin typeface="Roboto"/>
                <a:cs typeface="Roboto"/>
              </a:rPr>
              <a:t>      The Secretariat has:</a:t>
            </a:r>
            <a:endParaRPr lang="en-GB" sz="1900" dirty="0" smtClean="0">
              <a:latin typeface="Roboto"/>
              <a:cs typeface="Roboto"/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1900" dirty="0" smtClean="0">
                <a:latin typeface="Roboto"/>
                <a:cs typeface="Roboto"/>
              </a:rPr>
              <a:t>Contacted several international </a:t>
            </a:r>
            <a:r>
              <a:rPr lang="en-US" sz="1900" dirty="0" err="1" smtClean="0">
                <a:latin typeface="Roboto"/>
                <a:cs typeface="Roboto"/>
              </a:rPr>
              <a:t>stds</a:t>
            </a:r>
            <a:r>
              <a:rPr lang="en-US" sz="1900" dirty="0" smtClean="0">
                <a:latin typeface="Roboto"/>
                <a:cs typeface="Roboto"/>
              </a:rPr>
              <a:t> bodies for the workshop and to discuss further cooperation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1900" dirty="0" smtClean="0">
                <a:latin typeface="Roboto"/>
                <a:cs typeface="Roboto"/>
              </a:rPr>
              <a:t>Finalized the agenda for the workshop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1900" dirty="0" smtClean="0">
                <a:latin typeface="Roboto"/>
                <a:cs typeface="Roboto"/>
              </a:rPr>
              <a:t>Prepared briefing notes – to be posted soon</a:t>
            </a:r>
          </a:p>
        </p:txBody>
      </p:sp>
    </p:spTree>
    <p:extLst>
      <p:ext uri="{BB962C8B-B14F-4D97-AF65-F5344CB8AC3E}">
        <p14:creationId xmlns:p14="http://schemas.microsoft.com/office/powerpoint/2010/main" val="237694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328593"/>
            <a:ext cx="808203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Decisions continued: XXVIII/5 and XXVIII/6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9784" y="1193755"/>
            <a:ext cx="8610600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200" b="1" dirty="0">
                <a:latin typeface="Roboto"/>
                <a:cs typeface="Roboto"/>
              </a:rPr>
              <a:t>Decision XXVIII/5 </a:t>
            </a:r>
            <a:endParaRPr lang="en-GB" sz="2200" b="1" dirty="0" smtClean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200" b="1" dirty="0" smtClean="0">
                <a:latin typeface="Roboto"/>
                <a:cs typeface="Roboto"/>
              </a:rPr>
              <a:t>TEAP </a:t>
            </a:r>
            <a:r>
              <a:rPr lang="en-GB" sz="2200" b="1" dirty="0">
                <a:latin typeface="Roboto"/>
                <a:cs typeface="Roboto"/>
              </a:rPr>
              <a:t>TORS for MLF replenishment </a:t>
            </a:r>
            <a:r>
              <a:rPr lang="en-GB" sz="2200" b="1" dirty="0" smtClean="0">
                <a:latin typeface="Roboto"/>
                <a:cs typeface="Roboto"/>
              </a:rPr>
              <a:t>2018-2020 </a:t>
            </a:r>
          </a:p>
          <a:p>
            <a:pPr>
              <a:spcAft>
                <a:spcPts val="600"/>
              </a:spcAft>
            </a:pPr>
            <a:r>
              <a:rPr lang="en-GB" sz="2200" dirty="0" smtClean="0">
                <a:latin typeface="Roboto"/>
                <a:cs typeface="Roboto"/>
              </a:rPr>
              <a:t>The Replenishment Task Force of </a:t>
            </a:r>
            <a:r>
              <a:rPr lang="en-GB" sz="2200" dirty="0">
                <a:latin typeface="Roboto"/>
                <a:cs typeface="Roboto"/>
              </a:rPr>
              <a:t>T</a:t>
            </a:r>
            <a:r>
              <a:rPr lang="en-GB" sz="2200" dirty="0" smtClean="0">
                <a:latin typeface="Roboto"/>
                <a:cs typeface="Roboto"/>
              </a:rPr>
              <a:t>EAP is preparing the report </a:t>
            </a:r>
            <a:r>
              <a:rPr lang="en-GB" sz="2200" dirty="0">
                <a:latin typeface="Roboto"/>
                <a:cs typeface="Roboto"/>
              </a:rPr>
              <a:t>to </a:t>
            </a:r>
            <a:r>
              <a:rPr lang="en-GB" sz="2200" dirty="0" smtClean="0">
                <a:latin typeface="Roboto"/>
                <a:cs typeface="Roboto"/>
              </a:rPr>
              <a:t>be submitted for initial discussion at OEWG39.</a:t>
            </a:r>
          </a:p>
          <a:p>
            <a:pPr lvl="1">
              <a:spcAft>
                <a:spcPts val="600"/>
              </a:spcAft>
            </a:pPr>
            <a:r>
              <a:rPr lang="en-US" sz="2200" dirty="0" smtClean="0">
                <a:solidFill>
                  <a:srgbClr val="3194FF"/>
                </a:solidFill>
                <a:latin typeface="Roboto"/>
                <a:cs typeface="Roboto"/>
              </a:rPr>
              <a:t>Executive Summary to be included in the note by the Secretariat (addendum)</a:t>
            </a:r>
            <a:endParaRPr lang="en-GB" sz="2200" dirty="0" smtClean="0">
              <a:solidFill>
                <a:srgbClr val="3194FF"/>
              </a:solidFill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endParaRPr lang="en-US" sz="2200" dirty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200" b="1" dirty="0" smtClean="0">
                <a:latin typeface="Roboto"/>
                <a:cs typeface="Roboto"/>
              </a:rPr>
              <a:t>Decision </a:t>
            </a:r>
            <a:r>
              <a:rPr lang="en-GB" sz="2200" b="1" dirty="0">
                <a:latin typeface="Roboto"/>
                <a:cs typeface="Roboto"/>
              </a:rPr>
              <a:t>XXVIII/6 </a:t>
            </a:r>
            <a:endParaRPr lang="en-GB" sz="2200" b="1" dirty="0" smtClean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200" b="1" dirty="0" smtClean="0">
                <a:latin typeface="Roboto"/>
                <a:cs typeface="Roboto"/>
              </a:rPr>
              <a:t>Essential </a:t>
            </a:r>
            <a:r>
              <a:rPr lang="en-GB" sz="2200" b="1" dirty="0">
                <a:latin typeface="Roboto"/>
                <a:cs typeface="Roboto"/>
              </a:rPr>
              <a:t>use exemption for lab and analytical </a:t>
            </a:r>
            <a:r>
              <a:rPr lang="en-GB" sz="2200" b="1" dirty="0" smtClean="0">
                <a:latin typeface="Roboto"/>
                <a:cs typeface="Roboto"/>
              </a:rPr>
              <a:t>uses for China, 2017 </a:t>
            </a:r>
            <a:r>
              <a:rPr lang="en-US" sz="2200" dirty="0" smtClean="0">
                <a:latin typeface="Roboto"/>
                <a:cs typeface="Roboto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GB" sz="2200" dirty="0" smtClean="0">
                <a:latin typeface="Roboto"/>
                <a:cs typeface="Roboto"/>
              </a:rPr>
              <a:t>65 </a:t>
            </a:r>
            <a:r>
              <a:rPr lang="en-GB" sz="2200" dirty="0">
                <a:latin typeface="Roboto"/>
                <a:cs typeface="Roboto"/>
              </a:rPr>
              <a:t>metric tonnes</a:t>
            </a:r>
            <a:r>
              <a:rPr lang="en-GB" sz="2200" b="1" dirty="0">
                <a:latin typeface="Roboto"/>
                <a:cs typeface="Roboto"/>
              </a:rPr>
              <a:t> </a:t>
            </a:r>
            <a:r>
              <a:rPr lang="en-GB" sz="2200" dirty="0">
                <a:latin typeface="Roboto"/>
                <a:cs typeface="Roboto"/>
              </a:rPr>
              <a:t>of </a:t>
            </a:r>
            <a:r>
              <a:rPr lang="en-GB" sz="2200" dirty="0" smtClean="0">
                <a:latin typeface="Roboto"/>
                <a:cs typeface="Roboto"/>
              </a:rPr>
              <a:t>carbon tetrachloride for </a:t>
            </a:r>
            <a:r>
              <a:rPr lang="en-GB" sz="2200" dirty="0">
                <a:latin typeface="Roboto"/>
                <a:cs typeface="Roboto"/>
              </a:rPr>
              <a:t>testing of </a:t>
            </a:r>
            <a:r>
              <a:rPr lang="en-GB" sz="2200" dirty="0" smtClean="0">
                <a:latin typeface="Roboto"/>
                <a:cs typeface="Roboto"/>
              </a:rPr>
              <a:t>oil, grease </a:t>
            </a:r>
            <a:r>
              <a:rPr lang="en-GB" sz="2200" dirty="0">
                <a:latin typeface="Roboto"/>
                <a:cs typeface="Roboto"/>
              </a:rPr>
              <a:t>and total petroleum hydrocarbons in </a:t>
            </a:r>
            <a:r>
              <a:rPr lang="en-GB" sz="2200" dirty="0" smtClean="0">
                <a:latin typeface="Roboto"/>
                <a:cs typeface="Roboto"/>
              </a:rPr>
              <a:t>water was approved.</a:t>
            </a:r>
          </a:p>
          <a:p>
            <a:pPr lvl="1">
              <a:spcAft>
                <a:spcPts val="600"/>
              </a:spcAft>
            </a:pPr>
            <a:r>
              <a:rPr lang="en-US" sz="2200" dirty="0" smtClean="0">
                <a:solidFill>
                  <a:srgbClr val="3194FF"/>
                </a:solidFill>
                <a:latin typeface="Roboto"/>
                <a:cs typeface="Roboto"/>
              </a:rPr>
              <a:t>A new nomination has been submitted by China and being evaluated by MCTOC/TEAP</a:t>
            </a:r>
            <a:endParaRPr lang="en-US" sz="2200" dirty="0">
              <a:solidFill>
                <a:srgbClr val="3194FF"/>
              </a:solidFill>
              <a:latin typeface="Roboto"/>
              <a:cs typeface="Roboto"/>
            </a:endParaRPr>
          </a:p>
          <a:p>
            <a:endParaRPr lang="en-US" dirty="0">
              <a:latin typeface="Roboto"/>
              <a:cs typeface="Roboto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15504" y="913369"/>
            <a:ext cx="823021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502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3683" y="253424"/>
            <a:ext cx="899031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Decisions continued: XXVIII/7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1193748"/>
            <a:ext cx="8610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b="1" dirty="0" smtClean="0">
                <a:latin typeface="Roboto"/>
                <a:cs typeface="Roboto"/>
              </a:rPr>
              <a:t>Decision </a:t>
            </a:r>
            <a:r>
              <a:rPr lang="en-GB" sz="2000" b="1" dirty="0">
                <a:latin typeface="Roboto"/>
                <a:cs typeface="Roboto"/>
              </a:rPr>
              <a:t>XXVIII/7 </a:t>
            </a:r>
            <a:endParaRPr lang="en-GB" sz="2000" b="1" dirty="0" smtClean="0">
              <a:latin typeface="Roboto"/>
              <a:cs typeface="Roboto"/>
            </a:endParaRPr>
          </a:p>
          <a:p>
            <a:pPr>
              <a:spcAft>
                <a:spcPts val="600"/>
              </a:spcAft>
            </a:pPr>
            <a:r>
              <a:rPr lang="en-GB" sz="2000" b="1" dirty="0" smtClean="0">
                <a:latin typeface="Roboto"/>
                <a:cs typeface="Roboto"/>
              </a:rPr>
              <a:t>Critical </a:t>
            </a:r>
            <a:r>
              <a:rPr lang="en-GB" sz="2000" b="1" dirty="0">
                <a:latin typeface="Roboto"/>
                <a:cs typeface="Roboto"/>
              </a:rPr>
              <a:t>use exemptions </a:t>
            </a:r>
            <a:r>
              <a:rPr lang="en-GB" sz="2000" b="1" dirty="0" smtClean="0">
                <a:latin typeface="Roboto"/>
                <a:cs typeface="Roboto"/>
              </a:rPr>
              <a:t>for approved  </a:t>
            </a:r>
            <a:r>
              <a:rPr lang="en-GB" sz="2000" b="1" dirty="0">
                <a:latin typeface="Roboto"/>
                <a:cs typeface="Roboto"/>
              </a:rPr>
              <a:t>methyl bromide for 2017 and 2018:</a:t>
            </a:r>
            <a:endParaRPr lang="en-US" sz="2000" dirty="0">
              <a:latin typeface="Roboto"/>
              <a:cs typeface="Roboto"/>
            </a:endParaRPr>
          </a:p>
          <a:p>
            <a:endParaRPr lang="en-US" dirty="0">
              <a:latin typeface="Roboto"/>
              <a:cs typeface="Roboto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081078"/>
              </p:ext>
            </p:extLst>
          </p:nvPr>
        </p:nvGraphicFramePr>
        <p:xfrm>
          <a:off x="1333500" y="2234010"/>
          <a:ext cx="6705600" cy="3845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5181600"/>
              </a:tblGrid>
              <a:tr h="39052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Roboto"/>
                          <a:cs typeface="Roboto"/>
                        </a:rPr>
                        <a:t>Year/Party</a:t>
                      </a:r>
                      <a:endParaRPr lang="en-US" dirty="0">
                        <a:latin typeface="Roboto"/>
                        <a:cs typeface="Roboto"/>
                      </a:endParaRPr>
                    </a:p>
                  </a:txBody>
                  <a:tcPr>
                    <a:solidFill>
                      <a:srgbClr val="00AE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kern="1200" dirty="0" smtClean="0">
                          <a:solidFill>
                            <a:schemeClr val="lt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Quantity (metric tonnes)</a:t>
                      </a:r>
                      <a:endParaRPr lang="en-US" dirty="0">
                        <a:latin typeface="Roboto"/>
                        <a:cs typeface="Roboto"/>
                      </a:endParaRPr>
                    </a:p>
                  </a:txBody>
                  <a:tcPr>
                    <a:solidFill>
                      <a:srgbClr val="00AEEF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Roboto"/>
                          <a:cs typeface="Roboto"/>
                        </a:rPr>
                        <a:t>2018</a:t>
                      </a:r>
                      <a:endParaRPr lang="en-US" dirty="0">
                        <a:latin typeface="Roboto"/>
                        <a:cs typeface="Robot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Roboto"/>
                        <a:cs typeface="Roboto"/>
                      </a:endParaRPr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pPr algn="r"/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Australia</a:t>
                      </a:r>
                      <a:endParaRPr lang="en-US" dirty="0">
                        <a:latin typeface="Roboto"/>
                        <a:cs typeface="Robot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Strawberry runners 29.730</a:t>
                      </a:r>
                      <a:endParaRPr lang="en-US" dirty="0">
                        <a:latin typeface="Roboto"/>
                        <a:cs typeface="Roboto"/>
                      </a:endParaRPr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Roboto"/>
                          <a:cs typeface="Roboto"/>
                        </a:rPr>
                        <a:t>2017</a:t>
                      </a:r>
                      <a:endParaRPr lang="en-US" dirty="0">
                        <a:latin typeface="Roboto"/>
                        <a:cs typeface="Robot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Roboto"/>
                        <a:cs typeface="Roboto"/>
                      </a:endParaRPr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Argentina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Strawberry fruit 38.83,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tomato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64.10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marT="0" marB="0"/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Canada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Strawberry runners (Prince Edward Island) 5.261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marT="0" marB="0"/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China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Ginger, open field 74.617;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ginger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, protected 18.36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marT="0" marB="0"/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South Africa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Roboto"/>
                          <a:ea typeface="+mn-ea"/>
                          <a:cs typeface="Roboto"/>
                        </a:rPr>
                        <a:t>Mills 4.1, structures 55.0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558681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194FF"/>
                </a:solidFill>
                <a:latin typeface="Roboto"/>
                <a:cs typeface="Roboto"/>
              </a:rPr>
              <a:t>Same parties have submitted nominations for consideration and approval this year.  MBTOC/TEAP are evaluating the nominations  </a:t>
            </a:r>
            <a:endParaRPr lang="en-US" dirty="0">
              <a:solidFill>
                <a:srgbClr val="3194FF"/>
              </a:solidFill>
              <a:latin typeface="Roboto"/>
              <a:cs typeface="Roboto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914400"/>
            <a:ext cx="7620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01"/>
          <a:stretch/>
        </p:blipFill>
        <p:spPr>
          <a:xfrm>
            <a:off x="7892258" y="320130"/>
            <a:ext cx="1031048" cy="8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01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3683" y="253424"/>
            <a:ext cx="899031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3194FF"/>
                </a:solidFill>
                <a:latin typeface="Roboto" panose="02000000000000000000" pitchFamily="2" charset="0"/>
                <a:ea typeface="Roboto" panose="02000000000000000000" pitchFamily="2" charset="0"/>
                <a:cs typeface="Century Gothic"/>
              </a:rPr>
              <a:t>Decisions continued: XXVIII/8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1126401"/>
            <a:ext cx="861060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000" b="1" dirty="0" smtClean="0">
                <a:latin typeface="Roboto"/>
                <a:cs typeface="Roboto"/>
              </a:rPr>
              <a:t>HCFC phase-out</a:t>
            </a:r>
            <a:r>
              <a:rPr lang="en-GB" sz="2000" b="1" dirty="0">
                <a:latin typeface="Roboto"/>
                <a:cs typeface="Roboto"/>
              </a:rPr>
              <a:t>: </a:t>
            </a:r>
            <a:endParaRPr lang="en-US" sz="2000" dirty="0">
              <a:latin typeface="Roboto"/>
              <a:cs typeface="Roboto"/>
            </a:endParaRPr>
          </a:p>
          <a:p>
            <a:pPr>
              <a:spcAft>
                <a:spcPts val="1200"/>
              </a:spcAft>
            </a:pPr>
            <a:r>
              <a:rPr lang="en-GB" sz="2000" dirty="0" smtClean="0">
                <a:latin typeface="Roboto"/>
                <a:cs typeface="Roboto"/>
              </a:rPr>
              <a:t>Taking into account the need for HCFCs after the non-A5s phase them out in 2020 (including the A5 parties’ needs for </a:t>
            </a:r>
            <a:r>
              <a:rPr lang="en-GB" sz="2000" dirty="0">
                <a:latin typeface="Roboto"/>
                <a:cs typeface="Roboto"/>
              </a:rPr>
              <a:t>basic domestic needs after </a:t>
            </a:r>
            <a:r>
              <a:rPr lang="en-GB" sz="2000" dirty="0" smtClean="0">
                <a:latin typeface="Roboto"/>
                <a:cs typeface="Roboto"/>
              </a:rPr>
              <a:t>2020) TEAP was requested to report at OEWG39 on: </a:t>
            </a:r>
            <a:endParaRPr lang="en-US" sz="2000" dirty="0">
              <a:latin typeface="Roboto"/>
              <a:cs typeface="Roboto"/>
            </a:endParaRP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Roboto"/>
                <a:cs typeface="Roboto"/>
              </a:rPr>
              <a:t>sectors </a:t>
            </a:r>
            <a:r>
              <a:rPr lang="en-GB" sz="2000" dirty="0">
                <a:latin typeface="Roboto"/>
                <a:cs typeface="Roboto"/>
              </a:rPr>
              <a:t>where essential uses </a:t>
            </a:r>
            <a:r>
              <a:rPr lang="en-GB" sz="2000" dirty="0" smtClean="0">
                <a:latin typeface="Roboto"/>
                <a:cs typeface="Roboto"/>
              </a:rPr>
              <a:t>for non-Article 5 parties may </a:t>
            </a:r>
            <a:r>
              <a:rPr lang="en-GB" sz="2000" dirty="0">
                <a:latin typeface="Roboto"/>
                <a:cs typeface="Roboto"/>
              </a:rPr>
              <a:t>be needed after 1 Jan 2020, including estimated </a:t>
            </a:r>
            <a:r>
              <a:rPr lang="en-GB" sz="2000" dirty="0" smtClean="0">
                <a:latin typeface="Roboto"/>
                <a:cs typeface="Roboto"/>
              </a:rPr>
              <a:t>volumes </a:t>
            </a:r>
            <a:endParaRPr lang="en-US" sz="2000" dirty="0">
              <a:latin typeface="Roboto"/>
              <a:cs typeface="Roboto"/>
            </a:endParaRP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Roboto"/>
                <a:cs typeface="Roboto"/>
              </a:rPr>
              <a:t>the </a:t>
            </a:r>
            <a:r>
              <a:rPr lang="en-GB" sz="2000" dirty="0">
                <a:latin typeface="Roboto"/>
                <a:cs typeface="Roboto"/>
              </a:rPr>
              <a:t>servicing </a:t>
            </a:r>
            <a:r>
              <a:rPr lang="en-GB" sz="2000" dirty="0" smtClean="0">
                <a:latin typeface="Roboto"/>
                <a:cs typeface="Roboto"/>
              </a:rPr>
              <a:t>requirements for </a:t>
            </a:r>
            <a:r>
              <a:rPr lang="en-GB" sz="2000" dirty="0">
                <a:latin typeface="Roboto"/>
                <a:cs typeface="Roboto"/>
              </a:rPr>
              <a:t>RAC equipment between 2020 and </a:t>
            </a:r>
            <a:r>
              <a:rPr lang="en-GB" sz="2000" dirty="0" smtClean="0">
                <a:latin typeface="Roboto"/>
                <a:cs typeface="Roboto"/>
              </a:rPr>
              <a:t>2030 </a:t>
            </a:r>
            <a:r>
              <a:rPr lang="en-GB" sz="2000" dirty="0">
                <a:latin typeface="Roboto"/>
                <a:cs typeface="Roboto"/>
              </a:rPr>
              <a:t>for </a:t>
            </a:r>
            <a:r>
              <a:rPr lang="en-GB" sz="2000" dirty="0" smtClean="0">
                <a:latin typeface="Roboto"/>
                <a:cs typeface="Roboto"/>
              </a:rPr>
              <a:t>non-Article </a:t>
            </a:r>
            <a:r>
              <a:rPr lang="en-GB" sz="2000" dirty="0">
                <a:latin typeface="Roboto"/>
                <a:cs typeface="Roboto"/>
              </a:rPr>
              <a:t>5 parties and </a:t>
            </a:r>
            <a:endParaRPr lang="en-US" sz="2000" dirty="0">
              <a:latin typeface="Roboto"/>
              <a:cs typeface="Roboto"/>
            </a:endParaRP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Roboto"/>
                <a:cs typeface="Roboto"/>
              </a:rPr>
              <a:t>recent </a:t>
            </a:r>
            <a:r>
              <a:rPr lang="en-GB" sz="2000" dirty="0">
                <a:latin typeface="Roboto"/>
                <a:cs typeface="Roboto"/>
              </a:rPr>
              <a:t>volumes of production of each </a:t>
            </a:r>
            <a:r>
              <a:rPr lang="en-GB" sz="2000" dirty="0" smtClean="0">
                <a:latin typeface="Roboto"/>
                <a:cs typeface="Roboto"/>
              </a:rPr>
              <a:t>HCFC </a:t>
            </a:r>
            <a:r>
              <a:rPr lang="en-GB" sz="2000" dirty="0">
                <a:latin typeface="Roboto"/>
                <a:cs typeface="Roboto"/>
              </a:rPr>
              <a:t>to satisfy basic domestic needs and make estimates of future production and needs </a:t>
            </a:r>
            <a:r>
              <a:rPr lang="en-GB" sz="2000" dirty="0" smtClean="0">
                <a:latin typeface="Roboto"/>
                <a:cs typeface="Roboto"/>
              </a:rPr>
              <a:t>of Article 5 parties beyond </a:t>
            </a:r>
            <a:r>
              <a:rPr lang="en-GB" sz="2000" dirty="0">
                <a:latin typeface="Roboto"/>
                <a:cs typeface="Roboto"/>
              </a:rPr>
              <a:t>January </a:t>
            </a:r>
            <a:r>
              <a:rPr lang="en-GB" sz="2000" dirty="0" smtClean="0">
                <a:latin typeface="Roboto"/>
                <a:cs typeface="Roboto"/>
              </a:rPr>
              <a:t>2020</a:t>
            </a:r>
            <a:endParaRPr lang="en-US" sz="2000" dirty="0">
              <a:latin typeface="Roboto"/>
              <a:cs typeface="Robo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Roboto"/>
                <a:cs typeface="Roboto"/>
              </a:rPr>
              <a:t>Parties </a:t>
            </a:r>
            <a:r>
              <a:rPr lang="en-US" sz="2000" dirty="0" smtClean="0">
                <a:latin typeface="Roboto"/>
                <a:cs typeface="Roboto"/>
              </a:rPr>
              <a:t>were invited </a:t>
            </a:r>
            <a:r>
              <a:rPr lang="en-US" sz="2000" dirty="0">
                <a:latin typeface="Roboto"/>
                <a:cs typeface="Roboto"/>
              </a:rPr>
              <a:t>to provide relevant information to Ozone Secretariat by </a:t>
            </a:r>
            <a:r>
              <a:rPr lang="en-US" sz="2000" dirty="0" smtClean="0">
                <a:latin typeface="Roboto"/>
                <a:cs typeface="Roboto"/>
              </a:rPr>
              <a:t>15 </a:t>
            </a:r>
            <a:r>
              <a:rPr lang="en-US" sz="2000" dirty="0">
                <a:latin typeface="Roboto"/>
                <a:cs typeface="Roboto"/>
              </a:rPr>
              <a:t>March </a:t>
            </a:r>
            <a:r>
              <a:rPr lang="en-US" sz="2000" dirty="0" smtClean="0">
                <a:latin typeface="Roboto"/>
                <a:cs typeface="Roboto"/>
              </a:rPr>
              <a:t>2017</a:t>
            </a:r>
          </a:p>
          <a:p>
            <a:pPr marL="914400" lvl="5"/>
            <a:r>
              <a:rPr lang="en-US" sz="1600" dirty="0">
                <a:solidFill>
                  <a:srgbClr val="3194FF"/>
                </a:solidFill>
                <a:latin typeface="Roboto"/>
                <a:cs typeface="Roboto"/>
              </a:rPr>
              <a:t>(Oz Sec sent reminders o</a:t>
            </a:r>
            <a:r>
              <a:rPr lang="en-US" sz="1600" dirty="0" smtClean="0">
                <a:solidFill>
                  <a:srgbClr val="3194FF"/>
                </a:solidFill>
                <a:latin typeface="Roboto"/>
                <a:cs typeface="Roboto"/>
              </a:rPr>
              <a:t>n 20 February and received 8 submissions so far) </a:t>
            </a:r>
            <a:endParaRPr lang="en-GB" sz="1600" dirty="0">
              <a:solidFill>
                <a:srgbClr val="3194FF"/>
              </a:solidFill>
              <a:latin typeface="Roboto"/>
              <a:cs typeface="Robo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Roboto"/>
              <a:cs typeface="Roboto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" y="914400"/>
            <a:ext cx="7295386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01"/>
          <a:stretch/>
        </p:blipFill>
        <p:spPr>
          <a:xfrm>
            <a:off x="7892258" y="320130"/>
            <a:ext cx="1031048" cy="8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39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Environment_PPT_English_ver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</TotalTime>
  <Words>1809</Words>
  <Application>Microsoft Office PowerPoint</Application>
  <PresentationFormat>On-screen Show (4:3)</PresentationFormat>
  <Paragraphs>214</Paragraphs>
  <Slides>20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UNEnvironment_PPT_English_ver2</vt:lpstr>
      <vt:lpstr>1.  Decisions by MOP28 2.  Issues for consideration by OEWG39 3.  Key happenings in 2017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presentation comes here</dc:title>
  <dc:creator>Dan Teng'o</dc:creator>
  <cp:lastModifiedBy>Liazzat Rabbiosi</cp:lastModifiedBy>
  <cp:revision>54</cp:revision>
  <dcterms:created xsi:type="dcterms:W3CDTF">2017-03-24T08:00:19Z</dcterms:created>
  <dcterms:modified xsi:type="dcterms:W3CDTF">2017-05-23T03:57:48Z</dcterms:modified>
</cp:coreProperties>
</file>