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17" r:id="rId2"/>
    <p:sldId id="327" r:id="rId3"/>
    <p:sldId id="318" r:id="rId4"/>
    <p:sldId id="331" r:id="rId5"/>
    <p:sldId id="319" r:id="rId6"/>
    <p:sldId id="321" r:id="rId7"/>
    <p:sldId id="320" r:id="rId8"/>
    <p:sldId id="322" r:id="rId9"/>
    <p:sldId id="323" r:id="rId10"/>
    <p:sldId id="324" r:id="rId11"/>
    <p:sldId id="325" r:id="rId12"/>
    <p:sldId id="334" r:id="rId13"/>
    <p:sldId id="328" r:id="rId14"/>
    <p:sldId id="329" r:id="rId15"/>
    <p:sldId id="332" r:id="rId16"/>
    <p:sldId id="333" r:id="rId17"/>
    <p:sldId id="336" r:id="rId18"/>
    <p:sldId id="330" r:id="rId19"/>
    <p:sldId id="335" r:id="rId20"/>
    <p:sldId id="337" r:id="rId21"/>
    <p:sldId id="32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72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C237F-93FB-4C07-B177-77E5CE475A9E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C819E-EB93-40A4-A9AE-3BF5DF717D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277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A8168-2631-41CD-AC91-5727BA901F4E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5F87F-6383-4D6F-8C6F-3E3970EDD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8623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37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37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370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370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370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370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370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370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370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370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37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370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37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37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37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37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37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37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37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37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FDED-A42A-4508-9251-9D047E434D6A}" type="datetime1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Stakeholders Workshop on HCFC Phase Out Management Plan  (HPMP) Stage-II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DEA9-09F3-4892-8692-60905AE04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32ED-6896-4DB3-87E4-82D019BD95CD}" type="datetime1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Stakeholders Workshop on HCFC Phase Out Management Plan  (HPMP) Stage-II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DEA9-09F3-4892-8692-60905AE04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5CA5-B1F5-42AE-ACF3-F0CD9E5022CD}" type="datetime1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Stakeholders Workshop on HCFC Phase Out Management Plan  (HPMP) Stage-II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DEA9-09F3-4892-8692-60905AE04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3383" y="274638"/>
            <a:ext cx="6113417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10BD-FA1E-40C6-99C1-0A4AE4AD75E5}" type="datetime1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Stakeholders Workshop on HCFC Phase Out Management Plan  (HPMP) Stage-II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DEA9-09F3-4892-8692-60905AE04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7AEF-7DE8-48E4-8BA9-B1EDCBD8853B}" type="datetime1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Stakeholders Workshop on HCFC Phase Out Management Plan  (HPMP) Stage-II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DEA9-09F3-4892-8692-60905AE04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CC88-CC26-48D4-B91C-EE296A646939}" type="datetime1">
              <a:rPr lang="en-US" smtClean="0"/>
              <a:pPr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Stakeholders Workshop on HCFC Phase Out Management Plan  (HPMP) Stage-II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DEA9-09F3-4892-8692-60905AE04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17C3-F31E-42D5-A17C-B336E8CEA1A5}" type="datetime1">
              <a:rPr lang="en-US" smtClean="0"/>
              <a:pPr/>
              <a:t>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Stakeholders Workshop on HCFC Phase Out Management Plan  (HPMP) Stage-II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DEA9-09F3-4892-8692-60905AE04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E8D74-3164-404F-93E1-09324A1EF252}" type="datetime1">
              <a:rPr lang="en-US" smtClean="0"/>
              <a:pPr/>
              <a:t>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Stakeholders Workshop on HCFC Phase Out Management Plan  (HPMP) Stage-II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DEA9-09F3-4892-8692-60905AE04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75AAF-8A4C-4FCE-880B-1FAE1EF99A20}" type="datetime1">
              <a:rPr lang="en-US" smtClean="0"/>
              <a:pPr/>
              <a:t>1/16/2018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Stakeholders Workshop on HCFC Phase Out Management Plan  (HPMP) Stage-II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DEA9-09F3-4892-8692-60905AE04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0845-2C78-4034-93A6-0E854FB9620B}" type="datetime1">
              <a:rPr lang="en-US" smtClean="0"/>
              <a:pPr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Stakeholders Workshop on HCFC Phase Out Management Plan  (HPMP) Stage-II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DEA9-09F3-4892-8692-60905AE04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E5EE-AAE7-48E2-89B2-58179CD655EC}" type="datetime1">
              <a:rPr lang="en-US" smtClean="0"/>
              <a:pPr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Stakeholders Workshop on HCFC Phase Out Management Plan  (HPMP) Stage-II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DEA9-09F3-4892-8692-60905AE04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86492-B03F-4D51-B180-71908E6F18AD}" type="datetime1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Stakeholders Workshop on HCFC Phase Out Management Plan  (HPMP) Stage-II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BDEA9-09F3-4892-8692-60905AE04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7.jpeg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2.tiff"/><Relationship Id="rId10" Type="http://schemas.openxmlformats.org/officeDocument/2006/relationships/image" Target="../media/image30.png"/><Relationship Id="rId4" Type="http://schemas.openxmlformats.org/officeDocument/2006/relationships/image" Target="../media/image1.jpeg"/><Relationship Id="rId9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1.jpe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g"/><Relationship Id="rId10" Type="http://schemas.openxmlformats.org/officeDocument/2006/relationships/image" Target="../media/image36.png"/><Relationship Id="rId4" Type="http://schemas.openxmlformats.org/officeDocument/2006/relationships/image" Target="../media/image2.tiff"/><Relationship Id="rId9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2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2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2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2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2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2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2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2.tif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2.tiff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2.tiff"/><Relationship Id="rId9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2.tiff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Manali\Manali\PPT background\business-ppt-photo-business-ppt-background-jpg-20140425042435-5359811396d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600"/>
            <a:ext cx="9144000" cy="6858000"/>
          </a:xfrm>
          <a:prstGeom prst="rect">
            <a:avLst/>
          </a:prstGeom>
          <a:noFill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DEA9-09F3-4892-8692-60905AE042C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495300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  </a:t>
            </a:r>
            <a:endParaRPr lang="en-IN" dirty="0"/>
          </a:p>
        </p:txBody>
      </p:sp>
      <p:pic>
        <p:nvPicPr>
          <p:cNvPr id="7" name="Picture 6" descr="C:\Users\Murali\AppData\Local\Microsoft\Windows\Temporary Internet Files\Content.IE5\95DKQ2U1\New IPUA Logo.t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400"/>
            <a:ext cx="12954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62000" y="4495800"/>
            <a:ext cx="7648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 Indian Polyurethane Association   17 Jan 2018    New Delhi</a:t>
            </a:r>
            <a:endParaRPr lang="en-I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2691825"/>
            <a:ext cx="6390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National Cooling Action Plan Seminar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367692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Manali\Manali\PPT background\business-ppt-photo-business-ppt-background-jpg-20140425042435-5359811396d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28600"/>
            <a:ext cx="9144000" cy="6858000"/>
          </a:xfrm>
          <a:prstGeom prst="rect">
            <a:avLst/>
          </a:prstGeom>
          <a:noFill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DEA9-09F3-4892-8692-60905AE042C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495300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  </a:t>
            </a:r>
            <a:endParaRPr lang="en-IN" dirty="0"/>
          </a:p>
        </p:txBody>
      </p:sp>
      <p:pic>
        <p:nvPicPr>
          <p:cNvPr id="7" name="Picture 6" descr="C:\Users\Murali\AppData\Local\Microsoft\Windows\Temporary Internet Files\Content.IE5\95DKQ2U1\New IPUA Logo.t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400"/>
            <a:ext cx="12954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33400" y="76200"/>
            <a:ext cx="4599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Different Application Methods</a:t>
            </a:r>
            <a:endParaRPr lang="en-IN" sz="2800" dirty="0"/>
          </a:p>
        </p:txBody>
      </p:sp>
      <p:pic>
        <p:nvPicPr>
          <p:cNvPr id="8" name="Picture 9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5800"/>
            <a:ext cx="249595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04800" y="2785646"/>
            <a:ext cx="2042547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sz="1600" dirty="0" smtClean="0">
                <a:cs typeface="Arial" pitchFamily="34" charset="0"/>
              </a:rPr>
              <a:t>Basement Insulation</a:t>
            </a:r>
            <a:endParaRPr lang="en-US" sz="1600" dirty="0">
              <a:cs typeface="Arial" pitchFamily="34" charset="0"/>
            </a:endParaRPr>
          </a:p>
        </p:txBody>
      </p:sp>
      <p:pic>
        <p:nvPicPr>
          <p:cNvPr id="10" name="Picture 4" descr="image00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3200" y="685800"/>
            <a:ext cx="2440814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971800" y="2819400"/>
            <a:ext cx="1585690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sz="1600" dirty="0" smtClean="0">
                <a:cs typeface="Arial" pitchFamily="34" charset="0"/>
              </a:rPr>
              <a:t>Floor Insulation</a:t>
            </a:r>
            <a:endParaRPr lang="en-US" sz="1600" dirty="0">
              <a:cs typeface="Arial" pitchFamily="34" charset="0"/>
            </a:endParaRPr>
          </a:p>
        </p:txBody>
      </p:sp>
      <p:pic>
        <p:nvPicPr>
          <p:cNvPr id="13" name="Picture 6" descr="九寨天堂007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10200" y="762000"/>
            <a:ext cx="2213851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5257800" y="2785646"/>
            <a:ext cx="2523448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sz="1600" dirty="0" smtClean="0">
                <a:cs typeface="Arial" pitchFamily="34" charset="0"/>
              </a:rPr>
              <a:t>Direct to Deck Metal Roof</a:t>
            </a:r>
            <a:endParaRPr lang="en-US" sz="1600" dirty="0">
              <a:cs typeface="Arial" pitchFamily="34" charset="0"/>
            </a:endParaRPr>
          </a:p>
        </p:txBody>
      </p:sp>
      <p:pic>
        <p:nvPicPr>
          <p:cNvPr id="15" name="Picture 2" descr="image00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57800" y="3366681"/>
            <a:ext cx="2743200" cy="204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5181600" y="5452646"/>
            <a:ext cx="3209754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 dirty="0" smtClean="0">
                <a:cs typeface="Arial" pitchFamily="34" charset="0"/>
              </a:rPr>
              <a:t>Cavity Wall Insulation- XPS</a:t>
            </a:r>
            <a:endParaRPr lang="en-US" sz="1600" dirty="0">
              <a:cs typeface="Arial" pitchFamily="34" charset="0"/>
            </a:endParaRPr>
          </a:p>
        </p:txBody>
      </p:sp>
      <p:pic>
        <p:nvPicPr>
          <p:cNvPr id="17" name="Picture 9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365514"/>
            <a:ext cx="3200399" cy="2882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2057400" y="3352800"/>
            <a:ext cx="2344574" cy="33855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sz="1600" dirty="0" smtClean="0">
                <a:solidFill>
                  <a:schemeClr val="bg1"/>
                </a:solidFill>
                <a:cs typeface="Arial" pitchFamily="34" charset="0"/>
              </a:rPr>
              <a:t>Inverted Roof Concept</a:t>
            </a:r>
            <a:endParaRPr 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0064667"/>
              </p:ext>
            </p:extLst>
          </p:nvPr>
        </p:nvGraphicFramePr>
        <p:xfrm>
          <a:off x="76200" y="3657600"/>
          <a:ext cx="1905000" cy="1664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Photo Editor Photo" r:id="rId11" imgW="2857899" imgH="1980952" progId="">
                  <p:embed/>
                </p:oleObj>
              </mc:Choice>
              <mc:Fallback>
                <p:oleObj name="Photo Editor Photo" r:id="rId11" imgW="2857899" imgH="1980952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3657600"/>
                        <a:ext cx="1905000" cy="166473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304800" y="5410200"/>
            <a:ext cx="1301959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sz="1600" dirty="0">
                <a:cs typeface="Arial" pitchFamily="34" charset="0"/>
              </a:rPr>
              <a:t>Spray Foam</a:t>
            </a:r>
          </a:p>
        </p:txBody>
      </p:sp>
    </p:spTree>
    <p:extLst>
      <p:ext uri="{BB962C8B-B14F-4D97-AF65-F5344CB8AC3E}">
        <p14:creationId xmlns:p14="http://schemas.microsoft.com/office/powerpoint/2010/main" val="354816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Manali\Manali\PPT background\business-ppt-photo-business-ppt-background-jpg-20140425042435-5359811396d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14745"/>
            <a:ext cx="9144000" cy="6858000"/>
          </a:xfrm>
          <a:prstGeom prst="rect">
            <a:avLst/>
          </a:prstGeom>
          <a:noFill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DEA9-09F3-4892-8692-60905AE042C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495300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  </a:t>
            </a:r>
            <a:endParaRPr lang="en-IN" dirty="0"/>
          </a:p>
        </p:txBody>
      </p:sp>
      <p:pic>
        <p:nvPicPr>
          <p:cNvPr id="7" name="Picture 6" descr="C:\Users\Murali\AppData\Local\Microsoft\Windows\Temporary Internet Files\Content.IE5\95DKQ2U1\New IPUA Logo.t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400"/>
            <a:ext cx="129540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62000"/>
            <a:ext cx="2362200" cy="23449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483" y="762000"/>
            <a:ext cx="1855717" cy="23449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762000"/>
            <a:ext cx="2203655" cy="24816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53" y="3827277"/>
            <a:ext cx="2512292" cy="18877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49" y="3903477"/>
            <a:ext cx="2112105" cy="18115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848" y="4191000"/>
            <a:ext cx="1898855" cy="1668880"/>
          </a:xfrm>
          <a:prstGeom prst="rect">
            <a:avLst/>
          </a:prstGeom>
        </p:spPr>
      </p:pic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438150" y="3352800"/>
            <a:ext cx="4855304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sz="1600" dirty="0" smtClean="0">
                <a:solidFill>
                  <a:schemeClr val="tx2"/>
                </a:solidFill>
                <a:cs typeface="Arial" pitchFamily="34" charset="0"/>
              </a:rPr>
              <a:t>PU External Thermal Insulation Composite System </a:t>
            </a:r>
            <a:endParaRPr lang="en-US" sz="160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858552" y="3429000"/>
            <a:ext cx="2523448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600" dirty="0" smtClean="0">
                <a:solidFill>
                  <a:schemeClr val="tx2"/>
                </a:solidFill>
                <a:cs typeface="Arial" pitchFamily="34" charset="0"/>
              </a:rPr>
              <a:t>PU Roof Insulation with </a:t>
            </a:r>
          </a:p>
          <a:p>
            <a:pPr algn="ctr"/>
            <a:r>
              <a:rPr lang="en-US" sz="1600" dirty="0" smtClean="0">
                <a:solidFill>
                  <a:schemeClr val="tx2"/>
                </a:solidFill>
                <a:cs typeface="Arial" pitchFamily="34" charset="0"/>
              </a:rPr>
              <a:t>water proofing membrane</a:t>
            </a:r>
            <a:endParaRPr lang="en-US" sz="160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52400"/>
            <a:ext cx="6818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Different Application Methods - Polyurethane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54816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Manali\Manali\PPT background\business-ppt-photo-business-ppt-background-jpg-20140425042435-5359811396d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600"/>
            <a:ext cx="9144000" cy="6858000"/>
          </a:xfrm>
          <a:prstGeom prst="rect">
            <a:avLst/>
          </a:prstGeom>
          <a:noFill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DEA9-09F3-4892-8692-60905AE042C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495300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  </a:t>
            </a:r>
            <a:endParaRPr lang="en-IN" dirty="0"/>
          </a:p>
        </p:txBody>
      </p:sp>
      <p:pic>
        <p:nvPicPr>
          <p:cNvPr id="7" name="Picture 6" descr="C:\Users\Murali\AppData\Local\Microsoft\Windows\Temporary Internet Files\Content.IE5\95DKQ2U1\New IPUA Logo.t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400"/>
            <a:ext cx="129540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1075" y="762000"/>
            <a:ext cx="3756212" cy="44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6"/>
          <p:cNvSpPr>
            <a:spLocks noGrp="1"/>
          </p:cNvSpPr>
          <p:nvPr>
            <p:ph idx="1"/>
          </p:nvPr>
        </p:nvSpPr>
        <p:spPr>
          <a:xfrm>
            <a:off x="4191000" y="1447800"/>
            <a:ext cx="4572000" cy="3962400"/>
          </a:xfrm>
        </p:spPr>
        <p:txBody>
          <a:bodyPr>
            <a:normAutofit lnSpcReduction="10000"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Five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Climate Zones in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India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ECBC refers to these and suggest different compliance for different zones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2313" indent="-360363">
              <a:spcBef>
                <a:spcPts val="0"/>
              </a:spcBef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Hot – Dry</a:t>
            </a:r>
          </a:p>
          <a:p>
            <a:pPr marL="722313" indent="-360363">
              <a:spcBef>
                <a:spcPts val="0"/>
              </a:spcBef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Warm – Humid</a:t>
            </a:r>
          </a:p>
          <a:p>
            <a:pPr marL="722313" indent="-360363">
              <a:spcBef>
                <a:spcPts val="0"/>
              </a:spcBef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Composite</a:t>
            </a:r>
          </a:p>
          <a:p>
            <a:pPr marL="722313" indent="-360363">
              <a:spcBef>
                <a:spcPts val="0"/>
              </a:spcBef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Temperate</a:t>
            </a:r>
          </a:p>
          <a:p>
            <a:pPr marL="722313" indent="-360363">
              <a:spcBef>
                <a:spcPts val="0"/>
              </a:spcBef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Cold</a:t>
            </a:r>
          </a:p>
          <a:p>
            <a:pPr marL="722313" indent="-360363">
              <a:spcBef>
                <a:spcPts val="0"/>
              </a:spcBef>
              <a:defRPr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value </a:t>
            </a:r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Specified for all zones (roofs &amp; walls)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76200"/>
            <a:ext cx="3666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Climate Map of India</a:t>
            </a:r>
            <a:endParaRPr lang="en-IN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943600"/>
            <a:ext cx="147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 : ECBC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2054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Manali\Manali\PPT background\business-ppt-photo-business-ppt-background-jpg-20140425042435-5359811396d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600"/>
            <a:ext cx="9144000" cy="6858000"/>
          </a:xfrm>
          <a:prstGeom prst="rect">
            <a:avLst/>
          </a:prstGeom>
          <a:noFill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DEA9-09F3-4892-8692-60905AE042C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495300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  </a:t>
            </a:r>
            <a:endParaRPr lang="en-IN" dirty="0"/>
          </a:p>
        </p:txBody>
      </p:sp>
      <p:pic>
        <p:nvPicPr>
          <p:cNvPr id="7" name="Picture 6" descr="C:\Users\Murali\AppData\Local\Microsoft\Windows\Temporary Internet Files\Content.IE5\95DKQ2U1\New IPUA Logo.t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400"/>
            <a:ext cx="12954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7408333" cy="1524001"/>
          </a:xfrm>
        </p:spPr>
        <p:txBody>
          <a:bodyPr>
            <a:normAutofit fontScale="47500" lnSpcReduction="20000"/>
          </a:bodyPr>
          <a:lstStyle/>
          <a:p>
            <a:pPr>
              <a:spcBef>
                <a:spcPts val="0"/>
              </a:spcBef>
              <a:defRPr/>
            </a:pPr>
            <a:endPara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3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</a:t>
            </a:r>
            <a:r>
              <a:rPr lang="en-US" sz="3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U-factor is prescribed for the complete roof </a:t>
            </a:r>
            <a:r>
              <a:rPr lang="en-US" sz="3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assembly.</a:t>
            </a:r>
            <a:endParaRPr lang="en-US" sz="3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3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R-value is prescribed for insulation alone (excluding air films</a:t>
            </a:r>
            <a:r>
              <a:rPr lang="en-US" sz="3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3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 made for proper  placement, installation and protection of insulation 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2" t="35162" r="16136" b="18456"/>
          <a:stretch>
            <a:fillRect/>
          </a:stretch>
        </p:blipFill>
        <p:spPr bwMode="auto">
          <a:xfrm>
            <a:off x="371139" y="2438400"/>
            <a:ext cx="8458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647700" y="0"/>
            <a:ext cx="8343900" cy="76200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ECBC Requirements: Prescriptive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(Roof)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6107668"/>
            <a:ext cx="147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 : ECBC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5840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Manali\Manali\PPT background\business-ppt-photo-business-ppt-background-jpg-20140425042435-5359811396d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600"/>
            <a:ext cx="9144000" cy="6858000"/>
          </a:xfrm>
          <a:prstGeom prst="rect">
            <a:avLst/>
          </a:prstGeom>
          <a:noFill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DEA9-09F3-4892-8692-60905AE042C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495300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  </a:t>
            </a:r>
            <a:endParaRPr lang="en-IN" dirty="0"/>
          </a:p>
        </p:txBody>
      </p:sp>
      <p:pic>
        <p:nvPicPr>
          <p:cNvPr id="7" name="Picture 6" descr="C:\Users\Murali\AppData\Local\Microsoft\Windows\Temporary Internet Files\Content.IE5\95DKQ2U1\New IPUA Logo.t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400"/>
            <a:ext cx="12954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81000" y="152400"/>
            <a:ext cx="670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ECBC Requirements: Prescriptive </a:t>
            </a:r>
            <a:r>
              <a:rPr lang="en-US" sz="2800" spc="-85" dirty="0" smtClean="0">
                <a:latin typeface="Arial" panose="020B0604020202020204" pitchFamily="34" charset="0"/>
                <a:cs typeface="Arial" panose="020B0604020202020204" pitchFamily="34" charset="0"/>
              </a:rPr>
              <a:t>( Wall )</a:t>
            </a:r>
            <a:endParaRPr lang="en-IN" sz="28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87867" y="990600"/>
            <a:ext cx="7408333" cy="83820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ct val="0"/>
              </a:spcBef>
            </a:pPr>
            <a:endPara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U-factor is prescribed for the complete wall assembly</a:t>
            </a:r>
          </a:p>
          <a:p>
            <a:pPr>
              <a:spcBef>
                <a:spcPct val="0"/>
              </a:spcBef>
            </a:pPr>
            <a:endParaRPr lang="en-US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R-value is prescribed for insulation alone (excluding air films)</a:t>
            </a:r>
          </a:p>
          <a:p>
            <a:endParaRPr lang="en-US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0" t="19600" r="18500" b="30000"/>
          <a:stretch>
            <a:fillRect/>
          </a:stretch>
        </p:blipFill>
        <p:spPr bwMode="auto">
          <a:xfrm>
            <a:off x="304800" y="1981200"/>
            <a:ext cx="8279802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4800" y="6107668"/>
            <a:ext cx="147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 : ECBC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5840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Manali\Manali\PPT background\business-ppt-photo-business-ppt-background-jpg-20140425042435-5359811396d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DEA9-09F3-4892-8692-60905AE042C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495300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  </a:t>
            </a:r>
            <a:endParaRPr lang="en-IN" dirty="0"/>
          </a:p>
        </p:txBody>
      </p:sp>
      <p:pic>
        <p:nvPicPr>
          <p:cNvPr id="7" name="Picture 6" descr="C:\Users\Murali\AppData\Local\Microsoft\Windows\Temporary Internet Files\Content.IE5\95DKQ2U1\New IPUA Logo.t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400"/>
            <a:ext cx="12954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0" y="300335"/>
            <a:ext cx="7276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Heat Load Components - Warm Humid Climate - Chennai</a:t>
            </a:r>
            <a:endParaRPr lang="en-IN" sz="2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901918"/>
              </p:ext>
            </p:extLst>
          </p:nvPr>
        </p:nvGraphicFramePr>
        <p:xfrm>
          <a:off x="4534749" y="762000"/>
          <a:ext cx="4304451" cy="2380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657"/>
                <a:gridCol w="2853794"/>
              </a:tblGrid>
              <a:tr h="429820">
                <a:tc gridSpan="2">
                  <a:txBody>
                    <a:bodyPr/>
                    <a:lstStyle/>
                    <a:p>
                      <a:r>
                        <a:rPr lang="en-US" sz="1800" dirty="0" smtClean="0"/>
                        <a:t>Summer Heat Flow (May)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9820">
                <a:tc gridSpan="2">
                  <a:txBody>
                    <a:bodyPr/>
                    <a:lstStyle/>
                    <a:p>
                      <a:r>
                        <a:rPr lang="en-US" sz="1800" dirty="0" smtClean="0"/>
                        <a:t>Weather Conditions</a:t>
                      </a:r>
                      <a:endParaRPr lang="en-US" sz="18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76045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Temperature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Min.: 18.7</a:t>
                      </a:r>
                      <a:r>
                        <a:rPr lang="en-US" sz="1800" baseline="30000" dirty="0" smtClean="0"/>
                        <a:t>o</a:t>
                      </a:r>
                      <a:r>
                        <a:rPr lang="en-US" sz="1800" baseline="0" dirty="0" smtClean="0"/>
                        <a:t>C, </a:t>
                      </a:r>
                      <a:r>
                        <a:rPr lang="en-US" sz="1800" dirty="0" smtClean="0"/>
                        <a:t>Max.: 42.6</a:t>
                      </a:r>
                      <a:r>
                        <a:rPr lang="en-US" sz="1800" baseline="30000" dirty="0" smtClean="0"/>
                        <a:t>o</a:t>
                      </a:r>
                      <a:r>
                        <a:rPr lang="en-US" sz="1800" baseline="0" dirty="0" smtClean="0"/>
                        <a:t>C, Avg.: ~32</a:t>
                      </a:r>
                      <a:r>
                        <a:rPr lang="en-US" sz="1800" baseline="30000" dirty="0" smtClean="0"/>
                        <a:t>o</a:t>
                      </a:r>
                      <a:r>
                        <a:rPr lang="en-US" sz="1800" baseline="0" dirty="0" smtClean="0"/>
                        <a:t>C</a:t>
                      </a:r>
                      <a:endParaRPr lang="en-US" sz="1800" dirty="0"/>
                    </a:p>
                  </a:txBody>
                  <a:tcPr/>
                </a:tc>
              </a:tr>
              <a:tr h="76045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Relative Humidity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Min.: 13%, Max.: 97%, </a:t>
                      </a:r>
                      <a:r>
                        <a:rPr lang="en-US" sz="1800" baseline="0" dirty="0" smtClean="0"/>
                        <a:t>Avg.: ~50%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643240"/>
              </p:ext>
            </p:extLst>
          </p:nvPr>
        </p:nvGraphicFramePr>
        <p:xfrm>
          <a:off x="4558868" y="3276600"/>
          <a:ext cx="4356532" cy="2361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626"/>
                <a:gridCol w="1803906"/>
              </a:tblGrid>
              <a:tr h="435997">
                <a:tc gridSpan="2">
                  <a:txBody>
                    <a:bodyPr/>
                    <a:lstStyle/>
                    <a:p>
                      <a:r>
                        <a:rPr lang="en-US" sz="1800" dirty="0" smtClean="0"/>
                        <a:t>Net heat</a:t>
                      </a:r>
                      <a:r>
                        <a:rPr lang="en-US" sz="1800" baseline="0" dirty="0" smtClean="0"/>
                        <a:t> flow per unit area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1152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Roof (15 m</a:t>
                      </a:r>
                      <a:r>
                        <a:rPr lang="en-US" sz="1800" baseline="30000" dirty="0" smtClean="0"/>
                        <a:t>2</a:t>
                      </a:r>
                      <a:r>
                        <a:rPr lang="en-US" sz="1800" dirty="0" smtClean="0"/>
                        <a:t>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17.0 kWh/m</a:t>
                      </a:r>
                      <a:r>
                        <a:rPr lang="en-US" sz="1800" baseline="30000" dirty="0" smtClean="0"/>
                        <a:t>2</a:t>
                      </a:r>
                      <a:endParaRPr lang="en-US" sz="1800" baseline="30000" dirty="0"/>
                    </a:p>
                  </a:txBody>
                  <a:tcPr/>
                </a:tc>
              </a:tr>
              <a:tr h="41152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Wall (47.6 m</a:t>
                      </a:r>
                      <a:r>
                        <a:rPr lang="en-US" sz="1800" baseline="30000" dirty="0" smtClean="0"/>
                        <a:t>2</a:t>
                      </a:r>
                      <a:r>
                        <a:rPr lang="en-US" sz="1800" dirty="0" smtClean="0"/>
                        <a:t>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7.3 kWh/m</a:t>
                      </a:r>
                      <a:r>
                        <a:rPr lang="en-US" sz="1800" baseline="30000" dirty="0" smtClean="0"/>
                        <a:t>2</a:t>
                      </a:r>
                      <a:endParaRPr lang="en-US" sz="1800" baseline="30000" dirty="0"/>
                    </a:p>
                  </a:txBody>
                  <a:tcPr/>
                </a:tc>
              </a:tr>
              <a:tr h="41152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Window (8.4 m</a:t>
                      </a:r>
                      <a:r>
                        <a:rPr lang="en-US" sz="1800" baseline="30000" dirty="0" smtClean="0"/>
                        <a:t>2</a:t>
                      </a:r>
                      <a:r>
                        <a:rPr lang="en-US" sz="1800" dirty="0" smtClean="0"/>
                        <a:t>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44.5</a:t>
                      </a:r>
                      <a:r>
                        <a:rPr lang="en-US" sz="1800" baseline="0" dirty="0" smtClean="0"/>
                        <a:t> kWh/m</a:t>
                      </a:r>
                      <a:r>
                        <a:rPr lang="en-US" sz="1800" baseline="30000" dirty="0" smtClean="0"/>
                        <a:t>2</a:t>
                      </a:r>
                      <a:endParaRPr lang="en-US" sz="1800" baseline="30000" dirty="0"/>
                    </a:p>
                  </a:txBody>
                  <a:tcPr/>
                </a:tc>
              </a:tr>
              <a:tr h="69136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Infiltration (based on floor area 15 m</a:t>
                      </a:r>
                      <a:r>
                        <a:rPr lang="en-US" sz="1800" baseline="30000" dirty="0" smtClean="0"/>
                        <a:t>2</a:t>
                      </a:r>
                      <a:r>
                        <a:rPr lang="en-US" sz="1800" dirty="0" smtClean="0"/>
                        <a:t>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4.9 kWh/m2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7" t="13199" r="14007" b="10331"/>
          <a:stretch/>
        </p:blipFill>
        <p:spPr bwMode="auto">
          <a:xfrm>
            <a:off x="1104257" y="1524000"/>
            <a:ext cx="3086743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8800" y="7620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Roof: 25%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2438400" y="1131332"/>
            <a:ext cx="304800" cy="3926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-76200" y="1642646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Wall: 32%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Down Arrow 14"/>
          <p:cNvSpPr/>
          <p:nvPr/>
        </p:nvSpPr>
        <p:spPr>
          <a:xfrm rot="16200000">
            <a:off x="718066" y="1937266"/>
            <a:ext cx="304800" cy="3926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3335" y="3072825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Windows: 36%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" y="51816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Infiltration: 7%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Curved Connector 18"/>
          <p:cNvCxnSpPr/>
          <p:nvPr/>
        </p:nvCxnSpPr>
        <p:spPr>
          <a:xfrm flipV="1">
            <a:off x="762000" y="4724400"/>
            <a:ext cx="565666" cy="304800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Down Arrow 19"/>
          <p:cNvSpPr/>
          <p:nvPr/>
        </p:nvSpPr>
        <p:spPr>
          <a:xfrm rot="16200000">
            <a:off x="729734" y="3613666"/>
            <a:ext cx="304800" cy="3926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259748" y="6019800"/>
            <a:ext cx="1600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b="1" dirty="0" smtClean="0"/>
              <a:t>Source </a:t>
            </a:r>
            <a:r>
              <a:rPr lang="en-US" sz="1200" b="1" dirty="0"/>
              <a:t>: </a:t>
            </a:r>
            <a:r>
              <a:rPr lang="en-US" sz="1200" b="1" dirty="0" smtClean="0"/>
              <a:t>BEEP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40181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Manali\Manali\PPT background\business-ppt-photo-business-ppt-background-jpg-20140425042435-5359811396d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19501"/>
            <a:ext cx="9144000" cy="6858000"/>
          </a:xfrm>
          <a:prstGeom prst="rect">
            <a:avLst/>
          </a:prstGeom>
          <a:noFill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DEA9-09F3-4892-8692-60905AE042C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495300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  </a:t>
            </a:r>
            <a:endParaRPr lang="en-IN" dirty="0"/>
          </a:p>
        </p:txBody>
      </p:sp>
      <p:pic>
        <p:nvPicPr>
          <p:cNvPr id="7" name="Picture 6" descr="C:\Users\Murali\AppData\Local\Microsoft\Windows\Temporary Internet Files\Content.IE5\95DKQ2U1\New IPUA Logo.t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400"/>
            <a:ext cx="12954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76200" y="990600"/>
            <a:ext cx="4191000" cy="464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7" t="13199" r="14007" b="10331"/>
          <a:stretch/>
        </p:blipFill>
        <p:spPr bwMode="auto">
          <a:xfrm>
            <a:off x="1180457" y="2438400"/>
            <a:ext cx="308674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Down Arrow 13"/>
          <p:cNvSpPr/>
          <p:nvPr/>
        </p:nvSpPr>
        <p:spPr>
          <a:xfrm>
            <a:off x="2514600" y="2045732"/>
            <a:ext cx="304800" cy="3926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6200000">
            <a:off x="805934" y="2699266"/>
            <a:ext cx="304800" cy="3926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16200000">
            <a:off x="805934" y="4070866"/>
            <a:ext cx="304800" cy="3926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urved Connector 16"/>
          <p:cNvCxnSpPr/>
          <p:nvPr/>
        </p:nvCxnSpPr>
        <p:spPr>
          <a:xfrm flipV="1">
            <a:off x="958334" y="4572000"/>
            <a:ext cx="565666" cy="304800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905000" y="16426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Roof: 31</a:t>
            </a:r>
            <a:r>
              <a:rPr lang="en-US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" y="2252246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Wall: 32%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3530025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Windows: 31%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" y="48768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Infiltration: 6%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5334000"/>
            <a:ext cx="3841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Direct heat gain from windows not accounted</a:t>
            </a: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381000" y="5895201"/>
            <a:ext cx="1600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b="1" dirty="0" smtClean="0"/>
              <a:t>Source </a:t>
            </a:r>
            <a:r>
              <a:rPr lang="en-US" sz="1200" b="1" dirty="0"/>
              <a:t>: </a:t>
            </a:r>
            <a:r>
              <a:rPr lang="en-US" sz="1200" b="1" dirty="0" smtClean="0"/>
              <a:t>BEEP</a:t>
            </a:r>
            <a:endParaRPr lang="en-US" sz="1200" b="1" dirty="0"/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750145"/>
              </p:ext>
            </p:extLst>
          </p:nvPr>
        </p:nvGraphicFramePr>
        <p:xfrm>
          <a:off x="4763349" y="914400"/>
          <a:ext cx="4304451" cy="2380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657"/>
                <a:gridCol w="2853794"/>
              </a:tblGrid>
              <a:tr h="429820">
                <a:tc gridSpan="2"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Summer Heat Flow (May)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9820">
                <a:tc gridSpan="2">
                  <a:txBody>
                    <a:bodyPr/>
                    <a:lstStyle/>
                    <a:p>
                      <a:r>
                        <a:rPr lang="en-US" sz="1800" dirty="0" smtClean="0"/>
                        <a:t>Weather Conditions</a:t>
                      </a:r>
                      <a:endParaRPr lang="en-US" sz="18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76045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Temperature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Min.: 18.7</a:t>
                      </a:r>
                      <a:r>
                        <a:rPr lang="en-US" sz="1800" baseline="30000" dirty="0" smtClean="0"/>
                        <a:t>o</a:t>
                      </a:r>
                      <a:r>
                        <a:rPr lang="en-US" sz="1800" baseline="0" dirty="0" smtClean="0"/>
                        <a:t>C, </a:t>
                      </a:r>
                      <a:r>
                        <a:rPr lang="en-US" sz="1800" dirty="0" smtClean="0"/>
                        <a:t>Max.: 42.6</a:t>
                      </a:r>
                      <a:r>
                        <a:rPr lang="en-US" sz="1800" baseline="30000" dirty="0" smtClean="0"/>
                        <a:t>o</a:t>
                      </a:r>
                      <a:r>
                        <a:rPr lang="en-US" sz="1800" baseline="0" dirty="0" smtClean="0"/>
                        <a:t>C, Avg.: ~32</a:t>
                      </a:r>
                      <a:r>
                        <a:rPr lang="en-US" sz="1800" baseline="30000" dirty="0" smtClean="0"/>
                        <a:t>o</a:t>
                      </a:r>
                      <a:r>
                        <a:rPr lang="en-US" sz="1800" baseline="0" dirty="0" smtClean="0"/>
                        <a:t>C</a:t>
                      </a:r>
                      <a:endParaRPr lang="en-US" sz="1800" dirty="0"/>
                    </a:p>
                  </a:txBody>
                  <a:tcPr/>
                </a:tc>
              </a:tr>
              <a:tr h="76045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Relative Humidity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Min.: 13%, Max.: 97%, </a:t>
                      </a:r>
                      <a:r>
                        <a:rPr lang="en-US" sz="1800" baseline="0" dirty="0" smtClean="0"/>
                        <a:t>Avg.: ~50%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69956"/>
              </p:ext>
            </p:extLst>
          </p:nvPr>
        </p:nvGraphicFramePr>
        <p:xfrm>
          <a:off x="4763349" y="3486858"/>
          <a:ext cx="4304451" cy="2380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657"/>
                <a:gridCol w="2853794"/>
              </a:tblGrid>
              <a:tr h="429820">
                <a:tc gridSpan="2"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Summer Heat Flow (May)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9820">
                <a:tc gridSpan="2">
                  <a:txBody>
                    <a:bodyPr/>
                    <a:lstStyle/>
                    <a:p>
                      <a:r>
                        <a:rPr lang="en-US" sz="1800" dirty="0" smtClean="0"/>
                        <a:t>Weather Conditions</a:t>
                      </a:r>
                      <a:endParaRPr lang="en-US" sz="18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76045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Temperature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Min.: 18.7</a:t>
                      </a:r>
                      <a:r>
                        <a:rPr lang="en-US" sz="1800" baseline="30000" dirty="0" smtClean="0"/>
                        <a:t>o</a:t>
                      </a:r>
                      <a:r>
                        <a:rPr lang="en-US" sz="1800" baseline="0" dirty="0" smtClean="0"/>
                        <a:t>C, </a:t>
                      </a:r>
                      <a:r>
                        <a:rPr lang="en-US" sz="1800" dirty="0" smtClean="0"/>
                        <a:t>Max.: 42.6</a:t>
                      </a:r>
                      <a:r>
                        <a:rPr lang="en-US" sz="1800" baseline="30000" dirty="0" smtClean="0"/>
                        <a:t>o</a:t>
                      </a:r>
                      <a:r>
                        <a:rPr lang="en-US" sz="1800" baseline="0" dirty="0" smtClean="0"/>
                        <a:t>C, Avg.: ~32</a:t>
                      </a:r>
                      <a:r>
                        <a:rPr lang="en-US" sz="1800" baseline="30000" dirty="0" smtClean="0"/>
                        <a:t>o</a:t>
                      </a:r>
                      <a:r>
                        <a:rPr lang="en-US" sz="1800" baseline="0" dirty="0" smtClean="0"/>
                        <a:t>C</a:t>
                      </a:r>
                      <a:endParaRPr lang="en-US" sz="1800" dirty="0"/>
                    </a:p>
                  </a:txBody>
                  <a:tcPr/>
                </a:tc>
              </a:tr>
              <a:tr h="76045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Relative Humidity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Min.: 13%, Max.: 97%, </a:t>
                      </a:r>
                      <a:r>
                        <a:rPr lang="en-US" sz="1800" baseline="0" dirty="0" smtClean="0"/>
                        <a:t>Avg.: ~50%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" y="152400"/>
            <a:ext cx="7763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Heat Load Component – Composite Climate ( Delhi )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40181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Manali\Manali\PPT background\business-ppt-photo-business-ppt-background-jpg-20140425042435-5359811396d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600"/>
            <a:ext cx="9144000" cy="6858000"/>
          </a:xfrm>
          <a:prstGeom prst="rect">
            <a:avLst/>
          </a:prstGeom>
          <a:noFill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DEA9-09F3-4892-8692-60905AE042C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495300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  </a:t>
            </a:r>
            <a:endParaRPr lang="en-IN" dirty="0"/>
          </a:p>
        </p:txBody>
      </p:sp>
      <p:pic>
        <p:nvPicPr>
          <p:cNvPr id="7" name="Picture 6" descr="C:\Users\Murali\AppData\Local\Microsoft\Windows\Temporary Internet Files\Content.IE5\95DKQ2U1\New IPUA Logo.t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400"/>
            <a:ext cx="129540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" t="1553" r="4954" b="22101"/>
          <a:stretch/>
        </p:blipFill>
        <p:spPr bwMode="auto">
          <a:xfrm>
            <a:off x="0" y="1981200"/>
            <a:ext cx="9144000" cy="389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6478" y="685800"/>
            <a:ext cx="8554122" cy="1219200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building in a typical summer day in Composite climate (Indore, M.P.)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With a roof of 40mm insulation with metal cladding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Up to 6-7</a:t>
            </a:r>
            <a:r>
              <a:rPr lang="en-US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 cooler than ambient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Up to 4-5</a:t>
            </a:r>
            <a:r>
              <a:rPr lang="en-US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 cooler than RCC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52400"/>
            <a:ext cx="3852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Impact of Roof Insulation</a:t>
            </a:r>
            <a:endParaRPr lang="en-IN" sz="2800" dirty="0"/>
          </a:p>
        </p:txBody>
      </p:sp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228600" y="6200001"/>
            <a:ext cx="1600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b="1" dirty="0" smtClean="0"/>
              <a:t>Source </a:t>
            </a:r>
            <a:r>
              <a:rPr lang="en-US" sz="1200" b="1" dirty="0"/>
              <a:t>: </a:t>
            </a:r>
            <a:r>
              <a:rPr lang="en-US" sz="1200" b="1" dirty="0" smtClean="0"/>
              <a:t>BEEP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42013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Manali\Manali\PPT background\business-ppt-photo-business-ppt-background-jpg-20140425042435-5359811396d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600"/>
            <a:ext cx="9144000" cy="6858000"/>
          </a:xfrm>
          <a:prstGeom prst="rect">
            <a:avLst/>
          </a:prstGeom>
          <a:noFill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DEA9-09F3-4892-8692-60905AE042C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495300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  </a:t>
            </a:r>
            <a:endParaRPr lang="en-IN" dirty="0"/>
          </a:p>
        </p:txBody>
      </p:sp>
      <p:pic>
        <p:nvPicPr>
          <p:cNvPr id="7" name="Picture 6" descr="C:\Users\Murali\AppData\Local\Microsoft\Windows\Temporary Internet Files\Content.IE5\95DKQ2U1\New IPUA Logo.t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400"/>
            <a:ext cx="129540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 descr="C:\Users\Murali\Desktop\ICE event Backdrop_Spray Foam_10x10ft.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-2057400"/>
            <a:ext cx="10972800" cy="1097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40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Manali\Manali\PPT background\business-ppt-photo-business-ppt-background-jpg-20140425042435-5359811396d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45660"/>
            <a:ext cx="9144000" cy="6858000"/>
          </a:xfrm>
          <a:prstGeom prst="rect">
            <a:avLst/>
          </a:prstGeom>
          <a:noFill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DEA9-09F3-4892-8692-60905AE042C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495300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  </a:t>
            </a:r>
            <a:endParaRPr lang="en-IN" dirty="0"/>
          </a:p>
        </p:txBody>
      </p:sp>
      <p:pic>
        <p:nvPicPr>
          <p:cNvPr id="7" name="Picture 6" descr="C:\Users\Murali\AppData\Local\Microsoft\Windows\Temporary Internet Files\Content.IE5\95DKQ2U1\New IPUA Logo.t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400"/>
            <a:ext cx="12954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09600" y="76200"/>
            <a:ext cx="1751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Challenges</a:t>
            </a:r>
            <a:endParaRPr lang="en-IN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990600"/>
            <a:ext cx="384650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 smtClean="0"/>
              <a:t>  Awareness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24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dirty="0" smtClean="0"/>
              <a:t>  Mandatory </a:t>
            </a:r>
          </a:p>
          <a:p>
            <a:r>
              <a:rPr lang="en-US" sz="2400" dirty="0" smtClean="0"/>
              <a:t> </a:t>
            </a:r>
            <a:endParaRPr lang="en-US" sz="24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dirty="0" smtClean="0"/>
              <a:t>  Implementation issues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24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dirty="0" smtClean="0"/>
              <a:t>  Energy </a:t>
            </a:r>
            <a:r>
              <a:rPr lang="en-US" sz="2400" dirty="0"/>
              <a:t>Guzzling </a:t>
            </a:r>
            <a:r>
              <a:rPr lang="en-US" sz="2400" dirty="0" smtClean="0"/>
              <a:t>Buildings 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24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dirty="0" smtClean="0"/>
              <a:t>  Life Cycle Analysis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24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dirty="0" smtClean="0"/>
              <a:t>  Standardization</a:t>
            </a:r>
            <a:endParaRPr lang="en-US" sz="2400" dirty="0"/>
          </a:p>
          <a:p>
            <a:pPr marL="285750" indent="-285750">
              <a:buFont typeface="Wingdings" pitchFamily="2" charset="2"/>
              <a:buChar char="q"/>
            </a:pP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34192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G:\Manali\Manali\PPT background\business-ppt-photo-business-ppt-background-jpg-20140425042435-5359811396d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7620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33400" cy="365125"/>
          </a:xfrm>
        </p:spPr>
        <p:txBody>
          <a:bodyPr/>
          <a:lstStyle/>
          <a:p>
            <a:fld id="{D0CBDEA9-09F3-4892-8692-60905AE042C4}" type="slidenum">
              <a:rPr lang="en-US" smtClean="0">
                <a:solidFill>
                  <a:schemeClr val="tx1"/>
                </a:solidFill>
              </a:rPr>
              <a:pPr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9" name="Group 41"/>
          <p:cNvGrpSpPr>
            <a:grpSpLocks/>
          </p:cNvGrpSpPr>
          <p:nvPr/>
        </p:nvGrpSpPr>
        <p:grpSpPr bwMode="auto">
          <a:xfrm>
            <a:off x="317500" y="2995613"/>
            <a:ext cx="2957513" cy="2449512"/>
            <a:chOff x="136" y="1887"/>
            <a:chExt cx="1863" cy="1543"/>
          </a:xfrm>
        </p:grpSpPr>
        <p:sp>
          <p:nvSpPr>
            <p:cNvPr id="10" name="AutoShape 21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36" y="1887"/>
              <a:ext cx="1573" cy="182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00" b="1">
                  <a:ea typeface="SimSun" pitchFamily="2" charset="-122"/>
                </a:rPr>
                <a:t>Polyol</a:t>
              </a:r>
            </a:p>
          </p:txBody>
        </p:sp>
        <p:sp>
          <p:nvSpPr>
            <p:cNvPr id="12" name="AutoShape 22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36" y="2159"/>
              <a:ext cx="1573" cy="182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00" b="1">
                  <a:ea typeface="SimSun" pitchFamily="2" charset="-122"/>
                </a:rPr>
                <a:t>Fire retardant (Optional)</a:t>
              </a:r>
            </a:p>
          </p:txBody>
        </p:sp>
        <p:sp>
          <p:nvSpPr>
            <p:cNvPr id="13" name="AutoShape 23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36" y="2431"/>
              <a:ext cx="1573" cy="182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00" b="1">
                  <a:ea typeface="SimSun" pitchFamily="2" charset="-122"/>
                </a:rPr>
                <a:t>Surface active agent</a:t>
              </a:r>
            </a:p>
          </p:txBody>
        </p:sp>
        <p:sp>
          <p:nvSpPr>
            <p:cNvPr id="14" name="AutoShape 24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36" y="2704"/>
              <a:ext cx="1573" cy="182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00" b="1">
                  <a:ea typeface="SimSun" pitchFamily="2" charset="-122"/>
                </a:rPr>
                <a:t>Accelerating agent</a:t>
              </a:r>
            </a:p>
          </p:txBody>
        </p:sp>
        <p:sp>
          <p:nvSpPr>
            <p:cNvPr id="15" name="AutoShape 25"/>
            <p:cNvSpPr>
              <a:spLocks noChangeArrowheads="1"/>
            </p:cNvSpPr>
            <p:nvPr/>
          </p:nvSpPr>
          <p:spPr bwMode="auto">
            <a:xfrm>
              <a:off x="136" y="2976"/>
              <a:ext cx="1573" cy="182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00" b="1">
                  <a:ea typeface="SimSun" pitchFamily="2" charset="-122"/>
                </a:rPr>
                <a:t>Water</a:t>
              </a:r>
            </a:p>
          </p:txBody>
        </p:sp>
        <p:sp>
          <p:nvSpPr>
            <p:cNvPr id="16" name="AutoShape 26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36" y="3248"/>
              <a:ext cx="1573" cy="182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00" b="1">
                  <a:ea typeface="SimSun" pitchFamily="2" charset="-122"/>
                </a:rPr>
                <a:t>Blowing agent</a:t>
              </a:r>
            </a:p>
          </p:txBody>
        </p:sp>
        <p:sp>
          <p:nvSpPr>
            <p:cNvPr id="17" name="AutoShape 27"/>
            <p:cNvSpPr>
              <a:spLocks/>
            </p:cNvSpPr>
            <p:nvPr/>
          </p:nvSpPr>
          <p:spPr bwMode="auto">
            <a:xfrm>
              <a:off x="1751" y="1899"/>
              <a:ext cx="248" cy="1530"/>
            </a:xfrm>
            <a:prstGeom prst="rightBrace">
              <a:avLst>
                <a:gd name="adj1" fmla="val 51411"/>
                <a:gd name="adj2" fmla="val 50000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34" name="AutoShape 30"/>
          <p:cNvSpPr>
            <a:spLocks noChangeArrowheads="1"/>
          </p:cNvSpPr>
          <p:nvPr/>
        </p:nvSpPr>
        <p:spPr bwMode="auto">
          <a:xfrm>
            <a:off x="355600" y="2057400"/>
            <a:ext cx="2497138" cy="2889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 b="1" dirty="0" err="1">
                <a:solidFill>
                  <a:schemeClr val="bg1"/>
                </a:solidFill>
              </a:rPr>
              <a:t>Isocyanates</a:t>
            </a:r>
            <a:endParaRPr lang="zh-CN" altLang="en-US" sz="1400" b="1" dirty="0">
              <a:solidFill>
                <a:schemeClr val="bg1"/>
              </a:solidFill>
              <a:ea typeface="SimSun" pitchFamily="2" charset="-122"/>
            </a:endParaRPr>
          </a:p>
        </p:txBody>
      </p:sp>
      <p:grpSp>
        <p:nvGrpSpPr>
          <p:cNvPr id="35" name="Group 43"/>
          <p:cNvGrpSpPr>
            <a:grpSpLocks/>
          </p:cNvGrpSpPr>
          <p:nvPr/>
        </p:nvGrpSpPr>
        <p:grpSpPr bwMode="auto">
          <a:xfrm>
            <a:off x="355600" y="2057400"/>
            <a:ext cx="2970213" cy="288925"/>
            <a:chOff x="224" y="1296"/>
            <a:chExt cx="1871" cy="182"/>
          </a:xfrm>
        </p:grpSpPr>
        <p:sp>
          <p:nvSpPr>
            <p:cNvPr id="36" name="AutoShape 30"/>
            <p:cNvSpPr>
              <a:spLocks noChangeArrowheads="1"/>
            </p:cNvSpPr>
            <p:nvPr/>
          </p:nvSpPr>
          <p:spPr bwMode="auto">
            <a:xfrm>
              <a:off x="224" y="1296"/>
              <a:ext cx="1573" cy="182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1400" b="1" dirty="0" err="1">
                  <a:solidFill>
                    <a:schemeClr val="bg1"/>
                  </a:solidFill>
                </a:rPr>
                <a:t>Isocyanates</a:t>
              </a:r>
              <a:endParaRPr lang="zh-CN" altLang="en-US" sz="1400" b="1" dirty="0">
                <a:solidFill>
                  <a:schemeClr val="bg1"/>
                </a:solidFill>
                <a:ea typeface="SimSun" pitchFamily="2" charset="-122"/>
              </a:endParaRPr>
            </a:p>
          </p:txBody>
        </p:sp>
        <p:sp>
          <p:nvSpPr>
            <p:cNvPr id="37" name="AutoShape 31"/>
            <p:cNvSpPr>
              <a:spLocks noChangeArrowheads="1"/>
            </p:cNvSpPr>
            <p:nvPr/>
          </p:nvSpPr>
          <p:spPr bwMode="auto">
            <a:xfrm>
              <a:off x="1859" y="1341"/>
              <a:ext cx="236" cy="104"/>
            </a:xfrm>
            <a:prstGeom prst="notchedRightArrow">
              <a:avLst>
                <a:gd name="adj1" fmla="val 50000"/>
                <a:gd name="adj2" fmla="val 56731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38" name="Oval 2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429000" y="1985963"/>
            <a:ext cx="2881313" cy="50323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 b="1" dirty="0" err="1">
                <a:solidFill>
                  <a:schemeClr val="bg1"/>
                </a:solidFill>
              </a:rPr>
              <a:t>Isocyanates</a:t>
            </a:r>
            <a:endParaRPr lang="zh-CN" altLang="en-US" sz="1400" b="1" dirty="0">
              <a:solidFill>
                <a:schemeClr val="bg1"/>
              </a:solidFill>
              <a:ea typeface="SimSun" pitchFamily="2" charset="-122"/>
            </a:endParaRPr>
          </a:p>
        </p:txBody>
      </p:sp>
      <p:sp>
        <p:nvSpPr>
          <p:cNvPr id="39" name="Oval 33"/>
          <p:cNvSpPr>
            <a:spLocks noChangeArrowheads="1"/>
          </p:cNvSpPr>
          <p:nvPr/>
        </p:nvSpPr>
        <p:spPr bwMode="auto">
          <a:xfrm>
            <a:off x="6858000" y="2667000"/>
            <a:ext cx="2093912" cy="2033587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zh-CN" sz="1600" b="1" dirty="0">
                <a:solidFill>
                  <a:srgbClr val="000000"/>
                </a:solidFill>
                <a:ea typeface="SimSun" pitchFamily="2" charset="-122"/>
              </a:rPr>
              <a:t>Polyurethane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DE" altLang="zh-CN" sz="1400" b="1" dirty="0">
              <a:solidFill>
                <a:srgbClr val="000000"/>
              </a:solidFill>
              <a:ea typeface="SimSun" pitchFamily="2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de-DE" sz="1400" b="1" dirty="0">
              <a:solidFill>
                <a:srgbClr val="000000"/>
              </a:solidFill>
              <a:ea typeface="SimSun" pitchFamily="2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de-DE" sz="1400" b="1" dirty="0">
              <a:solidFill>
                <a:srgbClr val="000000"/>
              </a:solidFill>
              <a:ea typeface="SimSun" pitchFamily="2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de-DE" sz="1400" b="1" dirty="0">
              <a:solidFill>
                <a:srgbClr val="000000"/>
              </a:solidFill>
              <a:ea typeface="SimSun" pitchFamily="2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400" b="1" dirty="0">
              <a:solidFill>
                <a:srgbClr val="000000"/>
              </a:solidFill>
              <a:ea typeface="SimSun" pitchFamily="2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400" b="1" dirty="0">
              <a:solidFill>
                <a:srgbClr val="000000"/>
              </a:solidFill>
              <a:ea typeface="SimSun" pitchFamily="2" charset="-122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581640"/>
              </p:ext>
            </p:extLst>
          </p:nvPr>
        </p:nvGraphicFramePr>
        <p:xfrm>
          <a:off x="7391400" y="3409950"/>
          <a:ext cx="1011238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ISIS/Draw Sketch" r:id="rId5" imgW="1094219" imgH="857011" progId="ISISServer">
                  <p:embed/>
                </p:oleObj>
              </mc:Choice>
              <mc:Fallback>
                <p:oleObj name="ISIS/Draw Sketch" r:id="rId5" imgW="1094219" imgH="857011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3409950"/>
                        <a:ext cx="1011238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AutoShape 35"/>
          <p:cNvSpPr>
            <a:spLocks noChangeArrowheads="1"/>
          </p:cNvSpPr>
          <p:nvPr/>
        </p:nvSpPr>
        <p:spPr bwMode="auto">
          <a:xfrm flipV="1">
            <a:off x="4724400" y="2551112"/>
            <a:ext cx="792163" cy="649288"/>
          </a:xfrm>
          <a:custGeom>
            <a:avLst/>
            <a:gdLst>
              <a:gd name="G0" fmla="+- 17151 0 0"/>
              <a:gd name="G1" fmla="+- 3855 0 0"/>
              <a:gd name="G2" fmla="+- 12158 0 3855"/>
              <a:gd name="G3" fmla="+- G2 0 3855"/>
              <a:gd name="G4" fmla="*/ G3 32768 32059"/>
              <a:gd name="G5" fmla="*/ G4 1 2"/>
              <a:gd name="G6" fmla="+- 21600 0 17151"/>
              <a:gd name="G7" fmla="*/ G6 3855 6079"/>
              <a:gd name="G8" fmla="+- G7 17151 0"/>
              <a:gd name="T0" fmla="*/ 17151 w 21600"/>
              <a:gd name="T1" fmla="*/ 0 h 21600"/>
              <a:gd name="T2" fmla="*/ 17151 w 21600"/>
              <a:gd name="T3" fmla="*/ 12158 h 21600"/>
              <a:gd name="T4" fmla="*/ 2273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7151" y="0"/>
                </a:lnTo>
                <a:lnTo>
                  <a:pt x="17151" y="3855"/>
                </a:lnTo>
                <a:lnTo>
                  <a:pt x="12427" y="3855"/>
                </a:lnTo>
                <a:cubicBezTo>
                  <a:pt x="5564" y="3855"/>
                  <a:pt x="0" y="7572"/>
                  <a:pt x="0" y="12158"/>
                </a:cubicBezTo>
                <a:lnTo>
                  <a:pt x="0" y="21600"/>
                </a:lnTo>
                <a:lnTo>
                  <a:pt x="4546" y="21600"/>
                </a:lnTo>
                <a:lnTo>
                  <a:pt x="4546" y="12158"/>
                </a:lnTo>
                <a:cubicBezTo>
                  <a:pt x="4546" y="10029"/>
                  <a:pt x="8074" y="8303"/>
                  <a:pt x="12427" y="8303"/>
                </a:cubicBezTo>
                <a:lnTo>
                  <a:pt x="17151" y="8303"/>
                </a:lnTo>
                <a:lnTo>
                  <a:pt x="17151" y="12158"/>
                </a:lnTo>
                <a:close/>
              </a:path>
            </a:pathLst>
          </a:cu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1" name="AutoShape 34"/>
          <p:cNvSpPr>
            <a:spLocks noChangeArrowheads="1"/>
          </p:cNvSpPr>
          <p:nvPr/>
        </p:nvSpPr>
        <p:spPr bwMode="auto">
          <a:xfrm>
            <a:off x="4724400" y="3309937"/>
            <a:ext cx="793750" cy="576263"/>
          </a:xfrm>
          <a:custGeom>
            <a:avLst/>
            <a:gdLst>
              <a:gd name="G0" fmla="+- 17319 0 0"/>
              <a:gd name="G1" fmla="+- 3987 0 0"/>
              <a:gd name="G2" fmla="+- 12158 0 3987"/>
              <a:gd name="G3" fmla="+- G2 0 3987"/>
              <a:gd name="G4" fmla="*/ G3 32768 32059"/>
              <a:gd name="G5" fmla="*/ G4 1 2"/>
              <a:gd name="G6" fmla="+- 21600 0 17319"/>
              <a:gd name="G7" fmla="*/ G6 3987 6079"/>
              <a:gd name="G8" fmla="+- G7 17319 0"/>
              <a:gd name="T0" fmla="*/ 17319 w 21600"/>
              <a:gd name="T1" fmla="*/ 0 h 21600"/>
              <a:gd name="T2" fmla="*/ 17319 w 21600"/>
              <a:gd name="T3" fmla="*/ 12158 h 21600"/>
              <a:gd name="T4" fmla="*/ 2139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7319" y="0"/>
                </a:lnTo>
                <a:lnTo>
                  <a:pt x="17319" y="3987"/>
                </a:lnTo>
                <a:lnTo>
                  <a:pt x="12427" y="3987"/>
                </a:lnTo>
                <a:cubicBezTo>
                  <a:pt x="5564" y="3987"/>
                  <a:pt x="0" y="7645"/>
                  <a:pt x="0" y="12158"/>
                </a:cubicBezTo>
                <a:lnTo>
                  <a:pt x="0" y="21600"/>
                </a:lnTo>
                <a:lnTo>
                  <a:pt x="4277" y="21600"/>
                </a:lnTo>
                <a:lnTo>
                  <a:pt x="4277" y="12158"/>
                </a:lnTo>
                <a:cubicBezTo>
                  <a:pt x="4277" y="9956"/>
                  <a:pt x="7926" y="8171"/>
                  <a:pt x="12427" y="8171"/>
                </a:cubicBezTo>
                <a:lnTo>
                  <a:pt x="17319" y="8171"/>
                </a:lnTo>
                <a:lnTo>
                  <a:pt x="17319" y="12158"/>
                </a:lnTo>
                <a:close/>
              </a:path>
            </a:pathLst>
          </a:cu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2" name="Oval 28"/>
          <p:cNvSpPr>
            <a:spLocks noChangeArrowheads="1"/>
          </p:cNvSpPr>
          <p:nvPr/>
        </p:nvSpPr>
        <p:spPr bwMode="auto">
          <a:xfrm>
            <a:off x="3440113" y="3962400"/>
            <a:ext cx="2882900" cy="503238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 b="1" dirty="0">
                <a:solidFill>
                  <a:srgbClr val="FF0000"/>
                </a:solidFill>
              </a:rPr>
              <a:t>Polyols</a:t>
            </a:r>
            <a:endParaRPr lang="zh-CN" altLang="en-US" sz="1400" b="1" dirty="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44" name="Oval 32"/>
          <p:cNvSpPr>
            <a:spLocks noChangeArrowheads="1"/>
          </p:cNvSpPr>
          <p:nvPr/>
        </p:nvSpPr>
        <p:spPr bwMode="auto">
          <a:xfrm>
            <a:off x="5588000" y="2925763"/>
            <a:ext cx="792163" cy="792162"/>
          </a:xfrm>
          <a:prstGeom prst="ellipse">
            <a:avLst/>
          </a:prstGeom>
          <a:solidFill>
            <a:srgbClr val="0000FF"/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chemeClr val="bg1"/>
                </a:solidFill>
                <a:ea typeface="SimSun" pitchFamily="2" charset="-122"/>
              </a:rPr>
              <a:t>Mixed</a:t>
            </a:r>
          </a:p>
        </p:txBody>
      </p:sp>
      <p:sp>
        <p:nvSpPr>
          <p:cNvPr id="45" name="AutoShape 36"/>
          <p:cNvSpPr>
            <a:spLocks noChangeArrowheads="1"/>
          </p:cNvSpPr>
          <p:nvPr/>
        </p:nvSpPr>
        <p:spPr bwMode="auto">
          <a:xfrm>
            <a:off x="6453188" y="3133725"/>
            <a:ext cx="431800" cy="358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228600" y="228600"/>
            <a:ext cx="3019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 smtClean="0"/>
              <a:t>Polyurethane Foam</a:t>
            </a:r>
            <a:endParaRPr lang="en-IN" sz="2800" dirty="0"/>
          </a:p>
        </p:txBody>
      </p:sp>
      <p:pic>
        <p:nvPicPr>
          <p:cNvPr id="28" name="Picture 27" descr="C:\Users\Murali\AppData\Local\Microsoft\Windows\Temporary Internet Files\Content.IE5\95DKQ2U1\New IPUA Logo.tif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791200"/>
            <a:ext cx="1524000" cy="99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524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4" grpId="0" animBg="1"/>
      <p:bldP spid="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Manali\Manali\PPT background\business-ppt-photo-business-ppt-background-jpg-20140425042435-5359811396d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600"/>
            <a:ext cx="9144000" cy="6858000"/>
          </a:xfrm>
          <a:prstGeom prst="rect">
            <a:avLst/>
          </a:prstGeom>
          <a:noFill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DEA9-09F3-4892-8692-60905AE042C4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495300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  </a:t>
            </a:r>
            <a:endParaRPr lang="en-IN" dirty="0"/>
          </a:p>
        </p:txBody>
      </p:sp>
      <p:pic>
        <p:nvPicPr>
          <p:cNvPr id="7" name="Picture 6" descr="C:\Users\Murali\AppData\Local\Microsoft\Windows\Temporary Internet Files\Content.IE5\95DKQ2U1\New IPUA Logo.t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400"/>
            <a:ext cx="12954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04800" y="1219200"/>
            <a:ext cx="848706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sz="2400" dirty="0" smtClean="0"/>
              <a:t>Indian Polyurethane Association in its own way tries to promote</a:t>
            </a:r>
          </a:p>
          <a:p>
            <a:r>
              <a:rPr lang="en-US" sz="2400" dirty="0" smtClean="0"/>
              <a:t>     Energy Efficiency through its sub-groups of IIF &amp; SFAI.</a:t>
            </a:r>
          </a:p>
          <a:p>
            <a:endParaRPr lang="en-US" sz="2400" dirty="0"/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/>
              <a:t>IPUA conducts Training programs at different locations to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keep the industry abreast of the needs</a:t>
            </a:r>
          </a:p>
          <a:p>
            <a:endParaRPr lang="en-US" sz="2400" dirty="0"/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/>
              <a:t> IPUA conducts Seminars on Insulation with specialists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in the field of Energy Efficiency</a:t>
            </a:r>
          </a:p>
          <a:p>
            <a:endParaRPr lang="en-US" sz="2400" dirty="0"/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/>
              <a:t> IPUA conducts training programs on Insulation in Polytechnics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sz="2400" dirty="0"/>
          </a:p>
          <a:p>
            <a:endParaRPr lang="en-IN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0"/>
            <a:ext cx="2008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Conclusion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428457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Manali\Manali\PPT background\business-ppt-photo-business-ppt-background-jpg-20140425042435-5359811396d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600"/>
            <a:ext cx="9144000" cy="6858000"/>
          </a:xfrm>
          <a:prstGeom prst="rect">
            <a:avLst/>
          </a:prstGeom>
          <a:noFill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DEA9-09F3-4892-8692-60905AE042C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495300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  </a:t>
            </a:r>
            <a:endParaRPr lang="en-IN" dirty="0"/>
          </a:p>
        </p:txBody>
      </p:sp>
      <p:pic>
        <p:nvPicPr>
          <p:cNvPr id="7" name="Picture 6" descr="C:\Users\Murali\AppData\Local\Microsoft\Windows\Temporary Internet Files\Content.IE5\95DKQ2U1\New IPUA Logo.t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400"/>
            <a:ext cx="12954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352800" y="2743200"/>
            <a:ext cx="23183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Thank You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354816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Manali\Manali\PPT background\business-ppt-photo-business-ppt-background-jpg-20140425042435-5359811396d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600"/>
            <a:ext cx="9144000" cy="6858000"/>
          </a:xfrm>
          <a:prstGeom prst="rect">
            <a:avLst/>
          </a:prstGeom>
          <a:noFill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DEA9-09F3-4892-8692-60905AE042C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495300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  </a:t>
            </a:r>
            <a:endParaRPr lang="en-IN" dirty="0"/>
          </a:p>
        </p:txBody>
      </p:sp>
      <p:pic>
        <p:nvPicPr>
          <p:cNvPr id="7" name="Picture 6" descr="C:\Users\Murali\AppData\Local\Microsoft\Windows\Temporary Internet Files\Content.IE5\95DKQ2U1\New IPUA Logo.t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400"/>
            <a:ext cx="12954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33400" y="24825"/>
            <a:ext cx="46780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India Insulation Forum (IIF)</a:t>
            </a:r>
            <a:endParaRPr lang="en-IN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148239"/>
            <a:ext cx="8211735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  </a:t>
            </a:r>
            <a:r>
              <a:rPr lang="en-US" sz="2000" dirty="0" smtClean="0"/>
              <a:t>India Insulation Forum  (IIF ) was created as a sub unit under IPUA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to promote INSULATION  in the building envelop/Cold Chain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industry to enhance and promote Energy Efficiency.</a:t>
            </a:r>
          </a:p>
          <a:p>
            <a:endParaRPr lang="en-US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  IIF is represented by reputed companies  and processors who make different </a:t>
            </a:r>
          </a:p>
          <a:p>
            <a:r>
              <a:rPr lang="en-US" dirty="0" smtClean="0"/>
              <a:t>        materials for  Insulation used for energy efficiency in buildings and Cold Storages.</a:t>
            </a:r>
          </a:p>
          <a:p>
            <a:endParaRPr lang="en-US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  </a:t>
            </a:r>
            <a:r>
              <a:rPr lang="en-US" sz="2000" dirty="0" smtClean="0"/>
              <a:t>IIF is heterogenous group , but  is,    </a:t>
            </a:r>
          </a:p>
          <a:p>
            <a:endParaRPr lang="en-US" sz="20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   </a:t>
            </a:r>
            <a:r>
              <a:rPr lang="en-US" sz="2000" dirty="0" smtClean="0"/>
              <a:t>Technology NEUTRAL</a:t>
            </a:r>
            <a:endParaRPr lang="en-US" dirty="0" smtClean="0"/>
          </a:p>
          <a:p>
            <a:pPr marL="285750" indent="-285750">
              <a:buFont typeface="Wingdings" pitchFamily="2" charset="2"/>
              <a:buChar char="q"/>
            </a:pPr>
            <a:endParaRPr lang="en-US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   </a:t>
            </a:r>
            <a:r>
              <a:rPr lang="en-US" sz="2000" dirty="0" smtClean="0"/>
              <a:t>Product NEUTRAL</a:t>
            </a:r>
            <a:endParaRPr lang="en-US" dirty="0" smtClean="0"/>
          </a:p>
          <a:p>
            <a:pPr marL="285750" indent="-285750">
              <a:buFont typeface="Wingdings" pitchFamily="2" charset="2"/>
              <a:buChar char="q"/>
            </a:pPr>
            <a:endParaRPr lang="en-US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   </a:t>
            </a:r>
            <a:r>
              <a:rPr lang="en-US" sz="2000" dirty="0" smtClean="0">
                <a:latin typeface="+mj-lt"/>
              </a:rPr>
              <a:t>Company NEUTRAL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2000" dirty="0">
              <a:latin typeface="+mj-lt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dirty="0" smtClean="0">
                <a:latin typeface="+mj-lt"/>
              </a:rPr>
              <a:t>   Promotes the concept of Energy Efficiency </a:t>
            </a:r>
            <a:endParaRPr lang="en-IN" dirty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247819"/>
            <a:ext cx="2438400" cy="188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16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Manali\Manali\PPT background\business-ppt-photo-business-ppt-background-jpg-20140425042435-5359811396d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04800"/>
            <a:ext cx="9144000" cy="6858000"/>
          </a:xfrm>
          <a:prstGeom prst="rect">
            <a:avLst/>
          </a:prstGeom>
          <a:noFill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DEA9-09F3-4892-8692-60905AE042C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495300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  </a:t>
            </a:r>
            <a:endParaRPr lang="en-IN" dirty="0"/>
          </a:p>
        </p:txBody>
      </p:sp>
      <p:pic>
        <p:nvPicPr>
          <p:cNvPr id="7" name="Picture 6" descr="C:\Users\Murali\AppData\Local\Microsoft\Windows\Temporary Internet Files\Content.IE5\95DKQ2U1\New IPUA Logo.t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400"/>
            <a:ext cx="12954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09600" y="86380"/>
            <a:ext cx="5353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Spray Foam Alliance of India ( SFAI )</a:t>
            </a:r>
            <a:endParaRPr lang="en-IN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874455"/>
            <a:ext cx="883594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sz="2000" dirty="0" smtClean="0"/>
              <a:t>A sub-unit of IPUA  created  to address  two important issues.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20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000" dirty="0" smtClean="0"/>
              <a:t> First – to bring into effect the simplest and most effective form of INSULATION –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Spray Polyurethane Foam </a:t>
            </a:r>
          </a:p>
          <a:p>
            <a:endParaRPr lang="en-US" sz="20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000" dirty="0" smtClean="0"/>
              <a:t> Second – to  train the crucial link in the industry chain – the APPLICATOR </a:t>
            </a:r>
          </a:p>
          <a:p>
            <a:r>
              <a:rPr lang="en-US" sz="2000" dirty="0" smtClean="0"/>
              <a:t>       alongwith machinery manufacturers</a:t>
            </a:r>
          </a:p>
          <a:p>
            <a:endParaRPr lang="en-US" sz="20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000" dirty="0" smtClean="0"/>
              <a:t> INSULATION is a game changing factor in the Energy Efficiency program</a:t>
            </a:r>
            <a:endParaRPr lang="en-IN" sz="2000" dirty="0"/>
          </a:p>
        </p:txBody>
      </p:sp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727450"/>
            <a:ext cx="2819401" cy="15303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648200" y="3657600"/>
            <a:ext cx="1732280" cy="19875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82880" tIns="182880" rIns="182880" bIns="36576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US" sz="3600">
                <a:effectLst/>
                <a:ea typeface="Calibri"/>
                <a:cs typeface="Times New Roman"/>
              </a:rPr>
              <a:t>     </a:t>
            </a:r>
            <a:endParaRPr lang="en-IN" sz="1100">
              <a:effectLst/>
              <a:ea typeface="Calibri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18113" y="3808274"/>
            <a:ext cx="117788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Technical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Manual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 Guide to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Energy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Security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92414" y="5802868"/>
            <a:ext cx="4527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WORKING WITH SPRAY POLYURETHANE FOAM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2463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Manali\Manali\PPT background\business-ppt-photo-business-ppt-background-jpg-20140425042435-5359811396d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97873"/>
            <a:ext cx="9144000" cy="6858000"/>
          </a:xfrm>
          <a:prstGeom prst="rect">
            <a:avLst/>
          </a:prstGeom>
          <a:noFill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DEA9-09F3-4892-8692-60905AE042C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495300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  </a:t>
            </a:r>
            <a:endParaRPr lang="en-IN" dirty="0"/>
          </a:p>
        </p:txBody>
      </p:sp>
      <p:pic>
        <p:nvPicPr>
          <p:cNvPr id="7" name="Picture 6" descr="C:\Users\Murali\AppData\Local\Microsoft\Windows\Temporary Internet Files\Content.IE5\95DKQ2U1\New IPUA Logo.t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400"/>
            <a:ext cx="12954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533400" y="152400"/>
            <a:ext cx="5271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Spray Foam Alliance of India( SFAI )</a:t>
            </a:r>
            <a:endParaRPr lang="en-IN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376943"/>
              </p:ext>
            </p:extLst>
          </p:nvPr>
        </p:nvGraphicFramePr>
        <p:xfrm>
          <a:off x="838200" y="1828800"/>
          <a:ext cx="6553200" cy="3261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80855"/>
                <a:gridCol w="3872345"/>
              </a:tblGrid>
              <a:tr h="228600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CA" sz="2000" u="sng" dirty="0">
                          <a:effectLst/>
                        </a:rPr>
                        <a:t>Insulation Material</a:t>
                      </a:r>
                      <a:endParaRPr lang="en-IN" sz="2800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CA" sz="2000" u="sng" dirty="0">
                          <a:effectLst/>
                        </a:rPr>
                        <a:t>Thermal Conductivity Coefficient</a:t>
                      </a:r>
                      <a:endParaRPr lang="en-IN" sz="2800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238760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CA" sz="2000" dirty="0">
                          <a:effectLst/>
                        </a:rPr>
                        <a:t>Spray Polyurethane Foam</a:t>
                      </a:r>
                      <a:endParaRPr lang="en-IN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CA" sz="2000">
                          <a:effectLst/>
                        </a:rPr>
                        <a:t>0,023 W/mK</a:t>
                      </a:r>
                      <a:endParaRPr lang="en-IN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181610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CA" sz="2000" dirty="0">
                          <a:effectLst/>
                        </a:rPr>
                        <a:t>Expanded Polystyrene EPS</a:t>
                      </a:r>
                      <a:endParaRPr lang="en-IN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CA" sz="2000" dirty="0">
                          <a:effectLst/>
                        </a:rPr>
                        <a:t>0,030 - 0,047 </a:t>
                      </a:r>
                      <a:r>
                        <a:rPr lang="en-CA" sz="2000" dirty="0" smtClean="0">
                          <a:effectLst/>
                        </a:rPr>
                        <a:t>W/m K</a:t>
                      </a:r>
                      <a:endParaRPr lang="en-IN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198755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CA" sz="2000">
                          <a:effectLst/>
                        </a:rPr>
                        <a:t>Extruded Polystyrene XPS</a:t>
                      </a:r>
                      <a:endParaRPr lang="en-IN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CA" sz="2000" dirty="0">
                          <a:effectLst/>
                        </a:rPr>
                        <a:t>0,029 - 0,037 </a:t>
                      </a:r>
                      <a:r>
                        <a:rPr lang="en-CA" sz="2000" dirty="0" smtClean="0">
                          <a:effectLst/>
                        </a:rPr>
                        <a:t>W/m K</a:t>
                      </a:r>
                      <a:endParaRPr lang="en-IN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215900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CA" sz="2000">
                          <a:effectLst/>
                        </a:rPr>
                        <a:t>Mineral Wool</a:t>
                      </a:r>
                      <a:endParaRPr lang="en-IN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CA" sz="2000" dirty="0">
                          <a:effectLst/>
                        </a:rPr>
                        <a:t>0,033 - 0,044 </a:t>
                      </a:r>
                      <a:r>
                        <a:rPr lang="en-CA" sz="2000" dirty="0" smtClean="0">
                          <a:effectLst/>
                        </a:rPr>
                        <a:t>W/m K</a:t>
                      </a:r>
                      <a:endParaRPr lang="en-IN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38200" y="10668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1066800"/>
            <a:ext cx="6796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comparison of  Thermal Conductivity Co-efficient  shows Spray Foam</a:t>
            </a:r>
          </a:p>
          <a:p>
            <a:r>
              <a:rPr lang="en-US" dirty="0"/>
              <a:t>t</a:t>
            </a:r>
            <a:r>
              <a:rPr lang="en-US" dirty="0" smtClean="0"/>
              <a:t>he leader.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4816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Manali\Manali\PPT background\business-ppt-photo-business-ppt-background-jpg-20140425042435-5359811396d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600"/>
            <a:ext cx="9144000" cy="6858000"/>
          </a:xfrm>
          <a:prstGeom prst="rect">
            <a:avLst/>
          </a:prstGeom>
          <a:noFill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DEA9-09F3-4892-8692-60905AE042C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495300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  </a:t>
            </a:r>
            <a:endParaRPr lang="en-IN" dirty="0"/>
          </a:p>
        </p:txBody>
      </p:sp>
      <p:pic>
        <p:nvPicPr>
          <p:cNvPr id="7" name="Picture 6" descr="C:\Users\Murali\AppData\Local\Microsoft\Windows\Temporary Internet Files\Content.IE5\95DKQ2U1\New IPUA Logo.t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400"/>
            <a:ext cx="1295400" cy="990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/>
          <p:cNvGrpSpPr/>
          <p:nvPr/>
        </p:nvGrpSpPr>
        <p:grpSpPr>
          <a:xfrm>
            <a:off x="152400" y="914400"/>
            <a:ext cx="2819400" cy="3886200"/>
            <a:chOff x="-59760" y="-73282"/>
            <a:chExt cx="2819400" cy="3886200"/>
          </a:xfrm>
        </p:grpSpPr>
        <p:sp>
          <p:nvSpPr>
            <p:cNvPr id="8" name="Round Same Side Corner Rectangle 7"/>
            <p:cNvSpPr/>
            <p:nvPr/>
          </p:nvSpPr>
          <p:spPr>
            <a:xfrm>
              <a:off x="-59760" y="-73282"/>
              <a:ext cx="2819400" cy="3886200"/>
            </a:xfrm>
            <a:prstGeom prst="round2SameRect">
              <a:avLst>
                <a:gd name="adj1" fmla="val 8000"/>
                <a:gd name="adj2" fmla="val 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ound Same Side Corner Rectangle 4"/>
            <p:cNvSpPr/>
            <p:nvPr/>
          </p:nvSpPr>
          <p:spPr>
            <a:xfrm>
              <a:off x="112115" y="155318"/>
              <a:ext cx="2495125" cy="21305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45720" rIns="15240" bIns="15240" numCol="1" spcCol="1270" anchor="t" anchorCtr="0">
              <a:noAutofit/>
            </a:bodyPr>
            <a:lstStyle/>
            <a:p>
              <a:pPr marL="114300" lvl="1" indent="-11430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Stops heat / cold ingress from outside</a:t>
              </a:r>
              <a:endParaRPr lang="en-US" sz="16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4300" lvl="1" indent="-11430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Saves on fossil fuel</a:t>
              </a:r>
            </a:p>
            <a:p>
              <a:pPr marL="114300" lvl="1" indent="-11430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6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4300" lvl="1" indent="-11430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Reduces emission of GHG.</a:t>
              </a:r>
              <a:endParaRPr lang="en-US" sz="16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4300" lvl="1" indent="-11430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Lower energy losses; avoid the danger of oversized heating or cooling systems that works hard to compensate for the heat or cold losses through the building envelope</a:t>
              </a:r>
              <a:r>
                <a:rPr lang="en-US" sz="1600" kern="12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1600" kern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80376" y="4922276"/>
            <a:ext cx="2615224" cy="792724"/>
            <a:chOff x="7510" y="3083946"/>
            <a:chExt cx="2615224" cy="792724"/>
          </a:xfrm>
        </p:grpSpPr>
        <p:sp>
          <p:nvSpPr>
            <p:cNvPr id="12" name="Rectangle 11"/>
            <p:cNvSpPr/>
            <p:nvPr/>
          </p:nvSpPr>
          <p:spPr>
            <a:xfrm>
              <a:off x="7510" y="3083946"/>
              <a:ext cx="2615224" cy="792724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510" y="3083946"/>
              <a:ext cx="1841707" cy="7927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0" rIns="22860" bIns="0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Environmental</a:t>
              </a:r>
              <a:endParaRPr lang="en-US" sz="18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2074229" y="4893629"/>
            <a:ext cx="821371" cy="821371"/>
          </a:xfrm>
          <a:prstGeom prst="ellipse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00" b="-2000"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5" name="Group 14"/>
          <p:cNvGrpSpPr/>
          <p:nvPr/>
        </p:nvGrpSpPr>
        <p:grpSpPr>
          <a:xfrm>
            <a:off x="3276600" y="990600"/>
            <a:ext cx="2422976" cy="3809999"/>
            <a:chOff x="2819404" y="54068"/>
            <a:chExt cx="2422976" cy="3809999"/>
          </a:xfrm>
        </p:grpSpPr>
        <p:sp>
          <p:nvSpPr>
            <p:cNvPr id="16" name="Round Same Side Corner Rectangle 15"/>
            <p:cNvSpPr/>
            <p:nvPr/>
          </p:nvSpPr>
          <p:spPr>
            <a:xfrm>
              <a:off x="2819404" y="54068"/>
              <a:ext cx="2422976" cy="3809999"/>
            </a:xfrm>
            <a:prstGeom prst="round2SameRect">
              <a:avLst>
                <a:gd name="adj1" fmla="val 8000"/>
                <a:gd name="adj2" fmla="val 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ound Same Side Corner Rectangle 4"/>
            <p:cNvSpPr/>
            <p:nvPr/>
          </p:nvSpPr>
          <p:spPr>
            <a:xfrm>
              <a:off x="2941507" y="282667"/>
              <a:ext cx="2254970" cy="3581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45720" rIns="15240" bIns="15240" numCol="1" spcCol="1270" anchor="t" anchorCtr="0">
              <a:noAutofit/>
            </a:bodyPr>
            <a:lstStyle/>
            <a:p>
              <a:pPr marL="114300" lvl="1" indent="-11430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Effective insulation lowers heating or cooling bills, thus no longer being affected by rising energy costs</a:t>
              </a:r>
            </a:p>
            <a:p>
              <a:pPr marL="0" lvl="1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16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4300" lvl="1" indent="-11430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Maintains controlled temperature for longer periods</a:t>
              </a:r>
              <a:r>
                <a:rPr lang="en-US" sz="120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114300" lvl="1" indent="-11430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4300" lvl="1" indent="-11430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Reduces wastage of perishables like Fruits a</a:t>
              </a:r>
              <a:r>
                <a:rPr lang="en-US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nd vegetables</a:t>
              </a:r>
              <a:endParaRPr lang="en-US" sz="16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389166" y="4953000"/>
            <a:ext cx="2365668" cy="753282"/>
            <a:chOff x="2885642" y="3048007"/>
            <a:chExt cx="2365668" cy="753282"/>
          </a:xfrm>
        </p:grpSpPr>
        <p:sp>
          <p:nvSpPr>
            <p:cNvPr id="19" name="Rectangle 18"/>
            <p:cNvSpPr/>
            <p:nvPr/>
          </p:nvSpPr>
          <p:spPr>
            <a:xfrm>
              <a:off x="2885642" y="3048007"/>
              <a:ext cx="2365668" cy="753282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2885642" y="3048007"/>
              <a:ext cx="1665963" cy="7532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0" rIns="22860" bIns="0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Economical</a:t>
              </a:r>
              <a:endParaRPr lang="en-US" sz="18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Oval 20"/>
          <p:cNvSpPr/>
          <p:nvPr/>
        </p:nvSpPr>
        <p:spPr>
          <a:xfrm>
            <a:off x="4953000" y="4953000"/>
            <a:ext cx="821371" cy="821371"/>
          </a:xfrm>
          <a:prstGeom prst="ellipse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3" name="Group 22"/>
          <p:cNvGrpSpPr/>
          <p:nvPr/>
        </p:nvGrpSpPr>
        <p:grpSpPr>
          <a:xfrm>
            <a:off x="5943600" y="1905000"/>
            <a:ext cx="2514600" cy="2819400"/>
            <a:chOff x="5547171" y="1068160"/>
            <a:chExt cx="2514600" cy="2819400"/>
          </a:xfrm>
        </p:grpSpPr>
        <p:sp>
          <p:nvSpPr>
            <p:cNvPr id="24" name="Round Same Side Corner Rectangle 23"/>
            <p:cNvSpPr/>
            <p:nvPr/>
          </p:nvSpPr>
          <p:spPr>
            <a:xfrm>
              <a:off x="5547171" y="1068160"/>
              <a:ext cx="2514600" cy="2819400"/>
            </a:xfrm>
            <a:prstGeom prst="round2SameRect">
              <a:avLst>
                <a:gd name="adj1" fmla="val 8000"/>
                <a:gd name="adj2" fmla="val 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ound Same Side Corner Rectangle 4"/>
            <p:cNvSpPr/>
            <p:nvPr/>
          </p:nvSpPr>
          <p:spPr>
            <a:xfrm>
              <a:off x="5623371" y="1296760"/>
              <a:ext cx="2432128" cy="2590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45720" rIns="15240" bIns="15240" numCol="1" spcCol="1270" anchor="t" anchorCtr="0">
              <a:noAutofit/>
            </a:bodyPr>
            <a:lstStyle/>
            <a:p>
              <a:pPr marL="114300" lvl="1" indent="-11430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Human Comfort – improves the efficiency of occupier or user.</a:t>
              </a:r>
            </a:p>
            <a:p>
              <a:pPr marL="0" lvl="1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16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4300" lvl="1" indent="-11430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Provides fungus-free and microbe-free healthier environment</a:t>
              </a:r>
              <a:endParaRPr lang="en-US" sz="16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019800" y="4885518"/>
            <a:ext cx="2432128" cy="753282"/>
            <a:chOff x="5638807" y="3052355"/>
            <a:chExt cx="2432128" cy="753282"/>
          </a:xfrm>
        </p:grpSpPr>
        <p:sp>
          <p:nvSpPr>
            <p:cNvPr id="27" name="Rectangle 26"/>
            <p:cNvSpPr/>
            <p:nvPr/>
          </p:nvSpPr>
          <p:spPr>
            <a:xfrm>
              <a:off x="5638807" y="3052355"/>
              <a:ext cx="2432128" cy="753282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5638807" y="3052355"/>
              <a:ext cx="1712766" cy="7532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0" rIns="22860" bIns="0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Social </a:t>
              </a:r>
              <a:endParaRPr lang="en-US" sz="18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Oval 28"/>
          <p:cNvSpPr/>
          <p:nvPr/>
        </p:nvSpPr>
        <p:spPr>
          <a:xfrm>
            <a:off x="7620000" y="4817429"/>
            <a:ext cx="821371" cy="821371"/>
          </a:xfrm>
          <a:prstGeom prst="ellipse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extBox 1"/>
          <p:cNvSpPr txBox="1"/>
          <p:nvPr/>
        </p:nvSpPr>
        <p:spPr>
          <a:xfrm>
            <a:off x="762000" y="76200"/>
            <a:ext cx="2895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Insulation Benefits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54816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Manali\Manali\PPT background\business-ppt-photo-business-ppt-background-jpg-20140425042435-5359811396d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600"/>
            <a:ext cx="9144000" cy="6858000"/>
          </a:xfrm>
          <a:prstGeom prst="rect">
            <a:avLst/>
          </a:prstGeom>
          <a:noFill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DEA9-09F3-4892-8692-60905AE042C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495300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  </a:t>
            </a:r>
            <a:endParaRPr lang="en-IN" dirty="0"/>
          </a:p>
        </p:txBody>
      </p:sp>
      <p:pic>
        <p:nvPicPr>
          <p:cNvPr id="7" name="Picture 6" descr="C:\Users\Murali\AppData\Local\Microsoft\Windows\Temporary Internet Files\Content.IE5\95DKQ2U1\New IPUA Logo.t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400"/>
            <a:ext cx="12954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33400" y="76200"/>
            <a:ext cx="42515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Efficient Insulation Products</a:t>
            </a:r>
            <a:endParaRPr lang="en-IN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838200"/>
            <a:ext cx="3508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Fibrous/Mineral Wool Materials</a:t>
            </a:r>
            <a:endParaRPr lang="en-IN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53469" y="1371600"/>
            <a:ext cx="15599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 Rock wool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Glass Wool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Slag Wool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2438400"/>
            <a:ext cx="2828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Rigid Insulation Materials</a:t>
            </a:r>
            <a:endParaRPr lang="en-IN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3081278"/>
            <a:ext cx="333642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 Expanded Polystyrene ( EPS )</a:t>
            </a:r>
          </a:p>
          <a:p>
            <a:endParaRPr lang="en-US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Extruded Polystyrene (XPS )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dirty="0"/>
          </a:p>
          <a:p>
            <a:pPr marL="285750" indent="-285750">
              <a:buFont typeface="Wingdings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Polyurethane Foam  ( PU )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Polyisocyanurate Foam  ( PIR )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dirty="0"/>
          </a:p>
          <a:p>
            <a:endParaRPr lang="en-IN" dirty="0"/>
          </a:p>
        </p:txBody>
      </p:sp>
      <p:pic>
        <p:nvPicPr>
          <p:cNvPr id="12" name="Picture 6" descr="board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14400"/>
            <a:ext cx="2357436" cy="16001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DeshpanS\Desktop\XPS.jpg"/>
          <p:cNvPicPr>
            <a:picLocks noChangeAspect="1" noChangeArrowheads="1"/>
          </p:cNvPicPr>
          <p:nvPr/>
        </p:nvPicPr>
        <p:blipFill>
          <a:blip r:embed="rId6" cstate="print"/>
          <a:srcRect b="36923"/>
          <a:stretch>
            <a:fillRect/>
          </a:stretch>
        </p:blipFill>
        <p:spPr bwMode="auto">
          <a:xfrm>
            <a:off x="4798899" y="2667000"/>
            <a:ext cx="1830501" cy="1183632"/>
          </a:xfrm>
          <a:prstGeom prst="rect">
            <a:avLst/>
          </a:prstGeom>
          <a:noFill/>
        </p:spPr>
      </p:pic>
      <p:pic>
        <p:nvPicPr>
          <p:cNvPr id="14" name="Picture 13" descr="StyroporMONT Kopi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050" y="2667000"/>
            <a:ext cx="1784350" cy="121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:\Users\admin\Downloads\m_img0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810" y="4326760"/>
            <a:ext cx="1430789" cy="127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PURMONT Kopi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749" y="4114800"/>
            <a:ext cx="2226851" cy="148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3" descr="XPSMONT Kopi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308596"/>
            <a:ext cx="1540374" cy="117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16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Manali\Manali\PPT background\business-ppt-photo-business-ppt-background-jpg-20140425042435-5359811396d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600"/>
            <a:ext cx="9144000" cy="6858000"/>
          </a:xfrm>
          <a:prstGeom prst="rect">
            <a:avLst/>
          </a:prstGeom>
          <a:noFill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DEA9-09F3-4892-8692-60905AE042C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495300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  </a:t>
            </a:r>
            <a:endParaRPr lang="en-IN" dirty="0"/>
          </a:p>
        </p:txBody>
      </p:sp>
      <p:pic>
        <p:nvPicPr>
          <p:cNvPr id="7" name="Picture 6" descr="C:\Users\Murali\AppData\Local\Microsoft\Windows\Temporary Internet Files\Content.IE5\95DKQ2U1\New IPUA Logo.t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400"/>
            <a:ext cx="12954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81000" y="152400"/>
            <a:ext cx="6507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Roof Insulation  ( Over Deck &amp; Under Deck )</a:t>
            </a:r>
            <a:endParaRPr lang="en-IN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762000"/>
            <a:ext cx="2955373" cy="198974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4801" y="2819400"/>
            <a:ext cx="2955373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deck Insulation: 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 Spray Insulation on roof 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" descr="image00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762000"/>
            <a:ext cx="2336800" cy="198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3352800" y="2776122"/>
            <a:ext cx="2413000" cy="7290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deck Insulation XPS on Roof  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GhorpadN\AppData\Local\Microsoft\Windows\Temporary Internet Files\Content.Outlook\F7Y9WHWA\DSC0283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762000"/>
            <a:ext cx="2667000" cy="200025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5960633" y="2819401"/>
            <a:ext cx="2649967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deck Insulation: 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XPS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 descr="C:\Users\admin\Downloads\New Image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26" y="3733800"/>
            <a:ext cx="295537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980" y="3657600"/>
            <a:ext cx="3110620" cy="18288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438400" y="5638800"/>
            <a:ext cx="3810000" cy="5004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deck Insulation: XPS &amp; PUF slabs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16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Manali\Manali\PPT background\business-ppt-photo-business-ppt-background-jpg-20140425042435-5359811396d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57200"/>
            <a:ext cx="9144000" cy="6858000"/>
          </a:xfrm>
          <a:prstGeom prst="rect">
            <a:avLst/>
          </a:prstGeom>
          <a:noFill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DEA9-09F3-4892-8692-60905AE042C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495300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  </a:t>
            </a:r>
            <a:endParaRPr lang="en-IN" dirty="0"/>
          </a:p>
        </p:txBody>
      </p:sp>
      <p:pic>
        <p:nvPicPr>
          <p:cNvPr id="7" name="Picture 6" descr="C:\Users\Murali\AppData\Local\Microsoft\Windows\Temporary Internet Files\Content.IE5\95DKQ2U1\New IPUA Logo.t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096000"/>
            <a:ext cx="11430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Documents and Settings\Sanjay Sharma\Desktop\001\photographs\Wall &amp; Roof Insulation Photographs\Wall Insulation\Wall Insulation application with RW Slab at Bhopal (SPA)\SDC1076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0"/>
            <a:ext cx="1828800" cy="2157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1" y="762000"/>
            <a:ext cx="2133600" cy="255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 descr="DSCF110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348" y="685800"/>
            <a:ext cx="2604052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2" descr="C:\Users\admin\Downloads\Image03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62399"/>
            <a:ext cx="2041260" cy="225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38800" y="3352800"/>
            <a:ext cx="3276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76200" y="2884981"/>
            <a:ext cx="1828800" cy="9250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Dry Wall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Insulation with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Mineral Wool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80452" y="1524000"/>
            <a:ext cx="2044148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 Spray Insulation- Interior Walls &amp; Roof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33600" y="4572000"/>
            <a:ext cx="27432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Wall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Insulation with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	XPS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15000" y="5486400"/>
            <a:ext cx="31242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Curtain Wall Insulation XPS  (External Walls)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-76200"/>
            <a:ext cx="5429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Wall Insulation – Internal &amp; External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354816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5830</TotalTime>
  <Words>1011</Words>
  <Application>Microsoft Office PowerPoint</Application>
  <PresentationFormat>On-screen Show (4:3)</PresentationFormat>
  <Paragraphs>259</Paragraphs>
  <Slides>21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ISIS/Draw Sketch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ECBC Requirements: Prescriptive (Roof)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mdeshmukh</dc:creator>
  <cp:lastModifiedBy>Murali</cp:lastModifiedBy>
  <cp:revision>340</cp:revision>
  <dcterms:created xsi:type="dcterms:W3CDTF">2014-07-24T10:44:20Z</dcterms:created>
  <dcterms:modified xsi:type="dcterms:W3CDTF">2018-01-16T13:41:34Z</dcterms:modified>
</cp:coreProperties>
</file>