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62" r:id="rId4"/>
    <p:sldId id="270" r:id="rId5"/>
    <p:sldId id="263" r:id="rId6"/>
    <p:sldId id="264" r:id="rId7"/>
    <p:sldId id="267" r:id="rId8"/>
    <p:sldId id="268" r:id="rId9"/>
    <p:sldId id="269" r:id="rId10"/>
    <p:sldId id="261" r:id="rId11"/>
    <p:sldId id="271" r:id="rId12"/>
    <p:sldId id="258" r:id="rId13"/>
    <p:sldId id="259" r:id="rId14"/>
    <p:sldId id="272" r:id="rId15"/>
    <p:sldId id="27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3D4491-AF14-413D-A2DC-4D16D550AEA2}" type="datetimeFigureOut">
              <a:rPr lang="en-US" smtClean="0"/>
              <a:pPr/>
              <a:t>1/17/2018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59BFBA-AE76-46CB-BCCD-2ABA5780131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68AA49E5-6976-49A5-BBC8-374F52B1B3CB}" type="datetime1">
              <a:rPr lang="en-US" smtClean="0"/>
              <a:pPr/>
              <a:t>1/17/2018</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F26B046-2DE9-43E9-A775-062EFA0C2D0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7C69677-D480-4BD9-9FCC-56E3A8354E74}" type="datetime1">
              <a:rPr lang="en-US" smtClean="0"/>
              <a:pPr/>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26B046-2DE9-43E9-A775-062EFA0C2D0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6F77AC36-7785-431F-A030-DAF617415504}" type="datetime1">
              <a:rPr lang="en-US" smtClean="0"/>
              <a:pPr/>
              <a:t>1/17/2018</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FF26B046-2DE9-43E9-A775-062EFA0C2D0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D406DE9-2063-46F2-B2CF-DFCF008C41B6}" type="datetime1">
              <a:rPr lang="en-US" smtClean="0"/>
              <a:pPr/>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F26B046-2DE9-43E9-A775-062EFA0C2D06}"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F49A94CC-0BD3-470E-A193-88A6016B7FB5}" type="datetime1">
              <a:rPr lang="en-US" smtClean="0"/>
              <a:pPr/>
              <a:t>1/17/2018</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FF26B046-2DE9-43E9-A775-062EFA0C2D06}"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DBDA5905-97B9-4F86-A579-2AC79E15F358}" type="datetime1">
              <a:rPr lang="en-US" smtClean="0"/>
              <a:pPr/>
              <a:t>1/17/2018</a:t>
            </a:fld>
            <a:endParaRPr lang="en-US"/>
          </a:p>
        </p:txBody>
      </p:sp>
      <p:sp>
        <p:nvSpPr>
          <p:cNvPr id="10" name="Slide Number Placeholder 9"/>
          <p:cNvSpPr>
            <a:spLocks noGrp="1"/>
          </p:cNvSpPr>
          <p:nvPr>
            <p:ph type="sldNum" sz="quarter" idx="16"/>
          </p:nvPr>
        </p:nvSpPr>
        <p:spPr/>
        <p:txBody>
          <a:bodyPr rtlCol="0"/>
          <a:lstStyle/>
          <a:p>
            <a:fld id="{FF26B046-2DE9-43E9-A775-062EFA0C2D06}"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CE53DEB3-59AC-4C68-88DF-151802F42392}" type="datetime1">
              <a:rPr lang="en-US" smtClean="0"/>
              <a:pPr/>
              <a:t>1/17/2018</a:t>
            </a:fld>
            <a:endParaRPr lang="en-US"/>
          </a:p>
        </p:txBody>
      </p:sp>
      <p:sp>
        <p:nvSpPr>
          <p:cNvPr id="12" name="Slide Number Placeholder 11"/>
          <p:cNvSpPr>
            <a:spLocks noGrp="1"/>
          </p:cNvSpPr>
          <p:nvPr>
            <p:ph type="sldNum" sz="quarter" idx="16"/>
          </p:nvPr>
        </p:nvSpPr>
        <p:spPr/>
        <p:txBody>
          <a:bodyPr rtlCol="0"/>
          <a:lstStyle/>
          <a:p>
            <a:fld id="{FF26B046-2DE9-43E9-A775-062EFA0C2D06}"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BAF6415-AA6A-437B-8D04-7912F58F5B4D}" type="datetime1">
              <a:rPr lang="en-US" smtClean="0"/>
              <a:pPr/>
              <a:t>1/17/2018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F26B046-2DE9-43E9-A775-062EFA0C2D0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A1724B-C764-4BAC-8281-0DD3D82C9D0D}" type="datetime1">
              <a:rPr lang="en-US" smtClean="0"/>
              <a:pPr/>
              <a:t>1/17/2018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F26B046-2DE9-43E9-A775-062EFA0C2D0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672AE2B-C982-4BD0-ABC2-3F30F5927CBD}" type="datetime1">
              <a:rPr lang="en-US" smtClean="0"/>
              <a:pPr/>
              <a:t>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F26B046-2DE9-43E9-A775-062EFA0C2D06}"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C65A811-6886-4569-8631-9D1401B196C8}" type="datetime1">
              <a:rPr lang="en-US" smtClean="0"/>
              <a:pPr/>
              <a:t>1/17/2018</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FF26B046-2DE9-43E9-A775-062EFA0C2D06}"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BD89189-6351-4F37-A9F5-07F8AD359112}" type="datetime1">
              <a:rPr lang="en-US" smtClean="0"/>
              <a:pPr/>
              <a:t>1/17/2018</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FF26B046-2DE9-43E9-A775-062EFA0C2D0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4038600"/>
            <a:ext cx="7162800" cy="1828800"/>
          </a:xfrm>
        </p:spPr>
        <p:txBody>
          <a:bodyPr>
            <a:normAutofit/>
          </a:bodyPr>
          <a:lstStyle/>
          <a:p>
            <a:r>
              <a:rPr lang="en-US" sz="3600" dirty="0" smtClean="0"/>
              <a:t>National Cooling action plan</a:t>
            </a:r>
            <a:br>
              <a:rPr lang="en-US" sz="3600" dirty="0" smtClean="0"/>
            </a:br>
            <a:r>
              <a:rPr lang="en-US" dirty="0" smtClean="0"/>
              <a:t> </a:t>
            </a:r>
            <a:r>
              <a:rPr lang="en-US" sz="2700" dirty="0" smtClean="0"/>
              <a:t>Air conditioning </a:t>
            </a:r>
            <a:br>
              <a:rPr lang="en-US" sz="2700" dirty="0" smtClean="0"/>
            </a:br>
            <a:r>
              <a:rPr lang="en-US" sz="2700" dirty="0" smtClean="0"/>
              <a:t> </a:t>
            </a:r>
            <a:r>
              <a:rPr lang="en-US" sz="2200" dirty="0" smtClean="0"/>
              <a:t>Residential, Commercial &amp; Industrial applications </a:t>
            </a:r>
            <a:endParaRPr lang="en-US" sz="2700" dirty="0"/>
          </a:p>
        </p:txBody>
      </p:sp>
      <p:sp>
        <p:nvSpPr>
          <p:cNvPr id="3" name="Subtitle 2"/>
          <p:cNvSpPr>
            <a:spLocks noGrp="1"/>
          </p:cNvSpPr>
          <p:nvPr>
            <p:ph type="subTitle" idx="1"/>
          </p:nvPr>
        </p:nvSpPr>
        <p:spPr>
          <a:solidFill>
            <a:schemeClr val="accent1">
              <a:lumMod val="50000"/>
            </a:schemeClr>
          </a:solidFill>
        </p:spPr>
        <p:txBody>
          <a:bodyPr/>
          <a:lstStyle/>
          <a:p>
            <a:r>
              <a:rPr lang="en-US" dirty="0" err="1" smtClean="0"/>
              <a:t>Jitendra</a:t>
            </a:r>
            <a:r>
              <a:rPr lang="en-US" dirty="0" smtClean="0"/>
              <a:t> Bhambure – ODS Chair RAMA  </a:t>
            </a:r>
            <a:endParaRPr lang="en-US" dirty="0"/>
          </a:p>
        </p:txBody>
      </p:sp>
      <p:pic>
        <p:nvPicPr>
          <p:cNvPr id="4" name="Picture 4" descr="RAM Logo"/>
          <p:cNvPicPr>
            <a:picLocks noChangeAspect="1" noChangeArrowheads="1"/>
          </p:cNvPicPr>
          <p:nvPr/>
        </p:nvPicPr>
        <p:blipFill>
          <a:blip r:embed="rId2" cstate="print"/>
          <a:srcRect/>
          <a:stretch>
            <a:fillRect/>
          </a:stretch>
        </p:blipFill>
        <p:spPr bwMode="auto">
          <a:xfrm>
            <a:off x="6934200" y="381000"/>
            <a:ext cx="1828800" cy="778669"/>
          </a:xfrm>
          <a:prstGeom prst="rect">
            <a:avLst/>
          </a:prstGeom>
          <a:solidFill>
            <a:schemeClr val="tx2">
              <a:lumMod val="40000"/>
              <a:lumOff val="60000"/>
            </a:schemeClr>
          </a:solidFill>
          <a:ln w="38100">
            <a:noFill/>
            <a:miter lim="800000"/>
            <a:headEnd/>
            <a:tailEnd/>
          </a:ln>
        </p:spPr>
      </p:pic>
      <p:sp>
        <p:nvSpPr>
          <p:cNvPr id="5" name="Slide Number Placeholder 4"/>
          <p:cNvSpPr>
            <a:spLocks noGrp="1"/>
          </p:cNvSpPr>
          <p:nvPr>
            <p:ph type="sldNum" sz="quarter" idx="12"/>
          </p:nvPr>
        </p:nvSpPr>
        <p:spPr/>
        <p:txBody>
          <a:bodyPr/>
          <a:lstStyle/>
          <a:p>
            <a:fld id="{FF26B046-2DE9-43E9-A775-062EFA0C2D06}"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057400" y="2895600"/>
            <a:ext cx="4495800" cy="1981200"/>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dirty="0" smtClean="0"/>
              <a:t>Long term</a:t>
            </a:r>
            <a:endParaRPr lang="en-US" sz="6600" dirty="0"/>
          </a:p>
        </p:txBody>
      </p:sp>
      <p:pic>
        <p:nvPicPr>
          <p:cNvPr id="5" name="Picture 4" descr="RAM Logo"/>
          <p:cNvPicPr>
            <a:picLocks noChangeAspect="1" noChangeArrowheads="1"/>
          </p:cNvPicPr>
          <p:nvPr/>
        </p:nvPicPr>
        <p:blipFill>
          <a:blip r:embed="rId2" cstate="print"/>
          <a:srcRect/>
          <a:stretch>
            <a:fillRect/>
          </a:stretch>
        </p:blipFill>
        <p:spPr bwMode="auto">
          <a:xfrm>
            <a:off x="7086600" y="5926931"/>
            <a:ext cx="1828800" cy="778669"/>
          </a:xfrm>
          <a:prstGeom prst="rect">
            <a:avLst/>
          </a:prstGeom>
          <a:solidFill>
            <a:schemeClr val="tx2">
              <a:lumMod val="40000"/>
              <a:lumOff val="60000"/>
            </a:schemeClr>
          </a:solidFill>
          <a:ln w="38100">
            <a:noFill/>
            <a:miter lim="800000"/>
            <a:headEnd/>
            <a:tailEnd/>
          </a:ln>
        </p:spPr>
      </p:pic>
      <p:sp>
        <p:nvSpPr>
          <p:cNvPr id="6" name="Slide Number Placeholder 5"/>
          <p:cNvSpPr>
            <a:spLocks noGrp="1"/>
          </p:cNvSpPr>
          <p:nvPr>
            <p:ph type="sldNum" sz="quarter" idx="12"/>
          </p:nvPr>
        </p:nvSpPr>
        <p:spPr/>
        <p:txBody>
          <a:bodyPr>
            <a:normAutofit fontScale="85000" lnSpcReduction="20000"/>
          </a:bodyPr>
          <a:lstStyle/>
          <a:p>
            <a:fld id="{FF26B046-2DE9-43E9-A775-062EFA0C2D06}"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 prong approach</a:t>
            </a:r>
            <a:endParaRPr lang="en-US" dirty="0"/>
          </a:p>
        </p:txBody>
      </p:sp>
      <p:sp>
        <p:nvSpPr>
          <p:cNvPr id="3" name="Content Placeholder 2"/>
          <p:cNvSpPr>
            <a:spLocks noGrp="1"/>
          </p:cNvSpPr>
          <p:nvPr>
            <p:ph sz="quarter" idx="1"/>
          </p:nvPr>
        </p:nvSpPr>
        <p:spPr>
          <a:xfrm>
            <a:off x="612648" y="1600200"/>
            <a:ext cx="8153400" cy="4724400"/>
          </a:xfrm>
        </p:spPr>
        <p:txBody>
          <a:bodyPr>
            <a:normAutofit fontScale="77500" lnSpcReduction="20000"/>
          </a:bodyPr>
          <a:lstStyle/>
          <a:p>
            <a:r>
              <a:rPr lang="en-US" dirty="0" smtClean="0"/>
              <a:t>The final goal should be to save energy consumption and reduce</a:t>
            </a:r>
            <a:r>
              <a:rPr lang="en-US" strike="sngStrike" dirty="0" smtClean="0">
                <a:solidFill>
                  <a:srgbClr val="FF0000"/>
                </a:solidFill>
              </a:rPr>
              <a:t> </a:t>
            </a:r>
            <a:r>
              <a:rPr lang="en-US" dirty="0" smtClean="0"/>
              <a:t>impact due to refrigerants and ensure that the comfort to the human population and demand for the industrial cooling is met for the growth of the country</a:t>
            </a:r>
          </a:p>
          <a:p>
            <a:endParaRPr lang="en-US" sz="1300" dirty="0" smtClean="0"/>
          </a:p>
          <a:p>
            <a:r>
              <a:rPr lang="en-US" dirty="0" smtClean="0"/>
              <a:t>Present approach is narrow and is based on finding alternatives to refrigerants and increase in the efficiency, we should acknowledge that we may reach dead end</a:t>
            </a:r>
          </a:p>
          <a:p>
            <a:endParaRPr lang="en-US" sz="1300" dirty="0" smtClean="0"/>
          </a:p>
          <a:p>
            <a:r>
              <a:rPr lang="en-US" dirty="0" smtClean="0"/>
              <a:t>This is significant for India as against developed world as we have low penetration levels and we have to be on high growth path to come to the level of developed world standards in next 25 years  </a:t>
            </a:r>
          </a:p>
          <a:p>
            <a:endParaRPr lang="en-US" sz="1200" dirty="0" smtClean="0"/>
          </a:p>
          <a:p>
            <a:r>
              <a:rPr lang="en-US" dirty="0" smtClean="0"/>
              <a:t>Develop codes for residential buildings in line with ECBC this will reduce the heat load by approx 25 % as seen in Green buildings</a:t>
            </a:r>
          </a:p>
          <a:p>
            <a:endParaRPr lang="en-US" dirty="0" smtClean="0"/>
          </a:p>
          <a:p>
            <a:endParaRPr lang="en-US" dirty="0" smtClean="0"/>
          </a:p>
          <a:p>
            <a:endParaRPr lang="en-US" dirty="0" smtClean="0"/>
          </a:p>
          <a:p>
            <a:endParaRPr lang="en-US" dirty="0"/>
          </a:p>
        </p:txBody>
      </p:sp>
      <p:pic>
        <p:nvPicPr>
          <p:cNvPr id="4" name="Picture 4" descr="RAM Logo"/>
          <p:cNvPicPr>
            <a:picLocks noChangeAspect="1" noChangeArrowheads="1"/>
          </p:cNvPicPr>
          <p:nvPr/>
        </p:nvPicPr>
        <p:blipFill>
          <a:blip r:embed="rId2" cstate="print"/>
          <a:srcRect/>
          <a:stretch>
            <a:fillRect/>
          </a:stretch>
        </p:blipFill>
        <p:spPr bwMode="auto">
          <a:xfrm>
            <a:off x="7086600" y="5926931"/>
            <a:ext cx="1828800" cy="778669"/>
          </a:xfrm>
          <a:prstGeom prst="rect">
            <a:avLst/>
          </a:prstGeom>
          <a:solidFill>
            <a:schemeClr val="tx2">
              <a:lumMod val="40000"/>
              <a:lumOff val="60000"/>
            </a:schemeClr>
          </a:solidFill>
          <a:ln w="38100">
            <a:noFill/>
            <a:miter lim="800000"/>
            <a:headEnd/>
            <a:tailEnd/>
          </a:ln>
        </p:spPr>
      </p:pic>
      <p:sp>
        <p:nvSpPr>
          <p:cNvPr id="5" name="Slide Number Placeholder 4"/>
          <p:cNvSpPr>
            <a:spLocks noGrp="1"/>
          </p:cNvSpPr>
          <p:nvPr>
            <p:ph type="sldNum" sz="quarter" idx="12"/>
          </p:nvPr>
        </p:nvSpPr>
        <p:spPr/>
        <p:txBody>
          <a:bodyPr>
            <a:normAutofit fontScale="85000" lnSpcReduction="20000"/>
          </a:bodyPr>
          <a:lstStyle/>
          <a:p>
            <a:fld id="{FF26B046-2DE9-43E9-A775-062EFA0C2D06}"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India climate map &amp; cooling needs </a:t>
            </a:r>
            <a:endParaRPr lang="en-US" dirty="0"/>
          </a:p>
        </p:txBody>
      </p:sp>
      <p:pic>
        <p:nvPicPr>
          <p:cNvPr id="1026" name="Picture 2"/>
          <p:cNvPicPr>
            <a:picLocks noGrp="1" noChangeAspect="1" noChangeArrowheads="1"/>
          </p:cNvPicPr>
          <p:nvPr>
            <p:ph sz="quarter" idx="1"/>
          </p:nvPr>
        </p:nvPicPr>
        <p:blipFill>
          <a:blip r:embed="rId2" cstate="print"/>
          <a:srcRect/>
          <a:stretch>
            <a:fillRect/>
          </a:stretch>
        </p:blipFill>
        <p:spPr bwMode="auto">
          <a:xfrm>
            <a:off x="457200" y="1814512"/>
            <a:ext cx="3333750" cy="4067175"/>
          </a:xfrm>
          <a:prstGeom prst="rect">
            <a:avLst/>
          </a:prstGeom>
          <a:noFill/>
          <a:ln w="9525">
            <a:noFill/>
            <a:miter lim="800000"/>
            <a:headEnd/>
            <a:tailEnd/>
          </a:ln>
        </p:spPr>
      </p:pic>
      <p:sp>
        <p:nvSpPr>
          <p:cNvPr id="6" name="Rounded Rectangle 5"/>
          <p:cNvSpPr/>
          <p:nvPr/>
        </p:nvSpPr>
        <p:spPr>
          <a:xfrm>
            <a:off x="3962400" y="1752600"/>
            <a:ext cx="4953000" cy="4800600"/>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US" dirty="0" smtClean="0"/>
              <a:t>Plan should be developed based on the climate zones</a:t>
            </a:r>
          </a:p>
          <a:p>
            <a:pPr>
              <a:buFont typeface="Arial" pitchFamily="34" charset="0"/>
              <a:buChar char="•"/>
            </a:pPr>
            <a:endParaRPr lang="en-US" sz="1000" dirty="0"/>
          </a:p>
          <a:p>
            <a:pPr>
              <a:buFont typeface="Arial" pitchFamily="34" charset="0"/>
              <a:buChar char="•"/>
            </a:pPr>
            <a:r>
              <a:rPr lang="en-US" dirty="0" smtClean="0"/>
              <a:t>Considering that the plan is to be developed for 20 years plus, alternatives to vapor compression based cooling solutions needs to be developed</a:t>
            </a:r>
          </a:p>
          <a:p>
            <a:pPr>
              <a:buFont typeface="Arial" pitchFamily="34" charset="0"/>
              <a:buChar char="•"/>
            </a:pPr>
            <a:endParaRPr lang="en-US" sz="1000" dirty="0"/>
          </a:p>
          <a:p>
            <a:pPr>
              <a:buFont typeface="Arial" pitchFamily="34" charset="0"/>
              <a:buChar char="•"/>
            </a:pPr>
            <a:r>
              <a:rPr lang="en-US" dirty="0" smtClean="0"/>
              <a:t>Study to be initiated to understand cooling requirement, estimated growth after considering techno social factors </a:t>
            </a:r>
          </a:p>
          <a:p>
            <a:pPr>
              <a:buFont typeface="Arial" pitchFamily="34" charset="0"/>
              <a:buChar char="•"/>
            </a:pPr>
            <a:endParaRPr lang="en-US" sz="1000" dirty="0"/>
          </a:p>
          <a:p>
            <a:pPr>
              <a:buFont typeface="Arial" pitchFamily="34" charset="0"/>
              <a:buChar char="•"/>
            </a:pPr>
            <a:r>
              <a:rPr lang="en-US" dirty="0" smtClean="0"/>
              <a:t>Investment in research is needed</a:t>
            </a:r>
          </a:p>
          <a:p>
            <a:pPr>
              <a:buFont typeface="Arial" pitchFamily="34" charset="0"/>
              <a:buChar char="•"/>
            </a:pPr>
            <a:endParaRPr lang="en-US" sz="1000" dirty="0"/>
          </a:p>
          <a:p>
            <a:pPr>
              <a:buFont typeface="Arial" pitchFamily="34" charset="0"/>
              <a:buChar char="•"/>
            </a:pPr>
            <a:r>
              <a:rPr lang="en-US" dirty="0" smtClean="0"/>
              <a:t> 20 years is a long period and we should assume that disruptive technologies will emerge </a:t>
            </a:r>
          </a:p>
          <a:p>
            <a:pPr>
              <a:buFont typeface="Arial" pitchFamily="34" charset="0"/>
              <a:buChar char="•"/>
            </a:pPr>
            <a:endParaRPr lang="en-US" dirty="0"/>
          </a:p>
        </p:txBody>
      </p:sp>
      <p:sp>
        <p:nvSpPr>
          <p:cNvPr id="7" name="Slide Number Placeholder 6"/>
          <p:cNvSpPr>
            <a:spLocks noGrp="1"/>
          </p:cNvSpPr>
          <p:nvPr>
            <p:ph type="sldNum" sz="quarter" idx="12"/>
          </p:nvPr>
        </p:nvSpPr>
        <p:spPr/>
        <p:txBody>
          <a:bodyPr>
            <a:normAutofit fontScale="85000" lnSpcReduction="20000"/>
          </a:bodyPr>
          <a:lstStyle/>
          <a:p>
            <a:fld id="{FF26B046-2DE9-43E9-A775-062EFA0C2D06}"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Air conditioners capacity</a:t>
            </a:r>
            <a:endParaRPr lang="en-US" dirty="0"/>
          </a:p>
        </p:txBody>
      </p:sp>
      <p:sp>
        <p:nvSpPr>
          <p:cNvPr id="3" name="Content Placeholder 2"/>
          <p:cNvSpPr>
            <a:spLocks noGrp="1"/>
          </p:cNvSpPr>
          <p:nvPr>
            <p:ph sz="quarter" idx="1"/>
          </p:nvPr>
        </p:nvSpPr>
        <p:spPr>
          <a:xfrm>
            <a:off x="304800" y="1676400"/>
            <a:ext cx="8461248" cy="4495800"/>
          </a:xfrm>
        </p:spPr>
        <p:txBody>
          <a:bodyPr>
            <a:normAutofit fontScale="77500" lnSpcReduction="20000"/>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AC Capacity = Heat Ingress + Internal heat generation</a:t>
            </a:r>
          </a:p>
          <a:p>
            <a:r>
              <a:rPr lang="en-US" dirty="0" smtClean="0"/>
              <a:t>Ingress of heat depends on building design and construction material. </a:t>
            </a:r>
          </a:p>
          <a:p>
            <a:r>
              <a:rPr lang="en-US" dirty="0" smtClean="0"/>
              <a:t> If we reduce ingress, air-conditioning capacity will reduce &amp; will reduce refrigerant consumption per unit &amp; energy consumption </a:t>
            </a:r>
          </a:p>
          <a:p>
            <a:r>
              <a:rPr lang="en-US" dirty="0" smtClean="0"/>
              <a:t>India has rich history of addressing climate based construction to reduce heat load, integration of modern science is needed</a:t>
            </a:r>
            <a:endParaRPr lang="en-US" dirty="0"/>
          </a:p>
        </p:txBody>
      </p:sp>
      <p:sp>
        <p:nvSpPr>
          <p:cNvPr id="4" name="Rounded Rectangle 3"/>
          <p:cNvSpPr/>
          <p:nvPr/>
        </p:nvSpPr>
        <p:spPr>
          <a:xfrm>
            <a:off x="2667000" y="1676400"/>
            <a:ext cx="3276600" cy="1828800"/>
          </a:xfrm>
          <a:prstGeom prst="roundRect">
            <a:avLst/>
          </a:prstGeom>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685800" y="2133600"/>
            <a:ext cx="1981200" cy="11430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bg1"/>
                </a:solidFill>
              </a:rPr>
              <a:t>Ingress heat</a:t>
            </a:r>
            <a:endParaRPr lang="en-US" sz="2400" dirty="0">
              <a:solidFill>
                <a:schemeClr val="bg1"/>
              </a:solidFill>
            </a:endParaRPr>
          </a:p>
        </p:txBody>
      </p:sp>
      <p:sp>
        <p:nvSpPr>
          <p:cNvPr id="6" name="16-Point Star 5"/>
          <p:cNvSpPr/>
          <p:nvPr/>
        </p:nvSpPr>
        <p:spPr>
          <a:xfrm>
            <a:off x="2895600" y="1905000"/>
            <a:ext cx="2895600" cy="1524000"/>
          </a:xfrm>
          <a:prstGeom prst="star16">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Internal heat</a:t>
            </a:r>
          </a:p>
          <a:p>
            <a:pPr algn="ctr"/>
            <a:r>
              <a:rPr lang="en-US" sz="2400" dirty="0" smtClean="0"/>
              <a:t>generation</a:t>
            </a:r>
            <a:endParaRPr lang="en-US" sz="2400" dirty="0"/>
          </a:p>
        </p:txBody>
      </p:sp>
      <p:pic>
        <p:nvPicPr>
          <p:cNvPr id="7" name="Picture 4" descr="RAM Logo"/>
          <p:cNvPicPr>
            <a:picLocks noChangeAspect="1" noChangeArrowheads="1"/>
          </p:cNvPicPr>
          <p:nvPr/>
        </p:nvPicPr>
        <p:blipFill>
          <a:blip r:embed="rId2" cstate="print"/>
          <a:srcRect/>
          <a:stretch>
            <a:fillRect/>
          </a:stretch>
        </p:blipFill>
        <p:spPr bwMode="auto">
          <a:xfrm>
            <a:off x="7086600" y="5926931"/>
            <a:ext cx="1828800" cy="778669"/>
          </a:xfrm>
          <a:prstGeom prst="rect">
            <a:avLst/>
          </a:prstGeom>
          <a:solidFill>
            <a:schemeClr val="tx2">
              <a:lumMod val="40000"/>
              <a:lumOff val="60000"/>
            </a:schemeClr>
          </a:solidFill>
          <a:ln w="38100">
            <a:noFill/>
            <a:miter lim="800000"/>
            <a:headEnd/>
            <a:tailEnd/>
          </a:ln>
        </p:spPr>
      </p:pic>
      <p:sp>
        <p:nvSpPr>
          <p:cNvPr id="8" name="Slide Number Placeholder 7"/>
          <p:cNvSpPr>
            <a:spLocks noGrp="1"/>
          </p:cNvSpPr>
          <p:nvPr>
            <p:ph type="sldNum" sz="quarter" idx="12"/>
          </p:nvPr>
        </p:nvSpPr>
        <p:spPr/>
        <p:txBody>
          <a:bodyPr>
            <a:normAutofit fontScale="85000" lnSpcReduction="20000"/>
          </a:bodyPr>
          <a:lstStyle/>
          <a:p>
            <a:fld id="{FF26B046-2DE9-43E9-A775-062EFA0C2D06}"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sz="quarter" idx="1"/>
          </p:nvPr>
        </p:nvSpPr>
        <p:spPr>
          <a:xfrm>
            <a:off x="612648" y="1524000"/>
            <a:ext cx="8153400" cy="5257800"/>
          </a:xfrm>
        </p:spPr>
        <p:txBody>
          <a:bodyPr>
            <a:normAutofit fontScale="70000" lnSpcReduction="20000"/>
          </a:bodyPr>
          <a:lstStyle/>
          <a:p>
            <a:r>
              <a:rPr lang="en-US" dirty="0" smtClean="0"/>
              <a:t>Equipment energy efficiency has reached a </a:t>
            </a:r>
            <a:r>
              <a:rPr lang="en-US" dirty="0" smtClean="0"/>
              <a:t>plateau</a:t>
            </a:r>
          </a:p>
          <a:p>
            <a:endParaRPr lang="en-US" sz="1100" dirty="0" smtClean="0"/>
          </a:p>
          <a:p>
            <a:r>
              <a:rPr lang="en-US" dirty="0" smtClean="0"/>
              <a:t>Study of service and maintenance and its relation with energy consumption</a:t>
            </a:r>
            <a:endParaRPr lang="en-US" dirty="0" smtClean="0"/>
          </a:p>
          <a:p>
            <a:endParaRPr lang="en-US" sz="1100" dirty="0" smtClean="0"/>
          </a:p>
          <a:p>
            <a:r>
              <a:rPr lang="en-US" dirty="0" smtClean="0"/>
              <a:t>Cost of products are higher as they are to be built to meet higher voltage fluctuations and voltage surge. </a:t>
            </a:r>
            <a:r>
              <a:rPr lang="en-US" dirty="0" smtClean="0"/>
              <a:t>This affects the efficiency </a:t>
            </a:r>
            <a:r>
              <a:rPr lang="en-US" dirty="0" smtClean="0"/>
              <a:t>of product. Need to address this issue at national level.</a:t>
            </a:r>
            <a:endParaRPr lang="en-US" dirty="0" smtClean="0"/>
          </a:p>
          <a:p>
            <a:endParaRPr lang="en-US" sz="1300" dirty="0" smtClean="0"/>
          </a:p>
          <a:p>
            <a:r>
              <a:rPr lang="en-US" dirty="0" smtClean="0"/>
              <a:t>Adoptable solutions for refrigerants is still out of site</a:t>
            </a:r>
          </a:p>
          <a:p>
            <a:pPr>
              <a:buNone/>
            </a:pPr>
            <a:endParaRPr lang="en-US" sz="1300" dirty="0" smtClean="0"/>
          </a:p>
          <a:p>
            <a:r>
              <a:rPr lang="en-US" dirty="0" smtClean="0"/>
              <a:t>The present approach will deprive large mass of population from cooling, modern amenities as well industrial growth in the country</a:t>
            </a:r>
          </a:p>
          <a:p>
            <a:endParaRPr lang="en-US" sz="1200" dirty="0" smtClean="0"/>
          </a:p>
          <a:p>
            <a:r>
              <a:rPr lang="en-US" dirty="0" smtClean="0"/>
              <a:t>Multi prong approach is required based on India specific detail study &amp; we should initiate work on Green residential buildings</a:t>
            </a:r>
          </a:p>
          <a:p>
            <a:endParaRPr lang="en-US" sz="1200" dirty="0" smtClean="0"/>
          </a:p>
          <a:p>
            <a:r>
              <a:rPr lang="en-US" dirty="0" smtClean="0"/>
              <a:t>Investments are required in research of India specific alternative cooling solutions </a:t>
            </a:r>
          </a:p>
          <a:p>
            <a:endParaRPr lang="en-US" dirty="0" smtClean="0"/>
          </a:p>
        </p:txBody>
      </p:sp>
      <p:pic>
        <p:nvPicPr>
          <p:cNvPr id="5" name="Picture 4" descr="RAM Logo"/>
          <p:cNvPicPr>
            <a:picLocks noChangeAspect="1" noChangeArrowheads="1"/>
          </p:cNvPicPr>
          <p:nvPr/>
        </p:nvPicPr>
        <p:blipFill>
          <a:blip r:embed="rId2" cstate="print"/>
          <a:srcRect/>
          <a:stretch>
            <a:fillRect/>
          </a:stretch>
        </p:blipFill>
        <p:spPr bwMode="auto">
          <a:xfrm>
            <a:off x="7086600" y="5926931"/>
            <a:ext cx="1828800" cy="778669"/>
          </a:xfrm>
          <a:prstGeom prst="rect">
            <a:avLst/>
          </a:prstGeom>
          <a:solidFill>
            <a:schemeClr val="tx2">
              <a:lumMod val="40000"/>
              <a:lumOff val="60000"/>
            </a:schemeClr>
          </a:solidFill>
          <a:ln w="38100">
            <a:noFill/>
            <a:miter lim="800000"/>
            <a:headEnd/>
            <a:tailEnd/>
          </a:ln>
        </p:spPr>
      </p:pic>
      <p:sp>
        <p:nvSpPr>
          <p:cNvPr id="6" name="Slide Number Placeholder 5"/>
          <p:cNvSpPr>
            <a:spLocks noGrp="1"/>
          </p:cNvSpPr>
          <p:nvPr>
            <p:ph type="sldNum" sz="quarter" idx="12"/>
          </p:nvPr>
        </p:nvSpPr>
        <p:spPr/>
        <p:txBody>
          <a:bodyPr>
            <a:normAutofit fontScale="85000" lnSpcReduction="20000"/>
          </a:bodyPr>
          <a:lstStyle/>
          <a:p>
            <a:fld id="{FF26B046-2DE9-43E9-A775-062EFA0C2D06}"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066800" y="1828800"/>
            <a:ext cx="7010400" cy="3581400"/>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400" dirty="0" err="1" smtClean="0"/>
              <a:t>Jitendra</a:t>
            </a:r>
            <a:r>
              <a:rPr lang="en-US" sz="4400" dirty="0" smtClean="0"/>
              <a:t> Bhambure</a:t>
            </a:r>
          </a:p>
          <a:p>
            <a:r>
              <a:rPr lang="en-US" sz="2400" dirty="0" smtClean="0"/>
              <a:t>Executive Vice President </a:t>
            </a:r>
          </a:p>
          <a:p>
            <a:r>
              <a:rPr lang="en-US" sz="2400" dirty="0" smtClean="0"/>
              <a:t>R &amp; D and Technology – Blue Star</a:t>
            </a:r>
          </a:p>
          <a:p>
            <a:endParaRPr lang="en-US" sz="2400" dirty="0" smtClean="0"/>
          </a:p>
          <a:p>
            <a:r>
              <a:rPr lang="en-US" sz="2400" dirty="0" smtClean="0"/>
              <a:t>Chair : RAMA ODS committee</a:t>
            </a:r>
          </a:p>
          <a:p>
            <a:r>
              <a:rPr lang="en-US" sz="2400" dirty="0"/>
              <a:t>j</a:t>
            </a:r>
            <a:r>
              <a:rPr lang="en-US" sz="2400" dirty="0" smtClean="0"/>
              <a:t>mbhambure@bluestarindia.com </a:t>
            </a:r>
            <a:endParaRPr lang="en-US" sz="2400" dirty="0"/>
          </a:p>
        </p:txBody>
      </p:sp>
      <p:pic>
        <p:nvPicPr>
          <p:cNvPr id="3" name="Picture 4" descr="RAM Logo"/>
          <p:cNvPicPr>
            <a:picLocks noChangeAspect="1" noChangeArrowheads="1"/>
          </p:cNvPicPr>
          <p:nvPr/>
        </p:nvPicPr>
        <p:blipFill>
          <a:blip r:embed="rId2" cstate="print"/>
          <a:srcRect/>
          <a:stretch>
            <a:fillRect/>
          </a:stretch>
        </p:blipFill>
        <p:spPr bwMode="auto">
          <a:xfrm>
            <a:off x="7086600" y="5926931"/>
            <a:ext cx="1828800" cy="778669"/>
          </a:xfrm>
          <a:prstGeom prst="rect">
            <a:avLst/>
          </a:prstGeom>
          <a:solidFill>
            <a:schemeClr val="tx2">
              <a:lumMod val="40000"/>
              <a:lumOff val="60000"/>
            </a:schemeClr>
          </a:solidFill>
          <a:ln w="38100">
            <a:noFill/>
            <a:miter lim="800000"/>
            <a:headEnd/>
            <a:tailEnd/>
          </a:ln>
        </p:spPr>
      </p:pic>
      <p:sp>
        <p:nvSpPr>
          <p:cNvPr id="5" name="Slide Number Placeholder 4"/>
          <p:cNvSpPr>
            <a:spLocks noGrp="1"/>
          </p:cNvSpPr>
          <p:nvPr>
            <p:ph type="sldNum" sz="quarter" idx="12"/>
          </p:nvPr>
        </p:nvSpPr>
        <p:spPr/>
        <p:txBody>
          <a:bodyPr>
            <a:normAutofit fontScale="85000" lnSpcReduction="20000"/>
          </a:bodyPr>
          <a:lstStyle/>
          <a:p>
            <a:fld id="{FF26B046-2DE9-43E9-A775-062EFA0C2D06}" type="slidenum">
              <a:rPr lang="en-US" smtClean="0"/>
              <a:pPr/>
              <a:t>15</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Thematic thrusts</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Implications of HCFC Phase out, HFC Phase down &amp; Kigali Amendment, inter-alia sectors &amp; applications highlighting </a:t>
            </a:r>
          </a:p>
          <a:p>
            <a:pPr lvl="0"/>
            <a:r>
              <a:rPr lang="en-GB" dirty="0" smtClean="0"/>
              <a:t>Current qualitative and quantitative available information including reports, guidelines, regulations etc. </a:t>
            </a:r>
            <a:endParaRPr lang="en-US" dirty="0" smtClean="0"/>
          </a:p>
          <a:p>
            <a:pPr lvl="0"/>
            <a:r>
              <a:rPr lang="en-GB" dirty="0" smtClean="0"/>
              <a:t>Past trends and growth projections with a 20 year time horizon</a:t>
            </a:r>
            <a:endParaRPr lang="en-US" dirty="0" smtClean="0"/>
          </a:p>
          <a:p>
            <a:pPr lvl="0"/>
            <a:r>
              <a:rPr lang="en-GB" dirty="0" smtClean="0"/>
              <a:t>Technology options with respect to refrigerant transitions and energy efficiency</a:t>
            </a:r>
            <a:endParaRPr lang="en-US" dirty="0" smtClean="0"/>
          </a:p>
          <a:p>
            <a:pPr lvl="0"/>
            <a:r>
              <a:rPr lang="en-GB" dirty="0" smtClean="0"/>
              <a:t>Current levels of energy efficiency and Efficiency enhancement options and related Benchmarks</a:t>
            </a:r>
            <a:endParaRPr lang="en-US" dirty="0" smtClean="0"/>
          </a:p>
          <a:p>
            <a:pPr lvl="0"/>
            <a:r>
              <a:rPr lang="en-US" dirty="0" smtClean="0"/>
              <a:t>Preparedness for transitions &amp; related capital and operational costs </a:t>
            </a:r>
          </a:p>
          <a:p>
            <a:pPr lvl="0"/>
            <a:r>
              <a:rPr lang="en-US" dirty="0" smtClean="0"/>
              <a:t>Some elements of the road map.</a:t>
            </a:r>
          </a:p>
          <a:p>
            <a:pPr lvl="0"/>
            <a:r>
              <a:rPr lang="en-GB" dirty="0" smtClean="0"/>
              <a:t>Topics that need detailed and additional study </a:t>
            </a:r>
            <a:endParaRPr lang="en-US" dirty="0" smtClean="0"/>
          </a:p>
          <a:p>
            <a:endParaRPr lang="en-US" dirty="0"/>
          </a:p>
        </p:txBody>
      </p:sp>
      <p:pic>
        <p:nvPicPr>
          <p:cNvPr id="4" name="Picture 4" descr="RAM Logo"/>
          <p:cNvPicPr>
            <a:picLocks noChangeAspect="1" noChangeArrowheads="1"/>
          </p:cNvPicPr>
          <p:nvPr/>
        </p:nvPicPr>
        <p:blipFill>
          <a:blip r:embed="rId2" cstate="print"/>
          <a:srcRect/>
          <a:stretch>
            <a:fillRect/>
          </a:stretch>
        </p:blipFill>
        <p:spPr bwMode="auto">
          <a:xfrm>
            <a:off x="7086600" y="5926931"/>
            <a:ext cx="1828800" cy="778669"/>
          </a:xfrm>
          <a:prstGeom prst="rect">
            <a:avLst/>
          </a:prstGeom>
          <a:solidFill>
            <a:schemeClr val="tx2">
              <a:lumMod val="40000"/>
              <a:lumOff val="60000"/>
            </a:schemeClr>
          </a:solidFill>
          <a:ln w="38100">
            <a:noFill/>
            <a:miter lim="800000"/>
            <a:headEnd/>
            <a:tailEnd/>
          </a:ln>
        </p:spPr>
      </p:pic>
      <p:sp>
        <p:nvSpPr>
          <p:cNvPr id="5" name="Slide Number Placeholder 4"/>
          <p:cNvSpPr>
            <a:spLocks noGrp="1"/>
          </p:cNvSpPr>
          <p:nvPr>
            <p:ph type="sldNum" sz="quarter" idx="12"/>
          </p:nvPr>
        </p:nvSpPr>
        <p:spPr/>
        <p:txBody>
          <a:bodyPr>
            <a:normAutofit fontScale="85000" lnSpcReduction="20000"/>
          </a:bodyPr>
          <a:lstStyle/>
          <a:p>
            <a:fld id="{FF26B046-2DE9-43E9-A775-062EFA0C2D06}"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057400" y="2895600"/>
            <a:ext cx="4495800" cy="1981200"/>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dirty="0" smtClean="0"/>
              <a:t>Present status </a:t>
            </a:r>
            <a:endParaRPr lang="en-US" sz="6600" dirty="0"/>
          </a:p>
        </p:txBody>
      </p:sp>
      <p:pic>
        <p:nvPicPr>
          <p:cNvPr id="5" name="Picture 4" descr="RAM Logo"/>
          <p:cNvPicPr>
            <a:picLocks noChangeAspect="1" noChangeArrowheads="1"/>
          </p:cNvPicPr>
          <p:nvPr/>
        </p:nvPicPr>
        <p:blipFill>
          <a:blip r:embed="rId2" cstate="print"/>
          <a:srcRect/>
          <a:stretch>
            <a:fillRect/>
          </a:stretch>
        </p:blipFill>
        <p:spPr bwMode="auto">
          <a:xfrm>
            <a:off x="7086600" y="5926931"/>
            <a:ext cx="1828800" cy="778669"/>
          </a:xfrm>
          <a:prstGeom prst="rect">
            <a:avLst/>
          </a:prstGeom>
          <a:solidFill>
            <a:schemeClr val="tx2">
              <a:lumMod val="40000"/>
              <a:lumOff val="60000"/>
            </a:schemeClr>
          </a:solidFill>
          <a:ln w="38100">
            <a:noFill/>
            <a:miter lim="800000"/>
            <a:headEnd/>
            <a:tailEnd/>
          </a:ln>
        </p:spPr>
      </p:pic>
      <p:sp>
        <p:nvSpPr>
          <p:cNvPr id="6" name="Slide Number Placeholder 5"/>
          <p:cNvSpPr>
            <a:spLocks noGrp="1"/>
          </p:cNvSpPr>
          <p:nvPr>
            <p:ph type="sldNum" sz="quarter" idx="12"/>
          </p:nvPr>
        </p:nvSpPr>
        <p:spPr/>
        <p:txBody>
          <a:bodyPr>
            <a:normAutofit fontScale="85000" lnSpcReduction="20000"/>
          </a:bodyPr>
          <a:lstStyle/>
          <a:p>
            <a:fld id="{FF26B046-2DE9-43E9-A775-062EFA0C2D06}"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sz="quarter" idx="1"/>
          </p:nvPr>
        </p:nvSpPr>
        <p:spPr/>
        <p:txBody>
          <a:bodyPr>
            <a:normAutofit fontScale="85000" lnSpcReduction="10000"/>
          </a:bodyPr>
          <a:lstStyle/>
          <a:p>
            <a:r>
              <a:rPr lang="en-US" dirty="0" smtClean="0"/>
              <a:t>The penetration of Room AC is around </a:t>
            </a:r>
            <a:r>
              <a:rPr lang="en-US" dirty="0" smtClean="0"/>
              <a:t>5 </a:t>
            </a:r>
            <a:r>
              <a:rPr lang="en-US" dirty="0" smtClean="0"/>
              <a:t>to </a:t>
            </a:r>
            <a:r>
              <a:rPr lang="en-US" dirty="0" smtClean="0"/>
              <a:t>6 </a:t>
            </a:r>
            <a:r>
              <a:rPr lang="en-US" dirty="0" smtClean="0"/>
              <a:t>%, 70% of the buildings for commercial use are yet to be built which will require air-conditioning </a:t>
            </a:r>
          </a:p>
          <a:p>
            <a:endParaRPr lang="en-US" sz="1200" dirty="0" smtClean="0"/>
          </a:p>
          <a:p>
            <a:r>
              <a:rPr lang="en-US" dirty="0" smtClean="0"/>
              <a:t>The Regulation are being formulated at increasing pace like energy efficiency programs, up-gradation/development of IS Standards, refrigerants phase out and down , QCO, E-waste. </a:t>
            </a:r>
          </a:p>
          <a:p>
            <a:endParaRPr lang="en-US" sz="1200" dirty="0" smtClean="0"/>
          </a:p>
          <a:p>
            <a:r>
              <a:rPr lang="en-US" dirty="0" smtClean="0"/>
              <a:t>There is uncertainty in adoption of technologies to meet the regulations.</a:t>
            </a:r>
          </a:p>
          <a:p>
            <a:endParaRPr lang="en-US" sz="1200" dirty="0" smtClean="0"/>
          </a:p>
          <a:p>
            <a:r>
              <a:rPr lang="en-US" dirty="0" smtClean="0"/>
              <a:t>This has created  immense pressure across the business chain  </a:t>
            </a:r>
            <a:endParaRPr lang="en-US" dirty="0"/>
          </a:p>
        </p:txBody>
      </p:sp>
      <p:pic>
        <p:nvPicPr>
          <p:cNvPr id="4" name="Picture 4" descr="RAM Logo"/>
          <p:cNvPicPr>
            <a:picLocks noChangeAspect="1" noChangeArrowheads="1"/>
          </p:cNvPicPr>
          <p:nvPr/>
        </p:nvPicPr>
        <p:blipFill>
          <a:blip r:embed="rId2" cstate="print"/>
          <a:srcRect/>
          <a:stretch>
            <a:fillRect/>
          </a:stretch>
        </p:blipFill>
        <p:spPr bwMode="auto">
          <a:xfrm>
            <a:off x="7086600" y="5926931"/>
            <a:ext cx="1828800" cy="778669"/>
          </a:xfrm>
          <a:prstGeom prst="rect">
            <a:avLst/>
          </a:prstGeom>
          <a:solidFill>
            <a:schemeClr val="tx2">
              <a:lumMod val="40000"/>
              <a:lumOff val="60000"/>
            </a:schemeClr>
          </a:solidFill>
          <a:ln w="38100">
            <a:noFill/>
            <a:miter lim="800000"/>
            <a:headEnd/>
            <a:tailEnd/>
          </a:ln>
        </p:spPr>
      </p:pic>
      <p:sp>
        <p:nvSpPr>
          <p:cNvPr id="5" name="Slide Number Placeholder 4"/>
          <p:cNvSpPr>
            <a:spLocks noGrp="1"/>
          </p:cNvSpPr>
          <p:nvPr>
            <p:ph type="sldNum" sz="quarter" idx="12"/>
          </p:nvPr>
        </p:nvSpPr>
        <p:spPr/>
        <p:txBody>
          <a:bodyPr>
            <a:normAutofit fontScale="85000" lnSpcReduction="20000"/>
          </a:bodyPr>
          <a:lstStyle/>
          <a:p>
            <a:fld id="{DB10AAC0-AAD2-4DE1-B406-0FF00A723ADC}"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HCFC phase out &amp; HFC phase down</a:t>
            </a:r>
            <a:endParaRPr lang="en-US" dirty="0"/>
          </a:p>
        </p:txBody>
      </p:sp>
      <p:sp>
        <p:nvSpPr>
          <p:cNvPr id="3" name="Content Placeholder 2"/>
          <p:cNvSpPr>
            <a:spLocks noGrp="1"/>
          </p:cNvSpPr>
          <p:nvPr>
            <p:ph sz="quarter" idx="1"/>
          </p:nvPr>
        </p:nvSpPr>
        <p:spPr>
          <a:xfrm>
            <a:off x="612648" y="1600200"/>
            <a:ext cx="8153400" cy="4953000"/>
          </a:xfrm>
        </p:spPr>
        <p:txBody>
          <a:bodyPr>
            <a:normAutofit fontScale="85000" lnSpcReduction="20000"/>
          </a:bodyPr>
          <a:lstStyle/>
          <a:p>
            <a:r>
              <a:rPr lang="en-US" dirty="0" smtClean="0"/>
              <a:t>HCFC 22 phase out as per MC 2025  </a:t>
            </a:r>
            <a:endParaRPr lang="en-US" dirty="0" smtClean="0">
              <a:solidFill>
                <a:srgbClr val="FF0000"/>
              </a:solidFill>
            </a:endParaRPr>
          </a:p>
          <a:p>
            <a:r>
              <a:rPr lang="en-US" dirty="0" smtClean="0"/>
              <a:t>HFC : Freeze 2028, Phase down to start in 2032</a:t>
            </a:r>
          </a:p>
          <a:p>
            <a:r>
              <a:rPr lang="en-US" dirty="0" smtClean="0"/>
              <a:t>Status in India</a:t>
            </a:r>
          </a:p>
          <a:p>
            <a:pPr lvl="1"/>
            <a:r>
              <a:rPr lang="en-US" dirty="0" smtClean="0"/>
              <a:t>Room AC is fast migrating from fix speed to inverter resulting in adoption of HFC 410A as refrigerant ( approx 25 % ), few manufacturers have adopted HFC 32 ( approx 15%) and        HC 290 (approx 1%)</a:t>
            </a:r>
          </a:p>
          <a:p>
            <a:pPr lvl="1"/>
            <a:r>
              <a:rPr lang="en-US" dirty="0" smtClean="0"/>
              <a:t>Large Chillers have adopted HFC 134a &amp; VRF has adopted HFC 410A the technologies being brought in India by MNCs</a:t>
            </a:r>
          </a:p>
          <a:p>
            <a:r>
              <a:rPr lang="en-US" dirty="0" smtClean="0"/>
              <a:t> There is no alternative as of today to HFC 410A in ducted, small chillers &amp; VRF, few MNC’s are working to develop alternate refrigerants to R410A</a:t>
            </a:r>
          </a:p>
          <a:p>
            <a:r>
              <a:rPr lang="en-US" dirty="0" smtClean="0"/>
              <a:t>The adoption of HC in room AC has challenges in terms of safety across the business chain</a:t>
            </a:r>
            <a:endParaRPr lang="en-US" dirty="0"/>
          </a:p>
        </p:txBody>
      </p:sp>
      <p:pic>
        <p:nvPicPr>
          <p:cNvPr id="4" name="Picture 4" descr="RAM Logo"/>
          <p:cNvPicPr>
            <a:picLocks noChangeAspect="1" noChangeArrowheads="1"/>
          </p:cNvPicPr>
          <p:nvPr/>
        </p:nvPicPr>
        <p:blipFill>
          <a:blip r:embed="rId2" cstate="print"/>
          <a:srcRect/>
          <a:stretch>
            <a:fillRect/>
          </a:stretch>
        </p:blipFill>
        <p:spPr bwMode="auto">
          <a:xfrm>
            <a:off x="7086600" y="5926931"/>
            <a:ext cx="1828800" cy="778669"/>
          </a:xfrm>
          <a:prstGeom prst="rect">
            <a:avLst/>
          </a:prstGeom>
          <a:solidFill>
            <a:schemeClr val="tx2">
              <a:lumMod val="40000"/>
              <a:lumOff val="60000"/>
            </a:schemeClr>
          </a:solidFill>
          <a:ln w="38100">
            <a:noFill/>
            <a:miter lim="800000"/>
            <a:headEnd/>
            <a:tailEnd/>
          </a:ln>
        </p:spPr>
      </p:pic>
      <p:sp>
        <p:nvSpPr>
          <p:cNvPr id="5" name="Slide Number Placeholder 4"/>
          <p:cNvSpPr>
            <a:spLocks noGrp="1"/>
          </p:cNvSpPr>
          <p:nvPr>
            <p:ph type="sldNum" sz="quarter" idx="12"/>
          </p:nvPr>
        </p:nvSpPr>
        <p:spPr/>
        <p:txBody>
          <a:bodyPr>
            <a:normAutofit fontScale="85000" lnSpcReduction="20000"/>
          </a:bodyPr>
          <a:lstStyle/>
          <a:p>
            <a:fld id="{FF26B046-2DE9-43E9-A775-062EFA0C2D06}"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Room AC energy efficiency</a:t>
            </a:r>
            <a:endParaRPr lang="en-US" dirty="0"/>
          </a:p>
        </p:txBody>
      </p:sp>
      <p:sp>
        <p:nvSpPr>
          <p:cNvPr id="3" name="Content Placeholder 2"/>
          <p:cNvSpPr>
            <a:spLocks noGrp="1"/>
          </p:cNvSpPr>
          <p:nvPr>
            <p:ph sz="quarter" idx="1"/>
          </p:nvPr>
        </p:nvSpPr>
        <p:spPr>
          <a:xfrm>
            <a:off x="381000" y="1600200"/>
            <a:ext cx="8385048" cy="3429000"/>
          </a:xfrm>
        </p:spPr>
        <p:txBody>
          <a:bodyPr>
            <a:normAutofit fontScale="92500" lnSpcReduction="20000"/>
          </a:bodyPr>
          <a:lstStyle/>
          <a:p>
            <a:r>
              <a:rPr lang="en-US" dirty="0" smtClean="0"/>
              <a:t>The labeling program started in 2010, has been enhanced 4 times</a:t>
            </a:r>
          </a:p>
          <a:p>
            <a:endParaRPr lang="en-US" dirty="0" smtClean="0"/>
          </a:p>
          <a:p>
            <a:r>
              <a:rPr lang="en-US" dirty="0" smtClean="0"/>
              <a:t>The MEPS for FIVE star has increased by 45% (22% of the market) and by 29% in THREE star (55 % of the market) as per the BEE labeling program</a:t>
            </a:r>
          </a:p>
          <a:p>
            <a:endParaRPr lang="en-US" b="1" dirty="0" smtClean="0"/>
          </a:p>
          <a:p>
            <a:r>
              <a:rPr lang="en-US" b="1" dirty="0" smtClean="0"/>
              <a:t>The products are getting costlier &amp; the technology is reaching a plateau </a:t>
            </a:r>
            <a:endParaRPr lang="en-US" b="1" dirty="0"/>
          </a:p>
        </p:txBody>
      </p:sp>
      <p:graphicFrame>
        <p:nvGraphicFramePr>
          <p:cNvPr id="4" name="Table 3"/>
          <p:cNvGraphicFramePr>
            <a:graphicFrameLocks noGrp="1"/>
          </p:cNvGraphicFramePr>
          <p:nvPr/>
        </p:nvGraphicFramePr>
        <p:xfrm>
          <a:off x="228602" y="5059680"/>
          <a:ext cx="8686798" cy="1381760"/>
        </p:xfrm>
        <a:graphic>
          <a:graphicData uri="http://schemas.openxmlformats.org/drawingml/2006/table">
            <a:tbl>
              <a:tblPr firstRow="1" bandRow="1">
                <a:tableStyleId>{5C22544A-7EE6-4342-B048-85BDC9FD1C3A}</a:tableStyleId>
              </a:tblPr>
              <a:tblGrid>
                <a:gridCol w="1447798"/>
                <a:gridCol w="1219200"/>
                <a:gridCol w="914400"/>
                <a:gridCol w="1382487"/>
                <a:gridCol w="1240971"/>
                <a:gridCol w="1240971"/>
                <a:gridCol w="1240971"/>
              </a:tblGrid>
              <a:tr h="370840">
                <a:tc>
                  <a:txBody>
                    <a:bodyPr/>
                    <a:lstStyle/>
                    <a:p>
                      <a:r>
                        <a:rPr lang="en-US" dirty="0" smtClean="0"/>
                        <a:t>5 STAR 1.5 T</a:t>
                      </a:r>
                      <a:endParaRPr lang="en-US" dirty="0"/>
                    </a:p>
                  </a:txBody>
                  <a:tcPr>
                    <a:solidFill>
                      <a:schemeClr val="accent1">
                        <a:lumMod val="50000"/>
                      </a:schemeClr>
                    </a:solidFill>
                  </a:tcPr>
                </a:tc>
                <a:tc>
                  <a:txBody>
                    <a:bodyPr/>
                    <a:lstStyle/>
                    <a:p>
                      <a:r>
                        <a:rPr lang="en-US" dirty="0" smtClean="0"/>
                        <a:t>Copper wt(</a:t>
                      </a:r>
                      <a:r>
                        <a:rPr lang="en-US" dirty="0" smtClean="0">
                          <a:solidFill>
                            <a:srgbClr val="FFFF00"/>
                          </a:solidFill>
                        </a:rPr>
                        <a:t>KG</a:t>
                      </a:r>
                      <a:r>
                        <a:rPr lang="en-US" dirty="0" smtClean="0"/>
                        <a:t>)</a:t>
                      </a:r>
                      <a:endParaRPr lang="en-US" dirty="0"/>
                    </a:p>
                  </a:txBody>
                  <a:tcPr>
                    <a:solidFill>
                      <a:schemeClr val="accent1">
                        <a:lumMod val="50000"/>
                      </a:schemeClr>
                    </a:solidFill>
                  </a:tcPr>
                </a:tc>
                <a:tc>
                  <a:txBody>
                    <a:bodyPr/>
                    <a:lstStyle/>
                    <a:p>
                      <a:r>
                        <a:rPr lang="en-US" dirty="0" err="1" smtClean="0"/>
                        <a:t>Alu</a:t>
                      </a:r>
                      <a:r>
                        <a:rPr lang="en-US" dirty="0" smtClean="0"/>
                        <a:t> wt (</a:t>
                      </a:r>
                      <a:r>
                        <a:rPr lang="en-US" dirty="0" smtClean="0">
                          <a:solidFill>
                            <a:srgbClr val="FFFF00"/>
                          </a:solidFill>
                        </a:rPr>
                        <a:t>KG</a:t>
                      </a:r>
                      <a:r>
                        <a:rPr lang="en-US" dirty="0" smtClean="0"/>
                        <a:t>)</a:t>
                      </a:r>
                      <a:endParaRPr lang="en-US" dirty="0"/>
                    </a:p>
                  </a:txBody>
                  <a:tcPr>
                    <a:solidFill>
                      <a:schemeClr val="accent1">
                        <a:lumMod val="50000"/>
                      </a:schemeClr>
                    </a:solidFill>
                  </a:tcPr>
                </a:tc>
                <a:tc>
                  <a:txBody>
                    <a:bodyPr/>
                    <a:lstStyle/>
                    <a:p>
                      <a:r>
                        <a:rPr lang="en-US" dirty="0" smtClean="0"/>
                        <a:t>Compressor</a:t>
                      </a:r>
                      <a:endParaRPr lang="en-US" dirty="0"/>
                    </a:p>
                  </a:txBody>
                  <a:tcPr>
                    <a:solidFill>
                      <a:schemeClr val="accent1">
                        <a:lumMod val="50000"/>
                      </a:schemeClr>
                    </a:solidFill>
                  </a:tcPr>
                </a:tc>
                <a:tc>
                  <a:txBody>
                    <a:bodyPr/>
                    <a:lstStyle/>
                    <a:p>
                      <a:r>
                        <a:rPr lang="en-US" dirty="0" smtClean="0"/>
                        <a:t>Motor</a:t>
                      </a:r>
                      <a:endParaRPr lang="en-US" dirty="0"/>
                    </a:p>
                  </a:txBody>
                  <a:tcPr>
                    <a:solidFill>
                      <a:schemeClr val="accent1">
                        <a:lumMod val="50000"/>
                      </a:schemeClr>
                    </a:solidFill>
                  </a:tcPr>
                </a:tc>
                <a:tc>
                  <a:txBody>
                    <a:bodyPr/>
                    <a:lstStyle/>
                    <a:p>
                      <a:r>
                        <a:rPr lang="en-US" dirty="0" smtClean="0"/>
                        <a:t>Drive</a:t>
                      </a:r>
                      <a:endParaRPr lang="en-US" dirty="0"/>
                    </a:p>
                  </a:txBody>
                  <a:tcPr>
                    <a:solidFill>
                      <a:schemeClr val="accent1">
                        <a:lumMod val="50000"/>
                      </a:schemeClr>
                    </a:solidFill>
                  </a:tcPr>
                </a:tc>
                <a:tc>
                  <a:txBody>
                    <a:bodyPr/>
                    <a:lstStyle/>
                    <a:p>
                      <a:r>
                        <a:rPr lang="en-US" dirty="0" smtClean="0"/>
                        <a:t>Chassis</a:t>
                      </a:r>
                      <a:endParaRPr lang="en-US" dirty="0"/>
                    </a:p>
                  </a:txBody>
                  <a:tcPr>
                    <a:solidFill>
                      <a:schemeClr val="accent1">
                        <a:lumMod val="50000"/>
                      </a:schemeClr>
                    </a:solidFill>
                  </a:tcPr>
                </a:tc>
              </a:tr>
              <a:tr h="370840">
                <a:tc>
                  <a:txBody>
                    <a:bodyPr/>
                    <a:lstStyle/>
                    <a:p>
                      <a:r>
                        <a:rPr lang="en-US" dirty="0" smtClean="0"/>
                        <a:t>2010</a:t>
                      </a:r>
                      <a:endParaRPr lang="en-US" dirty="0"/>
                    </a:p>
                  </a:txBody>
                  <a:tcPr/>
                </a:tc>
                <a:tc>
                  <a:txBody>
                    <a:bodyPr/>
                    <a:lstStyle/>
                    <a:p>
                      <a:pPr algn="ctr"/>
                      <a:r>
                        <a:rPr lang="en-US" dirty="0" smtClean="0"/>
                        <a:t>2.10</a:t>
                      </a:r>
                      <a:endParaRPr lang="en-US" dirty="0"/>
                    </a:p>
                  </a:txBody>
                  <a:tcPr/>
                </a:tc>
                <a:tc>
                  <a:txBody>
                    <a:bodyPr/>
                    <a:lstStyle/>
                    <a:p>
                      <a:pPr algn="ctr"/>
                      <a:r>
                        <a:rPr lang="en-US" dirty="0" smtClean="0"/>
                        <a:t>1.95</a:t>
                      </a:r>
                      <a:endParaRPr lang="en-US" dirty="0"/>
                    </a:p>
                  </a:txBody>
                  <a:tcPr/>
                </a:tc>
                <a:tc>
                  <a:txBody>
                    <a:bodyPr/>
                    <a:lstStyle/>
                    <a:p>
                      <a:r>
                        <a:rPr lang="en-US" dirty="0" smtClean="0"/>
                        <a:t>Fix speed</a:t>
                      </a:r>
                      <a:endParaRPr lang="en-US" dirty="0"/>
                    </a:p>
                  </a:txBody>
                  <a:tcPr/>
                </a:tc>
                <a:tc>
                  <a:txBody>
                    <a:bodyPr/>
                    <a:lstStyle/>
                    <a:p>
                      <a:r>
                        <a:rPr lang="en-US" dirty="0" smtClean="0"/>
                        <a:t>AC</a:t>
                      </a:r>
                      <a:r>
                        <a:rPr lang="en-US" baseline="0" dirty="0" smtClean="0"/>
                        <a:t> </a:t>
                      </a:r>
                      <a:endParaRPr lang="en-US" dirty="0"/>
                    </a:p>
                  </a:txBody>
                  <a:tcPr/>
                </a:tc>
                <a:tc>
                  <a:txBody>
                    <a:bodyPr/>
                    <a:lstStyle/>
                    <a:p>
                      <a:r>
                        <a:rPr lang="en-US" dirty="0" smtClean="0"/>
                        <a:t>NA</a:t>
                      </a:r>
                      <a:endParaRPr lang="en-US" dirty="0"/>
                    </a:p>
                  </a:txBody>
                  <a:tcPr/>
                </a:tc>
                <a:tc>
                  <a:txBody>
                    <a:bodyPr/>
                    <a:lstStyle/>
                    <a:p>
                      <a:r>
                        <a:rPr lang="en-US" baseline="0" dirty="0" smtClean="0"/>
                        <a:t>500 mm</a:t>
                      </a:r>
                      <a:endParaRPr lang="en-US" dirty="0"/>
                    </a:p>
                  </a:txBody>
                  <a:tcPr/>
                </a:tc>
              </a:tr>
              <a:tr h="370840">
                <a:tc>
                  <a:txBody>
                    <a:bodyPr/>
                    <a:lstStyle/>
                    <a:p>
                      <a:r>
                        <a:rPr lang="en-US" dirty="0" smtClean="0"/>
                        <a:t>2018</a:t>
                      </a:r>
                      <a:endParaRPr lang="en-US" dirty="0"/>
                    </a:p>
                  </a:txBody>
                  <a:tcPr/>
                </a:tc>
                <a:tc>
                  <a:txBody>
                    <a:bodyPr/>
                    <a:lstStyle/>
                    <a:p>
                      <a:pPr algn="ctr"/>
                      <a:r>
                        <a:rPr lang="en-US" dirty="0" smtClean="0"/>
                        <a:t>2.78</a:t>
                      </a:r>
                      <a:endParaRPr lang="en-US" dirty="0"/>
                    </a:p>
                  </a:txBody>
                  <a:tcPr/>
                </a:tc>
                <a:tc>
                  <a:txBody>
                    <a:bodyPr/>
                    <a:lstStyle/>
                    <a:p>
                      <a:pPr algn="ctr"/>
                      <a:r>
                        <a:rPr lang="en-US" dirty="0" smtClean="0"/>
                        <a:t>3.10</a:t>
                      </a:r>
                      <a:endParaRPr lang="en-US" dirty="0"/>
                    </a:p>
                  </a:txBody>
                  <a:tcPr/>
                </a:tc>
                <a:tc>
                  <a:txBody>
                    <a:bodyPr/>
                    <a:lstStyle/>
                    <a:p>
                      <a:r>
                        <a:rPr lang="en-US" dirty="0" smtClean="0"/>
                        <a:t>Inverter</a:t>
                      </a:r>
                      <a:endParaRPr lang="en-US" dirty="0"/>
                    </a:p>
                  </a:txBody>
                  <a:tcPr/>
                </a:tc>
                <a:tc>
                  <a:txBody>
                    <a:bodyPr/>
                    <a:lstStyle/>
                    <a:p>
                      <a:r>
                        <a:rPr lang="en-US" dirty="0" smtClean="0"/>
                        <a:t>DC  </a:t>
                      </a:r>
                      <a:endParaRPr lang="en-US" dirty="0"/>
                    </a:p>
                  </a:txBody>
                  <a:tcPr/>
                </a:tc>
                <a:tc>
                  <a:txBody>
                    <a:bodyPr/>
                    <a:lstStyle/>
                    <a:p>
                      <a:r>
                        <a:rPr lang="en-US" dirty="0" smtClean="0"/>
                        <a:t>Required</a:t>
                      </a:r>
                      <a:endParaRPr lang="en-US" dirty="0"/>
                    </a:p>
                  </a:txBody>
                  <a:tcPr/>
                </a:tc>
                <a:tc>
                  <a:txBody>
                    <a:bodyPr/>
                    <a:lstStyle/>
                    <a:p>
                      <a:r>
                        <a:rPr lang="en-US" dirty="0" smtClean="0"/>
                        <a:t>625 mm</a:t>
                      </a:r>
                      <a:endParaRPr lang="en-US" dirty="0"/>
                    </a:p>
                  </a:txBody>
                  <a:tcPr/>
                </a:tc>
              </a:tr>
            </a:tbl>
          </a:graphicData>
        </a:graphic>
      </p:graphicFrame>
      <p:sp>
        <p:nvSpPr>
          <p:cNvPr id="5" name="Slide Number Placeholder 4"/>
          <p:cNvSpPr>
            <a:spLocks noGrp="1"/>
          </p:cNvSpPr>
          <p:nvPr>
            <p:ph type="sldNum" sz="quarter" idx="12"/>
          </p:nvPr>
        </p:nvSpPr>
        <p:spPr/>
        <p:txBody>
          <a:bodyPr>
            <a:normAutofit fontScale="85000" lnSpcReduction="20000"/>
          </a:bodyPr>
          <a:lstStyle/>
          <a:p>
            <a:fld id="{FF26B046-2DE9-43E9-A775-062EFA0C2D06}"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Energy efficiency</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The Energy Efficiency labeling Programs are pushing for higher and higher efficiency and has put the HVAC industry in a perpetual design cycle</a:t>
            </a:r>
          </a:p>
          <a:p>
            <a:endParaRPr lang="en-US" sz="1100" dirty="0" smtClean="0"/>
          </a:p>
          <a:p>
            <a:r>
              <a:rPr lang="en-US" dirty="0" smtClean="0"/>
              <a:t> The approach is focused on the products, being measurable, easy to implement, however the technology is reaching the limit</a:t>
            </a:r>
          </a:p>
          <a:p>
            <a:endParaRPr lang="en-US" sz="1100" dirty="0" smtClean="0"/>
          </a:p>
          <a:p>
            <a:r>
              <a:rPr lang="en-US" dirty="0" smtClean="0"/>
              <a:t>We feel that energy saving should be the focus and not product energy efficiency only. </a:t>
            </a:r>
            <a:r>
              <a:rPr lang="en-US" dirty="0"/>
              <a:t>R</a:t>
            </a:r>
            <a:r>
              <a:rPr lang="en-US" dirty="0" smtClean="0"/>
              <a:t>educing heat load, usage and maintenance of the equipment needs to be addressed.</a:t>
            </a:r>
            <a:endParaRPr lang="en-US" dirty="0"/>
          </a:p>
        </p:txBody>
      </p:sp>
      <p:pic>
        <p:nvPicPr>
          <p:cNvPr id="4" name="Picture 4" descr="RAM Logo"/>
          <p:cNvPicPr>
            <a:picLocks noChangeAspect="1" noChangeArrowheads="1"/>
          </p:cNvPicPr>
          <p:nvPr/>
        </p:nvPicPr>
        <p:blipFill>
          <a:blip r:embed="rId2" cstate="print"/>
          <a:srcRect/>
          <a:stretch>
            <a:fillRect/>
          </a:stretch>
        </p:blipFill>
        <p:spPr bwMode="auto">
          <a:xfrm>
            <a:off x="7086600" y="5926931"/>
            <a:ext cx="1828800" cy="778669"/>
          </a:xfrm>
          <a:prstGeom prst="rect">
            <a:avLst/>
          </a:prstGeom>
          <a:solidFill>
            <a:schemeClr val="tx2">
              <a:lumMod val="40000"/>
              <a:lumOff val="60000"/>
            </a:schemeClr>
          </a:solidFill>
          <a:ln w="38100">
            <a:noFill/>
            <a:miter lim="800000"/>
            <a:headEnd/>
            <a:tailEnd/>
          </a:ln>
        </p:spPr>
      </p:pic>
      <p:sp>
        <p:nvSpPr>
          <p:cNvPr id="5" name="Slide Number Placeholder 4"/>
          <p:cNvSpPr>
            <a:spLocks noGrp="1"/>
          </p:cNvSpPr>
          <p:nvPr>
            <p:ph type="sldNum" sz="quarter" idx="12"/>
          </p:nvPr>
        </p:nvSpPr>
        <p:spPr/>
        <p:txBody>
          <a:bodyPr>
            <a:normAutofit fontScale="85000" lnSpcReduction="20000"/>
          </a:bodyPr>
          <a:lstStyle/>
          <a:p>
            <a:fld id="{DB10AAC0-AAD2-4DE1-B406-0FF00A723ADC}"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Frequent non synchronized regulatory changes</a:t>
            </a:r>
            <a:endParaRPr lang="en-US" sz="3200" dirty="0"/>
          </a:p>
        </p:txBody>
      </p:sp>
      <p:sp>
        <p:nvSpPr>
          <p:cNvPr id="3" name="Content Placeholder 2"/>
          <p:cNvSpPr>
            <a:spLocks noGrp="1"/>
          </p:cNvSpPr>
          <p:nvPr>
            <p:ph sz="quarter" idx="1"/>
          </p:nvPr>
        </p:nvSpPr>
        <p:spPr>
          <a:xfrm>
            <a:off x="612648" y="1600200"/>
            <a:ext cx="8153400" cy="5029200"/>
          </a:xfrm>
        </p:spPr>
        <p:txBody>
          <a:bodyPr>
            <a:normAutofit fontScale="85000" lnSpcReduction="20000"/>
          </a:bodyPr>
          <a:lstStyle/>
          <a:p>
            <a:r>
              <a:rPr lang="en-US" dirty="0" smtClean="0"/>
              <a:t>The speed of adoption of new technologies to meet various technologies has strained the business cycle. To add to it, implementation of the various regulations is not synchronized.</a:t>
            </a:r>
          </a:p>
          <a:p>
            <a:endParaRPr lang="en-US" sz="1200" dirty="0" smtClean="0"/>
          </a:p>
          <a:p>
            <a:r>
              <a:rPr lang="en-US" dirty="0" smtClean="0"/>
              <a:t>This has impacted in abrupt changes in the product life cycle &amp; premature ending the life of the product creating confusion in the market</a:t>
            </a:r>
          </a:p>
          <a:p>
            <a:endParaRPr lang="en-US" sz="1200" dirty="0" smtClean="0"/>
          </a:p>
          <a:p>
            <a:r>
              <a:rPr lang="en-US" dirty="0" smtClean="0"/>
              <a:t>The changes involve resources to be added in R&amp;D, product management, supply chain, production, service of manufacturers and by the distributors &amp; dealers</a:t>
            </a:r>
          </a:p>
          <a:p>
            <a:endParaRPr lang="en-US" sz="1300" dirty="0" smtClean="0"/>
          </a:p>
          <a:p>
            <a:r>
              <a:rPr lang="en-US" dirty="0" smtClean="0"/>
              <a:t>Capital and resource investments are not fully recovered which is not affordable in country like India with             high interest rates</a:t>
            </a:r>
            <a:endParaRPr lang="en-US" dirty="0"/>
          </a:p>
        </p:txBody>
      </p:sp>
      <p:pic>
        <p:nvPicPr>
          <p:cNvPr id="4" name="Picture 4" descr="RAM Logo"/>
          <p:cNvPicPr>
            <a:picLocks noChangeAspect="1" noChangeArrowheads="1"/>
          </p:cNvPicPr>
          <p:nvPr/>
        </p:nvPicPr>
        <p:blipFill>
          <a:blip r:embed="rId2" cstate="print"/>
          <a:srcRect/>
          <a:stretch>
            <a:fillRect/>
          </a:stretch>
        </p:blipFill>
        <p:spPr bwMode="auto">
          <a:xfrm>
            <a:off x="7086600" y="5926931"/>
            <a:ext cx="1828800" cy="778669"/>
          </a:xfrm>
          <a:prstGeom prst="rect">
            <a:avLst/>
          </a:prstGeom>
          <a:solidFill>
            <a:schemeClr val="tx2">
              <a:lumMod val="40000"/>
              <a:lumOff val="60000"/>
            </a:schemeClr>
          </a:solidFill>
          <a:ln w="38100">
            <a:noFill/>
            <a:miter lim="800000"/>
            <a:headEnd/>
            <a:tailEnd/>
          </a:ln>
        </p:spPr>
      </p:pic>
      <p:sp>
        <p:nvSpPr>
          <p:cNvPr id="5" name="Slide Number Placeholder 4"/>
          <p:cNvSpPr>
            <a:spLocks noGrp="1"/>
          </p:cNvSpPr>
          <p:nvPr>
            <p:ph type="sldNum" sz="quarter" idx="12"/>
          </p:nvPr>
        </p:nvSpPr>
        <p:spPr/>
        <p:txBody>
          <a:bodyPr>
            <a:normAutofit fontScale="85000" lnSpcReduction="20000"/>
          </a:bodyPr>
          <a:lstStyle/>
          <a:p>
            <a:fld id="{DB10AAC0-AAD2-4DE1-B406-0FF00A723ADC}"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Training and competency development of service technicians  </a:t>
            </a:r>
            <a:endParaRPr lang="en-US" sz="3200" dirty="0"/>
          </a:p>
        </p:txBody>
      </p:sp>
      <p:sp>
        <p:nvSpPr>
          <p:cNvPr id="3" name="Content Placeholder 2"/>
          <p:cNvSpPr>
            <a:spLocks noGrp="1"/>
          </p:cNvSpPr>
          <p:nvPr>
            <p:ph sz="quarter" idx="1"/>
          </p:nvPr>
        </p:nvSpPr>
        <p:spPr/>
        <p:txBody>
          <a:bodyPr>
            <a:normAutofit lnSpcReduction="10000"/>
          </a:bodyPr>
          <a:lstStyle/>
          <a:p>
            <a:r>
              <a:rPr lang="en-US" dirty="0" smtClean="0"/>
              <a:t>Customer dissatisfaction, power quality issues, frequent voltage fluctuation &amp; outage (Tier II, Tier III Cities) which ultimately affect the product parts/life and repeated service calls are financial burden on the manufacturers </a:t>
            </a:r>
          </a:p>
          <a:p>
            <a:endParaRPr lang="en-US" dirty="0"/>
          </a:p>
          <a:p>
            <a:r>
              <a:rPr lang="en-US" dirty="0"/>
              <a:t>C</a:t>
            </a:r>
            <a:r>
              <a:rPr lang="en-US" dirty="0" smtClean="0"/>
              <a:t>ompetency </a:t>
            </a:r>
            <a:r>
              <a:rPr lang="en-US" dirty="0"/>
              <a:t>of the distributor and dealer technicians who are spread across the country </a:t>
            </a:r>
            <a:r>
              <a:rPr lang="en-US" dirty="0" smtClean="0"/>
              <a:t>are </a:t>
            </a:r>
            <a:r>
              <a:rPr lang="en-US" dirty="0"/>
              <a:t>unable to cope with the pace of the </a:t>
            </a:r>
            <a:r>
              <a:rPr lang="en-US" dirty="0" smtClean="0"/>
              <a:t>change of technologies such as invertor and refrigerants.</a:t>
            </a:r>
            <a:endParaRPr lang="en-US" dirty="0"/>
          </a:p>
          <a:p>
            <a:endParaRPr lang="en-US" dirty="0" smtClean="0"/>
          </a:p>
          <a:p>
            <a:endParaRPr lang="en-US" dirty="0"/>
          </a:p>
          <a:p>
            <a:endParaRPr lang="en-US" dirty="0" smtClean="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B10AAC0-AAD2-4DE1-B406-0FF00A723ADC}" type="slidenum">
              <a:rPr lang="en-US" smtClean="0"/>
              <a:pPr/>
              <a:t>9</a:t>
            </a:fld>
            <a:endParaRPr lang="en-US"/>
          </a:p>
        </p:txBody>
      </p:sp>
      <p:pic>
        <p:nvPicPr>
          <p:cNvPr id="5" name="Picture 4" descr="RAM Logo"/>
          <p:cNvPicPr>
            <a:picLocks noChangeAspect="1" noChangeArrowheads="1"/>
          </p:cNvPicPr>
          <p:nvPr/>
        </p:nvPicPr>
        <p:blipFill>
          <a:blip r:embed="rId2" cstate="print"/>
          <a:srcRect/>
          <a:stretch>
            <a:fillRect/>
          </a:stretch>
        </p:blipFill>
        <p:spPr bwMode="auto">
          <a:xfrm>
            <a:off x="7086600" y="5926931"/>
            <a:ext cx="1828800" cy="778669"/>
          </a:xfrm>
          <a:prstGeom prst="rect">
            <a:avLst/>
          </a:prstGeom>
          <a:solidFill>
            <a:schemeClr val="tx2">
              <a:lumMod val="40000"/>
              <a:lumOff val="60000"/>
            </a:schemeClr>
          </a:solidFill>
          <a:ln w="38100">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2422</TotalTime>
  <Words>1098</Words>
  <Application>Microsoft Office PowerPoint</Application>
  <PresentationFormat>On-screen Show (4:3)</PresentationFormat>
  <Paragraphs>145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Median</vt:lpstr>
      <vt:lpstr>National Cooling action plan  Air conditioning   Residential, Commercial &amp; Industrial applications </vt:lpstr>
      <vt:lpstr>Thematic thrusts</vt:lpstr>
      <vt:lpstr>Slide 3</vt:lpstr>
      <vt:lpstr>Background</vt:lpstr>
      <vt:lpstr>HCFC phase out &amp; HFC phase down</vt:lpstr>
      <vt:lpstr>Room AC energy efficiency</vt:lpstr>
      <vt:lpstr>Energy efficiency</vt:lpstr>
      <vt:lpstr>Frequent non synchronized regulatory changes</vt:lpstr>
      <vt:lpstr>Training and competency development of service technicians  </vt:lpstr>
      <vt:lpstr>Slide 10</vt:lpstr>
      <vt:lpstr>Multi prong approach</vt:lpstr>
      <vt:lpstr>India climate map &amp; cooling needs </vt:lpstr>
      <vt:lpstr>Air conditioners capacity</vt:lpstr>
      <vt:lpstr>Summary</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Cooling action plan</dc:title>
  <dc:creator>jmbhambure</dc:creator>
  <cp:lastModifiedBy>jmbhambure</cp:lastModifiedBy>
  <cp:revision>53</cp:revision>
  <dcterms:created xsi:type="dcterms:W3CDTF">2018-01-13T16:51:37Z</dcterms:created>
  <dcterms:modified xsi:type="dcterms:W3CDTF">2018-01-17T06:22:57Z</dcterms:modified>
</cp:coreProperties>
</file>