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3" r:id="rId2"/>
    <p:sldId id="400" r:id="rId3"/>
    <p:sldId id="388" r:id="rId4"/>
    <p:sldId id="417" r:id="rId5"/>
    <p:sldId id="415" r:id="rId6"/>
    <p:sldId id="409" r:id="rId7"/>
    <p:sldId id="385" r:id="rId8"/>
    <p:sldId id="418" r:id="rId9"/>
    <p:sldId id="425" r:id="rId10"/>
  </p:sldIdLst>
  <p:sldSz cx="12801600" cy="7772400"/>
  <p:notesSz cx="9866313" cy="67357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41" autoAdjust="0"/>
    <p:restoredTop sz="82079" autoAdjust="0"/>
  </p:normalViewPr>
  <p:slideViewPr>
    <p:cSldViewPr>
      <p:cViewPr varScale="1">
        <p:scale>
          <a:sx n="50" d="100"/>
          <a:sy n="50" d="100"/>
        </p:scale>
        <p:origin x="600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3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55" cy="336868"/>
          </a:xfrm>
          <a:prstGeom prst="rect">
            <a:avLst/>
          </a:prstGeom>
        </p:spPr>
        <p:txBody>
          <a:bodyPr vert="horz" lIns="90882" tIns="45441" rIns="90882" bIns="45441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89284" y="0"/>
            <a:ext cx="4275455" cy="336868"/>
          </a:xfrm>
          <a:prstGeom prst="rect">
            <a:avLst/>
          </a:prstGeom>
        </p:spPr>
        <p:txBody>
          <a:bodyPr vert="horz" lIns="90882" tIns="45441" rIns="90882" bIns="45441" rtlCol="0"/>
          <a:lstStyle>
            <a:lvl1pPr algn="r">
              <a:defRPr sz="1200"/>
            </a:lvl1pPr>
          </a:lstStyle>
          <a:p>
            <a:fld id="{7CF8A0BA-DEE9-4EBC-AFA2-334696AE195C}" type="datetimeFigureOut">
              <a:rPr lang="en-IN" smtClean="0"/>
              <a:pPr/>
              <a:t>17-01-2018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397316"/>
            <a:ext cx="4275455" cy="336867"/>
          </a:xfrm>
          <a:prstGeom prst="rect">
            <a:avLst/>
          </a:prstGeom>
        </p:spPr>
        <p:txBody>
          <a:bodyPr vert="horz" lIns="90882" tIns="45441" rIns="90882" bIns="45441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89284" y="6397316"/>
            <a:ext cx="4275455" cy="336867"/>
          </a:xfrm>
          <a:prstGeom prst="rect">
            <a:avLst/>
          </a:prstGeom>
        </p:spPr>
        <p:txBody>
          <a:bodyPr vert="horz" lIns="90882" tIns="45441" rIns="90882" bIns="45441" rtlCol="0" anchor="b"/>
          <a:lstStyle>
            <a:lvl1pPr algn="r">
              <a:defRPr sz="1200"/>
            </a:lvl1pPr>
          </a:lstStyle>
          <a:p>
            <a:fld id="{E4E1C397-BBAA-44FA-B0AA-8D3043F7020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300742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4913" cy="337064"/>
          </a:xfrm>
          <a:prstGeom prst="rect">
            <a:avLst/>
          </a:prstGeom>
        </p:spPr>
        <p:txBody>
          <a:bodyPr vert="horz" lIns="73778" tIns="36889" rIns="73778" bIns="36889" rtlCol="0"/>
          <a:lstStyle>
            <a:lvl1pPr algn="l">
              <a:defRPr sz="10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88954" y="1"/>
            <a:ext cx="4274913" cy="337064"/>
          </a:xfrm>
          <a:prstGeom prst="rect">
            <a:avLst/>
          </a:prstGeom>
        </p:spPr>
        <p:txBody>
          <a:bodyPr vert="horz" lIns="73778" tIns="36889" rIns="73778" bIns="36889" rtlCol="0"/>
          <a:lstStyle>
            <a:lvl1pPr algn="r">
              <a:defRPr sz="1000"/>
            </a:lvl1pPr>
          </a:lstStyle>
          <a:p>
            <a:fld id="{B16B7221-1950-421B-82D2-05D9555420C3}" type="datetimeFigureOut">
              <a:rPr lang="en-IN" smtClean="0"/>
              <a:pPr/>
              <a:t>17-01-2018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4325" y="504825"/>
            <a:ext cx="4157663" cy="2525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73778" tIns="36889" rIns="73778" bIns="36889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6143" y="3200038"/>
            <a:ext cx="7894029" cy="3030819"/>
          </a:xfrm>
          <a:prstGeom prst="rect">
            <a:avLst/>
          </a:prstGeom>
        </p:spPr>
        <p:txBody>
          <a:bodyPr vert="horz" lIns="73778" tIns="36889" rIns="73778" bIns="368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397326"/>
            <a:ext cx="4274913" cy="337064"/>
          </a:xfrm>
          <a:prstGeom prst="rect">
            <a:avLst/>
          </a:prstGeom>
        </p:spPr>
        <p:txBody>
          <a:bodyPr vert="horz" lIns="73778" tIns="36889" rIns="73778" bIns="36889" rtlCol="0" anchor="b"/>
          <a:lstStyle>
            <a:lvl1pPr algn="l">
              <a:defRPr sz="10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88954" y="6397326"/>
            <a:ext cx="4274913" cy="337064"/>
          </a:xfrm>
          <a:prstGeom prst="rect">
            <a:avLst/>
          </a:prstGeom>
        </p:spPr>
        <p:txBody>
          <a:bodyPr vert="horz" lIns="73778" tIns="36889" rIns="73778" bIns="36889" rtlCol="0" anchor="b"/>
          <a:lstStyle>
            <a:lvl1pPr algn="r">
              <a:defRPr sz="1000"/>
            </a:lvl1pPr>
          </a:lstStyle>
          <a:p>
            <a:fld id="{FA44A215-31F6-4BA5-BEE4-416C27B4208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33938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854325" y="504825"/>
            <a:ext cx="4157663" cy="2525713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MS PGothic" pitchFamily="34" charset="-128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51871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599448" indent="-230557" defTabSz="751871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922227" indent="-184445" defTabSz="751871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291118" indent="-184445" defTabSz="751871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1660009" indent="-184445" defTabSz="751871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028900" indent="-184445" defTabSz="751871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397791" indent="-184445" defTabSz="751871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2766682" indent="-184445" defTabSz="751871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135573" indent="-184445" defTabSz="751871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E9EEB67-08B5-45D3-A34B-A185E05326DB}" type="slidenum">
              <a:rPr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68400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4325" y="504825"/>
            <a:ext cx="4157663" cy="25257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4A215-31F6-4BA5-BEE4-416C27B42086}" type="slidenum">
              <a:rPr lang="en-IN" smtClean="0"/>
              <a:pPr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01027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4325" y="504825"/>
            <a:ext cx="4157663" cy="25257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4A215-31F6-4BA5-BEE4-416C27B42086}" type="slidenum">
              <a:rPr lang="en-IN" smtClean="0"/>
              <a:pPr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89679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4A215-31F6-4BA5-BEE4-416C27B42086}" type="slidenum">
              <a:rPr lang="en-IN" smtClean="0"/>
              <a:pPr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34683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0" y="2409444"/>
            <a:ext cx="10881360" cy="1632203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0" y="4352544"/>
            <a:ext cx="8961119" cy="19431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1/17/2018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1/17/2018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40080" y="1787652"/>
            <a:ext cx="5568696" cy="5129784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3" y="1787652"/>
            <a:ext cx="5568696" cy="5129784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1/17/2018</a:t>
            </a:fld>
            <a:endParaRPr lang="en-US" smtClean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1/17/2018</a:t>
            </a:fld>
            <a:endParaRPr lang="en-US" smtClean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 userDrawn="1"/>
        </p:nvSpPr>
        <p:spPr>
          <a:xfrm>
            <a:off x="5211105" y="2501804"/>
            <a:ext cx="98526" cy="123418"/>
          </a:xfrm>
          <a:custGeom>
            <a:avLst/>
            <a:gdLst/>
            <a:ahLst/>
            <a:cxnLst/>
            <a:rect l="l" t="t" r="r" b="b"/>
            <a:pathLst>
              <a:path w="98526" h="123418">
                <a:moveTo>
                  <a:pt x="88" y="0"/>
                </a:moveTo>
                <a:lnTo>
                  <a:pt x="0" y="123355"/>
                </a:lnTo>
                <a:lnTo>
                  <a:pt x="98513" y="123418"/>
                </a:lnTo>
                <a:lnTo>
                  <a:pt x="98526" y="98742"/>
                </a:lnTo>
                <a:lnTo>
                  <a:pt x="31381" y="98704"/>
                </a:lnTo>
                <a:lnTo>
                  <a:pt x="31394" y="73850"/>
                </a:lnTo>
                <a:lnTo>
                  <a:pt x="90258" y="73850"/>
                </a:lnTo>
                <a:lnTo>
                  <a:pt x="90284" y="49225"/>
                </a:lnTo>
                <a:lnTo>
                  <a:pt x="31419" y="49187"/>
                </a:lnTo>
                <a:lnTo>
                  <a:pt x="31432" y="24688"/>
                </a:lnTo>
                <a:lnTo>
                  <a:pt x="96647" y="24688"/>
                </a:lnTo>
                <a:lnTo>
                  <a:pt x="96659" y="63"/>
                </a:lnTo>
                <a:lnTo>
                  <a:pt x="88" y="0"/>
                </a:lnTo>
                <a:close/>
              </a:path>
              <a:path w="98526" h="123418">
                <a:moveTo>
                  <a:pt x="90258" y="73850"/>
                </a:moveTo>
                <a:lnTo>
                  <a:pt x="31394" y="73850"/>
                </a:lnTo>
                <a:lnTo>
                  <a:pt x="90258" y="73888"/>
                </a:lnTo>
                <a:close/>
              </a:path>
              <a:path w="98526" h="123418">
                <a:moveTo>
                  <a:pt x="96647" y="24688"/>
                </a:moveTo>
                <a:lnTo>
                  <a:pt x="31432" y="24688"/>
                </a:lnTo>
                <a:lnTo>
                  <a:pt x="96647" y="24726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bk object 17"/>
          <p:cNvSpPr/>
          <p:nvPr userDrawn="1"/>
        </p:nvSpPr>
        <p:spPr>
          <a:xfrm>
            <a:off x="5329925" y="2501874"/>
            <a:ext cx="113919" cy="123431"/>
          </a:xfrm>
          <a:custGeom>
            <a:avLst/>
            <a:gdLst/>
            <a:ahLst/>
            <a:cxnLst/>
            <a:rect l="l" t="t" r="r" b="b"/>
            <a:pathLst>
              <a:path w="113919" h="123431">
                <a:moveTo>
                  <a:pt x="63142" y="47434"/>
                </a:moveTo>
                <a:lnTo>
                  <a:pt x="29476" y="47434"/>
                </a:lnTo>
                <a:lnTo>
                  <a:pt x="86169" y="123418"/>
                </a:lnTo>
                <a:lnTo>
                  <a:pt x="113830" y="123431"/>
                </a:lnTo>
                <a:lnTo>
                  <a:pt x="113864" y="76187"/>
                </a:lnTo>
                <a:lnTo>
                  <a:pt x="84607" y="76187"/>
                </a:lnTo>
                <a:lnTo>
                  <a:pt x="63142" y="47434"/>
                </a:lnTo>
                <a:close/>
              </a:path>
              <a:path w="113919" h="123431">
                <a:moveTo>
                  <a:pt x="76" y="0"/>
                </a:moveTo>
                <a:lnTo>
                  <a:pt x="0" y="123367"/>
                </a:lnTo>
                <a:lnTo>
                  <a:pt x="29425" y="123380"/>
                </a:lnTo>
                <a:lnTo>
                  <a:pt x="29476" y="47434"/>
                </a:lnTo>
                <a:lnTo>
                  <a:pt x="63142" y="47434"/>
                </a:lnTo>
                <a:lnTo>
                  <a:pt x="27749" y="25"/>
                </a:lnTo>
                <a:lnTo>
                  <a:pt x="76" y="0"/>
                </a:lnTo>
                <a:close/>
              </a:path>
              <a:path w="113919" h="123431">
                <a:moveTo>
                  <a:pt x="84658" y="63"/>
                </a:moveTo>
                <a:lnTo>
                  <a:pt x="84607" y="76187"/>
                </a:lnTo>
                <a:lnTo>
                  <a:pt x="113864" y="76187"/>
                </a:lnTo>
                <a:lnTo>
                  <a:pt x="113919" y="76"/>
                </a:lnTo>
                <a:lnTo>
                  <a:pt x="84658" y="63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bk object 18"/>
          <p:cNvSpPr/>
          <p:nvPr userDrawn="1"/>
        </p:nvSpPr>
        <p:spPr>
          <a:xfrm>
            <a:off x="5468482" y="2501974"/>
            <a:ext cx="98513" cy="123418"/>
          </a:xfrm>
          <a:custGeom>
            <a:avLst/>
            <a:gdLst/>
            <a:ahLst/>
            <a:cxnLst/>
            <a:rect l="l" t="t" r="r" b="b"/>
            <a:pathLst>
              <a:path w="98513" h="123418">
                <a:moveTo>
                  <a:pt x="76" y="0"/>
                </a:moveTo>
                <a:lnTo>
                  <a:pt x="0" y="123355"/>
                </a:lnTo>
                <a:lnTo>
                  <a:pt x="98501" y="123418"/>
                </a:lnTo>
                <a:lnTo>
                  <a:pt x="98513" y="98742"/>
                </a:lnTo>
                <a:lnTo>
                  <a:pt x="31368" y="98704"/>
                </a:lnTo>
                <a:lnTo>
                  <a:pt x="31381" y="73850"/>
                </a:lnTo>
                <a:lnTo>
                  <a:pt x="90246" y="73850"/>
                </a:lnTo>
                <a:lnTo>
                  <a:pt x="90271" y="49225"/>
                </a:lnTo>
                <a:lnTo>
                  <a:pt x="31407" y="49187"/>
                </a:lnTo>
                <a:lnTo>
                  <a:pt x="31419" y="24688"/>
                </a:lnTo>
                <a:lnTo>
                  <a:pt x="96634" y="24688"/>
                </a:lnTo>
                <a:lnTo>
                  <a:pt x="96646" y="63"/>
                </a:lnTo>
                <a:lnTo>
                  <a:pt x="76" y="0"/>
                </a:lnTo>
                <a:close/>
              </a:path>
              <a:path w="98513" h="123418">
                <a:moveTo>
                  <a:pt x="90246" y="73850"/>
                </a:moveTo>
                <a:lnTo>
                  <a:pt x="31381" y="73850"/>
                </a:lnTo>
                <a:lnTo>
                  <a:pt x="90246" y="73888"/>
                </a:lnTo>
                <a:close/>
              </a:path>
              <a:path w="98513" h="123418">
                <a:moveTo>
                  <a:pt x="96634" y="24688"/>
                </a:moveTo>
                <a:lnTo>
                  <a:pt x="31419" y="24688"/>
                </a:lnTo>
                <a:lnTo>
                  <a:pt x="96634" y="24726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bk object 19"/>
          <p:cNvSpPr/>
          <p:nvPr userDrawn="1"/>
        </p:nvSpPr>
        <p:spPr>
          <a:xfrm>
            <a:off x="5587287" y="2502051"/>
            <a:ext cx="109969" cy="123431"/>
          </a:xfrm>
          <a:custGeom>
            <a:avLst/>
            <a:gdLst/>
            <a:ahLst/>
            <a:cxnLst/>
            <a:rect l="l" t="t" r="r" b="b"/>
            <a:pathLst>
              <a:path w="109969" h="123431">
                <a:moveTo>
                  <a:pt x="97226" y="88658"/>
                </a:moveTo>
                <a:lnTo>
                  <a:pt x="31381" y="88658"/>
                </a:lnTo>
                <a:lnTo>
                  <a:pt x="56057" y="88684"/>
                </a:lnTo>
                <a:lnTo>
                  <a:pt x="74358" y="123405"/>
                </a:lnTo>
                <a:lnTo>
                  <a:pt x="109969" y="123431"/>
                </a:lnTo>
                <a:lnTo>
                  <a:pt x="97226" y="88658"/>
                </a:lnTo>
                <a:close/>
              </a:path>
              <a:path w="109969" h="123431">
                <a:moveTo>
                  <a:pt x="88" y="0"/>
                </a:moveTo>
                <a:lnTo>
                  <a:pt x="0" y="123355"/>
                </a:lnTo>
                <a:lnTo>
                  <a:pt x="31369" y="123380"/>
                </a:lnTo>
                <a:lnTo>
                  <a:pt x="31381" y="88658"/>
                </a:lnTo>
                <a:lnTo>
                  <a:pt x="97226" y="88658"/>
                </a:lnTo>
                <a:lnTo>
                  <a:pt x="92880" y="76798"/>
                </a:lnTo>
                <a:lnTo>
                  <a:pt x="100322" y="67407"/>
                </a:lnTo>
                <a:lnTo>
                  <a:pt x="101555" y="64008"/>
                </a:lnTo>
                <a:lnTo>
                  <a:pt x="31407" y="63995"/>
                </a:lnTo>
                <a:lnTo>
                  <a:pt x="31432" y="24688"/>
                </a:lnTo>
                <a:lnTo>
                  <a:pt x="102909" y="24688"/>
                </a:lnTo>
                <a:lnTo>
                  <a:pt x="96481" y="14483"/>
                </a:lnTo>
                <a:lnTo>
                  <a:pt x="86064" y="6560"/>
                </a:lnTo>
                <a:lnTo>
                  <a:pt x="72250" y="1696"/>
                </a:lnTo>
                <a:lnTo>
                  <a:pt x="55232" y="38"/>
                </a:lnTo>
                <a:lnTo>
                  <a:pt x="88" y="0"/>
                </a:lnTo>
                <a:close/>
              </a:path>
              <a:path w="109969" h="123431">
                <a:moveTo>
                  <a:pt x="102909" y="24688"/>
                </a:moveTo>
                <a:lnTo>
                  <a:pt x="31432" y="24688"/>
                </a:lnTo>
                <a:lnTo>
                  <a:pt x="63471" y="25746"/>
                </a:lnTo>
                <a:lnTo>
                  <a:pt x="73176" y="33132"/>
                </a:lnTo>
                <a:lnTo>
                  <a:pt x="76283" y="49009"/>
                </a:lnTo>
                <a:lnTo>
                  <a:pt x="69469" y="60208"/>
                </a:lnTo>
                <a:lnTo>
                  <a:pt x="55194" y="64008"/>
                </a:lnTo>
                <a:lnTo>
                  <a:pt x="101559" y="63995"/>
                </a:lnTo>
                <a:lnTo>
                  <a:pt x="104863" y="54888"/>
                </a:lnTo>
                <a:lnTo>
                  <a:pt x="106343" y="38921"/>
                </a:lnTo>
                <a:lnTo>
                  <a:pt x="103306" y="25318"/>
                </a:lnTo>
                <a:lnTo>
                  <a:pt x="102909" y="24688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bk object 20"/>
          <p:cNvSpPr/>
          <p:nvPr userDrawn="1"/>
        </p:nvSpPr>
        <p:spPr>
          <a:xfrm>
            <a:off x="5707028" y="2501572"/>
            <a:ext cx="117005" cy="125320"/>
          </a:xfrm>
          <a:custGeom>
            <a:avLst/>
            <a:gdLst/>
            <a:ahLst/>
            <a:cxnLst/>
            <a:rect l="l" t="t" r="r" b="b"/>
            <a:pathLst>
              <a:path w="117005" h="125320">
                <a:moveTo>
                  <a:pt x="59202" y="0"/>
                </a:moveTo>
                <a:lnTo>
                  <a:pt x="21367" y="16157"/>
                </a:lnTo>
                <a:lnTo>
                  <a:pt x="1420" y="51898"/>
                </a:lnTo>
                <a:lnTo>
                  <a:pt x="0" y="67321"/>
                </a:lnTo>
                <a:lnTo>
                  <a:pt x="2575" y="81051"/>
                </a:lnTo>
                <a:lnTo>
                  <a:pt x="26211" y="113021"/>
                </a:lnTo>
                <a:lnTo>
                  <a:pt x="68542" y="125320"/>
                </a:lnTo>
                <a:lnTo>
                  <a:pt x="81377" y="123786"/>
                </a:lnTo>
                <a:lnTo>
                  <a:pt x="94310" y="120400"/>
                </a:lnTo>
                <a:lnTo>
                  <a:pt x="106465" y="115485"/>
                </a:lnTo>
                <a:lnTo>
                  <a:pt x="116967" y="109363"/>
                </a:lnTo>
                <a:lnTo>
                  <a:pt x="116975" y="98270"/>
                </a:lnTo>
                <a:lnTo>
                  <a:pt x="60093" y="98270"/>
                </a:lnTo>
                <a:lnTo>
                  <a:pt x="48784" y="93372"/>
                </a:lnTo>
                <a:lnTo>
                  <a:pt x="39992" y="84226"/>
                </a:lnTo>
                <a:lnTo>
                  <a:pt x="34438" y="70965"/>
                </a:lnTo>
                <a:lnTo>
                  <a:pt x="32847" y="53724"/>
                </a:lnTo>
                <a:lnTo>
                  <a:pt x="37808" y="42537"/>
                </a:lnTo>
                <a:lnTo>
                  <a:pt x="46961" y="33876"/>
                </a:lnTo>
                <a:lnTo>
                  <a:pt x="60261" y="28464"/>
                </a:lnTo>
                <a:lnTo>
                  <a:pt x="77665" y="27027"/>
                </a:lnTo>
                <a:lnTo>
                  <a:pt x="105204" y="27027"/>
                </a:lnTo>
                <a:lnTo>
                  <a:pt x="110747" y="12232"/>
                </a:lnTo>
                <a:lnTo>
                  <a:pt x="100580" y="6932"/>
                </a:lnTo>
                <a:lnTo>
                  <a:pt x="88631" y="3013"/>
                </a:lnTo>
                <a:lnTo>
                  <a:pt x="74854" y="646"/>
                </a:lnTo>
                <a:lnTo>
                  <a:pt x="59202" y="0"/>
                </a:lnTo>
                <a:close/>
              </a:path>
              <a:path w="117005" h="125320">
                <a:moveTo>
                  <a:pt x="89865" y="61242"/>
                </a:moveTo>
                <a:lnTo>
                  <a:pt x="86029" y="94865"/>
                </a:lnTo>
                <a:lnTo>
                  <a:pt x="75074" y="97821"/>
                </a:lnTo>
                <a:lnTo>
                  <a:pt x="60093" y="98270"/>
                </a:lnTo>
                <a:lnTo>
                  <a:pt x="116975" y="98270"/>
                </a:lnTo>
                <a:lnTo>
                  <a:pt x="117005" y="61255"/>
                </a:lnTo>
                <a:lnTo>
                  <a:pt x="89865" y="61242"/>
                </a:lnTo>
                <a:close/>
              </a:path>
              <a:path w="117005" h="125320">
                <a:moveTo>
                  <a:pt x="105204" y="27027"/>
                </a:moveTo>
                <a:lnTo>
                  <a:pt x="77665" y="27027"/>
                </a:lnTo>
                <a:lnTo>
                  <a:pt x="89869" y="31649"/>
                </a:lnTo>
                <a:lnTo>
                  <a:pt x="100634" y="39221"/>
                </a:lnTo>
                <a:lnTo>
                  <a:pt x="105204" y="27027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bk object 21"/>
          <p:cNvSpPr/>
          <p:nvPr userDrawn="1"/>
        </p:nvSpPr>
        <p:spPr>
          <a:xfrm>
            <a:off x="5830630" y="2502213"/>
            <a:ext cx="121577" cy="123405"/>
          </a:xfrm>
          <a:custGeom>
            <a:avLst/>
            <a:gdLst/>
            <a:ahLst/>
            <a:cxnLst/>
            <a:rect l="l" t="t" r="r" b="b"/>
            <a:pathLst>
              <a:path w="121577" h="123405">
                <a:moveTo>
                  <a:pt x="0" y="0"/>
                </a:moveTo>
                <a:lnTo>
                  <a:pt x="45580" y="84442"/>
                </a:lnTo>
                <a:lnTo>
                  <a:pt x="45554" y="123380"/>
                </a:lnTo>
                <a:lnTo>
                  <a:pt x="76746" y="123405"/>
                </a:lnTo>
                <a:lnTo>
                  <a:pt x="76771" y="83578"/>
                </a:lnTo>
                <a:lnTo>
                  <a:pt x="92751" y="53797"/>
                </a:lnTo>
                <a:lnTo>
                  <a:pt x="61099" y="53797"/>
                </a:lnTo>
                <a:lnTo>
                  <a:pt x="31356" y="12"/>
                </a:lnTo>
                <a:lnTo>
                  <a:pt x="0" y="0"/>
                </a:lnTo>
                <a:close/>
              </a:path>
              <a:path w="121577" h="123405">
                <a:moveTo>
                  <a:pt x="90220" y="63"/>
                </a:moveTo>
                <a:lnTo>
                  <a:pt x="61099" y="53797"/>
                </a:lnTo>
                <a:lnTo>
                  <a:pt x="92751" y="53797"/>
                </a:lnTo>
                <a:lnTo>
                  <a:pt x="121577" y="76"/>
                </a:lnTo>
                <a:lnTo>
                  <a:pt x="90220" y="63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bk object 22"/>
          <p:cNvSpPr/>
          <p:nvPr userDrawn="1"/>
        </p:nvSpPr>
        <p:spPr>
          <a:xfrm>
            <a:off x="6004519" y="2502330"/>
            <a:ext cx="98513" cy="123418"/>
          </a:xfrm>
          <a:custGeom>
            <a:avLst/>
            <a:gdLst/>
            <a:ahLst/>
            <a:cxnLst/>
            <a:rect l="l" t="t" r="r" b="b"/>
            <a:pathLst>
              <a:path w="98513" h="123418">
                <a:moveTo>
                  <a:pt x="76" y="0"/>
                </a:moveTo>
                <a:lnTo>
                  <a:pt x="0" y="123355"/>
                </a:lnTo>
                <a:lnTo>
                  <a:pt x="98501" y="123418"/>
                </a:lnTo>
                <a:lnTo>
                  <a:pt x="98513" y="98742"/>
                </a:lnTo>
                <a:lnTo>
                  <a:pt x="31368" y="98704"/>
                </a:lnTo>
                <a:lnTo>
                  <a:pt x="31381" y="73850"/>
                </a:lnTo>
                <a:lnTo>
                  <a:pt x="90246" y="73850"/>
                </a:lnTo>
                <a:lnTo>
                  <a:pt x="90271" y="49225"/>
                </a:lnTo>
                <a:lnTo>
                  <a:pt x="31407" y="49187"/>
                </a:lnTo>
                <a:lnTo>
                  <a:pt x="31419" y="24688"/>
                </a:lnTo>
                <a:lnTo>
                  <a:pt x="96634" y="24688"/>
                </a:lnTo>
                <a:lnTo>
                  <a:pt x="96646" y="63"/>
                </a:lnTo>
                <a:lnTo>
                  <a:pt x="76" y="0"/>
                </a:lnTo>
                <a:close/>
              </a:path>
              <a:path w="98513" h="123418">
                <a:moveTo>
                  <a:pt x="90246" y="73850"/>
                </a:moveTo>
                <a:lnTo>
                  <a:pt x="31381" y="73850"/>
                </a:lnTo>
                <a:lnTo>
                  <a:pt x="90246" y="73888"/>
                </a:lnTo>
                <a:close/>
              </a:path>
              <a:path w="98513" h="123418">
                <a:moveTo>
                  <a:pt x="96634" y="24688"/>
                </a:moveTo>
                <a:lnTo>
                  <a:pt x="31419" y="24688"/>
                </a:lnTo>
                <a:lnTo>
                  <a:pt x="96634" y="24726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bk object 23"/>
          <p:cNvSpPr/>
          <p:nvPr userDrawn="1"/>
        </p:nvSpPr>
        <p:spPr>
          <a:xfrm>
            <a:off x="6123332" y="2502409"/>
            <a:ext cx="91528" cy="123380"/>
          </a:xfrm>
          <a:custGeom>
            <a:avLst/>
            <a:gdLst/>
            <a:ahLst/>
            <a:cxnLst/>
            <a:rect l="l" t="t" r="r" b="b"/>
            <a:pathLst>
              <a:path w="91528" h="123380">
                <a:moveTo>
                  <a:pt x="76" y="0"/>
                </a:moveTo>
                <a:lnTo>
                  <a:pt x="0" y="123355"/>
                </a:lnTo>
                <a:lnTo>
                  <a:pt x="31356" y="123380"/>
                </a:lnTo>
                <a:lnTo>
                  <a:pt x="31381" y="77901"/>
                </a:lnTo>
                <a:lnTo>
                  <a:pt x="86715" y="77901"/>
                </a:lnTo>
                <a:lnTo>
                  <a:pt x="86728" y="53276"/>
                </a:lnTo>
                <a:lnTo>
                  <a:pt x="31407" y="53238"/>
                </a:lnTo>
                <a:lnTo>
                  <a:pt x="31419" y="24688"/>
                </a:lnTo>
                <a:lnTo>
                  <a:pt x="91516" y="24688"/>
                </a:lnTo>
                <a:lnTo>
                  <a:pt x="91528" y="50"/>
                </a:lnTo>
                <a:lnTo>
                  <a:pt x="76" y="0"/>
                </a:lnTo>
                <a:close/>
              </a:path>
              <a:path w="91528" h="123380">
                <a:moveTo>
                  <a:pt x="86715" y="77901"/>
                </a:moveTo>
                <a:lnTo>
                  <a:pt x="31381" y="77901"/>
                </a:lnTo>
                <a:lnTo>
                  <a:pt x="86715" y="77939"/>
                </a:lnTo>
                <a:close/>
              </a:path>
              <a:path w="91528" h="123380">
                <a:moveTo>
                  <a:pt x="91516" y="24688"/>
                </a:moveTo>
                <a:lnTo>
                  <a:pt x="31419" y="24688"/>
                </a:lnTo>
                <a:lnTo>
                  <a:pt x="91516" y="24726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bk object 24"/>
          <p:cNvSpPr/>
          <p:nvPr userDrawn="1"/>
        </p:nvSpPr>
        <p:spPr>
          <a:xfrm>
            <a:off x="6229794" y="2502480"/>
            <a:ext cx="91541" cy="123367"/>
          </a:xfrm>
          <a:custGeom>
            <a:avLst/>
            <a:gdLst/>
            <a:ahLst/>
            <a:cxnLst/>
            <a:rect l="l" t="t" r="r" b="b"/>
            <a:pathLst>
              <a:path w="91541" h="123367">
                <a:moveTo>
                  <a:pt x="76" y="0"/>
                </a:moveTo>
                <a:lnTo>
                  <a:pt x="0" y="123355"/>
                </a:lnTo>
                <a:lnTo>
                  <a:pt x="31356" y="123367"/>
                </a:lnTo>
                <a:lnTo>
                  <a:pt x="31381" y="77901"/>
                </a:lnTo>
                <a:lnTo>
                  <a:pt x="86715" y="77901"/>
                </a:lnTo>
                <a:lnTo>
                  <a:pt x="86728" y="53263"/>
                </a:lnTo>
                <a:lnTo>
                  <a:pt x="31407" y="53238"/>
                </a:lnTo>
                <a:lnTo>
                  <a:pt x="31419" y="24688"/>
                </a:lnTo>
                <a:lnTo>
                  <a:pt x="91516" y="24688"/>
                </a:lnTo>
                <a:lnTo>
                  <a:pt x="91541" y="50"/>
                </a:lnTo>
                <a:lnTo>
                  <a:pt x="76" y="0"/>
                </a:lnTo>
                <a:close/>
              </a:path>
              <a:path w="91541" h="123367">
                <a:moveTo>
                  <a:pt x="86715" y="77901"/>
                </a:moveTo>
                <a:lnTo>
                  <a:pt x="31381" y="77901"/>
                </a:lnTo>
                <a:lnTo>
                  <a:pt x="86715" y="77939"/>
                </a:lnTo>
                <a:close/>
              </a:path>
              <a:path w="91541" h="123367">
                <a:moveTo>
                  <a:pt x="91516" y="24688"/>
                </a:moveTo>
                <a:lnTo>
                  <a:pt x="31419" y="24688"/>
                </a:lnTo>
                <a:lnTo>
                  <a:pt x="91516" y="24726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bk object 25"/>
          <p:cNvSpPr/>
          <p:nvPr userDrawn="1"/>
        </p:nvSpPr>
        <p:spPr>
          <a:xfrm>
            <a:off x="6351973" y="2502548"/>
            <a:ext cx="0" cy="123380"/>
          </a:xfrm>
          <a:custGeom>
            <a:avLst/>
            <a:gdLst/>
            <a:ahLst/>
            <a:cxnLst/>
            <a:rect l="l" t="t" r="r" b="b"/>
            <a:pathLst>
              <a:path h="123380">
                <a:moveTo>
                  <a:pt x="0" y="0"/>
                </a:moveTo>
                <a:lnTo>
                  <a:pt x="0" y="123380"/>
                </a:lnTo>
              </a:path>
            </a:pathLst>
          </a:custGeom>
          <a:ln w="32715">
            <a:solidFill>
              <a:srgbClr val="23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bk object 26"/>
          <p:cNvSpPr/>
          <p:nvPr userDrawn="1"/>
        </p:nvSpPr>
        <p:spPr>
          <a:xfrm>
            <a:off x="6384508" y="2501922"/>
            <a:ext cx="115475" cy="125273"/>
          </a:xfrm>
          <a:custGeom>
            <a:avLst/>
            <a:gdLst/>
            <a:ahLst/>
            <a:cxnLst/>
            <a:rect l="l" t="t" r="r" b="b"/>
            <a:pathLst>
              <a:path w="115475" h="125273">
                <a:moveTo>
                  <a:pt x="58241" y="0"/>
                </a:moveTo>
                <a:lnTo>
                  <a:pt x="21060" y="15940"/>
                </a:lnTo>
                <a:lnTo>
                  <a:pt x="1380" y="52302"/>
                </a:lnTo>
                <a:lnTo>
                  <a:pt x="0" y="68180"/>
                </a:lnTo>
                <a:lnTo>
                  <a:pt x="2696" y="81744"/>
                </a:lnTo>
                <a:lnTo>
                  <a:pt x="26378" y="113265"/>
                </a:lnTo>
                <a:lnTo>
                  <a:pt x="69362" y="125273"/>
                </a:lnTo>
                <a:lnTo>
                  <a:pt x="81926" y="122930"/>
                </a:lnTo>
                <a:lnTo>
                  <a:pt x="94169" y="118217"/>
                </a:lnTo>
                <a:lnTo>
                  <a:pt x="105536" y="111451"/>
                </a:lnTo>
                <a:lnTo>
                  <a:pt x="115475" y="102947"/>
                </a:lnTo>
                <a:lnTo>
                  <a:pt x="110291" y="97658"/>
                </a:lnTo>
                <a:lnTo>
                  <a:pt x="61471" y="97658"/>
                </a:lnTo>
                <a:lnTo>
                  <a:pt x="49589" y="93539"/>
                </a:lnTo>
                <a:lnTo>
                  <a:pt x="40263" y="84871"/>
                </a:lnTo>
                <a:lnTo>
                  <a:pt x="34260" y="71958"/>
                </a:lnTo>
                <a:lnTo>
                  <a:pt x="32348" y="55104"/>
                </a:lnTo>
                <a:lnTo>
                  <a:pt x="36706" y="43434"/>
                </a:lnTo>
                <a:lnTo>
                  <a:pt x="45349" y="34370"/>
                </a:lnTo>
                <a:lnTo>
                  <a:pt x="58216" y="28708"/>
                </a:lnTo>
                <a:lnTo>
                  <a:pt x="75245" y="27243"/>
                </a:lnTo>
                <a:lnTo>
                  <a:pt x="109627" y="27243"/>
                </a:lnTo>
                <a:lnTo>
                  <a:pt x="115348" y="20473"/>
                </a:lnTo>
                <a:lnTo>
                  <a:pt x="108661" y="14550"/>
                </a:lnTo>
                <a:lnTo>
                  <a:pt x="98685" y="8340"/>
                </a:lnTo>
                <a:lnTo>
                  <a:pt x="86959" y="3704"/>
                </a:lnTo>
                <a:lnTo>
                  <a:pt x="73479" y="854"/>
                </a:lnTo>
                <a:lnTo>
                  <a:pt x="58241" y="0"/>
                </a:lnTo>
                <a:close/>
              </a:path>
              <a:path w="115475" h="125273">
                <a:moveTo>
                  <a:pt x="96811" y="83907"/>
                </a:moveTo>
                <a:lnTo>
                  <a:pt x="87121" y="91365"/>
                </a:lnTo>
                <a:lnTo>
                  <a:pt x="75324" y="96145"/>
                </a:lnTo>
                <a:lnTo>
                  <a:pt x="61471" y="97658"/>
                </a:lnTo>
                <a:lnTo>
                  <a:pt x="110291" y="97658"/>
                </a:lnTo>
                <a:lnTo>
                  <a:pt x="96811" y="83907"/>
                </a:lnTo>
                <a:close/>
              </a:path>
              <a:path w="115475" h="125273">
                <a:moveTo>
                  <a:pt x="109627" y="27243"/>
                </a:moveTo>
                <a:lnTo>
                  <a:pt x="75245" y="27243"/>
                </a:lnTo>
                <a:lnTo>
                  <a:pt x="87043" y="32780"/>
                </a:lnTo>
                <a:lnTo>
                  <a:pt x="97187" y="41962"/>
                </a:lnTo>
                <a:lnTo>
                  <a:pt x="109627" y="27243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bk object 27"/>
          <p:cNvSpPr/>
          <p:nvPr userDrawn="1"/>
        </p:nvSpPr>
        <p:spPr>
          <a:xfrm>
            <a:off x="5192459" y="2486309"/>
            <a:ext cx="3570084" cy="3919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bk object 28"/>
          <p:cNvSpPr/>
          <p:nvPr userDrawn="1"/>
        </p:nvSpPr>
        <p:spPr>
          <a:xfrm>
            <a:off x="8162252" y="2503750"/>
            <a:ext cx="0" cy="123380"/>
          </a:xfrm>
          <a:custGeom>
            <a:avLst/>
            <a:gdLst/>
            <a:ahLst/>
            <a:cxnLst/>
            <a:rect l="l" t="t" r="r" b="b"/>
            <a:pathLst>
              <a:path h="123380">
                <a:moveTo>
                  <a:pt x="0" y="0"/>
                </a:moveTo>
                <a:lnTo>
                  <a:pt x="0" y="123380"/>
                </a:lnTo>
              </a:path>
            </a:pathLst>
          </a:custGeom>
          <a:ln w="32715">
            <a:solidFill>
              <a:srgbClr val="23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bk object 29"/>
          <p:cNvSpPr/>
          <p:nvPr userDrawn="1"/>
        </p:nvSpPr>
        <p:spPr>
          <a:xfrm>
            <a:off x="8202572" y="2503605"/>
            <a:ext cx="135597" cy="123621"/>
          </a:xfrm>
          <a:custGeom>
            <a:avLst/>
            <a:gdLst/>
            <a:ahLst/>
            <a:cxnLst/>
            <a:rect l="l" t="t" r="r" b="b"/>
            <a:pathLst>
              <a:path w="135597" h="123621">
                <a:moveTo>
                  <a:pt x="135571" y="43421"/>
                </a:moveTo>
                <a:lnTo>
                  <a:pt x="107721" y="43421"/>
                </a:lnTo>
                <a:lnTo>
                  <a:pt x="107848" y="123609"/>
                </a:lnTo>
                <a:lnTo>
                  <a:pt x="135521" y="123621"/>
                </a:lnTo>
                <a:lnTo>
                  <a:pt x="135571" y="43421"/>
                </a:lnTo>
                <a:close/>
              </a:path>
              <a:path w="135597" h="123621">
                <a:moveTo>
                  <a:pt x="88" y="0"/>
                </a:moveTo>
                <a:lnTo>
                  <a:pt x="0" y="123532"/>
                </a:lnTo>
                <a:lnTo>
                  <a:pt x="28028" y="123558"/>
                </a:lnTo>
                <a:lnTo>
                  <a:pt x="28079" y="43370"/>
                </a:lnTo>
                <a:lnTo>
                  <a:pt x="54160" y="43370"/>
                </a:lnTo>
                <a:lnTo>
                  <a:pt x="34442" y="25"/>
                </a:lnTo>
                <a:lnTo>
                  <a:pt x="88" y="0"/>
                </a:lnTo>
                <a:close/>
              </a:path>
              <a:path w="135597" h="123621">
                <a:moveTo>
                  <a:pt x="54160" y="43370"/>
                </a:moveTo>
                <a:lnTo>
                  <a:pt x="28079" y="43370"/>
                </a:lnTo>
                <a:lnTo>
                  <a:pt x="57632" y="111239"/>
                </a:lnTo>
                <a:lnTo>
                  <a:pt x="78079" y="111252"/>
                </a:lnTo>
                <a:lnTo>
                  <a:pt x="94562" y="73533"/>
                </a:lnTo>
                <a:lnTo>
                  <a:pt x="67881" y="73533"/>
                </a:lnTo>
                <a:lnTo>
                  <a:pt x="54160" y="43370"/>
                </a:lnTo>
                <a:close/>
              </a:path>
              <a:path w="135597" h="123621">
                <a:moveTo>
                  <a:pt x="101409" y="63"/>
                </a:moveTo>
                <a:lnTo>
                  <a:pt x="67881" y="73533"/>
                </a:lnTo>
                <a:lnTo>
                  <a:pt x="94562" y="73533"/>
                </a:lnTo>
                <a:lnTo>
                  <a:pt x="107721" y="43421"/>
                </a:lnTo>
                <a:lnTo>
                  <a:pt x="135571" y="43421"/>
                </a:lnTo>
                <a:lnTo>
                  <a:pt x="135597" y="88"/>
                </a:lnTo>
                <a:lnTo>
                  <a:pt x="101409" y="63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bk object 30"/>
          <p:cNvSpPr/>
          <p:nvPr userDrawn="1"/>
        </p:nvSpPr>
        <p:spPr>
          <a:xfrm>
            <a:off x="8378705" y="2503895"/>
            <a:ext cx="0" cy="123380"/>
          </a:xfrm>
          <a:custGeom>
            <a:avLst/>
            <a:gdLst/>
            <a:ahLst/>
            <a:cxnLst/>
            <a:rect l="l" t="t" r="r" b="b"/>
            <a:pathLst>
              <a:path h="123380">
                <a:moveTo>
                  <a:pt x="0" y="0"/>
                </a:moveTo>
                <a:lnTo>
                  <a:pt x="0" y="123380"/>
                </a:lnTo>
              </a:path>
            </a:pathLst>
          </a:custGeom>
          <a:ln w="32715">
            <a:solidFill>
              <a:srgbClr val="23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bk object 31"/>
          <p:cNvSpPr/>
          <p:nvPr userDrawn="1"/>
        </p:nvSpPr>
        <p:spPr>
          <a:xfrm>
            <a:off x="8460475" y="2529175"/>
            <a:ext cx="0" cy="97789"/>
          </a:xfrm>
          <a:custGeom>
            <a:avLst/>
            <a:gdLst/>
            <a:ahLst/>
            <a:cxnLst/>
            <a:rect l="l" t="t" r="r" b="b"/>
            <a:pathLst>
              <a:path h="97789">
                <a:moveTo>
                  <a:pt x="0" y="0"/>
                </a:moveTo>
                <a:lnTo>
                  <a:pt x="0" y="97790"/>
                </a:lnTo>
              </a:path>
            </a:pathLst>
          </a:custGeom>
          <a:ln w="32626">
            <a:solidFill>
              <a:srgbClr val="23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bk object 32"/>
          <p:cNvSpPr/>
          <p:nvPr userDrawn="1"/>
        </p:nvSpPr>
        <p:spPr>
          <a:xfrm>
            <a:off x="8408005" y="2516475"/>
            <a:ext cx="105371" cy="0"/>
          </a:xfrm>
          <a:custGeom>
            <a:avLst/>
            <a:gdLst/>
            <a:ahLst/>
            <a:cxnLst/>
            <a:rect l="l" t="t" r="r" b="b"/>
            <a:pathLst>
              <a:path w="105371">
                <a:moveTo>
                  <a:pt x="0" y="0"/>
                </a:moveTo>
                <a:lnTo>
                  <a:pt x="105371" y="0"/>
                </a:lnTo>
              </a:path>
            </a:pathLst>
          </a:custGeom>
          <a:ln w="26670">
            <a:solidFill>
              <a:srgbClr val="23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bk object 33"/>
          <p:cNvSpPr/>
          <p:nvPr userDrawn="1"/>
        </p:nvSpPr>
        <p:spPr>
          <a:xfrm>
            <a:off x="8476185" y="2529175"/>
            <a:ext cx="37185" cy="25"/>
          </a:xfrm>
          <a:custGeom>
            <a:avLst/>
            <a:gdLst/>
            <a:ahLst/>
            <a:cxnLst/>
            <a:rect l="l" t="t" r="r" b="b"/>
            <a:pathLst>
              <a:path w="37185" h="25">
                <a:moveTo>
                  <a:pt x="37185" y="0"/>
                </a:moveTo>
                <a:lnTo>
                  <a:pt x="0" y="0"/>
                </a:lnTo>
                <a:lnTo>
                  <a:pt x="37185" y="25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bk object 34"/>
          <p:cNvSpPr/>
          <p:nvPr userDrawn="1"/>
        </p:nvSpPr>
        <p:spPr>
          <a:xfrm>
            <a:off x="8526722" y="2504004"/>
            <a:ext cx="98526" cy="123418"/>
          </a:xfrm>
          <a:custGeom>
            <a:avLst/>
            <a:gdLst/>
            <a:ahLst/>
            <a:cxnLst/>
            <a:rect l="l" t="t" r="r" b="b"/>
            <a:pathLst>
              <a:path w="98526" h="123418">
                <a:moveTo>
                  <a:pt x="88" y="0"/>
                </a:moveTo>
                <a:lnTo>
                  <a:pt x="0" y="123355"/>
                </a:lnTo>
                <a:lnTo>
                  <a:pt x="98513" y="123418"/>
                </a:lnTo>
                <a:lnTo>
                  <a:pt x="98526" y="98742"/>
                </a:lnTo>
                <a:lnTo>
                  <a:pt x="31381" y="98704"/>
                </a:lnTo>
                <a:lnTo>
                  <a:pt x="31394" y="73850"/>
                </a:lnTo>
                <a:lnTo>
                  <a:pt x="90258" y="73850"/>
                </a:lnTo>
                <a:lnTo>
                  <a:pt x="90284" y="49225"/>
                </a:lnTo>
                <a:lnTo>
                  <a:pt x="31419" y="49187"/>
                </a:lnTo>
                <a:lnTo>
                  <a:pt x="31432" y="24688"/>
                </a:lnTo>
                <a:lnTo>
                  <a:pt x="96647" y="24688"/>
                </a:lnTo>
                <a:lnTo>
                  <a:pt x="96659" y="63"/>
                </a:lnTo>
                <a:lnTo>
                  <a:pt x="88" y="0"/>
                </a:lnTo>
                <a:close/>
              </a:path>
              <a:path w="98526" h="123418">
                <a:moveTo>
                  <a:pt x="90258" y="73850"/>
                </a:moveTo>
                <a:lnTo>
                  <a:pt x="31394" y="73850"/>
                </a:lnTo>
                <a:lnTo>
                  <a:pt x="90258" y="73888"/>
                </a:lnTo>
                <a:close/>
              </a:path>
              <a:path w="98526" h="123418">
                <a:moveTo>
                  <a:pt x="96647" y="24688"/>
                </a:moveTo>
                <a:lnTo>
                  <a:pt x="31432" y="24688"/>
                </a:lnTo>
                <a:lnTo>
                  <a:pt x="96647" y="24726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bk object 35"/>
          <p:cNvSpPr/>
          <p:nvPr userDrawn="1"/>
        </p:nvSpPr>
        <p:spPr>
          <a:xfrm>
            <a:off x="8645537" y="2504080"/>
            <a:ext cx="118618" cy="123355"/>
          </a:xfrm>
          <a:custGeom>
            <a:avLst/>
            <a:gdLst/>
            <a:ahLst/>
            <a:cxnLst/>
            <a:rect l="l" t="t" r="r" b="b"/>
            <a:pathLst>
              <a:path w="118618" h="123355">
                <a:moveTo>
                  <a:pt x="88" y="0"/>
                </a:moveTo>
                <a:lnTo>
                  <a:pt x="0" y="123355"/>
                </a:lnTo>
                <a:lnTo>
                  <a:pt x="55625" y="123316"/>
                </a:lnTo>
                <a:lnTo>
                  <a:pt x="70944" y="121266"/>
                </a:lnTo>
                <a:lnTo>
                  <a:pt x="84542" y="116572"/>
                </a:lnTo>
                <a:lnTo>
                  <a:pt x="96188" y="109432"/>
                </a:lnTo>
                <a:lnTo>
                  <a:pt x="105650" y="100044"/>
                </a:lnTo>
                <a:lnTo>
                  <a:pt x="106687" y="98361"/>
                </a:lnTo>
                <a:lnTo>
                  <a:pt x="31381" y="98348"/>
                </a:lnTo>
                <a:lnTo>
                  <a:pt x="31432" y="25057"/>
                </a:lnTo>
                <a:lnTo>
                  <a:pt x="106946" y="25057"/>
                </a:lnTo>
                <a:lnTo>
                  <a:pt x="104620" y="21563"/>
                </a:lnTo>
                <a:lnTo>
                  <a:pt x="94765" y="12493"/>
                </a:lnTo>
                <a:lnTo>
                  <a:pt x="82731" y="5731"/>
                </a:lnTo>
                <a:lnTo>
                  <a:pt x="68768" y="1504"/>
                </a:lnTo>
                <a:lnTo>
                  <a:pt x="53124" y="38"/>
                </a:lnTo>
                <a:lnTo>
                  <a:pt x="88" y="0"/>
                </a:lnTo>
                <a:close/>
              </a:path>
              <a:path w="118618" h="123355">
                <a:moveTo>
                  <a:pt x="106946" y="25057"/>
                </a:moveTo>
                <a:lnTo>
                  <a:pt x="31432" y="25057"/>
                </a:lnTo>
                <a:lnTo>
                  <a:pt x="62673" y="26595"/>
                </a:lnTo>
                <a:lnTo>
                  <a:pt x="72410" y="32101"/>
                </a:lnTo>
                <a:lnTo>
                  <a:pt x="79707" y="41887"/>
                </a:lnTo>
                <a:lnTo>
                  <a:pt x="84002" y="56231"/>
                </a:lnTo>
                <a:lnTo>
                  <a:pt x="84733" y="75412"/>
                </a:lnTo>
                <a:lnTo>
                  <a:pt x="78021" y="87624"/>
                </a:lnTo>
                <a:lnTo>
                  <a:pt x="67416" y="95545"/>
                </a:lnTo>
                <a:lnTo>
                  <a:pt x="53771" y="98361"/>
                </a:lnTo>
                <a:lnTo>
                  <a:pt x="106695" y="98348"/>
                </a:lnTo>
                <a:lnTo>
                  <a:pt x="112697" y="88606"/>
                </a:lnTo>
                <a:lnTo>
                  <a:pt x="117097" y="75316"/>
                </a:lnTo>
                <a:lnTo>
                  <a:pt x="118618" y="60372"/>
                </a:lnTo>
                <a:lnTo>
                  <a:pt x="116796" y="45729"/>
                </a:lnTo>
                <a:lnTo>
                  <a:pt x="112047" y="32717"/>
                </a:lnTo>
                <a:lnTo>
                  <a:pt x="106946" y="25057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bk object 36"/>
          <p:cNvSpPr/>
          <p:nvPr userDrawn="1"/>
        </p:nvSpPr>
        <p:spPr>
          <a:xfrm>
            <a:off x="3772148" y="2302953"/>
            <a:ext cx="1326108" cy="289178"/>
          </a:xfrm>
          <a:custGeom>
            <a:avLst/>
            <a:gdLst/>
            <a:ahLst/>
            <a:cxnLst/>
            <a:rect l="l" t="t" r="r" b="b"/>
            <a:pathLst>
              <a:path w="1326108" h="289178">
                <a:moveTo>
                  <a:pt x="70180" y="0"/>
                </a:moveTo>
                <a:lnTo>
                  <a:pt x="25979" y="19709"/>
                </a:lnTo>
                <a:lnTo>
                  <a:pt x="4707" y="56510"/>
                </a:lnTo>
                <a:lnTo>
                  <a:pt x="0" y="288302"/>
                </a:lnTo>
                <a:lnTo>
                  <a:pt x="1326108" y="289179"/>
                </a:lnTo>
                <a:lnTo>
                  <a:pt x="1325384" y="75080"/>
                </a:lnTo>
                <a:lnTo>
                  <a:pt x="1310397" y="33180"/>
                </a:lnTo>
                <a:lnTo>
                  <a:pt x="1281050" y="6517"/>
                </a:lnTo>
                <a:lnTo>
                  <a:pt x="70180" y="0"/>
                </a:lnTo>
                <a:close/>
              </a:path>
            </a:pathLst>
          </a:custGeom>
          <a:solidFill>
            <a:srgbClr val="06A1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bk object 37"/>
          <p:cNvSpPr/>
          <p:nvPr userDrawn="1"/>
        </p:nvSpPr>
        <p:spPr>
          <a:xfrm>
            <a:off x="3772015" y="2591255"/>
            <a:ext cx="1326248" cy="289547"/>
          </a:xfrm>
          <a:custGeom>
            <a:avLst/>
            <a:gdLst/>
            <a:ahLst/>
            <a:cxnLst/>
            <a:rect l="l" t="t" r="r" b="b"/>
            <a:pathLst>
              <a:path w="1326248" h="289547">
                <a:moveTo>
                  <a:pt x="127" y="0"/>
                </a:moveTo>
                <a:lnTo>
                  <a:pt x="0" y="200723"/>
                </a:lnTo>
                <a:lnTo>
                  <a:pt x="9816" y="245557"/>
                </a:lnTo>
                <a:lnTo>
                  <a:pt x="35649" y="277297"/>
                </a:lnTo>
                <a:lnTo>
                  <a:pt x="1256068" y="289547"/>
                </a:lnTo>
                <a:lnTo>
                  <a:pt x="1268819" y="288082"/>
                </a:lnTo>
                <a:lnTo>
                  <a:pt x="1301721" y="268147"/>
                </a:lnTo>
                <a:lnTo>
                  <a:pt x="1322174" y="230542"/>
                </a:lnTo>
                <a:lnTo>
                  <a:pt x="1326248" y="876"/>
                </a:lnTo>
                <a:lnTo>
                  <a:pt x="127" y="0"/>
                </a:lnTo>
                <a:close/>
              </a:path>
            </a:pathLst>
          </a:custGeom>
          <a:solidFill>
            <a:srgbClr val="0972B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4274399" y="2471477"/>
            <a:ext cx="179400" cy="241173"/>
          </a:xfrm>
          <a:custGeom>
            <a:avLst/>
            <a:gdLst/>
            <a:ahLst/>
            <a:cxnLst/>
            <a:rect l="l" t="t" r="r" b="b"/>
            <a:pathLst>
              <a:path w="179400" h="241173">
                <a:moveTo>
                  <a:pt x="155829" y="0"/>
                </a:moveTo>
                <a:lnTo>
                  <a:pt x="48604" y="136"/>
                </a:lnTo>
                <a:lnTo>
                  <a:pt x="13948" y="16794"/>
                </a:lnTo>
                <a:lnTo>
                  <a:pt x="88" y="52324"/>
                </a:lnTo>
                <a:lnTo>
                  <a:pt x="0" y="188264"/>
                </a:lnTo>
                <a:lnTo>
                  <a:pt x="223" y="193421"/>
                </a:lnTo>
                <a:lnTo>
                  <a:pt x="17799" y="227687"/>
                </a:lnTo>
                <a:lnTo>
                  <a:pt x="53492" y="241096"/>
                </a:lnTo>
                <a:lnTo>
                  <a:pt x="162407" y="241173"/>
                </a:lnTo>
                <a:lnTo>
                  <a:pt x="168021" y="238937"/>
                </a:lnTo>
                <a:lnTo>
                  <a:pt x="172516" y="234823"/>
                </a:lnTo>
                <a:lnTo>
                  <a:pt x="177012" y="230327"/>
                </a:lnTo>
                <a:lnTo>
                  <a:pt x="179260" y="224713"/>
                </a:lnTo>
                <a:lnTo>
                  <a:pt x="179273" y="210845"/>
                </a:lnTo>
                <a:lnTo>
                  <a:pt x="177025" y="205244"/>
                </a:lnTo>
                <a:lnTo>
                  <a:pt x="172542" y="200723"/>
                </a:lnTo>
                <a:lnTo>
                  <a:pt x="168046" y="196240"/>
                </a:lnTo>
                <a:lnTo>
                  <a:pt x="162433" y="193992"/>
                </a:lnTo>
                <a:lnTo>
                  <a:pt x="47904" y="193916"/>
                </a:lnTo>
                <a:lnTo>
                  <a:pt x="47942" y="143738"/>
                </a:lnTo>
                <a:lnTo>
                  <a:pt x="165440" y="142534"/>
                </a:lnTo>
                <a:lnTo>
                  <a:pt x="175853" y="134938"/>
                </a:lnTo>
                <a:lnTo>
                  <a:pt x="179336" y="120599"/>
                </a:lnTo>
                <a:lnTo>
                  <a:pt x="179336" y="113868"/>
                </a:lnTo>
                <a:lnTo>
                  <a:pt x="47967" y="97294"/>
                </a:lnTo>
                <a:lnTo>
                  <a:pt x="48006" y="46380"/>
                </a:lnTo>
                <a:lnTo>
                  <a:pt x="163155" y="46380"/>
                </a:lnTo>
                <a:lnTo>
                  <a:pt x="168529" y="44577"/>
                </a:lnTo>
                <a:lnTo>
                  <a:pt x="177139" y="35979"/>
                </a:lnTo>
                <a:lnTo>
                  <a:pt x="179387" y="30365"/>
                </a:lnTo>
                <a:lnTo>
                  <a:pt x="179400" y="16116"/>
                </a:lnTo>
                <a:lnTo>
                  <a:pt x="177152" y="10502"/>
                </a:lnTo>
                <a:lnTo>
                  <a:pt x="168554" y="1892"/>
                </a:lnTo>
                <a:lnTo>
                  <a:pt x="162953" y="12"/>
                </a:lnTo>
                <a:lnTo>
                  <a:pt x="155829" y="0"/>
                </a:lnTo>
                <a:close/>
              </a:path>
              <a:path w="179400" h="241173">
                <a:moveTo>
                  <a:pt x="163155" y="46380"/>
                </a:moveTo>
                <a:lnTo>
                  <a:pt x="48006" y="46380"/>
                </a:lnTo>
                <a:lnTo>
                  <a:pt x="162928" y="46456"/>
                </a:lnTo>
                <a:lnTo>
                  <a:pt x="163155" y="463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4535623" y="2471286"/>
            <a:ext cx="179057" cy="241439"/>
          </a:xfrm>
          <a:custGeom>
            <a:avLst/>
            <a:gdLst/>
            <a:ahLst/>
            <a:cxnLst/>
            <a:rect l="l" t="t" r="r" b="b"/>
            <a:pathLst>
              <a:path w="179057" h="241439">
                <a:moveTo>
                  <a:pt x="16497" y="194259"/>
                </a:moveTo>
                <a:lnTo>
                  <a:pt x="10502" y="196494"/>
                </a:lnTo>
                <a:lnTo>
                  <a:pt x="6400" y="200990"/>
                </a:lnTo>
                <a:lnTo>
                  <a:pt x="1892" y="205485"/>
                </a:lnTo>
                <a:lnTo>
                  <a:pt x="12" y="210731"/>
                </a:lnTo>
                <a:lnTo>
                  <a:pt x="0" y="224586"/>
                </a:lnTo>
                <a:lnTo>
                  <a:pt x="1879" y="230200"/>
                </a:lnTo>
                <a:lnTo>
                  <a:pt x="6375" y="234695"/>
                </a:lnTo>
                <a:lnTo>
                  <a:pt x="10477" y="239204"/>
                </a:lnTo>
                <a:lnTo>
                  <a:pt x="16459" y="241439"/>
                </a:lnTo>
                <a:lnTo>
                  <a:pt x="128852" y="241429"/>
                </a:lnTo>
                <a:lnTo>
                  <a:pt x="141727" y="239250"/>
                </a:lnTo>
                <a:lnTo>
                  <a:pt x="172032" y="215228"/>
                </a:lnTo>
                <a:lnTo>
                  <a:pt x="178482" y="194322"/>
                </a:lnTo>
                <a:lnTo>
                  <a:pt x="131419" y="194322"/>
                </a:lnTo>
                <a:lnTo>
                  <a:pt x="16497" y="194259"/>
                </a:lnTo>
                <a:close/>
              </a:path>
              <a:path w="179057" h="241439">
                <a:moveTo>
                  <a:pt x="162598" y="0"/>
                </a:moveTo>
                <a:lnTo>
                  <a:pt x="47436" y="205"/>
                </a:lnTo>
                <a:lnTo>
                  <a:pt x="13233" y="18011"/>
                </a:lnTo>
                <a:lnTo>
                  <a:pt x="114" y="53822"/>
                </a:lnTo>
                <a:lnTo>
                  <a:pt x="318" y="96976"/>
                </a:lnTo>
                <a:lnTo>
                  <a:pt x="16935" y="131288"/>
                </a:lnTo>
                <a:lnTo>
                  <a:pt x="52844" y="144487"/>
                </a:lnTo>
                <a:lnTo>
                  <a:pt x="131444" y="144538"/>
                </a:lnTo>
                <a:lnTo>
                  <a:pt x="131419" y="194322"/>
                </a:lnTo>
                <a:lnTo>
                  <a:pt x="178482" y="194322"/>
                </a:lnTo>
                <a:lnTo>
                  <a:pt x="178942" y="190995"/>
                </a:lnTo>
                <a:lnTo>
                  <a:pt x="178746" y="144668"/>
                </a:lnTo>
                <a:lnTo>
                  <a:pt x="161163" y="110403"/>
                </a:lnTo>
                <a:lnTo>
                  <a:pt x="125475" y="96964"/>
                </a:lnTo>
                <a:lnTo>
                  <a:pt x="47624" y="96913"/>
                </a:lnTo>
                <a:lnTo>
                  <a:pt x="47663" y="46735"/>
                </a:lnTo>
                <a:lnTo>
                  <a:pt x="162787" y="46735"/>
                </a:lnTo>
                <a:lnTo>
                  <a:pt x="168173" y="44932"/>
                </a:lnTo>
                <a:lnTo>
                  <a:pt x="172288" y="40462"/>
                </a:lnTo>
                <a:lnTo>
                  <a:pt x="176796" y="35966"/>
                </a:lnTo>
                <a:lnTo>
                  <a:pt x="179044" y="30352"/>
                </a:lnTo>
                <a:lnTo>
                  <a:pt x="179057" y="16865"/>
                </a:lnTo>
                <a:lnTo>
                  <a:pt x="176809" y="10871"/>
                </a:lnTo>
                <a:lnTo>
                  <a:pt x="172313" y="6756"/>
                </a:lnTo>
                <a:lnTo>
                  <a:pt x="168211" y="2247"/>
                </a:lnTo>
                <a:lnTo>
                  <a:pt x="162598" y="0"/>
                </a:lnTo>
                <a:close/>
              </a:path>
              <a:path w="179057" h="241439">
                <a:moveTo>
                  <a:pt x="162787" y="46735"/>
                </a:moveTo>
                <a:lnTo>
                  <a:pt x="47663" y="46735"/>
                </a:lnTo>
                <a:lnTo>
                  <a:pt x="162559" y="46812"/>
                </a:lnTo>
                <a:lnTo>
                  <a:pt x="162787" y="467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4796646" y="2473631"/>
            <a:ext cx="157822" cy="239288"/>
          </a:xfrm>
          <a:custGeom>
            <a:avLst/>
            <a:gdLst/>
            <a:ahLst/>
            <a:cxnLst/>
            <a:rect l="l" t="t" r="r" b="b"/>
            <a:pathLst>
              <a:path w="157822" h="239288">
                <a:moveTo>
                  <a:pt x="29419" y="0"/>
                </a:moveTo>
                <a:lnTo>
                  <a:pt x="11363" y="1085"/>
                </a:lnTo>
                <a:lnTo>
                  <a:pt x="2833" y="10441"/>
                </a:lnTo>
                <a:lnTo>
                  <a:pt x="0" y="26182"/>
                </a:lnTo>
                <a:lnTo>
                  <a:pt x="297" y="198473"/>
                </a:lnTo>
                <a:lnTo>
                  <a:pt x="19887" y="232742"/>
                </a:lnTo>
                <a:lnTo>
                  <a:pt x="49263" y="239288"/>
                </a:lnTo>
                <a:lnTo>
                  <a:pt x="143222" y="238331"/>
                </a:lnTo>
                <a:lnTo>
                  <a:pt x="154160" y="231170"/>
                </a:lnTo>
                <a:lnTo>
                  <a:pt x="157810" y="217279"/>
                </a:lnTo>
                <a:lnTo>
                  <a:pt x="157822" y="210523"/>
                </a:lnTo>
                <a:lnTo>
                  <a:pt x="155587" y="205278"/>
                </a:lnTo>
                <a:lnTo>
                  <a:pt x="151091" y="200795"/>
                </a:lnTo>
                <a:lnTo>
                  <a:pt x="146596" y="196667"/>
                </a:lnTo>
                <a:lnTo>
                  <a:pt x="141363" y="194419"/>
                </a:lnTo>
                <a:lnTo>
                  <a:pt x="47409" y="194356"/>
                </a:lnTo>
                <a:lnTo>
                  <a:pt x="47523" y="16848"/>
                </a:lnTo>
                <a:lnTo>
                  <a:pt x="45300" y="10485"/>
                </a:lnTo>
                <a:lnTo>
                  <a:pt x="38489" y="3031"/>
                </a:lnTo>
                <a:lnTo>
                  <a:pt x="2941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4314611" y="2384163"/>
            <a:ext cx="74853" cy="71526"/>
          </a:xfrm>
          <a:custGeom>
            <a:avLst/>
            <a:gdLst/>
            <a:ahLst/>
            <a:cxnLst/>
            <a:rect l="l" t="t" r="r" b="b"/>
            <a:pathLst>
              <a:path w="74853" h="71526">
                <a:moveTo>
                  <a:pt x="37071" y="0"/>
                </a:moveTo>
                <a:lnTo>
                  <a:pt x="28448" y="27343"/>
                </a:lnTo>
                <a:lnTo>
                  <a:pt x="0" y="27698"/>
                </a:lnTo>
                <a:lnTo>
                  <a:pt x="23190" y="44183"/>
                </a:lnTo>
                <a:lnTo>
                  <a:pt x="14960" y="71526"/>
                </a:lnTo>
                <a:lnTo>
                  <a:pt x="37782" y="54305"/>
                </a:lnTo>
                <a:lnTo>
                  <a:pt x="55262" y="54305"/>
                </a:lnTo>
                <a:lnTo>
                  <a:pt x="51638" y="43827"/>
                </a:lnTo>
                <a:lnTo>
                  <a:pt x="74373" y="26987"/>
                </a:lnTo>
                <a:lnTo>
                  <a:pt x="46037" y="26987"/>
                </a:lnTo>
                <a:lnTo>
                  <a:pt x="37071" y="0"/>
                </a:lnTo>
                <a:close/>
              </a:path>
              <a:path w="74853" h="71526">
                <a:moveTo>
                  <a:pt x="55262" y="54305"/>
                </a:moveTo>
                <a:lnTo>
                  <a:pt x="37782" y="54305"/>
                </a:lnTo>
                <a:lnTo>
                  <a:pt x="60972" y="70815"/>
                </a:lnTo>
                <a:lnTo>
                  <a:pt x="55262" y="54305"/>
                </a:lnTo>
                <a:close/>
              </a:path>
              <a:path w="74853" h="71526">
                <a:moveTo>
                  <a:pt x="74853" y="26631"/>
                </a:moveTo>
                <a:lnTo>
                  <a:pt x="46037" y="26987"/>
                </a:lnTo>
                <a:lnTo>
                  <a:pt x="74373" y="26987"/>
                </a:lnTo>
                <a:lnTo>
                  <a:pt x="74853" y="266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4180288" y="2320625"/>
            <a:ext cx="71834" cy="65538"/>
          </a:xfrm>
          <a:custGeom>
            <a:avLst/>
            <a:gdLst/>
            <a:ahLst/>
            <a:cxnLst/>
            <a:rect l="l" t="t" r="r" b="b"/>
            <a:pathLst>
              <a:path w="71834" h="65538">
                <a:moveTo>
                  <a:pt x="35887" y="0"/>
                </a:moveTo>
                <a:lnTo>
                  <a:pt x="31678" y="11581"/>
                </a:lnTo>
                <a:lnTo>
                  <a:pt x="25365" y="23403"/>
                </a:lnTo>
                <a:lnTo>
                  <a:pt x="0" y="23745"/>
                </a:lnTo>
                <a:lnTo>
                  <a:pt x="13189" y="33093"/>
                </a:lnTo>
                <a:lnTo>
                  <a:pt x="23362" y="40820"/>
                </a:lnTo>
                <a:lnTo>
                  <a:pt x="19529" y="53935"/>
                </a:lnTo>
                <a:lnTo>
                  <a:pt x="17748" y="65538"/>
                </a:lnTo>
                <a:lnTo>
                  <a:pt x="27978" y="57996"/>
                </a:lnTo>
                <a:lnTo>
                  <a:pt x="38419" y="50806"/>
                </a:lnTo>
                <a:lnTo>
                  <a:pt x="56011" y="50806"/>
                </a:lnTo>
                <a:lnTo>
                  <a:pt x="52775" y="39302"/>
                </a:lnTo>
                <a:lnTo>
                  <a:pt x="63533" y="30865"/>
                </a:lnTo>
                <a:lnTo>
                  <a:pt x="71469" y="23034"/>
                </a:lnTo>
                <a:lnTo>
                  <a:pt x="46405" y="23034"/>
                </a:lnTo>
                <a:lnTo>
                  <a:pt x="43421" y="14030"/>
                </a:lnTo>
                <a:lnTo>
                  <a:pt x="40055" y="5051"/>
                </a:lnTo>
                <a:lnTo>
                  <a:pt x="35887" y="0"/>
                </a:lnTo>
                <a:close/>
              </a:path>
              <a:path w="71834" h="65538">
                <a:moveTo>
                  <a:pt x="56011" y="50806"/>
                </a:moveTo>
                <a:lnTo>
                  <a:pt x="38419" y="50806"/>
                </a:lnTo>
                <a:lnTo>
                  <a:pt x="49743" y="58384"/>
                </a:lnTo>
                <a:lnTo>
                  <a:pt x="60261" y="63624"/>
                </a:lnTo>
                <a:lnTo>
                  <a:pt x="56249" y="51649"/>
                </a:lnTo>
                <a:lnTo>
                  <a:pt x="56011" y="50806"/>
                </a:lnTo>
                <a:close/>
              </a:path>
              <a:path w="71834" h="65538">
                <a:moveTo>
                  <a:pt x="71834" y="22674"/>
                </a:moveTo>
                <a:lnTo>
                  <a:pt x="46405" y="23034"/>
                </a:lnTo>
                <a:lnTo>
                  <a:pt x="71469" y="23034"/>
                </a:lnTo>
                <a:lnTo>
                  <a:pt x="71834" y="226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4030935" y="2334734"/>
            <a:ext cx="71834" cy="65584"/>
          </a:xfrm>
          <a:custGeom>
            <a:avLst/>
            <a:gdLst/>
            <a:ahLst/>
            <a:cxnLst/>
            <a:rect l="l" t="t" r="r" b="b"/>
            <a:pathLst>
              <a:path w="71834" h="65584">
                <a:moveTo>
                  <a:pt x="35773" y="0"/>
                </a:moveTo>
                <a:lnTo>
                  <a:pt x="31576" y="11593"/>
                </a:lnTo>
                <a:lnTo>
                  <a:pt x="25425" y="23420"/>
                </a:lnTo>
                <a:lnTo>
                  <a:pt x="0" y="23764"/>
                </a:lnTo>
                <a:lnTo>
                  <a:pt x="13193" y="33133"/>
                </a:lnTo>
                <a:lnTo>
                  <a:pt x="23334" y="40921"/>
                </a:lnTo>
                <a:lnTo>
                  <a:pt x="19361" y="53993"/>
                </a:lnTo>
                <a:lnTo>
                  <a:pt x="17620" y="65584"/>
                </a:lnTo>
                <a:lnTo>
                  <a:pt x="27824" y="58025"/>
                </a:lnTo>
                <a:lnTo>
                  <a:pt x="38334" y="50766"/>
                </a:lnTo>
                <a:lnTo>
                  <a:pt x="55869" y="50766"/>
                </a:lnTo>
                <a:lnTo>
                  <a:pt x="52728" y="39319"/>
                </a:lnTo>
                <a:lnTo>
                  <a:pt x="63393" y="30884"/>
                </a:lnTo>
                <a:lnTo>
                  <a:pt x="71475" y="23053"/>
                </a:lnTo>
                <a:lnTo>
                  <a:pt x="46405" y="23053"/>
                </a:lnTo>
                <a:lnTo>
                  <a:pt x="43053" y="14048"/>
                </a:lnTo>
                <a:lnTo>
                  <a:pt x="40055" y="5070"/>
                </a:lnTo>
                <a:lnTo>
                  <a:pt x="35773" y="0"/>
                </a:lnTo>
                <a:close/>
              </a:path>
              <a:path w="71834" h="65584">
                <a:moveTo>
                  <a:pt x="55869" y="50766"/>
                </a:moveTo>
                <a:lnTo>
                  <a:pt x="38334" y="50766"/>
                </a:lnTo>
                <a:lnTo>
                  <a:pt x="49689" y="58385"/>
                </a:lnTo>
                <a:lnTo>
                  <a:pt x="60162" y="63623"/>
                </a:lnTo>
                <a:lnTo>
                  <a:pt x="56114" y="51659"/>
                </a:lnTo>
                <a:lnTo>
                  <a:pt x="55869" y="50766"/>
                </a:lnTo>
                <a:close/>
              </a:path>
              <a:path w="71834" h="65584">
                <a:moveTo>
                  <a:pt x="71834" y="22705"/>
                </a:moveTo>
                <a:lnTo>
                  <a:pt x="46405" y="23053"/>
                </a:lnTo>
                <a:lnTo>
                  <a:pt x="71475" y="23053"/>
                </a:lnTo>
                <a:lnTo>
                  <a:pt x="71834" y="2270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3911851" y="2426433"/>
            <a:ext cx="71828" cy="65480"/>
          </a:xfrm>
          <a:custGeom>
            <a:avLst/>
            <a:gdLst/>
            <a:ahLst/>
            <a:cxnLst/>
            <a:rect l="l" t="t" r="r" b="b"/>
            <a:pathLst>
              <a:path w="71828" h="65480">
                <a:moveTo>
                  <a:pt x="35692" y="0"/>
                </a:moveTo>
                <a:lnTo>
                  <a:pt x="31524" y="11657"/>
                </a:lnTo>
                <a:lnTo>
                  <a:pt x="25421" y="23379"/>
                </a:lnTo>
                <a:lnTo>
                  <a:pt x="12679" y="23434"/>
                </a:lnTo>
                <a:lnTo>
                  <a:pt x="0" y="23734"/>
                </a:lnTo>
                <a:lnTo>
                  <a:pt x="2880" y="25674"/>
                </a:lnTo>
                <a:lnTo>
                  <a:pt x="13188" y="32957"/>
                </a:lnTo>
                <a:lnTo>
                  <a:pt x="23363" y="40805"/>
                </a:lnTo>
                <a:lnTo>
                  <a:pt x="19365" y="53766"/>
                </a:lnTo>
                <a:lnTo>
                  <a:pt x="17572" y="65480"/>
                </a:lnTo>
                <a:lnTo>
                  <a:pt x="27769" y="57858"/>
                </a:lnTo>
                <a:lnTo>
                  <a:pt x="38139" y="50580"/>
                </a:lnTo>
                <a:lnTo>
                  <a:pt x="55871" y="50580"/>
                </a:lnTo>
                <a:lnTo>
                  <a:pt x="52682" y="38990"/>
                </a:lnTo>
                <a:lnTo>
                  <a:pt x="63371" y="30790"/>
                </a:lnTo>
                <a:lnTo>
                  <a:pt x="71185" y="23023"/>
                </a:lnTo>
                <a:lnTo>
                  <a:pt x="46405" y="23023"/>
                </a:lnTo>
                <a:lnTo>
                  <a:pt x="43053" y="14019"/>
                </a:lnTo>
                <a:lnTo>
                  <a:pt x="40055" y="4671"/>
                </a:lnTo>
                <a:lnTo>
                  <a:pt x="35692" y="0"/>
                </a:lnTo>
                <a:close/>
              </a:path>
              <a:path w="71828" h="65480">
                <a:moveTo>
                  <a:pt x="55871" y="50580"/>
                </a:moveTo>
                <a:lnTo>
                  <a:pt x="38139" y="50580"/>
                </a:lnTo>
                <a:lnTo>
                  <a:pt x="49581" y="58124"/>
                </a:lnTo>
                <a:lnTo>
                  <a:pt x="60058" y="63337"/>
                </a:lnTo>
                <a:lnTo>
                  <a:pt x="56066" y="51290"/>
                </a:lnTo>
                <a:lnTo>
                  <a:pt x="55871" y="50580"/>
                </a:lnTo>
                <a:close/>
              </a:path>
              <a:path w="71828" h="65480">
                <a:moveTo>
                  <a:pt x="71828" y="22384"/>
                </a:moveTo>
                <a:lnTo>
                  <a:pt x="46405" y="23023"/>
                </a:lnTo>
                <a:lnTo>
                  <a:pt x="71185" y="23023"/>
                </a:lnTo>
                <a:lnTo>
                  <a:pt x="71828" y="2238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bk object 45"/>
          <p:cNvSpPr/>
          <p:nvPr/>
        </p:nvSpPr>
        <p:spPr>
          <a:xfrm>
            <a:off x="3859729" y="2562872"/>
            <a:ext cx="74853" cy="71894"/>
          </a:xfrm>
          <a:custGeom>
            <a:avLst/>
            <a:gdLst/>
            <a:ahLst/>
            <a:cxnLst/>
            <a:rect l="l" t="t" r="r" b="b"/>
            <a:pathLst>
              <a:path w="74853" h="71894">
                <a:moveTo>
                  <a:pt x="37071" y="0"/>
                </a:moveTo>
                <a:lnTo>
                  <a:pt x="28448" y="27711"/>
                </a:lnTo>
                <a:lnTo>
                  <a:pt x="0" y="28066"/>
                </a:lnTo>
                <a:lnTo>
                  <a:pt x="23190" y="44551"/>
                </a:lnTo>
                <a:lnTo>
                  <a:pt x="14935" y="71894"/>
                </a:lnTo>
                <a:lnTo>
                  <a:pt x="37782" y="54673"/>
                </a:lnTo>
                <a:lnTo>
                  <a:pt x="55642" y="54673"/>
                </a:lnTo>
                <a:lnTo>
                  <a:pt x="52006" y="44195"/>
                </a:lnTo>
                <a:lnTo>
                  <a:pt x="74398" y="27330"/>
                </a:lnTo>
                <a:lnTo>
                  <a:pt x="46037" y="27330"/>
                </a:lnTo>
                <a:lnTo>
                  <a:pt x="37071" y="0"/>
                </a:lnTo>
                <a:close/>
              </a:path>
              <a:path w="74853" h="71894">
                <a:moveTo>
                  <a:pt x="55642" y="54673"/>
                </a:moveTo>
                <a:lnTo>
                  <a:pt x="37782" y="54673"/>
                </a:lnTo>
                <a:lnTo>
                  <a:pt x="61366" y="71170"/>
                </a:lnTo>
                <a:lnTo>
                  <a:pt x="55642" y="54673"/>
                </a:lnTo>
                <a:close/>
              </a:path>
              <a:path w="74853" h="71894">
                <a:moveTo>
                  <a:pt x="74853" y="26987"/>
                </a:moveTo>
                <a:lnTo>
                  <a:pt x="46037" y="27330"/>
                </a:lnTo>
                <a:lnTo>
                  <a:pt x="74398" y="27330"/>
                </a:lnTo>
                <a:lnTo>
                  <a:pt x="74853" y="2698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bk object 46"/>
          <p:cNvSpPr/>
          <p:nvPr/>
        </p:nvSpPr>
        <p:spPr>
          <a:xfrm>
            <a:off x="4013520" y="2471304"/>
            <a:ext cx="179031" cy="241173"/>
          </a:xfrm>
          <a:custGeom>
            <a:avLst/>
            <a:gdLst/>
            <a:ahLst/>
            <a:cxnLst/>
            <a:rect l="l" t="t" r="r" b="b"/>
            <a:pathLst>
              <a:path w="179031" h="241173">
                <a:moveTo>
                  <a:pt x="155448" y="0"/>
                </a:moveTo>
                <a:lnTo>
                  <a:pt x="48502" y="136"/>
                </a:lnTo>
                <a:lnTo>
                  <a:pt x="13946" y="16794"/>
                </a:lnTo>
                <a:lnTo>
                  <a:pt x="88" y="52324"/>
                </a:lnTo>
                <a:lnTo>
                  <a:pt x="0" y="188264"/>
                </a:lnTo>
                <a:lnTo>
                  <a:pt x="222" y="193420"/>
                </a:lnTo>
                <a:lnTo>
                  <a:pt x="17794" y="227687"/>
                </a:lnTo>
                <a:lnTo>
                  <a:pt x="53492" y="241096"/>
                </a:lnTo>
                <a:lnTo>
                  <a:pt x="162407" y="241173"/>
                </a:lnTo>
                <a:lnTo>
                  <a:pt x="168021" y="238937"/>
                </a:lnTo>
                <a:lnTo>
                  <a:pt x="172516" y="234823"/>
                </a:lnTo>
                <a:lnTo>
                  <a:pt x="177012" y="230327"/>
                </a:lnTo>
                <a:lnTo>
                  <a:pt x="178892" y="224713"/>
                </a:lnTo>
                <a:lnTo>
                  <a:pt x="178904" y="210845"/>
                </a:lnTo>
                <a:lnTo>
                  <a:pt x="177025" y="205244"/>
                </a:lnTo>
                <a:lnTo>
                  <a:pt x="172542" y="200723"/>
                </a:lnTo>
                <a:lnTo>
                  <a:pt x="168046" y="196240"/>
                </a:lnTo>
                <a:lnTo>
                  <a:pt x="162433" y="193992"/>
                </a:lnTo>
                <a:lnTo>
                  <a:pt x="47523" y="193916"/>
                </a:lnTo>
                <a:lnTo>
                  <a:pt x="47548" y="143738"/>
                </a:lnTo>
                <a:lnTo>
                  <a:pt x="165066" y="142532"/>
                </a:lnTo>
                <a:lnTo>
                  <a:pt x="175477" y="134935"/>
                </a:lnTo>
                <a:lnTo>
                  <a:pt x="178955" y="120599"/>
                </a:lnTo>
                <a:lnTo>
                  <a:pt x="178968" y="113868"/>
                </a:lnTo>
                <a:lnTo>
                  <a:pt x="177088" y="108242"/>
                </a:lnTo>
                <a:lnTo>
                  <a:pt x="168490" y="99618"/>
                </a:lnTo>
                <a:lnTo>
                  <a:pt x="162877" y="97370"/>
                </a:lnTo>
                <a:lnTo>
                  <a:pt x="47586" y="97294"/>
                </a:lnTo>
                <a:lnTo>
                  <a:pt x="47612" y="46380"/>
                </a:lnTo>
                <a:lnTo>
                  <a:pt x="163130" y="46380"/>
                </a:lnTo>
                <a:lnTo>
                  <a:pt x="168529" y="44577"/>
                </a:lnTo>
                <a:lnTo>
                  <a:pt x="172656" y="40081"/>
                </a:lnTo>
                <a:lnTo>
                  <a:pt x="177139" y="35979"/>
                </a:lnTo>
                <a:lnTo>
                  <a:pt x="179019" y="30365"/>
                </a:lnTo>
                <a:lnTo>
                  <a:pt x="179031" y="16116"/>
                </a:lnTo>
                <a:lnTo>
                  <a:pt x="177152" y="10502"/>
                </a:lnTo>
                <a:lnTo>
                  <a:pt x="172669" y="6388"/>
                </a:lnTo>
                <a:lnTo>
                  <a:pt x="168554" y="1892"/>
                </a:lnTo>
                <a:lnTo>
                  <a:pt x="162941" y="12"/>
                </a:lnTo>
                <a:lnTo>
                  <a:pt x="155448" y="0"/>
                </a:lnTo>
                <a:close/>
              </a:path>
              <a:path w="179031" h="241173">
                <a:moveTo>
                  <a:pt x="163130" y="46380"/>
                </a:moveTo>
                <a:lnTo>
                  <a:pt x="47612" y="46380"/>
                </a:lnTo>
                <a:lnTo>
                  <a:pt x="162902" y="46456"/>
                </a:lnTo>
                <a:lnTo>
                  <a:pt x="163130" y="463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bk object 47"/>
          <p:cNvSpPr/>
          <p:nvPr userDrawn="1"/>
        </p:nvSpPr>
        <p:spPr>
          <a:xfrm>
            <a:off x="0" y="5184190"/>
            <a:ext cx="12801600" cy="545223"/>
          </a:xfrm>
          <a:custGeom>
            <a:avLst/>
            <a:gdLst/>
            <a:ahLst/>
            <a:cxnLst/>
            <a:rect l="l" t="t" r="r" b="b"/>
            <a:pathLst>
              <a:path w="12801600" h="545223">
                <a:moveTo>
                  <a:pt x="0" y="545223"/>
                </a:moveTo>
                <a:lnTo>
                  <a:pt x="12801600" y="545223"/>
                </a:lnTo>
                <a:lnTo>
                  <a:pt x="12801600" y="0"/>
                </a:lnTo>
                <a:lnTo>
                  <a:pt x="0" y="0"/>
                </a:lnTo>
                <a:lnTo>
                  <a:pt x="0" y="545223"/>
                </a:lnTo>
                <a:close/>
              </a:path>
            </a:pathLst>
          </a:custGeom>
          <a:solidFill>
            <a:srgbClr val="06A1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bk object 48"/>
          <p:cNvSpPr/>
          <p:nvPr userDrawn="1"/>
        </p:nvSpPr>
        <p:spPr>
          <a:xfrm>
            <a:off x="0" y="5729414"/>
            <a:ext cx="12801600" cy="2042985"/>
          </a:xfrm>
          <a:custGeom>
            <a:avLst/>
            <a:gdLst/>
            <a:ahLst/>
            <a:cxnLst/>
            <a:rect l="l" t="t" r="r" b="b"/>
            <a:pathLst>
              <a:path w="12801600" h="2042985">
                <a:moveTo>
                  <a:pt x="12801600" y="2042985"/>
                </a:moveTo>
                <a:lnTo>
                  <a:pt x="0" y="2042985"/>
                </a:lnTo>
                <a:lnTo>
                  <a:pt x="0" y="0"/>
                </a:lnTo>
                <a:lnTo>
                  <a:pt x="12801600" y="0"/>
                </a:lnTo>
                <a:lnTo>
                  <a:pt x="12801600" y="2042985"/>
                </a:lnTo>
                <a:close/>
              </a:path>
            </a:pathLst>
          </a:custGeom>
          <a:solidFill>
            <a:srgbClr val="147D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bk object 49"/>
          <p:cNvSpPr/>
          <p:nvPr/>
        </p:nvSpPr>
        <p:spPr>
          <a:xfrm>
            <a:off x="12311893" y="6156464"/>
            <a:ext cx="479945" cy="452602"/>
          </a:xfrm>
          <a:custGeom>
            <a:avLst/>
            <a:gdLst/>
            <a:ahLst/>
            <a:cxnLst/>
            <a:rect l="l" t="t" r="r" b="b"/>
            <a:pathLst>
              <a:path w="479945" h="452602">
                <a:moveTo>
                  <a:pt x="237705" y="0"/>
                </a:moveTo>
                <a:lnTo>
                  <a:pt x="182397" y="173012"/>
                </a:lnTo>
                <a:lnTo>
                  <a:pt x="0" y="175247"/>
                </a:lnTo>
                <a:lnTo>
                  <a:pt x="148704" y="279590"/>
                </a:lnTo>
                <a:lnTo>
                  <a:pt x="95897" y="452602"/>
                </a:lnTo>
                <a:lnTo>
                  <a:pt x="242252" y="343662"/>
                </a:lnTo>
                <a:lnTo>
                  <a:pt x="354338" y="343662"/>
                </a:lnTo>
                <a:lnTo>
                  <a:pt x="331089" y="277355"/>
                </a:lnTo>
                <a:lnTo>
                  <a:pt x="476889" y="170726"/>
                </a:lnTo>
                <a:lnTo>
                  <a:pt x="295173" y="170726"/>
                </a:lnTo>
                <a:lnTo>
                  <a:pt x="237705" y="0"/>
                </a:lnTo>
                <a:close/>
              </a:path>
              <a:path w="479945" h="452602">
                <a:moveTo>
                  <a:pt x="354338" y="343662"/>
                </a:moveTo>
                <a:lnTo>
                  <a:pt x="242252" y="343662"/>
                </a:lnTo>
                <a:lnTo>
                  <a:pt x="390956" y="448094"/>
                </a:lnTo>
                <a:lnTo>
                  <a:pt x="354338" y="343662"/>
                </a:lnTo>
                <a:close/>
              </a:path>
              <a:path w="479945" h="452602">
                <a:moveTo>
                  <a:pt x="479945" y="168490"/>
                </a:moveTo>
                <a:lnTo>
                  <a:pt x="295173" y="170726"/>
                </a:lnTo>
                <a:lnTo>
                  <a:pt x="476889" y="170726"/>
                </a:lnTo>
                <a:lnTo>
                  <a:pt x="479945" y="1684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bk object 50"/>
          <p:cNvSpPr/>
          <p:nvPr/>
        </p:nvSpPr>
        <p:spPr>
          <a:xfrm>
            <a:off x="11450647" y="5734327"/>
            <a:ext cx="471336" cy="444751"/>
          </a:xfrm>
          <a:custGeom>
            <a:avLst/>
            <a:gdLst/>
            <a:ahLst/>
            <a:cxnLst/>
            <a:rect l="l" t="t" r="r" b="b"/>
            <a:pathLst>
              <a:path w="471336" h="444751">
                <a:moveTo>
                  <a:pt x="236225" y="0"/>
                </a:moveTo>
                <a:lnTo>
                  <a:pt x="221468" y="47412"/>
                </a:lnTo>
                <a:lnTo>
                  <a:pt x="205285" y="95142"/>
                </a:lnTo>
                <a:lnTo>
                  <a:pt x="192036" y="131345"/>
                </a:lnTo>
                <a:lnTo>
                  <a:pt x="177697" y="168050"/>
                </a:lnTo>
                <a:lnTo>
                  <a:pt x="0" y="170267"/>
                </a:lnTo>
                <a:lnTo>
                  <a:pt x="48659" y="204555"/>
                </a:lnTo>
                <a:lnTo>
                  <a:pt x="88852" y="234652"/>
                </a:lnTo>
                <a:lnTo>
                  <a:pt x="118334" y="259323"/>
                </a:lnTo>
                <a:lnTo>
                  <a:pt x="147033" y="286735"/>
                </a:lnTo>
                <a:lnTo>
                  <a:pt x="143017" y="299024"/>
                </a:lnTo>
                <a:lnTo>
                  <a:pt x="139071" y="311350"/>
                </a:lnTo>
                <a:lnTo>
                  <a:pt x="127639" y="348389"/>
                </a:lnTo>
                <a:lnTo>
                  <a:pt x="116783" y="385179"/>
                </a:lnTo>
                <a:lnTo>
                  <a:pt x="99857" y="444751"/>
                </a:lnTo>
                <a:lnTo>
                  <a:pt x="120714" y="429746"/>
                </a:lnTo>
                <a:lnTo>
                  <a:pt x="161801" y="399313"/>
                </a:lnTo>
                <a:lnTo>
                  <a:pt x="222533" y="353814"/>
                </a:lnTo>
                <a:lnTo>
                  <a:pt x="242715" y="339008"/>
                </a:lnTo>
                <a:lnTo>
                  <a:pt x="359280" y="339008"/>
                </a:lnTo>
                <a:lnTo>
                  <a:pt x="356501" y="329150"/>
                </a:lnTo>
                <a:lnTo>
                  <a:pt x="353227" y="316735"/>
                </a:lnTo>
                <a:lnTo>
                  <a:pt x="350172" y="304181"/>
                </a:lnTo>
                <a:lnTo>
                  <a:pt x="347363" y="291474"/>
                </a:lnTo>
                <a:lnTo>
                  <a:pt x="344827" y="278601"/>
                </a:lnTo>
                <a:lnTo>
                  <a:pt x="342594" y="265550"/>
                </a:lnTo>
                <a:lnTo>
                  <a:pt x="385230" y="233447"/>
                </a:lnTo>
                <a:lnTo>
                  <a:pt x="405741" y="217700"/>
                </a:lnTo>
                <a:lnTo>
                  <a:pt x="444577" y="186594"/>
                </a:lnTo>
                <a:lnTo>
                  <a:pt x="471213" y="163542"/>
                </a:lnTo>
                <a:lnTo>
                  <a:pt x="409114" y="163542"/>
                </a:lnTo>
                <a:lnTo>
                  <a:pt x="396490" y="163368"/>
                </a:lnTo>
                <a:lnTo>
                  <a:pt x="358304" y="161908"/>
                </a:lnTo>
                <a:lnTo>
                  <a:pt x="319688" y="158397"/>
                </a:lnTo>
                <a:lnTo>
                  <a:pt x="289508" y="142250"/>
                </a:lnTo>
                <a:lnTo>
                  <a:pt x="285223" y="130013"/>
                </a:lnTo>
                <a:lnTo>
                  <a:pt x="272080" y="93550"/>
                </a:lnTo>
                <a:lnTo>
                  <a:pt x="258662" y="57681"/>
                </a:lnTo>
                <a:lnTo>
                  <a:pt x="240685" y="11276"/>
                </a:lnTo>
                <a:lnTo>
                  <a:pt x="236225" y="0"/>
                </a:lnTo>
                <a:close/>
              </a:path>
              <a:path w="471336" h="444751">
                <a:moveTo>
                  <a:pt x="359280" y="339008"/>
                </a:moveTo>
                <a:lnTo>
                  <a:pt x="242715" y="339008"/>
                </a:lnTo>
                <a:lnTo>
                  <a:pt x="253477" y="346563"/>
                </a:lnTo>
                <a:lnTo>
                  <a:pt x="285719" y="368768"/>
                </a:lnTo>
                <a:lnTo>
                  <a:pt x="328418" y="397173"/>
                </a:lnTo>
                <a:lnTo>
                  <a:pt x="370499" y="424003"/>
                </a:lnTo>
                <a:lnTo>
                  <a:pt x="391210" y="436757"/>
                </a:lnTo>
                <a:lnTo>
                  <a:pt x="377733" y="397173"/>
                </a:lnTo>
                <a:lnTo>
                  <a:pt x="375173" y="389588"/>
                </a:lnTo>
                <a:lnTo>
                  <a:pt x="371224" y="377676"/>
                </a:lnTo>
                <a:lnTo>
                  <a:pt x="367354" y="365688"/>
                </a:lnTo>
                <a:lnTo>
                  <a:pt x="363592" y="353614"/>
                </a:lnTo>
                <a:lnTo>
                  <a:pt x="359965" y="341439"/>
                </a:lnTo>
                <a:lnTo>
                  <a:pt x="359280" y="339008"/>
                </a:lnTo>
                <a:close/>
              </a:path>
              <a:path w="471336" h="444751">
                <a:moveTo>
                  <a:pt x="471336" y="163432"/>
                </a:moveTo>
                <a:lnTo>
                  <a:pt x="409114" y="163542"/>
                </a:lnTo>
                <a:lnTo>
                  <a:pt x="471213" y="16354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bk object 51"/>
          <p:cNvSpPr/>
          <p:nvPr/>
        </p:nvSpPr>
        <p:spPr>
          <a:xfrm>
            <a:off x="10493025" y="5823681"/>
            <a:ext cx="470927" cy="444877"/>
          </a:xfrm>
          <a:custGeom>
            <a:avLst/>
            <a:gdLst/>
            <a:ahLst/>
            <a:cxnLst/>
            <a:rect l="l" t="t" r="r" b="b"/>
            <a:pathLst>
              <a:path w="470927" h="444877">
                <a:moveTo>
                  <a:pt x="236047" y="0"/>
                </a:moveTo>
                <a:lnTo>
                  <a:pt x="232098" y="11843"/>
                </a:lnTo>
                <a:lnTo>
                  <a:pt x="228191" y="23691"/>
                </a:lnTo>
                <a:lnTo>
                  <a:pt x="212615" y="71235"/>
                </a:lnTo>
                <a:lnTo>
                  <a:pt x="208641" y="83184"/>
                </a:lnTo>
                <a:lnTo>
                  <a:pt x="196230" y="119261"/>
                </a:lnTo>
                <a:lnTo>
                  <a:pt x="182692" y="155791"/>
                </a:lnTo>
                <a:lnTo>
                  <a:pt x="0" y="170325"/>
                </a:lnTo>
                <a:lnTo>
                  <a:pt x="15238" y="181013"/>
                </a:lnTo>
                <a:lnTo>
                  <a:pt x="119724" y="252788"/>
                </a:lnTo>
                <a:lnTo>
                  <a:pt x="151078" y="274671"/>
                </a:lnTo>
                <a:lnTo>
                  <a:pt x="146960" y="286900"/>
                </a:lnTo>
                <a:lnTo>
                  <a:pt x="142856" y="299182"/>
                </a:lnTo>
                <a:lnTo>
                  <a:pt x="130763" y="336185"/>
                </a:lnTo>
                <a:lnTo>
                  <a:pt x="119287" y="373089"/>
                </a:lnTo>
                <a:lnTo>
                  <a:pt x="105587" y="421396"/>
                </a:lnTo>
                <a:lnTo>
                  <a:pt x="99670" y="444877"/>
                </a:lnTo>
                <a:lnTo>
                  <a:pt x="242597" y="338972"/>
                </a:lnTo>
                <a:lnTo>
                  <a:pt x="358375" y="338972"/>
                </a:lnTo>
                <a:lnTo>
                  <a:pt x="346804" y="291689"/>
                </a:lnTo>
                <a:lnTo>
                  <a:pt x="341915" y="265828"/>
                </a:lnTo>
                <a:lnTo>
                  <a:pt x="414780" y="210055"/>
                </a:lnTo>
                <a:lnTo>
                  <a:pt x="424754" y="202260"/>
                </a:lnTo>
                <a:lnTo>
                  <a:pt x="462291" y="171294"/>
                </a:lnTo>
                <a:lnTo>
                  <a:pt x="470852" y="163646"/>
                </a:lnTo>
                <a:lnTo>
                  <a:pt x="408818" y="163646"/>
                </a:lnTo>
                <a:lnTo>
                  <a:pt x="396207" y="163457"/>
                </a:lnTo>
                <a:lnTo>
                  <a:pt x="358023" y="161944"/>
                </a:lnTo>
                <a:lnTo>
                  <a:pt x="319338" y="158381"/>
                </a:lnTo>
                <a:lnTo>
                  <a:pt x="284254" y="129984"/>
                </a:lnTo>
                <a:lnTo>
                  <a:pt x="262347" y="69552"/>
                </a:lnTo>
                <a:lnTo>
                  <a:pt x="258010" y="57682"/>
                </a:lnTo>
                <a:lnTo>
                  <a:pt x="253666" y="45909"/>
                </a:lnTo>
                <a:lnTo>
                  <a:pt x="249307" y="34244"/>
                </a:lnTo>
                <a:lnTo>
                  <a:pt x="244923" y="22697"/>
                </a:lnTo>
                <a:lnTo>
                  <a:pt x="240506" y="11279"/>
                </a:lnTo>
                <a:lnTo>
                  <a:pt x="236047" y="0"/>
                </a:lnTo>
                <a:close/>
              </a:path>
              <a:path w="470927" h="444877">
                <a:moveTo>
                  <a:pt x="358375" y="338972"/>
                </a:moveTo>
                <a:lnTo>
                  <a:pt x="242597" y="338972"/>
                </a:lnTo>
                <a:lnTo>
                  <a:pt x="264134" y="354062"/>
                </a:lnTo>
                <a:lnTo>
                  <a:pt x="307046" y="383240"/>
                </a:lnTo>
                <a:lnTo>
                  <a:pt x="349461" y="410895"/>
                </a:lnTo>
                <a:lnTo>
                  <a:pt x="391040" y="436808"/>
                </a:lnTo>
                <a:lnTo>
                  <a:pt x="386654" y="425056"/>
                </a:lnTo>
                <a:lnTo>
                  <a:pt x="382356" y="413287"/>
                </a:lnTo>
                <a:lnTo>
                  <a:pt x="366283" y="365764"/>
                </a:lnTo>
                <a:lnTo>
                  <a:pt x="359080" y="341551"/>
                </a:lnTo>
                <a:lnTo>
                  <a:pt x="358375" y="338972"/>
                </a:lnTo>
                <a:close/>
              </a:path>
              <a:path w="470927" h="444877">
                <a:moveTo>
                  <a:pt x="470927" y="163579"/>
                </a:moveTo>
                <a:lnTo>
                  <a:pt x="408818" y="163646"/>
                </a:lnTo>
                <a:lnTo>
                  <a:pt x="470852" y="16364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bk object 52"/>
          <p:cNvSpPr/>
          <p:nvPr/>
        </p:nvSpPr>
        <p:spPr>
          <a:xfrm>
            <a:off x="9729489" y="6403709"/>
            <a:ext cx="470956" cy="442217"/>
          </a:xfrm>
          <a:custGeom>
            <a:avLst/>
            <a:gdLst/>
            <a:ahLst/>
            <a:cxnLst/>
            <a:rect l="l" t="t" r="r" b="b"/>
            <a:pathLst>
              <a:path w="470956" h="442217">
                <a:moveTo>
                  <a:pt x="235394" y="0"/>
                </a:moveTo>
                <a:lnTo>
                  <a:pt x="231502" y="12107"/>
                </a:lnTo>
                <a:lnTo>
                  <a:pt x="223815" y="36177"/>
                </a:lnTo>
                <a:lnTo>
                  <a:pt x="216137" y="60114"/>
                </a:lnTo>
                <a:lnTo>
                  <a:pt x="200231" y="107888"/>
                </a:lnTo>
                <a:lnTo>
                  <a:pt x="187254" y="143921"/>
                </a:lnTo>
                <a:lnTo>
                  <a:pt x="50554" y="168982"/>
                </a:lnTo>
                <a:lnTo>
                  <a:pt x="0" y="170417"/>
                </a:lnTo>
                <a:lnTo>
                  <a:pt x="37836" y="195936"/>
                </a:lnTo>
                <a:lnTo>
                  <a:pt x="78604" y="225417"/>
                </a:lnTo>
                <a:lnTo>
                  <a:pt x="108736" y="249188"/>
                </a:lnTo>
                <a:lnTo>
                  <a:pt x="138326" y="274758"/>
                </a:lnTo>
                <a:lnTo>
                  <a:pt x="148045" y="283740"/>
                </a:lnTo>
                <a:lnTo>
                  <a:pt x="143861" y="296177"/>
                </a:lnTo>
                <a:lnTo>
                  <a:pt x="139714" y="308598"/>
                </a:lnTo>
                <a:lnTo>
                  <a:pt x="127718" y="345699"/>
                </a:lnTo>
                <a:lnTo>
                  <a:pt x="116849" y="382410"/>
                </a:lnTo>
                <a:lnTo>
                  <a:pt x="105133" y="430426"/>
                </a:lnTo>
                <a:lnTo>
                  <a:pt x="102846" y="442217"/>
                </a:lnTo>
                <a:lnTo>
                  <a:pt x="112731" y="434573"/>
                </a:lnTo>
                <a:lnTo>
                  <a:pt x="122697" y="427013"/>
                </a:lnTo>
                <a:lnTo>
                  <a:pt x="163577" y="397748"/>
                </a:lnTo>
                <a:lnTo>
                  <a:pt x="195571" y="377027"/>
                </a:lnTo>
                <a:lnTo>
                  <a:pt x="228996" y="357572"/>
                </a:lnTo>
                <a:lnTo>
                  <a:pt x="252202" y="345402"/>
                </a:lnTo>
                <a:lnTo>
                  <a:pt x="360533" y="345402"/>
                </a:lnTo>
                <a:lnTo>
                  <a:pt x="358851" y="339476"/>
                </a:lnTo>
                <a:lnTo>
                  <a:pt x="349443" y="302174"/>
                </a:lnTo>
                <a:lnTo>
                  <a:pt x="341818" y="264016"/>
                </a:lnTo>
                <a:lnTo>
                  <a:pt x="383883" y="233049"/>
                </a:lnTo>
                <a:lnTo>
                  <a:pt x="394288" y="225261"/>
                </a:lnTo>
                <a:lnTo>
                  <a:pt x="424723" y="201709"/>
                </a:lnTo>
                <a:lnTo>
                  <a:pt x="462419" y="169582"/>
                </a:lnTo>
                <a:lnTo>
                  <a:pt x="469930" y="162506"/>
                </a:lnTo>
                <a:lnTo>
                  <a:pt x="408866" y="162506"/>
                </a:lnTo>
                <a:lnTo>
                  <a:pt x="396256" y="162326"/>
                </a:lnTo>
                <a:lnTo>
                  <a:pt x="358056" y="160806"/>
                </a:lnTo>
                <a:lnTo>
                  <a:pt x="319310" y="157550"/>
                </a:lnTo>
                <a:lnTo>
                  <a:pt x="284166" y="129588"/>
                </a:lnTo>
                <a:lnTo>
                  <a:pt x="266558" y="80562"/>
                </a:lnTo>
                <a:lnTo>
                  <a:pt x="262184" y="68515"/>
                </a:lnTo>
                <a:lnTo>
                  <a:pt x="244498" y="21949"/>
                </a:lnTo>
                <a:lnTo>
                  <a:pt x="239976" y="10841"/>
                </a:lnTo>
                <a:lnTo>
                  <a:pt x="235394" y="0"/>
                </a:lnTo>
                <a:close/>
              </a:path>
              <a:path w="470956" h="442217">
                <a:moveTo>
                  <a:pt x="360533" y="345402"/>
                </a:moveTo>
                <a:lnTo>
                  <a:pt x="252202" y="345402"/>
                </a:lnTo>
                <a:lnTo>
                  <a:pt x="279812" y="363905"/>
                </a:lnTo>
                <a:lnTo>
                  <a:pt x="327683" y="395937"/>
                </a:lnTo>
                <a:lnTo>
                  <a:pt x="369762" y="422914"/>
                </a:lnTo>
                <a:lnTo>
                  <a:pt x="390336" y="435276"/>
                </a:lnTo>
                <a:lnTo>
                  <a:pt x="386023" y="423564"/>
                </a:lnTo>
                <a:lnTo>
                  <a:pt x="381795" y="411782"/>
                </a:lnTo>
                <a:lnTo>
                  <a:pt x="365962" y="363902"/>
                </a:lnTo>
                <a:lnTo>
                  <a:pt x="362236" y="351403"/>
                </a:lnTo>
                <a:lnTo>
                  <a:pt x="360533" y="345402"/>
                </a:lnTo>
                <a:close/>
              </a:path>
              <a:path w="470956" h="442217">
                <a:moveTo>
                  <a:pt x="470956" y="161541"/>
                </a:moveTo>
                <a:lnTo>
                  <a:pt x="458667" y="161940"/>
                </a:lnTo>
                <a:lnTo>
                  <a:pt x="433895" y="162455"/>
                </a:lnTo>
                <a:lnTo>
                  <a:pt x="408866" y="162506"/>
                </a:lnTo>
                <a:lnTo>
                  <a:pt x="469930" y="162506"/>
                </a:lnTo>
                <a:lnTo>
                  <a:pt x="470956" y="16154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bk object 53"/>
          <p:cNvSpPr/>
          <p:nvPr/>
        </p:nvSpPr>
        <p:spPr>
          <a:xfrm>
            <a:off x="9395292" y="7287369"/>
            <a:ext cx="479958" cy="454964"/>
          </a:xfrm>
          <a:custGeom>
            <a:avLst/>
            <a:gdLst/>
            <a:ahLst/>
            <a:cxnLst/>
            <a:rect l="l" t="t" r="r" b="b"/>
            <a:pathLst>
              <a:path w="479958" h="454964">
                <a:moveTo>
                  <a:pt x="237705" y="0"/>
                </a:moveTo>
                <a:lnTo>
                  <a:pt x="182397" y="175374"/>
                </a:lnTo>
                <a:lnTo>
                  <a:pt x="0" y="177609"/>
                </a:lnTo>
                <a:lnTo>
                  <a:pt x="148704" y="281952"/>
                </a:lnTo>
                <a:lnTo>
                  <a:pt x="95783" y="454964"/>
                </a:lnTo>
                <a:lnTo>
                  <a:pt x="242252" y="346011"/>
                </a:lnTo>
                <a:lnTo>
                  <a:pt x="356782" y="346011"/>
                </a:lnTo>
                <a:lnTo>
                  <a:pt x="333489" y="279717"/>
                </a:lnTo>
                <a:lnTo>
                  <a:pt x="476953" y="172986"/>
                </a:lnTo>
                <a:lnTo>
                  <a:pt x="295173" y="172986"/>
                </a:lnTo>
                <a:lnTo>
                  <a:pt x="237705" y="0"/>
                </a:lnTo>
                <a:close/>
              </a:path>
              <a:path w="479958" h="454964">
                <a:moveTo>
                  <a:pt x="356782" y="346011"/>
                </a:moveTo>
                <a:lnTo>
                  <a:pt x="242252" y="346011"/>
                </a:lnTo>
                <a:lnTo>
                  <a:pt x="393446" y="450354"/>
                </a:lnTo>
                <a:lnTo>
                  <a:pt x="356782" y="346011"/>
                </a:lnTo>
                <a:close/>
              </a:path>
              <a:path w="479958" h="454964">
                <a:moveTo>
                  <a:pt x="479958" y="170751"/>
                </a:moveTo>
                <a:lnTo>
                  <a:pt x="295173" y="172986"/>
                </a:lnTo>
                <a:lnTo>
                  <a:pt x="476953" y="172986"/>
                </a:lnTo>
                <a:lnTo>
                  <a:pt x="479958" y="17075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1/17/2018</a:t>
            </a:fld>
            <a:endParaRPr lang="en-US" smtClean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71005" y="1236742"/>
            <a:ext cx="11823365" cy="5606883"/>
          </a:xfrm>
          <a:prstGeom prst="rect">
            <a:avLst/>
          </a:prstGeom>
        </p:spPr>
        <p:txBody>
          <a:bodyPr lIns="70747" tIns="35373" rIns="70747" bIns="35373" rtlCol="0">
            <a:normAutofit/>
          </a:bodyPr>
          <a:lstStyle>
            <a:lvl1pPr marL="198608" indent="-198608">
              <a:buFont typeface="Arial" pitchFamily="34" charset="0"/>
              <a:buChar char="•"/>
              <a:defRPr sz="2530">
                <a:solidFill>
                  <a:schemeClr val="tx1"/>
                </a:solidFill>
                <a:latin typeface="+mj-lt"/>
              </a:defRPr>
            </a:lvl1pPr>
            <a:lvl2pPr>
              <a:buFont typeface="Arial" pitchFamily="34" charset="0"/>
              <a:buChar char="•"/>
              <a:defRPr>
                <a:solidFill>
                  <a:schemeClr val="tx1"/>
                </a:solidFill>
                <a:latin typeface="+mj-lt"/>
              </a:defRPr>
            </a:lvl2pPr>
            <a:lvl3pPr>
              <a:buFont typeface="Arial" pitchFamily="34" charset="0"/>
              <a:buChar char="•"/>
              <a:defRPr>
                <a:solidFill>
                  <a:schemeClr val="tx1"/>
                </a:solidFill>
                <a:latin typeface="+mj-lt"/>
              </a:defRPr>
            </a:lvl3pPr>
            <a:lvl4pPr marL="587718" indent="-190501">
              <a:buFont typeface="Calibri" pitchFamily="34" charset="0"/>
              <a:buChar char="‒"/>
              <a:defRPr sz="2090">
                <a:solidFill>
                  <a:schemeClr val="accent5">
                    <a:lumMod val="75000"/>
                  </a:schemeClr>
                </a:solidFill>
                <a:latin typeface="+mj-lt"/>
              </a:defRPr>
            </a:lvl4pPr>
            <a:lvl5pPr>
              <a:buFont typeface="Arial" pitchFamily="34" charset="0"/>
              <a:buChar char="•"/>
              <a:defRPr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044950" y="7250114"/>
            <a:ext cx="4875357" cy="414338"/>
          </a:xfrm>
          <a:prstGeom prst="rect">
            <a:avLst/>
          </a:prstGeom>
        </p:spPr>
        <p:txBody>
          <a:bodyPr lIns="70747" tIns="35373" rIns="70747" bIns="35373"/>
          <a:lstStyle>
            <a:lvl1pPr algn="ctr">
              <a:defRPr sz="121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Environmental Energy Technologies Division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EAC97-E965-4D06-81E9-7AFD1552FE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009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03144" y="800708"/>
            <a:ext cx="11195311" cy="46213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0080" y="1787652"/>
            <a:ext cx="11521439" cy="5129784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7228332"/>
            <a:ext cx="4096511" cy="38862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7228332"/>
            <a:ext cx="2944368" cy="38862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1/17/2018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7228332"/>
            <a:ext cx="2944368" cy="38862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Box 4"/>
          <p:cNvSpPr txBox="1">
            <a:spLocks noChangeArrowheads="1"/>
          </p:cNvSpPr>
          <p:nvPr/>
        </p:nvSpPr>
        <p:spPr bwMode="auto">
          <a:xfrm>
            <a:off x="609600" y="2821244"/>
            <a:ext cx="10973667" cy="22221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rgbClr val="2B68BA"/>
              </a:buClr>
              <a:buFont typeface="Times" pitchFamily="18" charset="0"/>
              <a:buChar char="•"/>
              <a:defRPr sz="2000" b="1">
                <a:solidFill>
                  <a:srgbClr val="2B68BA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2B68BA"/>
              </a:buClr>
              <a:buFont typeface="Times" pitchFamily="18" charset="0"/>
              <a:buChar char="•"/>
              <a:defRPr sz="2000">
                <a:solidFill>
                  <a:srgbClr val="0F243F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2B68BA"/>
              </a:buClr>
              <a:buFont typeface="Wingdings" pitchFamily="2" charset="2"/>
              <a:buChar char="§"/>
              <a:defRPr sz="2000">
                <a:solidFill>
                  <a:srgbClr val="0F243F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2B68BA"/>
              </a:buClr>
              <a:buFont typeface="Webdings" pitchFamily="18" charset="2"/>
              <a:buChar char="4"/>
              <a:defRPr sz="2000">
                <a:solidFill>
                  <a:srgbClr val="0F243F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35A29F"/>
              </a:buClr>
              <a:buFont typeface="Times" pitchFamily="18" charset="0"/>
              <a:buChar char="»"/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5A29F"/>
              </a:buClr>
              <a:buFont typeface="Times" pitchFamily="18" charset="0"/>
              <a:buChar char="»"/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5A29F"/>
              </a:buClr>
              <a:buFont typeface="Times" pitchFamily="18" charset="0"/>
              <a:buChar char="»"/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5A29F"/>
              </a:buClr>
              <a:buFont typeface="Times" pitchFamily="18" charset="0"/>
              <a:buChar char="»"/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5A29F"/>
              </a:buClr>
              <a:buFont typeface="Times" pitchFamily="18" charset="0"/>
              <a:buChar char="»"/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r" eaLnBrk="1" hangingPunct="1">
              <a:buClr>
                <a:srgbClr val="35A29F"/>
              </a:buClr>
              <a:buFont typeface="Webdings" pitchFamily="18" charset="2"/>
              <a:buNone/>
            </a:pPr>
            <a:endParaRPr lang="en-IN" altLang="en-US" sz="2800" dirty="0">
              <a:solidFill>
                <a:srgbClr val="2D2D8A"/>
              </a:solidFill>
              <a:latin typeface="Cambria" pitchFamily="18" charset="0"/>
            </a:endParaRPr>
          </a:p>
          <a:p>
            <a:pPr algn="r" eaLnBrk="1" hangingPunct="1">
              <a:buClr>
                <a:srgbClr val="35A29F"/>
              </a:buClr>
              <a:buNone/>
            </a:pPr>
            <a:r>
              <a:rPr lang="en-IN" altLang="en-US" sz="3600" dirty="0" smtClean="0">
                <a:solidFill>
                  <a:srgbClr val="C00000"/>
                </a:solidFill>
                <a:latin typeface="Cambria" pitchFamily="18" charset="0"/>
              </a:rPr>
              <a:t>EESL’s Initiative in National Cooling </a:t>
            </a:r>
            <a:r>
              <a:rPr lang="en-IN" altLang="en-US" sz="3600" dirty="0">
                <a:solidFill>
                  <a:srgbClr val="C00000"/>
                </a:solidFill>
                <a:latin typeface="Cambria" pitchFamily="18" charset="0"/>
              </a:rPr>
              <a:t>A</a:t>
            </a:r>
            <a:r>
              <a:rPr lang="en-IN" altLang="en-US" sz="3600" dirty="0" smtClean="0">
                <a:solidFill>
                  <a:srgbClr val="C00000"/>
                </a:solidFill>
                <a:latin typeface="Cambria" pitchFamily="18" charset="0"/>
              </a:rPr>
              <a:t>ction </a:t>
            </a:r>
            <a:r>
              <a:rPr lang="en-IN" altLang="en-US" sz="3600" dirty="0">
                <a:solidFill>
                  <a:srgbClr val="C00000"/>
                </a:solidFill>
                <a:latin typeface="Cambria" pitchFamily="18" charset="0"/>
              </a:rPr>
              <a:t>P</a:t>
            </a:r>
            <a:r>
              <a:rPr lang="en-IN" altLang="en-US" sz="3600" dirty="0" smtClean="0">
                <a:solidFill>
                  <a:srgbClr val="C00000"/>
                </a:solidFill>
                <a:latin typeface="Cambria" pitchFamily="18" charset="0"/>
              </a:rPr>
              <a:t>lan</a:t>
            </a:r>
          </a:p>
          <a:p>
            <a:pPr algn="r" eaLnBrk="1" hangingPunct="1">
              <a:buClr>
                <a:srgbClr val="35A29F"/>
              </a:buClr>
              <a:buNone/>
            </a:pPr>
            <a:endParaRPr lang="en-IN" altLang="en-US" sz="2800" dirty="0">
              <a:solidFill>
                <a:srgbClr val="2D2D8A"/>
              </a:solidFill>
              <a:latin typeface="Cambria" pitchFamily="18" charset="0"/>
            </a:endParaRPr>
          </a:p>
          <a:p>
            <a:pPr algn="r" eaLnBrk="1" hangingPunct="1">
              <a:buClr>
                <a:srgbClr val="35A29F"/>
              </a:buClr>
              <a:buNone/>
            </a:pPr>
            <a:r>
              <a:rPr lang="en-IN" altLang="en-US" sz="2800" dirty="0" smtClean="0">
                <a:solidFill>
                  <a:srgbClr val="2D2D8A"/>
                </a:solidFill>
                <a:latin typeface="Cambria" pitchFamily="18" charset="0"/>
              </a:rPr>
              <a:t>17 January, 2018</a:t>
            </a:r>
            <a:endParaRPr lang="en-IN" altLang="en-US" sz="2800" dirty="0">
              <a:solidFill>
                <a:srgbClr val="2D2D8A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923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IN" sz="3000" b="1" spc="-14" dirty="0" smtClean="0">
                <a:solidFill>
                  <a:srgbClr val="06A1D9"/>
                </a:solidFill>
                <a:latin typeface="Century Gothic"/>
                <a:cs typeface="Century Gothic"/>
              </a:rPr>
              <a:t>EESL Super Efficient Air Conditioning Programme (ESEAP)</a:t>
            </a:r>
            <a:br>
              <a:rPr lang="en-IN" sz="3000" b="1" spc="-14" dirty="0" smtClean="0">
                <a:solidFill>
                  <a:srgbClr val="06A1D9"/>
                </a:solidFill>
                <a:latin typeface="Century Gothic"/>
                <a:cs typeface="Century Gothic"/>
              </a:rPr>
            </a:br>
            <a:r>
              <a:rPr lang="en-IN" sz="3000" b="1" spc="-14" dirty="0">
                <a:solidFill>
                  <a:srgbClr val="06A1D9"/>
                </a:solidFill>
                <a:latin typeface="Century Gothic"/>
                <a:cs typeface="Century Gothic"/>
              </a:rPr>
              <a:t/>
            </a:r>
            <a:br>
              <a:rPr lang="en-IN" sz="3000" b="1" spc="-14" dirty="0">
                <a:solidFill>
                  <a:srgbClr val="06A1D9"/>
                </a:solidFill>
                <a:latin typeface="Century Gothic"/>
                <a:cs typeface="Century Gothic"/>
              </a:rPr>
            </a:br>
            <a:r>
              <a:rPr lang="en-IN" sz="3000" b="1" spc="-14" dirty="0" smtClean="0">
                <a:solidFill>
                  <a:srgbClr val="06A1D9"/>
                </a:solidFill>
                <a:latin typeface="Century Gothic"/>
                <a:cs typeface="Century Gothic"/>
              </a:rPr>
              <a:t/>
            </a:r>
            <a:br>
              <a:rPr lang="en-IN" sz="3000" b="1" spc="-14" dirty="0" smtClean="0">
                <a:solidFill>
                  <a:srgbClr val="06A1D9"/>
                </a:solidFill>
                <a:latin typeface="Century Gothic"/>
                <a:cs typeface="Century Gothic"/>
              </a:rPr>
            </a:br>
            <a:r>
              <a:rPr lang="en-IN" sz="3000" b="1" spc="-14" dirty="0">
                <a:solidFill>
                  <a:srgbClr val="06A1D9"/>
                </a:solidFill>
                <a:latin typeface="Century Gothic"/>
                <a:cs typeface="Century Gothic"/>
              </a:rPr>
              <a:t/>
            </a:r>
            <a:br>
              <a:rPr lang="en-IN" sz="3000" b="1" spc="-14" dirty="0">
                <a:solidFill>
                  <a:srgbClr val="06A1D9"/>
                </a:solidFill>
                <a:latin typeface="Century Gothic"/>
                <a:cs typeface="Century Gothic"/>
              </a:rPr>
            </a:br>
            <a:endParaRPr lang="en-IN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3048000"/>
            <a:ext cx="4729943" cy="2286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009900" y="824703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pc="-14" dirty="0">
                <a:solidFill>
                  <a:srgbClr val="06A1D9"/>
                </a:solidFill>
                <a:ea typeface="+mj-ea"/>
                <a:cs typeface="Century Gothic"/>
              </a:rPr>
              <a:t>Bulk Procurement Mechanism </a:t>
            </a:r>
            <a:endParaRPr lang="en-US" sz="3200" b="1" spc="-14" dirty="0">
              <a:solidFill>
                <a:srgbClr val="06A1D9"/>
              </a:solidFill>
              <a:ea typeface="+mj-ea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03297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73497" y="95070"/>
            <a:ext cx="10240240" cy="819330"/>
          </a:xfrm>
        </p:spPr>
        <p:txBody>
          <a:bodyPr/>
          <a:lstStyle/>
          <a:p>
            <a:pPr>
              <a:defRPr/>
            </a:pPr>
            <a:r>
              <a:rPr lang="en-US" altLang="en-US" sz="3000" b="1" spc="-14" dirty="0" smtClean="0">
                <a:solidFill>
                  <a:srgbClr val="06A1D9"/>
                </a:solidFill>
                <a:latin typeface="+mn-lt"/>
                <a:cs typeface="Century Gothic"/>
              </a:rPr>
              <a:t>The Imperative- ACs contribute to peak demand</a:t>
            </a:r>
            <a:endParaRPr lang="en-US" altLang="en-US" sz="3000" b="1" spc="-14" dirty="0">
              <a:solidFill>
                <a:srgbClr val="06A1D9"/>
              </a:solidFill>
              <a:latin typeface="+mn-lt"/>
              <a:cs typeface="Century Gothic"/>
            </a:endParaRPr>
          </a:p>
        </p:txBody>
      </p:sp>
      <p:sp>
        <p:nvSpPr>
          <p:cNvPr id="18435" name="Footer Placeholder 2"/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Environmental Energy Technologies Division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7822" tIns="38910" rIns="77822" bIns="3891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54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1pPr>
            <a:lvl2pPr marL="567494" indent="-218268" eaLnBrk="0" hangingPunct="0">
              <a:defRPr sz="154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2pPr>
            <a:lvl3pPr marL="873069" indent="-174614" eaLnBrk="0" hangingPunct="0">
              <a:defRPr sz="154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3pPr>
            <a:lvl4pPr marL="1222297" indent="-174614" eaLnBrk="0" hangingPunct="0">
              <a:defRPr sz="154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4pPr>
            <a:lvl5pPr marL="1571525" indent="-174614" eaLnBrk="0" hangingPunct="0">
              <a:defRPr sz="154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5pPr>
            <a:lvl6pPr marL="1920752" indent="-174614" eaLnBrk="0" fontAlgn="base" hangingPunct="0">
              <a:spcBef>
                <a:spcPct val="0"/>
              </a:spcBef>
              <a:spcAft>
                <a:spcPct val="0"/>
              </a:spcAft>
              <a:defRPr sz="154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6pPr>
            <a:lvl7pPr marL="2269980" indent="-174614" eaLnBrk="0" fontAlgn="base" hangingPunct="0">
              <a:spcBef>
                <a:spcPct val="0"/>
              </a:spcBef>
              <a:spcAft>
                <a:spcPct val="0"/>
              </a:spcAft>
              <a:defRPr sz="154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7pPr>
            <a:lvl8pPr marL="2619208" indent="-174614" eaLnBrk="0" fontAlgn="base" hangingPunct="0">
              <a:spcBef>
                <a:spcPct val="0"/>
              </a:spcBef>
              <a:spcAft>
                <a:spcPct val="0"/>
              </a:spcAft>
              <a:defRPr sz="154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8pPr>
            <a:lvl9pPr marL="2968435" indent="-174614" eaLnBrk="0" fontAlgn="base" hangingPunct="0">
              <a:spcBef>
                <a:spcPct val="0"/>
              </a:spcBef>
              <a:spcAft>
                <a:spcPct val="0"/>
              </a:spcAft>
              <a:defRPr sz="154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B6998A34-449C-41D2-870E-0810DA894962}" type="slidenum">
              <a:rPr lang="en-US" altLang="en-US" sz="880">
                <a:solidFill>
                  <a:srgbClr val="004080"/>
                </a:solidFill>
                <a:latin typeface="+mn-lt"/>
              </a:rPr>
              <a:pPr eaLnBrk="1" hangingPunct="1"/>
              <a:t>3</a:t>
            </a:fld>
            <a:endParaRPr lang="en-US" altLang="en-US" sz="880">
              <a:solidFill>
                <a:srgbClr val="004080"/>
              </a:solidFill>
              <a:latin typeface="+mn-lt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33403" y="4593433"/>
            <a:ext cx="11948968" cy="31563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822" tIns="38910" rIns="77822" bIns="38910">
            <a:spAutoFit/>
          </a:bodyPr>
          <a:lstStyle>
            <a:lvl1pPr marL="381000" indent="-38100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1pPr>
            <a:lvl2pPr marL="890588" indent="-38100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125000"/>
              </a:lnSpc>
              <a:buFont typeface="Arial" charset="0"/>
              <a:buChar char="•"/>
            </a:pPr>
            <a:r>
              <a:rPr lang="en-US" altLang="en-US" dirty="0" smtClean="0">
                <a:latin typeface="+mn-lt"/>
              </a:rPr>
              <a:t>Studies </a:t>
            </a:r>
            <a:r>
              <a:rPr lang="en-US" altLang="en-US" dirty="0">
                <a:latin typeface="+mn-lt"/>
              </a:rPr>
              <a:t>show that the additional demand from room ACs in India is equivalent to 200-300 </a:t>
            </a:r>
            <a:r>
              <a:rPr lang="en-US" altLang="en-US" dirty="0">
                <a:latin typeface="+mn-lt"/>
                <a:sym typeface="Wingdings" pitchFamily="2" charset="2"/>
              </a:rPr>
              <a:t>large (500 MW) power plants by 2030 i.e. 100-150 GW and 10% of energy demand (~ 300 </a:t>
            </a:r>
            <a:r>
              <a:rPr lang="en-US" altLang="en-US" dirty="0" err="1">
                <a:latin typeface="+mn-lt"/>
                <a:sym typeface="Wingdings" pitchFamily="2" charset="2"/>
              </a:rPr>
              <a:t>TWh</a:t>
            </a:r>
            <a:r>
              <a:rPr lang="en-US" altLang="en-US" dirty="0">
                <a:latin typeface="+mn-lt"/>
                <a:sym typeface="Wingdings" pitchFamily="2" charset="2"/>
              </a:rPr>
              <a:t>) </a:t>
            </a:r>
          </a:p>
          <a:p>
            <a:pPr eaLnBrk="1" hangingPunct="1">
              <a:lnSpc>
                <a:spcPct val="125000"/>
              </a:lnSpc>
              <a:buFont typeface="Arial" charset="0"/>
              <a:buChar char="•"/>
            </a:pPr>
            <a:endParaRPr lang="en-US" altLang="en-US" dirty="0" smtClean="0">
              <a:solidFill>
                <a:srgbClr val="C00000"/>
              </a:solidFill>
              <a:latin typeface="+mn-lt"/>
              <a:sym typeface="Wingdings" pitchFamily="2" charset="2"/>
            </a:endParaRPr>
          </a:p>
          <a:p>
            <a:pPr eaLnBrk="1" hangingPunct="1">
              <a:lnSpc>
                <a:spcPct val="125000"/>
              </a:lnSpc>
              <a:buFont typeface="Arial" charset="0"/>
              <a:buChar char="•"/>
            </a:pPr>
            <a:r>
              <a:rPr lang="en-US" altLang="en-US" dirty="0" smtClean="0">
                <a:solidFill>
                  <a:srgbClr val="C00000"/>
                </a:solidFill>
                <a:latin typeface="+mn-lt"/>
                <a:sym typeface="Wingdings" pitchFamily="2" charset="2"/>
              </a:rPr>
              <a:t>This </a:t>
            </a:r>
            <a:r>
              <a:rPr lang="en-US" altLang="en-US" dirty="0">
                <a:solidFill>
                  <a:srgbClr val="C00000"/>
                </a:solidFill>
                <a:latin typeface="+mn-lt"/>
                <a:sym typeface="Wingdings" pitchFamily="2" charset="2"/>
              </a:rPr>
              <a:t>implies </a:t>
            </a:r>
          </a:p>
          <a:p>
            <a:pPr lvl="1" eaLnBrk="1" hangingPunct="1">
              <a:lnSpc>
                <a:spcPct val="125000"/>
              </a:lnSpc>
              <a:buFont typeface="Arial" charset="0"/>
              <a:buChar char="•"/>
            </a:pPr>
            <a:r>
              <a:rPr lang="en-US" altLang="en-US" b="1" dirty="0">
                <a:solidFill>
                  <a:srgbClr val="0070C0"/>
                </a:solidFill>
                <a:latin typeface="+mn-lt"/>
                <a:sym typeface="Wingdings" pitchFamily="2" charset="2"/>
              </a:rPr>
              <a:t>Significant addition to the </a:t>
            </a:r>
            <a:r>
              <a:rPr lang="en-US" altLang="en-US" b="1" dirty="0" smtClean="0">
                <a:solidFill>
                  <a:srgbClr val="0070C0"/>
                </a:solidFill>
                <a:latin typeface="+mn-lt"/>
                <a:sym typeface="Wingdings" pitchFamily="2" charset="2"/>
              </a:rPr>
              <a:t>grid generation capacity (read Coal based)</a:t>
            </a:r>
          </a:p>
          <a:p>
            <a:pPr marL="509588" lvl="1" indent="0" eaLnBrk="1" hangingPunct="1">
              <a:lnSpc>
                <a:spcPct val="125000"/>
              </a:lnSpc>
            </a:pPr>
            <a:r>
              <a:rPr lang="en-US" altLang="en-US" b="1" dirty="0" smtClean="0">
                <a:solidFill>
                  <a:srgbClr val="0070C0"/>
                </a:solidFill>
                <a:latin typeface="+mn-lt"/>
                <a:sym typeface="Wingdings" pitchFamily="2" charset="2"/>
              </a:rPr>
              <a:t>OR</a:t>
            </a:r>
            <a:endParaRPr lang="en-US" altLang="en-US" b="1" dirty="0">
              <a:solidFill>
                <a:srgbClr val="0070C0"/>
              </a:solidFill>
              <a:latin typeface="+mn-lt"/>
              <a:sym typeface="Wingdings" pitchFamily="2" charset="2"/>
            </a:endParaRPr>
          </a:p>
          <a:p>
            <a:pPr lvl="1" eaLnBrk="1" hangingPunct="1">
              <a:lnSpc>
                <a:spcPct val="125000"/>
              </a:lnSpc>
              <a:buFont typeface="Arial" charset="0"/>
              <a:buChar char="•"/>
            </a:pPr>
            <a:r>
              <a:rPr lang="en-US" altLang="en-US" b="1" dirty="0" smtClean="0">
                <a:solidFill>
                  <a:srgbClr val="0070C0"/>
                </a:solidFill>
                <a:latin typeface="+mn-lt"/>
                <a:sym typeface="Wingdings" pitchFamily="2" charset="2"/>
              </a:rPr>
              <a:t>Investing in in-situ diesel </a:t>
            </a:r>
            <a:r>
              <a:rPr lang="en-US" altLang="en-US" b="1" dirty="0">
                <a:solidFill>
                  <a:srgbClr val="0070C0"/>
                </a:solidFill>
                <a:latin typeface="+mn-lt"/>
                <a:sym typeface="Wingdings" pitchFamily="2" charset="2"/>
              </a:rPr>
              <a:t>generators or </a:t>
            </a:r>
            <a:r>
              <a:rPr lang="en-US" altLang="en-US" b="1" dirty="0" smtClean="0">
                <a:solidFill>
                  <a:srgbClr val="0070C0"/>
                </a:solidFill>
                <a:latin typeface="+mn-lt"/>
                <a:sym typeface="Wingdings" pitchFamily="2" charset="2"/>
              </a:rPr>
              <a:t>battery inverters</a:t>
            </a:r>
            <a:endParaRPr lang="en-US" altLang="en-US" b="1" dirty="0">
              <a:solidFill>
                <a:srgbClr val="0070C0"/>
              </a:solidFill>
              <a:latin typeface="+mn-lt"/>
              <a:sym typeface="Wingdings" pitchFamily="2" charset="2"/>
            </a:endParaRPr>
          </a:p>
          <a:p>
            <a:pPr lvl="1" eaLnBrk="1" hangingPunct="1">
              <a:lnSpc>
                <a:spcPct val="125000"/>
              </a:lnSpc>
              <a:buFont typeface="Arial" charset="0"/>
              <a:buChar char="•"/>
            </a:pPr>
            <a:r>
              <a:rPr lang="en-US" altLang="en-US" b="1" dirty="0" smtClean="0">
                <a:solidFill>
                  <a:srgbClr val="0070C0"/>
                </a:solidFill>
                <a:latin typeface="+mn-lt"/>
                <a:sym typeface="Wingdings" pitchFamily="2" charset="2"/>
              </a:rPr>
              <a:t>Eventually increasing consumer tariffs</a:t>
            </a:r>
            <a:endParaRPr lang="en-US" altLang="en-US" b="1" dirty="0">
              <a:solidFill>
                <a:srgbClr val="0070C0"/>
              </a:solidFill>
              <a:latin typeface="+mn-lt"/>
            </a:endParaRPr>
          </a:p>
        </p:txBody>
      </p:sp>
      <p:pic>
        <p:nvPicPr>
          <p:cNvPr id="2151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170" y="914400"/>
            <a:ext cx="5331980" cy="3348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1" name="TextBox 4"/>
          <p:cNvSpPr txBox="1">
            <a:spLocks noChangeArrowheads="1"/>
          </p:cNvSpPr>
          <p:nvPr/>
        </p:nvSpPr>
        <p:spPr bwMode="auto">
          <a:xfrm>
            <a:off x="1707287" y="2389692"/>
            <a:ext cx="959715" cy="355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822" tIns="38910" rIns="77822" bIns="38910">
            <a:spAutoFit/>
          </a:bodyPr>
          <a:lstStyle>
            <a:lvl1pPr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800" b="1" dirty="0">
                <a:latin typeface="+mn-lt"/>
              </a:rPr>
              <a:t>One AC</a:t>
            </a:r>
          </a:p>
        </p:txBody>
      </p:sp>
      <p:sp>
        <p:nvSpPr>
          <p:cNvPr id="21512" name="TextBox 12"/>
          <p:cNvSpPr txBox="1">
            <a:spLocks noChangeArrowheads="1"/>
          </p:cNvSpPr>
          <p:nvPr/>
        </p:nvSpPr>
        <p:spPr bwMode="auto">
          <a:xfrm>
            <a:off x="4691495" y="3056221"/>
            <a:ext cx="1707285" cy="32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822" tIns="38910" rIns="77822" bIns="38910">
            <a:spAutoFit/>
          </a:bodyPr>
          <a:lstStyle>
            <a:lvl1pPr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+mn-lt"/>
              </a:rPr>
              <a:t>2 Ceiling Fans</a:t>
            </a:r>
          </a:p>
        </p:txBody>
      </p:sp>
      <p:sp>
        <p:nvSpPr>
          <p:cNvPr id="21513" name="TextBox 13"/>
          <p:cNvSpPr txBox="1">
            <a:spLocks noChangeArrowheads="1"/>
          </p:cNvSpPr>
          <p:nvPr/>
        </p:nvSpPr>
        <p:spPr bwMode="auto">
          <a:xfrm>
            <a:off x="4693517" y="2857101"/>
            <a:ext cx="2133600" cy="32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822" tIns="38910" rIns="77822" bIns="38910">
            <a:spAutoFit/>
          </a:bodyPr>
          <a:lstStyle>
            <a:lvl1pPr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+mn-lt"/>
              </a:rPr>
              <a:t>2 Incandescent Bulbs</a:t>
            </a:r>
          </a:p>
        </p:txBody>
      </p:sp>
      <p:sp>
        <p:nvSpPr>
          <p:cNvPr id="21514" name="TextBox 14"/>
          <p:cNvSpPr txBox="1">
            <a:spLocks noChangeArrowheads="1"/>
          </p:cNvSpPr>
          <p:nvPr/>
        </p:nvSpPr>
        <p:spPr bwMode="auto">
          <a:xfrm>
            <a:off x="4693517" y="3284700"/>
            <a:ext cx="1600200" cy="32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822" tIns="38910" rIns="77822" bIns="38910">
            <a:spAutoFit/>
          </a:bodyPr>
          <a:lstStyle>
            <a:lvl1pPr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+mn-lt"/>
              </a:rPr>
              <a:t>4 </a:t>
            </a:r>
            <a:r>
              <a:rPr lang="en-US" altLang="en-US" sz="1600" dirty="0" smtClean="0">
                <a:latin typeface="+mn-lt"/>
              </a:rPr>
              <a:t>Tube lights</a:t>
            </a:r>
            <a:endParaRPr lang="en-US" altLang="en-US" sz="1600" dirty="0">
              <a:latin typeface="+mn-lt"/>
            </a:endParaRPr>
          </a:p>
        </p:txBody>
      </p:sp>
      <p:sp>
        <p:nvSpPr>
          <p:cNvPr id="21515" name="TextBox 15"/>
          <p:cNvSpPr txBox="1">
            <a:spLocks noChangeArrowheads="1"/>
          </p:cNvSpPr>
          <p:nvPr/>
        </p:nvSpPr>
        <p:spPr bwMode="auto">
          <a:xfrm>
            <a:off x="4693517" y="3549817"/>
            <a:ext cx="1600200" cy="294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822" tIns="38910" rIns="77822" bIns="38910">
            <a:spAutoFit/>
          </a:bodyPr>
          <a:lstStyle>
            <a:lvl1pPr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400" dirty="0">
                <a:latin typeface="+mn-lt"/>
              </a:rPr>
              <a:t>One TV</a:t>
            </a:r>
          </a:p>
        </p:txBody>
      </p:sp>
      <p:sp>
        <p:nvSpPr>
          <p:cNvPr id="21516" name="TextBox 16"/>
          <p:cNvSpPr txBox="1">
            <a:spLocks noChangeArrowheads="1"/>
          </p:cNvSpPr>
          <p:nvPr/>
        </p:nvSpPr>
        <p:spPr bwMode="auto">
          <a:xfrm>
            <a:off x="4718389" y="3696829"/>
            <a:ext cx="2133600" cy="32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822" tIns="38910" rIns="77822" bIns="38910">
            <a:spAutoFit/>
          </a:bodyPr>
          <a:lstStyle>
            <a:lvl1pPr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+mn-lt"/>
              </a:rPr>
              <a:t>One Refrigerator</a:t>
            </a:r>
          </a:p>
        </p:txBody>
      </p:sp>
      <p:pic>
        <p:nvPicPr>
          <p:cNvPr id="21517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5224" y="685800"/>
            <a:ext cx="5447145" cy="3577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158348" y="7351136"/>
            <a:ext cx="6324023" cy="264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822" tIns="38910" rIns="77822" bIns="38910">
            <a:spAutoFit/>
          </a:bodyPr>
          <a:lstStyle>
            <a:lvl1pPr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r" eaLnBrk="1" hangingPunct="1"/>
            <a:r>
              <a:rPr lang="en-US" altLang="en-US" sz="1210" dirty="0">
                <a:latin typeface="+mn-lt"/>
              </a:rPr>
              <a:t>Source: Lawrence Berkeley National Lab (LBNL), USA</a:t>
            </a:r>
          </a:p>
        </p:txBody>
      </p:sp>
    </p:spTree>
    <p:extLst>
      <p:ext uri="{BB962C8B-B14F-4D97-AF65-F5344CB8AC3E}">
        <p14:creationId xmlns:p14="http://schemas.microsoft.com/office/powerpoint/2010/main" val="53011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1" y="201507"/>
            <a:ext cx="11195311" cy="462131"/>
          </a:xfrm>
        </p:spPr>
        <p:txBody>
          <a:bodyPr/>
          <a:lstStyle/>
          <a:p>
            <a:r>
              <a:rPr lang="en-IN" sz="3000" b="1" spc="-14" dirty="0">
                <a:solidFill>
                  <a:srgbClr val="06A1D9"/>
                </a:solidFill>
                <a:latin typeface="Century Gothic"/>
                <a:cs typeface="Century Gothic"/>
              </a:rPr>
              <a:t>The Case for Market Side </a:t>
            </a:r>
            <a:r>
              <a:rPr lang="en-IN" sz="3000" b="1" spc="-14" dirty="0" smtClean="0">
                <a:solidFill>
                  <a:srgbClr val="06A1D9"/>
                </a:solidFill>
                <a:latin typeface="Century Gothic"/>
                <a:cs typeface="Century Gothic"/>
              </a:rPr>
              <a:t>Intervention</a:t>
            </a:r>
            <a:endParaRPr lang="en-IN" sz="3000" b="1" spc="-14" dirty="0">
              <a:solidFill>
                <a:srgbClr val="06A1D9"/>
              </a:solidFill>
              <a:latin typeface="Century Gothic"/>
              <a:cs typeface="Century Gothic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0861" y="1219200"/>
            <a:ext cx="12268200" cy="5672938"/>
          </a:xfrm>
          <a:prstGeom prst="rect">
            <a:avLst/>
          </a:prstGeom>
        </p:spPr>
        <p:txBody>
          <a:bodyPr wrap="square" lIns="131674" tIns="65837" rIns="131674" bIns="65837">
            <a:spAutoFit/>
          </a:bodyPr>
          <a:lstStyle/>
          <a:p>
            <a:pPr marL="411480" indent="-411480">
              <a:buFont typeface="Wingdings" panose="05000000000000000000" pitchFamily="2" charset="2"/>
              <a:buChar char="ü"/>
            </a:pPr>
            <a:r>
              <a:rPr lang="en-IN" sz="2400" dirty="0" smtClean="0"/>
              <a:t>Policy led rating programme has improved energy efficiency with time</a:t>
            </a:r>
          </a:p>
          <a:p>
            <a:pPr marL="411480" indent="-411480">
              <a:buFont typeface="Wingdings" panose="05000000000000000000" pitchFamily="2" charset="2"/>
              <a:buChar char="ü"/>
            </a:pPr>
            <a:endParaRPr lang="en-IN" sz="2400" dirty="0"/>
          </a:p>
          <a:p>
            <a:pPr marL="411480" indent="-411480">
              <a:buFont typeface="Wingdings" panose="05000000000000000000" pitchFamily="2" charset="2"/>
              <a:buChar char="ü"/>
            </a:pPr>
            <a:endParaRPr lang="en-IN" sz="2400" dirty="0" smtClean="0"/>
          </a:p>
          <a:p>
            <a:pPr marL="411480" indent="-411480">
              <a:buFont typeface="Wingdings" panose="05000000000000000000" pitchFamily="2" charset="2"/>
              <a:buChar char="ü"/>
            </a:pPr>
            <a:endParaRPr lang="en-IN" sz="2400" dirty="0"/>
          </a:p>
          <a:p>
            <a:pPr marL="411480" indent="-411480">
              <a:buFont typeface="Wingdings" panose="05000000000000000000" pitchFamily="2" charset="2"/>
              <a:buChar char="ü"/>
            </a:pPr>
            <a:endParaRPr lang="en-IN" sz="2400" dirty="0" smtClean="0"/>
          </a:p>
          <a:p>
            <a:pPr marL="411480" indent="-411480">
              <a:buFont typeface="Wingdings" panose="05000000000000000000" pitchFamily="2" charset="2"/>
              <a:buChar char="ü"/>
            </a:pPr>
            <a:endParaRPr lang="en-IN" sz="2400" dirty="0" smtClean="0"/>
          </a:p>
          <a:p>
            <a:pPr marL="411480" indent="-411480">
              <a:buFont typeface="Wingdings" panose="05000000000000000000" pitchFamily="2" charset="2"/>
              <a:buChar char="ü"/>
            </a:pPr>
            <a:endParaRPr lang="en-IN" sz="2400" dirty="0"/>
          </a:p>
          <a:p>
            <a:pPr marL="411480" indent="-411480">
              <a:buFont typeface="Wingdings" panose="05000000000000000000" pitchFamily="2" charset="2"/>
              <a:buChar char="ü"/>
            </a:pPr>
            <a:endParaRPr lang="en-IN" sz="2400" dirty="0" smtClean="0"/>
          </a:p>
          <a:p>
            <a:pPr marL="411480" indent="-411480">
              <a:buFont typeface="Wingdings" panose="05000000000000000000" pitchFamily="2" charset="2"/>
              <a:buChar char="ü"/>
            </a:pPr>
            <a:r>
              <a:rPr lang="en-IN" sz="2400" dirty="0" smtClean="0"/>
              <a:t>Urbanization </a:t>
            </a:r>
            <a:r>
              <a:rPr lang="en-IN" sz="2400" dirty="0"/>
              <a:t>led rising AC demand (CAGR ~ 15%)</a:t>
            </a:r>
          </a:p>
          <a:p>
            <a:pPr marL="411480" indent="-411480">
              <a:buFont typeface="Wingdings" panose="05000000000000000000" pitchFamily="2" charset="2"/>
              <a:buChar char="ü"/>
            </a:pPr>
            <a:endParaRPr lang="en-IN" sz="2400" dirty="0"/>
          </a:p>
          <a:p>
            <a:r>
              <a:rPr lang="en-IN" sz="2400" b="1" u="sng" dirty="0">
                <a:solidFill>
                  <a:srgbClr val="C00000"/>
                </a:solidFill>
              </a:rPr>
              <a:t>Yet</a:t>
            </a:r>
          </a:p>
          <a:p>
            <a:pPr marL="411480" indent="-411480">
              <a:buFont typeface="Wingdings" panose="05000000000000000000" pitchFamily="2" charset="2"/>
              <a:buChar char="ü"/>
            </a:pPr>
            <a:endParaRPr lang="en-IN" sz="2400" dirty="0"/>
          </a:p>
          <a:p>
            <a:pPr marL="411480" indent="-411480">
              <a:buFont typeface="Wingdings" panose="05000000000000000000" pitchFamily="2" charset="2"/>
              <a:buChar char="ü"/>
            </a:pPr>
            <a:r>
              <a:rPr lang="en-IN" sz="2400" dirty="0"/>
              <a:t>Slow inverter technology push (only 20% till date; major markets &gt;75%)</a:t>
            </a:r>
          </a:p>
          <a:p>
            <a:pPr marL="411480" indent="-411480">
              <a:buFont typeface="Wingdings" panose="05000000000000000000" pitchFamily="2" charset="2"/>
              <a:buChar char="ü"/>
            </a:pPr>
            <a:endParaRPr lang="en-IN" sz="2400" dirty="0"/>
          </a:p>
          <a:p>
            <a:pPr marL="411480" indent="-411480">
              <a:buFont typeface="Wingdings" panose="05000000000000000000" pitchFamily="2" charset="2"/>
              <a:buChar char="ü"/>
            </a:pPr>
            <a:r>
              <a:rPr lang="en-IN" sz="2400" dirty="0" smtClean="0"/>
              <a:t>Negligible </a:t>
            </a:r>
            <a:r>
              <a:rPr lang="en-IN" sz="2400" dirty="0"/>
              <a:t>low GWP options (</a:t>
            </a:r>
            <a:r>
              <a:rPr lang="en-IN" sz="2400" dirty="0" smtClean="0"/>
              <a:t>HCFCs like R-290 </a:t>
            </a:r>
            <a:r>
              <a:rPr lang="en-IN" sz="2400" dirty="0"/>
              <a:t>/ </a:t>
            </a:r>
            <a:r>
              <a:rPr lang="en-IN" sz="2400" dirty="0" smtClean="0"/>
              <a:t>R-32/ R-410A/ blends)</a:t>
            </a:r>
            <a:endParaRPr lang="en-IN" sz="2400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751" t="68056" r="18985" b="12847"/>
          <a:stretch/>
        </p:blipFill>
        <p:spPr bwMode="auto">
          <a:xfrm>
            <a:off x="1600200" y="1759981"/>
            <a:ext cx="7698740" cy="2111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770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IN" sz="3000" b="1" spc="-14" dirty="0" smtClean="0">
                <a:solidFill>
                  <a:srgbClr val="06A1D9"/>
                </a:solidFill>
                <a:latin typeface="Century Gothic"/>
                <a:cs typeface="Century Gothic"/>
              </a:rPr>
              <a:t>The ESEAP Product</a:t>
            </a:r>
            <a:endParaRPr lang="en-IN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91188">
            <a:off x="3962400" y="5943600"/>
            <a:ext cx="914400" cy="1689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04" y="3432640"/>
            <a:ext cx="4998796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3733800"/>
            <a:ext cx="2876550" cy="2795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875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720" y="343083"/>
            <a:ext cx="12222480" cy="700318"/>
          </a:xfrm>
        </p:spPr>
        <p:txBody>
          <a:bodyPr/>
          <a:lstStyle/>
          <a:p>
            <a:pPr algn="just"/>
            <a:r>
              <a:rPr lang="en-IN" sz="3000" b="1" spc="-14" dirty="0" smtClean="0">
                <a:solidFill>
                  <a:srgbClr val="06A1D9"/>
                </a:solidFill>
                <a:latin typeface="Century Gothic"/>
                <a:cs typeface="Century Gothic"/>
              </a:rPr>
              <a:t>Customers Want			</a:t>
            </a:r>
            <a:endParaRPr lang="en-IN" sz="3000" b="1" spc="-14" dirty="0">
              <a:solidFill>
                <a:srgbClr val="06A1D9"/>
              </a:solidFill>
              <a:latin typeface="Century Gothic"/>
              <a:cs typeface="Century Gothic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78634" y="973718"/>
            <a:ext cx="11256167" cy="6366882"/>
          </a:xfrm>
          <a:prstGeom prst="rect">
            <a:avLst/>
          </a:prstGeom>
        </p:spPr>
        <p:txBody>
          <a:bodyPr/>
          <a:lstStyle/>
          <a:p>
            <a:pPr marL="228586" lvl="1">
              <a:lnSpc>
                <a:spcPct val="200000"/>
              </a:lnSpc>
              <a:spcBef>
                <a:spcPts val="999"/>
              </a:spcBef>
              <a:spcAft>
                <a:spcPct val="20000"/>
              </a:spcAft>
              <a:buClr>
                <a:srgbClr val="000066"/>
              </a:buClr>
              <a:buSzPct val="100000"/>
              <a:tabLst>
                <a:tab pos="1483615" algn="l"/>
              </a:tabLst>
              <a:defRPr/>
            </a:pPr>
            <a:r>
              <a:rPr lang="en-GB" sz="2600" b="1" dirty="0">
                <a:solidFill>
                  <a:srgbClr val="C00000"/>
                </a:solidFill>
              </a:rPr>
              <a:t>Product</a:t>
            </a:r>
          </a:p>
          <a:p>
            <a:pPr marL="685755" lvl="2">
              <a:lnSpc>
                <a:spcPct val="100000"/>
              </a:lnSpc>
              <a:spcBef>
                <a:spcPts val="999"/>
              </a:spcBef>
              <a:spcAft>
                <a:spcPct val="20000"/>
              </a:spcAft>
              <a:buClr>
                <a:srgbClr val="000066"/>
              </a:buClr>
              <a:buSzPct val="100000"/>
              <a:tabLst>
                <a:tab pos="1483615" algn="l"/>
              </a:tabLst>
              <a:defRPr/>
            </a:pPr>
            <a:r>
              <a:rPr lang="en-GB" sz="2200" dirty="0"/>
              <a:t>First Costs &amp; Running Costs</a:t>
            </a:r>
          </a:p>
          <a:p>
            <a:pPr marL="685755" lvl="2">
              <a:lnSpc>
                <a:spcPct val="100000"/>
              </a:lnSpc>
              <a:spcBef>
                <a:spcPts val="999"/>
              </a:spcBef>
              <a:spcAft>
                <a:spcPct val="20000"/>
              </a:spcAft>
              <a:buClr>
                <a:srgbClr val="000066"/>
              </a:buClr>
              <a:buSzPct val="100000"/>
              <a:tabLst>
                <a:tab pos="1483615" algn="l"/>
              </a:tabLst>
              <a:defRPr/>
            </a:pPr>
            <a:r>
              <a:rPr lang="en-GB" sz="2200" dirty="0"/>
              <a:t>Warranty</a:t>
            </a:r>
          </a:p>
          <a:p>
            <a:pPr marL="685755" lvl="2">
              <a:lnSpc>
                <a:spcPct val="100000"/>
              </a:lnSpc>
              <a:spcBef>
                <a:spcPts val="999"/>
              </a:spcBef>
              <a:spcAft>
                <a:spcPct val="20000"/>
              </a:spcAft>
              <a:buClr>
                <a:srgbClr val="000066"/>
              </a:buClr>
              <a:buSzPct val="100000"/>
              <a:tabLst>
                <a:tab pos="1483615" algn="l"/>
              </a:tabLst>
              <a:defRPr/>
            </a:pPr>
            <a:r>
              <a:rPr lang="en-GB" sz="2200" dirty="0"/>
              <a:t>After Sales experience</a:t>
            </a:r>
          </a:p>
          <a:p>
            <a:pPr marL="228586" lvl="1">
              <a:lnSpc>
                <a:spcPct val="200000"/>
              </a:lnSpc>
              <a:spcBef>
                <a:spcPts val="999"/>
              </a:spcBef>
              <a:spcAft>
                <a:spcPct val="20000"/>
              </a:spcAft>
              <a:buClr>
                <a:srgbClr val="000066"/>
              </a:buClr>
              <a:buSzPct val="100000"/>
              <a:tabLst>
                <a:tab pos="1483615" algn="l"/>
              </a:tabLst>
              <a:defRPr/>
            </a:pPr>
            <a:r>
              <a:rPr lang="en-GB" sz="2600" b="1" dirty="0" smtClean="0">
                <a:solidFill>
                  <a:srgbClr val="C00000"/>
                </a:solidFill>
              </a:rPr>
              <a:t>Easy Financing </a:t>
            </a:r>
            <a:r>
              <a:rPr lang="en-GB" sz="2600" b="1" dirty="0">
                <a:solidFill>
                  <a:srgbClr val="C00000"/>
                </a:solidFill>
              </a:rPr>
              <a:t>options</a:t>
            </a: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5638800" y="1317812"/>
            <a:ext cx="8275320" cy="515918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2200" b="1" dirty="0" smtClean="0">
                <a:solidFill>
                  <a:srgbClr val="C00000"/>
                </a:solidFill>
              </a:rPr>
              <a:t>Super Efficiency (ISEER 5.2, 1.5 ton)</a:t>
            </a:r>
          </a:p>
          <a:p>
            <a:pPr lvl="1"/>
            <a:r>
              <a:rPr lang="en-IN" sz="2200" dirty="0" smtClean="0"/>
              <a:t>Split configuration Inverter technology</a:t>
            </a:r>
          </a:p>
          <a:p>
            <a:pPr lvl="2"/>
            <a:r>
              <a:rPr lang="en-IN" sz="1800" dirty="0" smtClean="0"/>
              <a:t>33% efficient from 5 Star</a:t>
            </a:r>
          </a:p>
          <a:p>
            <a:pPr lvl="1"/>
            <a:r>
              <a:rPr lang="en-IN" sz="2200" dirty="0" smtClean="0"/>
              <a:t>Low GWP </a:t>
            </a:r>
          </a:p>
          <a:p>
            <a:pPr lvl="1"/>
            <a:endParaRPr lang="en-IN" sz="2200" dirty="0"/>
          </a:p>
          <a:p>
            <a:r>
              <a:rPr lang="en-IN" sz="2200" b="1" dirty="0" smtClean="0">
                <a:solidFill>
                  <a:srgbClr val="C00000"/>
                </a:solidFill>
              </a:rPr>
              <a:t>Assurance</a:t>
            </a:r>
            <a:endParaRPr lang="en-IN" sz="2200" b="1" dirty="0">
              <a:solidFill>
                <a:srgbClr val="C00000"/>
              </a:solidFill>
            </a:endParaRPr>
          </a:p>
          <a:p>
            <a:pPr lvl="1"/>
            <a:r>
              <a:rPr lang="en-IN" sz="2200" dirty="0" smtClean="0"/>
              <a:t>Comprehensive warranty – 3 year; Compressor (5 years)</a:t>
            </a:r>
          </a:p>
          <a:p>
            <a:pPr lvl="1"/>
            <a:r>
              <a:rPr lang="en-IN" sz="2200" dirty="0" smtClean="0"/>
              <a:t>Tested to work in conditions like 52°C, Pollution</a:t>
            </a:r>
          </a:p>
          <a:p>
            <a:pPr marL="0" indent="0">
              <a:buNone/>
            </a:pPr>
            <a:endParaRPr lang="en-IN" sz="2200" dirty="0" smtClean="0"/>
          </a:p>
          <a:p>
            <a:r>
              <a:rPr lang="en-IN" sz="2200" b="1" dirty="0">
                <a:solidFill>
                  <a:srgbClr val="C00000"/>
                </a:solidFill>
              </a:rPr>
              <a:t>Convenience</a:t>
            </a:r>
          </a:p>
          <a:p>
            <a:pPr lvl="1"/>
            <a:r>
              <a:rPr lang="en-IN" sz="2200" dirty="0" smtClean="0"/>
              <a:t>Installation </a:t>
            </a:r>
            <a:r>
              <a:rPr lang="en-IN" sz="2200" dirty="0"/>
              <a:t>and 3 year annual service by brand</a:t>
            </a:r>
          </a:p>
          <a:p>
            <a:pPr lvl="1"/>
            <a:r>
              <a:rPr lang="en-IN" sz="2200" dirty="0" smtClean="0"/>
              <a:t>Buyback option</a:t>
            </a:r>
          </a:p>
          <a:p>
            <a:pPr lvl="1"/>
            <a:r>
              <a:rPr lang="en-IN" sz="2200" dirty="0" smtClean="0"/>
              <a:t>Financing options</a:t>
            </a:r>
          </a:p>
          <a:p>
            <a:endParaRPr lang="en-IN" sz="22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962400" y="315680"/>
            <a:ext cx="8686800" cy="526159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IN" sz="3000" b="1" spc="-14" dirty="0" smtClean="0">
                <a:solidFill>
                  <a:srgbClr val="06A1D9"/>
                </a:solidFill>
                <a:latin typeface="Century Gothic"/>
                <a:cs typeface="Century Gothic"/>
              </a:rPr>
              <a:t>			ESEAP Offering</a:t>
            </a:r>
            <a:endParaRPr lang="en-IN" sz="3000" b="1" spc="-14" dirty="0">
              <a:solidFill>
                <a:srgbClr val="06A1D9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26044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11195311" cy="462131"/>
          </a:xfrm>
        </p:spPr>
        <p:txBody>
          <a:bodyPr/>
          <a:lstStyle/>
          <a:p>
            <a:pPr defTabSz="1174357">
              <a:defRPr/>
            </a:pPr>
            <a:r>
              <a:rPr lang="en-IN" sz="3000" b="1" spc="-14" dirty="0">
                <a:solidFill>
                  <a:srgbClr val="06A1D9"/>
                </a:solidFill>
                <a:latin typeface="Century Gothic"/>
                <a:cs typeface="Century Gothic"/>
              </a:rPr>
              <a:t>Impact: Aggregation of AC </a:t>
            </a:r>
            <a:r>
              <a:rPr lang="en-IN" sz="3000" b="1" spc="-14" dirty="0" smtClean="0">
                <a:solidFill>
                  <a:srgbClr val="06A1D9"/>
                </a:solidFill>
                <a:latin typeface="Century Gothic"/>
                <a:cs typeface="Century Gothic"/>
              </a:rPr>
              <a:t>market</a:t>
            </a:r>
            <a:endParaRPr lang="en-IN" sz="3000" b="1" spc="-14" dirty="0">
              <a:solidFill>
                <a:srgbClr val="06A1D9"/>
              </a:solidFill>
              <a:latin typeface="Century Gothic"/>
              <a:cs typeface="Century Gothic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-18661" y="1777982"/>
            <a:ext cx="11521439" cy="5129784"/>
          </a:xfrm>
        </p:spPr>
        <p:txBody>
          <a:bodyPr/>
          <a:lstStyle/>
          <a:p>
            <a:pPr marL="1033243" lvl="1" indent="-576072">
              <a:buFont typeface="+mj-lt"/>
              <a:buAutoNum type="romanLcPeriod"/>
            </a:pPr>
            <a:r>
              <a:rPr lang="en-IN" dirty="0" smtClean="0"/>
              <a:t>100,000 ACs, rated ISEER 5.2 AC</a:t>
            </a:r>
            <a:r>
              <a:rPr lang="en-IN" baseline="30000" dirty="0" smtClean="0"/>
              <a:t>1</a:t>
            </a:r>
            <a:r>
              <a:rPr lang="en-IN" dirty="0" smtClean="0"/>
              <a:t> at rational prices</a:t>
            </a:r>
            <a:r>
              <a:rPr lang="en-IN" baseline="30000" dirty="0" smtClean="0"/>
              <a:t>2</a:t>
            </a:r>
            <a:r>
              <a:rPr lang="en-IN" dirty="0" smtClean="0"/>
              <a:t> with </a:t>
            </a:r>
          </a:p>
          <a:p>
            <a:pPr marL="457171" lvl="1" indent="0">
              <a:buNone/>
            </a:pPr>
            <a:r>
              <a:rPr lang="en-IN" dirty="0" smtClean="0"/>
              <a:t>        3 </a:t>
            </a:r>
            <a:r>
              <a:rPr lang="en-IN" dirty="0"/>
              <a:t>year all comprehensive </a:t>
            </a:r>
            <a:r>
              <a:rPr lang="en-IN" dirty="0" smtClean="0"/>
              <a:t>warranty</a:t>
            </a:r>
          </a:p>
          <a:p>
            <a:pPr marL="457171" lvl="1" indent="0">
              <a:buNone/>
            </a:pPr>
            <a:endParaRPr lang="en-IN" dirty="0" smtClean="0"/>
          </a:p>
          <a:p>
            <a:pPr marL="971521" lvl="1" indent="-514350">
              <a:buFont typeface="+mj-lt"/>
              <a:buAutoNum type="romanLcPeriod" startAt="2"/>
            </a:pPr>
            <a:r>
              <a:rPr lang="en-IN" dirty="0" smtClean="0"/>
              <a:t> ACs supplied via institutional channels (and </a:t>
            </a:r>
            <a:r>
              <a:rPr lang="en-IN" dirty="0"/>
              <a:t>not retail)</a:t>
            </a:r>
            <a:endParaRPr lang="en-US" dirty="0"/>
          </a:p>
          <a:p>
            <a:pPr marL="457171" lvl="1" indent="0">
              <a:buNone/>
            </a:pPr>
            <a:endParaRPr lang="en-IN" dirty="0"/>
          </a:p>
          <a:p>
            <a:pPr marL="1033243" lvl="1" indent="-576072">
              <a:buFont typeface="+mj-lt"/>
              <a:buAutoNum type="romanLcPeriod" startAt="3"/>
            </a:pPr>
            <a:r>
              <a:rPr lang="en-IN" dirty="0" smtClean="0"/>
              <a:t>Co-benefits</a:t>
            </a:r>
          </a:p>
          <a:p>
            <a:pPr marL="1033243" lvl="1" indent="-576072">
              <a:buFont typeface="+mj-lt"/>
              <a:buAutoNum type="romanLcPeriod" startAt="3"/>
            </a:pPr>
            <a:endParaRPr lang="en-IN" dirty="0" smtClean="0"/>
          </a:p>
          <a:p>
            <a:pPr marL="1490413" lvl="2" indent="-576072">
              <a:buFont typeface="+mj-lt"/>
              <a:buAutoNum type="alphaLcParenR"/>
            </a:pPr>
            <a:r>
              <a:rPr lang="en-IN" dirty="0" smtClean="0"/>
              <a:t>Higher uptake of Low GWP </a:t>
            </a:r>
            <a:r>
              <a:rPr lang="en-IN" dirty="0"/>
              <a:t>refrigerants </a:t>
            </a:r>
            <a:r>
              <a:rPr lang="en-IN" b="1" dirty="0"/>
              <a:t>(R-410A</a:t>
            </a:r>
            <a:r>
              <a:rPr lang="en-IN" b="1" dirty="0" smtClean="0"/>
              <a:t>, R-290)</a:t>
            </a:r>
          </a:p>
          <a:p>
            <a:pPr marL="1490413" lvl="2" indent="-576072">
              <a:buFont typeface="+mj-lt"/>
              <a:buAutoNum type="alphaLcParenR"/>
            </a:pPr>
            <a:endParaRPr lang="en-IN" dirty="0"/>
          </a:p>
          <a:p>
            <a:pPr marL="1490413" lvl="2" indent="-576072">
              <a:buFont typeface="+mj-lt"/>
              <a:buAutoNum type="alphaLcParenR"/>
            </a:pPr>
            <a:r>
              <a:rPr lang="en-IN" dirty="0" smtClean="0"/>
              <a:t>Design for India (works even at 52°C, polluted regions)</a:t>
            </a:r>
          </a:p>
          <a:p>
            <a:endParaRPr lang="en-IN" dirty="0"/>
          </a:p>
          <a:p>
            <a:pPr marL="0" indent="0">
              <a:buNone/>
            </a:pPr>
            <a:r>
              <a:rPr lang="en-IN" sz="1800" dirty="0" smtClean="0"/>
              <a:t>	</a:t>
            </a:r>
          </a:p>
          <a:p>
            <a:pPr marL="0" indent="0">
              <a:buNone/>
            </a:pPr>
            <a:r>
              <a:rPr lang="en-IN" sz="1800" dirty="0"/>
              <a:t>	</a:t>
            </a:r>
            <a:r>
              <a:rPr lang="en-IN" sz="1800" baseline="30000" dirty="0" smtClean="0"/>
              <a:t>1</a:t>
            </a:r>
            <a:r>
              <a:rPr lang="en-IN" sz="1800" dirty="0" smtClean="0"/>
              <a:t>: 33% more efficient than the 5-Star rated AC with EER of 3.5</a:t>
            </a:r>
          </a:p>
          <a:p>
            <a:pPr marL="0" indent="0">
              <a:buNone/>
            </a:pPr>
            <a:r>
              <a:rPr lang="en-IN" sz="1800" dirty="0" smtClean="0"/>
              <a:t>	</a:t>
            </a:r>
            <a:r>
              <a:rPr lang="en-IN" sz="1800" baseline="30000" dirty="0" smtClean="0"/>
              <a:t>2</a:t>
            </a:r>
            <a:r>
              <a:rPr lang="en-IN" sz="1800" dirty="0" smtClean="0"/>
              <a:t>: nearly 30% discount to expected open market prices</a:t>
            </a:r>
          </a:p>
        </p:txBody>
      </p:sp>
      <p:sp>
        <p:nvSpPr>
          <p:cNvPr id="6" name="Rectangle 5"/>
          <p:cNvSpPr/>
          <p:nvPr/>
        </p:nvSpPr>
        <p:spPr>
          <a:xfrm>
            <a:off x="7440706" y="4038600"/>
            <a:ext cx="64008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IN" sz="2400" b="1" i="1" dirty="0">
                <a:solidFill>
                  <a:srgbClr val="C00000"/>
                </a:solidFill>
              </a:rPr>
              <a:t>EESLs market led approach to </a:t>
            </a:r>
          </a:p>
          <a:p>
            <a:pPr algn="ctr"/>
            <a:r>
              <a:rPr lang="en-IN" sz="2400" b="1" i="1" dirty="0">
                <a:solidFill>
                  <a:srgbClr val="C00000"/>
                </a:solidFill>
              </a:rPr>
              <a:t>deliver cooling for India, </a:t>
            </a:r>
            <a:endParaRPr lang="en-IN" sz="2400" b="1" i="1" dirty="0" smtClean="0">
              <a:solidFill>
                <a:srgbClr val="C00000"/>
              </a:solidFill>
            </a:endParaRPr>
          </a:p>
          <a:p>
            <a:pPr algn="ctr"/>
            <a:r>
              <a:rPr lang="en-IN" sz="2400" b="1" i="1" dirty="0" smtClean="0">
                <a:solidFill>
                  <a:srgbClr val="C00000"/>
                </a:solidFill>
              </a:rPr>
              <a:t>without </a:t>
            </a:r>
            <a:r>
              <a:rPr lang="en-IN" sz="2400" b="1" i="1" dirty="0">
                <a:solidFill>
                  <a:srgbClr val="C00000"/>
                </a:solidFill>
              </a:rPr>
              <a:t>heating up the </a:t>
            </a:r>
            <a:r>
              <a:rPr lang="en-IN" sz="2400" b="1" i="1" dirty="0" smtClean="0">
                <a:solidFill>
                  <a:srgbClr val="C00000"/>
                </a:solidFill>
              </a:rPr>
              <a:t>planet</a:t>
            </a:r>
          </a:p>
          <a:p>
            <a:pPr algn="ctr"/>
            <a:endParaRPr lang="en-IN" sz="2400" b="1" i="1" dirty="0" smtClean="0">
              <a:solidFill>
                <a:srgbClr val="C00000"/>
              </a:solidFill>
            </a:endParaRPr>
          </a:p>
          <a:p>
            <a:pPr algn="ctr"/>
            <a:endParaRPr lang="en-IN" sz="2400" b="1" i="1" dirty="0">
              <a:solidFill>
                <a:srgbClr val="C0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1828800"/>
            <a:ext cx="3881351" cy="1875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42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9164782" cy="869950"/>
          </a:xfrm>
        </p:spPr>
        <p:txBody>
          <a:bodyPr/>
          <a:lstStyle/>
          <a:p>
            <a:pPr>
              <a:defRPr/>
            </a:pPr>
            <a:r>
              <a:rPr lang="en-IN" sz="3000" b="1" spc="-14" dirty="0" smtClean="0">
                <a:solidFill>
                  <a:srgbClr val="06A1D9"/>
                </a:solidFill>
                <a:latin typeface="+mn-lt"/>
                <a:cs typeface="Century Gothic"/>
              </a:rPr>
              <a:t>Cost  Analysis</a:t>
            </a:r>
            <a:endParaRPr lang="en-IN" sz="3000" b="1" spc="-14" dirty="0">
              <a:solidFill>
                <a:srgbClr val="06A1D9"/>
              </a:solidFill>
              <a:latin typeface="+mn-lt"/>
              <a:cs typeface="Century Gothic"/>
            </a:endParaRPr>
          </a:p>
        </p:txBody>
      </p:sp>
      <p:sp>
        <p:nvSpPr>
          <p:cNvPr id="28676" name="TextBox 5"/>
          <p:cNvSpPr txBox="1">
            <a:spLocks noChangeArrowheads="1"/>
          </p:cNvSpPr>
          <p:nvPr/>
        </p:nvSpPr>
        <p:spPr bwMode="auto">
          <a:xfrm>
            <a:off x="9051638" y="7103797"/>
            <a:ext cx="3323243" cy="293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1876" tIns="50937" rIns="101876" bIns="50937">
            <a:spAutoFit/>
          </a:bodyPr>
          <a:lstStyle>
            <a:lvl1pPr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163C47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IN" altLang="en-US" sz="1200" dirty="0">
                <a:latin typeface="+mn-lt"/>
              </a:rPr>
              <a:t>Source: EESL </a:t>
            </a:r>
            <a:r>
              <a:rPr lang="en-IN" altLang="en-US" sz="1200" dirty="0" smtClean="0">
                <a:latin typeface="+mn-lt"/>
              </a:rPr>
              <a:t>calculations,</a:t>
            </a:r>
            <a:endParaRPr lang="en-IN" altLang="en-US" sz="1200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978588" y="5061936"/>
            <a:ext cx="4572000" cy="2041861"/>
          </a:xfrm>
          <a:prstGeom prst="rect">
            <a:avLst/>
          </a:prstGeom>
          <a:noFill/>
        </p:spPr>
        <p:txBody>
          <a:bodyPr wrap="square" lIns="101876" tIns="50937" rIns="101876" bIns="50937">
            <a:spAutoFit/>
          </a:bodyPr>
          <a:lstStyle/>
          <a:p>
            <a:pPr marL="254690" indent="-254690">
              <a:buFontTx/>
              <a:buAutoNum type="arabicPeriod"/>
              <a:defRPr/>
            </a:pPr>
            <a:r>
              <a:rPr lang="en-IN" sz="1400" dirty="0" smtClean="0">
                <a:solidFill>
                  <a:srgbClr val="002060"/>
                </a:solidFill>
              </a:rPr>
              <a:t>ESEAP AC analysed against 5 </a:t>
            </a:r>
            <a:r>
              <a:rPr lang="en-IN" sz="1400" dirty="0">
                <a:solidFill>
                  <a:srgbClr val="002060"/>
                </a:solidFill>
              </a:rPr>
              <a:t>star </a:t>
            </a:r>
            <a:r>
              <a:rPr lang="en-IN" sz="1400" dirty="0" smtClean="0">
                <a:solidFill>
                  <a:srgbClr val="002060"/>
                </a:solidFill>
              </a:rPr>
              <a:t>AC- 2014, 2015, (expected) 2018</a:t>
            </a:r>
          </a:p>
          <a:p>
            <a:pPr marL="254690" indent="-254690">
              <a:buFontTx/>
              <a:buAutoNum type="arabicPeriod"/>
              <a:defRPr/>
            </a:pPr>
            <a:endParaRPr lang="en-IN" sz="1400" dirty="0">
              <a:solidFill>
                <a:srgbClr val="002060"/>
              </a:solidFill>
            </a:endParaRPr>
          </a:p>
          <a:p>
            <a:pPr marL="254690" indent="-254690">
              <a:buFontTx/>
              <a:buAutoNum type="arabicPeriod"/>
              <a:defRPr/>
            </a:pPr>
            <a:r>
              <a:rPr lang="en-IN" sz="1400" dirty="0" smtClean="0">
                <a:solidFill>
                  <a:srgbClr val="002060"/>
                </a:solidFill>
              </a:rPr>
              <a:t>Payback </a:t>
            </a:r>
            <a:r>
              <a:rPr lang="en-IN" sz="1400" dirty="0">
                <a:solidFill>
                  <a:srgbClr val="002060"/>
                </a:solidFill>
              </a:rPr>
              <a:t>time based on expected consumer </a:t>
            </a:r>
            <a:r>
              <a:rPr lang="en-IN" sz="1400" dirty="0" smtClean="0">
                <a:solidFill>
                  <a:srgbClr val="002060"/>
                </a:solidFill>
              </a:rPr>
              <a:t>savings against incremental spend on 5 star product</a:t>
            </a:r>
          </a:p>
          <a:p>
            <a:pPr marL="254690" indent="-254690">
              <a:buFontTx/>
              <a:buAutoNum type="arabicPeriod"/>
              <a:defRPr/>
            </a:pPr>
            <a:endParaRPr lang="en-IN" sz="1400" dirty="0">
              <a:solidFill>
                <a:srgbClr val="002060"/>
              </a:solidFill>
            </a:endParaRPr>
          </a:p>
          <a:p>
            <a:pPr marL="254690" indent="-254690">
              <a:buFontTx/>
              <a:buAutoNum type="arabicPeriod"/>
              <a:defRPr/>
            </a:pPr>
            <a:r>
              <a:rPr lang="en-IN" sz="1400" dirty="0" smtClean="0">
                <a:solidFill>
                  <a:srgbClr val="002060"/>
                </a:solidFill>
              </a:rPr>
              <a:t>All inclusive price includes installation , warranty and annual service</a:t>
            </a:r>
            <a:endParaRPr lang="en-IN" sz="1400" dirty="0">
              <a:solidFill>
                <a:srgbClr val="002060"/>
              </a:solidFill>
            </a:endParaRPr>
          </a:p>
          <a:p>
            <a:pPr>
              <a:defRPr/>
            </a:pPr>
            <a:endParaRPr lang="en-IN" sz="1400" dirty="0">
              <a:solidFill>
                <a:srgbClr val="00206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987553" y="911185"/>
            <a:ext cx="4814047" cy="4683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296266">
              <a:spcAft>
                <a:spcPts val="972"/>
              </a:spcAft>
            </a:pPr>
            <a:r>
              <a:rPr lang="en-US" sz="2400" b="1" dirty="0" smtClean="0">
                <a:solidFill>
                  <a:srgbClr val="C00000"/>
                </a:solidFill>
              </a:rPr>
              <a:t>Conclusion</a:t>
            </a:r>
          </a:p>
          <a:p>
            <a:pPr indent="-296266">
              <a:spcAft>
                <a:spcPts val="972"/>
              </a:spcAft>
            </a:pPr>
            <a:r>
              <a:rPr lang="en-US" sz="2400" dirty="0" smtClean="0"/>
              <a:t>Drop the idea of purchasing a 5 </a:t>
            </a:r>
            <a:r>
              <a:rPr lang="en-US" sz="2400" dirty="0"/>
              <a:t>star </a:t>
            </a:r>
            <a:r>
              <a:rPr lang="en-US" sz="2400" dirty="0" smtClean="0"/>
              <a:t>rated AC today; </a:t>
            </a:r>
          </a:p>
          <a:p>
            <a:pPr indent="-296266">
              <a:spcAft>
                <a:spcPts val="972"/>
              </a:spcAft>
            </a:pPr>
            <a:endParaRPr lang="en-US" sz="2400" dirty="0" smtClean="0"/>
          </a:p>
          <a:p>
            <a:pPr indent="-296266">
              <a:spcAft>
                <a:spcPts val="972"/>
              </a:spcAft>
            </a:pPr>
            <a:r>
              <a:rPr lang="en-US" sz="2400" dirty="0" smtClean="0"/>
              <a:t>Simply purchase EESL </a:t>
            </a:r>
            <a:r>
              <a:rPr lang="en-US" sz="2400" dirty="0"/>
              <a:t>super efficient </a:t>
            </a:r>
            <a:r>
              <a:rPr lang="en-US" sz="2400" dirty="0" smtClean="0"/>
              <a:t>AC.</a:t>
            </a:r>
          </a:p>
          <a:p>
            <a:pPr indent="-296266">
              <a:spcAft>
                <a:spcPts val="972"/>
              </a:spcAft>
            </a:pPr>
            <a:endParaRPr lang="en-US" sz="2400" dirty="0"/>
          </a:p>
          <a:p>
            <a:pPr indent="-296266">
              <a:spcAft>
                <a:spcPts val="972"/>
              </a:spcAft>
            </a:pPr>
            <a:endParaRPr lang="en-US" sz="2400" dirty="0" smtClean="0"/>
          </a:p>
          <a:p>
            <a:pPr indent="-296266">
              <a:spcAft>
                <a:spcPts val="972"/>
              </a:spcAft>
            </a:pPr>
            <a:endParaRPr lang="en-US" sz="2400" dirty="0" smtClean="0"/>
          </a:p>
          <a:p>
            <a:pPr indent="-296266">
              <a:spcAft>
                <a:spcPts val="972"/>
              </a:spcAft>
            </a:pPr>
            <a:endParaRPr lang="en-US" sz="24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2362200" y="6858000"/>
            <a:ext cx="2133600" cy="392789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7250" y="3424966"/>
            <a:ext cx="2505016" cy="1210684"/>
          </a:xfrm>
          <a:prstGeom prst="rect">
            <a:avLst/>
          </a:prstGeom>
        </p:spPr>
      </p:pic>
      <p:graphicFrame>
        <p:nvGraphicFramePr>
          <p:cNvPr id="9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3187003"/>
              </p:ext>
            </p:extLst>
          </p:nvPr>
        </p:nvGraphicFramePr>
        <p:xfrm>
          <a:off x="162791" y="764493"/>
          <a:ext cx="7391400" cy="70046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71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7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77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09295">
                <a:tc>
                  <a:txBody>
                    <a:bodyPr/>
                    <a:lstStyle/>
                    <a:p>
                      <a:endParaRPr lang="en-IN" sz="1800" b="1" dirty="0"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 smtClean="0">
                          <a:solidFill>
                            <a:srgbClr val="C00000"/>
                          </a:solidFill>
                          <a:latin typeface="Cambria" pitchFamily="18" charset="0"/>
                        </a:rPr>
                        <a:t>3 Star Inverter AC</a:t>
                      </a:r>
                      <a:endParaRPr lang="en-IN" sz="1800" b="1" dirty="0">
                        <a:solidFill>
                          <a:srgbClr val="C00000"/>
                        </a:solidFill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 smtClean="0">
                          <a:solidFill>
                            <a:srgbClr val="C00000"/>
                          </a:solidFill>
                          <a:latin typeface="Cambria" pitchFamily="18" charset="0"/>
                        </a:rPr>
                        <a:t>5 Star Inverter AC</a:t>
                      </a:r>
                      <a:endParaRPr lang="en-IN" sz="1800" b="1" dirty="0">
                        <a:solidFill>
                          <a:srgbClr val="C00000"/>
                        </a:solidFill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 smtClean="0">
                          <a:solidFill>
                            <a:srgbClr val="C00000"/>
                          </a:solidFill>
                          <a:latin typeface="Cambria" pitchFamily="18" charset="0"/>
                        </a:rPr>
                        <a:t>Super Efficient Inverter AC</a:t>
                      </a:r>
                      <a:endParaRPr lang="en-IN" sz="1800" b="1" dirty="0">
                        <a:solidFill>
                          <a:srgbClr val="C00000"/>
                        </a:solidFill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5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b="1" dirty="0" smtClean="0">
                          <a:solidFill>
                            <a:srgbClr val="C00000"/>
                          </a:solidFill>
                          <a:latin typeface="Cambria" pitchFamily="18" charset="0"/>
                        </a:rPr>
                        <a:t>ISEER</a:t>
                      </a: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 smtClean="0">
                          <a:solidFill>
                            <a:srgbClr val="C00000"/>
                          </a:solidFill>
                          <a:latin typeface="Cambria" pitchFamily="18" charset="0"/>
                        </a:rPr>
                        <a:t>3.2</a:t>
                      </a:r>
                      <a:endParaRPr lang="en-IN" sz="1800" b="1" dirty="0">
                        <a:solidFill>
                          <a:srgbClr val="C00000"/>
                        </a:solidFill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 smtClean="0">
                          <a:solidFill>
                            <a:srgbClr val="C00000"/>
                          </a:solidFill>
                          <a:latin typeface="Cambria" pitchFamily="18" charset="0"/>
                        </a:rPr>
                        <a:t>4.2</a:t>
                      </a:r>
                      <a:endParaRPr lang="en-IN" sz="1800" b="1" dirty="0">
                        <a:solidFill>
                          <a:srgbClr val="C00000"/>
                        </a:solidFill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 smtClean="0">
                          <a:solidFill>
                            <a:srgbClr val="C00000"/>
                          </a:solidFill>
                          <a:latin typeface="Cambria" pitchFamily="18" charset="0"/>
                        </a:rPr>
                        <a:t>5.2</a:t>
                      </a:r>
                      <a:endParaRPr lang="en-IN" sz="1800" b="1" dirty="0">
                        <a:solidFill>
                          <a:srgbClr val="C00000"/>
                        </a:solidFill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55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b="1" dirty="0" smtClean="0">
                          <a:solidFill>
                            <a:srgbClr val="C00000"/>
                          </a:solidFill>
                          <a:latin typeface="Cambria" pitchFamily="18" charset="0"/>
                        </a:rPr>
                        <a:t>Electricity Wattage</a:t>
                      </a: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 smtClean="0">
                          <a:solidFill>
                            <a:srgbClr val="C00000"/>
                          </a:solidFill>
                          <a:latin typeface="Cambria" pitchFamily="18" charset="0"/>
                        </a:rPr>
                        <a:t>1650</a:t>
                      </a:r>
                      <a:endParaRPr lang="en-IN" sz="1800" b="1" dirty="0">
                        <a:solidFill>
                          <a:srgbClr val="C00000"/>
                        </a:solidFill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 smtClean="0">
                          <a:solidFill>
                            <a:srgbClr val="C00000"/>
                          </a:solidFill>
                          <a:latin typeface="Cambria" pitchFamily="18" charset="0"/>
                        </a:rPr>
                        <a:t>1250</a:t>
                      </a:r>
                      <a:endParaRPr lang="en-IN" sz="1800" b="1" dirty="0">
                        <a:solidFill>
                          <a:srgbClr val="C00000"/>
                        </a:solidFill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 smtClean="0">
                          <a:solidFill>
                            <a:srgbClr val="C00000"/>
                          </a:solidFill>
                          <a:latin typeface="Cambria" pitchFamily="18" charset="0"/>
                        </a:rPr>
                        <a:t>1015</a:t>
                      </a:r>
                      <a:endParaRPr lang="en-IN" sz="1800" b="1" dirty="0">
                        <a:solidFill>
                          <a:srgbClr val="C00000"/>
                        </a:solidFill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9977">
                <a:tc>
                  <a:txBody>
                    <a:bodyPr/>
                    <a:lstStyle/>
                    <a:p>
                      <a:pPr algn="l"/>
                      <a:r>
                        <a:rPr lang="en-IN" sz="1800" b="1" dirty="0" smtClean="0">
                          <a:solidFill>
                            <a:schemeClr val="accent2"/>
                          </a:solidFill>
                          <a:latin typeface="Cambria" pitchFamily="18" charset="0"/>
                        </a:rPr>
                        <a:t>Market price</a:t>
                      </a:r>
                      <a:endParaRPr lang="en-IN" sz="1800" b="1" dirty="0">
                        <a:solidFill>
                          <a:schemeClr val="accent2"/>
                        </a:solidFill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 smtClean="0">
                          <a:solidFill>
                            <a:schemeClr val="accent2"/>
                          </a:solidFill>
                          <a:latin typeface="Cambria" pitchFamily="18" charset="0"/>
                        </a:rPr>
                        <a:t>40,000</a:t>
                      </a:r>
                      <a:endParaRPr lang="en-IN" sz="1800" b="1" dirty="0">
                        <a:solidFill>
                          <a:schemeClr val="accent2"/>
                        </a:solidFill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 smtClean="0">
                          <a:solidFill>
                            <a:schemeClr val="accent2"/>
                          </a:solidFill>
                          <a:latin typeface="Cambria" pitchFamily="18" charset="0"/>
                        </a:rPr>
                        <a:t>45,000</a:t>
                      </a:r>
                      <a:endParaRPr lang="en-IN" sz="1800" b="1" dirty="0">
                        <a:solidFill>
                          <a:schemeClr val="accent2"/>
                        </a:solidFill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 smtClean="0">
                          <a:solidFill>
                            <a:schemeClr val="accent2"/>
                          </a:solidFill>
                          <a:latin typeface="Cambria" pitchFamily="18" charset="0"/>
                        </a:rPr>
                        <a:t>54,500</a:t>
                      </a:r>
                    </a:p>
                  </a:txBody>
                  <a:tcPr marL="146312" marR="146312" marT="54862" marB="5486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1545">
                <a:tc>
                  <a:txBody>
                    <a:bodyPr/>
                    <a:lstStyle/>
                    <a:p>
                      <a:pPr algn="l"/>
                      <a:r>
                        <a:rPr lang="en-IN" sz="1800" b="1" u="sng" dirty="0" smtClean="0">
                          <a:solidFill>
                            <a:schemeClr val="accent2"/>
                          </a:solidFill>
                          <a:latin typeface="Cambria" pitchFamily="18" charset="0"/>
                        </a:rPr>
                        <a:t>5 year AMC</a:t>
                      </a:r>
                      <a:endParaRPr lang="en-IN" sz="1800" b="1" u="sng" dirty="0">
                        <a:solidFill>
                          <a:schemeClr val="accent2"/>
                        </a:solidFill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u="sng" dirty="0" smtClean="0">
                          <a:solidFill>
                            <a:schemeClr val="accent2"/>
                          </a:solidFill>
                          <a:latin typeface="Cambria" pitchFamily="18" charset="0"/>
                        </a:rPr>
                        <a:t>20,000</a:t>
                      </a:r>
                      <a:endParaRPr lang="en-IN" sz="1800" b="1" u="sng" dirty="0">
                        <a:solidFill>
                          <a:schemeClr val="accent2"/>
                        </a:solidFill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u="sng" dirty="0" smtClean="0">
                          <a:solidFill>
                            <a:schemeClr val="accent2"/>
                          </a:solidFill>
                          <a:latin typeface="Cambria" pitchFamily="18" charset="0"/>
                        </a:rPr>
                        <a:t>20,000</a:t>
                      </a:r>
                      <a:endParaRPr lang="en-IN" sz="1800" b="1" u="sng" dirty="0">
                        <a:solidFill>
                          <a:schemeClr val="accent2"/>
                        </a:solidFill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u="sng" dirty="0" smtClean="0">
                          <a:solidFill>
                            <a:schemeClr val="accent2"/>
                          </a:solidFill>
                          <a:latin typeface="Cambria" pitchFamily="18" charset="0"/>
                        </a:rPr>
                        <a:t>3000</a:t>
                      </a:r>
                      <a:endParaRPr lang="en-IN" sz="1800" b="1" u="sng" dirty="0">
                        <a:solidFill>
                          <a:schemeClr val="accent2"/>
                        </a:solidFill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1545">
                <a:tc>
                  <a:txBody>
                    <a:bodyPr/>
                    <a:lstStyle/>
                    <a:p>
                      <a:pPr algn="l"/>
                      <a:r>
                        <a:rPr lang="en-IN" sz="1800" b="1" dirty="0" smtClean="0">
                          <a:latin typeface="Cambria" pitchFamily="18" charset="0"/>
                        </a:rPr>
                        <a:t>Annual</a:t>
                      </a:r>
                      <a:r>
                        <a:rPr lang="en-IN" sz="1800" b="1" baseline="0" dirty="0" smtClean="0">
                          <a:latin typeface="Cambria" pitchFamily="18" charset="0"/>
                        </a:rPr>
                        <a:t> operating days</a:t>
                      </a:r>
                      <a:endParaRPr lang="en-IN" sz="1800" b="1" dirty="0"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 smtClean="0">
                          <a:latin typeface="Cambria" pitchFamily="18" charset="0"/>
                        </a:rPr>
                        <a:t>225</a:t>
                      </a:r>
                      <a:endParaRPr lang="en-IN" sz="1800" b="1" dirty="0"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 smtClean="0">
                          <a:latin typeface="Cambria" pitchFamily="18" charset="0"/>
                        </a:rPr>
                        <a:t>225</a:t>
                      </a:r>
                      <a:endParaRPr lang="en-IN" sz="1800" b="1" dirty="0"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 smtClean="0">
                          <a:latin typeface="Cambria" pitchFamily="18" charset="0"/>
                        </a:rPr>
                        <a:t>225</a:t>
                      </a:r>
                      <a:endParaRPr lang="en-IN" sz="1800" b="1" dirty="0"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1545">
                <a:tc>
                  <a:txBody>
                    <a:bodyPr/>
                    <a:lstStyle/>
                    <a:p>
                      <a:pPr algn="l"/>
                      <a:r>
                        <a:rPr lang="en-IN" sz="1800" b="1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Operating Hours per day</a:t>
                      </a:r>
                      <a:endParaRPr lang="en-IN" sz="1800" b="1" dirty="0">
                        <a:solidFill>
                          <a:schemeClr val="tx1"/>
                        </a:solidFill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 smtClean="0">
                          <a:latin typeface="Cambria" pitchFamily="18" charset="0"/>
                        </a:rPr>
                        <a:t>10</a:t>
                      </a:r>
                      <a:endParaRPr lang="en-IN" sz="1800" b="1" dirty="0"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 smtClean="0">
                          <a:latin typeface="Cambria" pitchFamily="18" charset="0"/>
                        </a:rPr>
                        <a:t>10</a:t>
                      </a:r>
                      <a:endParaRPr lang="en-IN" sz="1800" b="1" dirty="0"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 smtClean="0">
                          <a:latin typeface="Cambria" pitchFamily="18" charset="0"/>
                        </a:rPr>
                        <a:t>10</a:t>
                      </a:r>
                      <a:endParaRPr lang="en-IN" sz="1800" b="1" dirty="0"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12442">
                <a:tc>
                  <a:txBody>
                    <a:bodyPr/>
                    <a:lstStyle/>
                    <a:p>
                      <a:pPr algn="l"/>
                      <a:r>
                        <a:rPr lang="en-IN" sz="1800" b="1" dirty="0" smtClean="0">
                          <a:latin typeface="Cambria" pitchFamily="18" charset="0"/>
                        </a:rPr>
                        <a:t>Annual Electricity Consumption Units</a:t>
                      </a:r>
                      <a:endParaRPr lang="en-IN" sz="1800" b="1" dirty="0"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 smtClean="0">
                          <a:latin typeface="Cambria" pitchFamily="18" charset="0"/>
                        </a:rPr>
                        <a:t>3000</a:t>
                      </a:r>
                      <a:endParaRPr lang="en-IN" sz="1800" b="1" dirty="0"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 smtClean="0">
                          <a:latin typeface="Cambria" pitchFamily="18" charset="0"/>
                        </a:rPr>
                        <a:t>2275</a:t>
                      </a:r>
                      <a:endParaRPr lang="en-IN" sz="1800" b="1" dirty="0"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 smtClean="0">
                          <a:latin typeface="Cambria" pitchFamily="18" charset="0"/>
                        </a:rPr>
                        <a:t>1850</a:t>
                      </a:r>
                      <a:endParaRPr lang="en-IN" sz="1800" b="1" dirty="0"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12442">
                <a:tc>
                  <a:txBody>
                    <a:bodyPr/>
                    <a:lstStyle/>
                    <a:p>
                      <a:pPr algn="l"/>
                      <a:r>
                        <a:rPr lang="en-IN" sz="1800" b="1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Annual Electricity Charges @ 8</a:t>
                      </a:r>
                      <a:r>
                        <a:rPr lang="en-IN" sz="1800" b="1" baseline="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 </a:t>
                      </a:r>
                      <a:r>
                        <a:rPr lang="en-IN" sz="1800" b="1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Rs.</a:t>
                      </a:r>
                      <a:endParaRPr lang="en-IN" sz="1800" b="1" dirty="0">
                        <a:solidFill>
                          <a:schemeClr val="tx1"/>
                        </a:solidFill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24000</a:t>
                      </a:r>
                      <a:endParaRPr lang="en-IN" sz="1800" b="1" dirty="0">
                        <a:solidFill>
                          <a:schemeClr val="tx1"/>
                        </a:solidFill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18200</a:t>
                      </a:r>
                      <a:endParaRPr lang="en-IN" sz="1800" b="1" dirty="0">
                        <a:solidFill>
                          <a:schemeClr val="tx1"/>
                        </a:solidFill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14800</a:t>
                      </a:r>
                      <a:endParaRPr lang="en-IN" sz="1800" b="1" dirty="0">
                        <a:solidFill>
                          <a:schemeClr val="tx1"/>
                        </a:solidFill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12442">
                <a:tc>
                  <a:txBody>
                    <a:bodyPr/>
                    <a:lstStyle/>
                    <a:p>
                      <a:pPr algn="l"/>
                      <a:r>
                        <a:rPr lang="en-IN" sz="1800" b="1" dirty="0" smtClean="0">
                          <a:solidFill>
                            <a:schemeClr val="accent2"/>
                          </a:solidFill>
                          <a:latin typeface="Cambria" pitchFamily="18" charset="0"/>
                        </a:rPr>
                        <a:t>Electricity Charges for 5 years</a:t>
                      </a:r>
                      <a:endParaRPr lang="en-IN" sz="1800" b="1" dirty="0">
                        <a:solidFill>
                          <a:schemeClr val="accent2"/>
                        </a:solidFill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 smtClean="0">
                          <a:solidFill>
                            <a:schemeClr val="accent2"/>
                          </a:solidFill>
                          <a:latin typeface="Cambria" pitchFamily="18" charset="0"/>
                        </a:rPr>
                        <a:t>1,20,000</a:t>
                      </a:r>
                      <a:endParaRPr lang="en-IN" sz="1800" b="1" dirty="0">
                        <a:solidFill>
                          <a:schemeClr val="accent2"/>
                        </a:solidFill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 smtClean="0">
                          <a:solidFill>
                            <a:schemeClr val="accent2"/>
                          </a:solidFill>
                          <a:latin typeface="Cambria" pitchFamily="18" charset="0"/>
                        </a:rPr>
                        <a:t>91,000</a:t>
                      </a:r>
                      <a:endParaRPr lang="en-IN" sz="1800" b="1" dirty="0">
                        <a:solidFill>
                          <a:schemeClr val="accent2"/>
                        </a:solidFill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 smtClean="0">
                          <a:solidFill>
                            <a:schemeClr val="accent2"/>
                          </a:solidFill>
                          <a:latin typeface="Cambria" pitchFamily="18" charset="0"/>
                        </a:rPr>
                        <a:t>74,000</a:t>
                      </a:r>
                      <a:endParaRPr lang="en-IN" sz="1800" b="1" dirty="0">
                        <a:solidFill>
                          <a:schemeClr val="accent2"/>
                        </a:solidFill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042279">
                <a:tc>
                  <a:txBody>
                    <a:bodyPr/>
                    <a:lstStyle/>
                    <a:p>
                      <a:pPr algn="l"/>
                      <a:r>
                        <a:rPr lang="en-IN" sz="2800" b="1" dirty="0" smtClean="0">
                          <a:solidFill>
                            <a:schemeClr val="accent2"/>
                          </a:solidFill>
                          <a:latin typeface="Cambria" pitchFamily="18" charset="0"/>
                        </a:rPr>
                        <a:t>Total</a:t>
                      </a:r>
                      <a:r>
                        <a:rPr lang="en-IN" sz="2800" b="1" baseline="0" dirty="0" smtClean="0">
                          <a:solidFill>
                            <a:schemeClr val="accent2"/>
                          </a:solidFill>
                          <a:latin typeface="Cambria" pitchFamily="18" charset="0"/>
                        </a:rPr>
                        <a:t> Cost</a:t>
                      </a:r>
                      <a:r>
                        <a:rPr lang="en-IN" sz="2800" b="1" dirty="0" smtClean="0">
                          <a:solidFill>
                            <a:schemeClr val="accent2"/>
                          </a:solidFill>
                          <a:latin typeface="Cambria" pitchFamily="18" charset="0"/>
                        </a:rPr>
                        <a:t> for 5 years</a:t>
                      </a:r>
                      <a:endParaRPr lang="en-IN" sz="2800" b="1" dirty="0">
                        <a:solidFill>
                          <a:schemeClr val="accent2"/>
                        </a:solidFill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b="1" dirty="0" smtClean="0">
                          <a:solidFill>
                            <a:schemeClr val="accent2"/>
                          </a:solidFill>
                          <a:latin typeface="Cambria" pitchFamily="18" charset="0"/>
                        </a:rPr>
                        <a:t>180K</a:t>
                      </a:r>
                      <a:endParaRPr lang="en-IN" sz="2800" b="1" dirty="0">
                        <a:solidFill>
                          <a:schemeClr val="accent2"/>
                        </a:solidFill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b="1" dirty="0" smtClean="0">
                          <a:solidFill>
                            <a:schemeClr val="accent2"/>
                          </a:solidFill>
                          <a:latin typeface="Cambria" pitchFamily="18" charset="0"/>
                        </a:rPr>
                        <a:t>156K</a:t>
                      </a:r>
                      <a:endParaRPr lang="en-IN" sz="2800" b="1" dirty="0">
                        <a:solidFill>
                          <a:schemeClr val="accent2"/>
                        </a:solidFill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b="1" dirty="0" smtClean="0">
                          <a:solidFill>
                            <a:schemeClr val="accent2"/>
                          </a:solidFill>
                          <a:latin typeface="Cambria" pitchFamily="18" charset="0"/>
                        </a:rPr>
                        <a:t>131K</a:t>
                      </a:r>
                      <a:endParaRPr lang="en-IN" sz="2800" b="1" dirty="0">
                        <a:solidFill>
                          <a:schemeClr val="accent2"/>
                        </a:solidFill>
                        <a:latin typeface="Cambria" pitchFamily="18" charset="0"/>
                      </a:endParaRPr>
                    </a:p>
                  </a:txBody>
                  <a:tcPr marL="146312" marR="146312" marT="54862" marB="54862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010160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"/>
          </p:nvPr>
        </p:nvSpPr>
        <p:spPr>
          <a:xfrm>
            <a:off x="2960603" y="3581400"/>
            <a:ext cx="8305800" cy="1943100"/>
          </a:xfrm>
        </p:spPr>
        <p:txBody>
          <a:bodyPr/>
          <a:lstStyle/>
          <a:p>
            <a:pPr marL="0" indent="0">
              <a:buNone/>
            </a:pPr>
            <a:r>
              <a:rPr lang="en-IN" b="1" dirty="0" smtClean="0"/>
              <a:t>			</a:t>
            </a:r>
            <a:r>
              <a:rPr lang="en-IN" sz="3600" b="1" dirty="0" smtClean="0"/>
              <a:t>Thank You</a:t>
            </a:r>
          </a:p>
          <a:p>
            <a:pPr marL="0" indent="0">
              <a:buNone/>
            </a:pPr>
            <a:endParaRPr lang="en-IN" b="1" spc="-14" dirty="0" smtClean="0">
              <a:solidFill>
                <a:srgbClr val="C00000"/>
              </a:solidFill>
              <a:cs typeface="Century Gothic"/>
            </a:endParaRPr>
          </a:p>
          <a:p>
            <a:pPr marL="0" indent="0">
              <a:buNone/>
            </a:pPr>
            <a:endParaRPr lang="en-IN" b="1" spc="-14" dirty="0">
              <a:solidFill>
                <a:srgbClr val="C00000"/>
              </a:solidFill>
              <a:cs typeface="Century Gothic"/>
            </a:endParaRPr>
          </a:p>
          <a:p>
            <a:pPr marL="0" indent="0">
              <a:buNone/>
            </a:pPr>
            <a:endParaRPr lang="en-IN" b="1" dirty="0"/>
          </a:p>
        </p:txBody>
      </p:sp>
      <p:pic>
        <p:nvPicPr>
          <p:cNvPr id="9" name="Picture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2206251"/>
            <a:ext cx="1341120" cy="613149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791200" y="2587251"/>
            <a:ext cx="11003280" cy="1226298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IN" sz="2400" b="1" spc="-14" dirty="0">
              <a:solidFill>
                <a:srgbClr val="C00000"/>
              </a:solidFill>
              <a:latin typeface="+mn-lt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28595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2415</TotalTime>
  <Words>477</Words>
  <Application>Microsoft Office PowerPoint</Application>
  <PresentationFormat>Custom</PresentationFormat>
  <Paragraphs>140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MS PGothic</vt:lpstr>
      <vt:lpstr>Arial</vt:lpstr>
      <vt:lpstr>Calibri</vt:lpstr>
      <vt:lpstr>Cambria</vt:lpstr>
      <vt:lpstr>Century Gothic</vt:lpstr>
      <vt:lpstr>Times</vt:lpstr>
      <vt:lpstr>Webdings</vt:lpstr>
      <vt:lpstr>Wingdings</vt:lpstr>
      <vt:lpstr>Office Theme</vt:lpstr>
      <vt:lpstr>PowerPoint Presentation</vt:lpstr>
      <vt:lpstr>EESL Super Efficient Air Conditioning Programme (ESEAP)    </vt:lpstr>
      <vt:lpstr>The Imperative- ACs contribute to peak demand</vt:lpstr>
      <vt:lpstr>The Case for Market Side Intervention</vt:lpstr>
      <vt:lpstr>The ESEAP Product</vt:lpstr>
      <vt:lpstr>Customers Want   </vt:lpstr>
      <vt:lpstr>Impact: Aggregation of AC market</vt:lpstr>
      <vt:lpstr>Cost  Analysis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PPT-EESL</dc:title>
  <dc:creator>sbhar</dc:creator>
  <cp:lastModifiedBy>Admin</cp:lastModifiedBy>
  <cp:revision>195</cp:revision>
  <cp:lastPrinted>2017-09-14T06:38:54Z</cp:lastPrinted>
  <dcterms:created xsi:type="dcterms:W3CDTF">2016-07-24T23:10:13Z</dcterms:created>
  <dcterms:modified xsi:type="dcterms:W3CDTF">2018-01-17T05:33:13Z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2016-07-14T00:00:00Z</vt:filetime>
  </property>
  <property fmtid="{D5CDD505-2E9C-101B-9397-08002B2CF9AE}" pid="3" name="LastSaved">
    <vt:filetime>2016-07-25T00:00:00Z</vt:filetime>
  </property>
</Properties>
</file>