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92" r:id="rId4"/>
    <p:sldId id="293" r:id="rId5"/>
    <p:sldId id="294" r:id="rId6"/>
    <p:sldId id="295" r:id="rId7"/>
    <p:sldId id="272" r:id="rId8"/>
    <p:sldId id="271" r:id="rId9"/>
    <p:sldId id="273" r:id="rId10"/>
    <p:sldId id="274" r:id="rId11"/>
    <p:sldId id="275" r:id="rId12"/>
    <p:sldId id="276" r:id="rId13"/>
    <p:sldId id="279" r:id="rId14"/>
    <p:sldId id="280" r:id="rId15"/>
    <p:sldId id="277" r:id="rId16"/>
    <p:sldId id="278" r:id="rId17"/>
    <p:sldId id="283" r:id="rId18"/>
    <p:sldId id="284" r:id="rId19"/>
    <p:sldId id="282" r:id="rId20"/>
    <p:sldId id="281" r:id="rId21"/>
    <p:sldId id="285" r:id="rId22"/>
    <p:sldId id="286" r:id="rId23"/>
    <p:sldId id="287" r:id="rId24"/>
    <p:sldId id="290" r:id="rId25"/>
    <p:sldId id="291" r:id="rId26"/>
    <p:sldId id="289" r:id="rId27"/>
    <p:sldId id="296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9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haskar:Desktop:Dec%202017:Energy%20Sheet%20(Consolidated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haskar:Desktop:Dec%202017:Energy%20Sheet%20(Consolidated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haskar:Desktop:Dec%202017:Energy%20Sheet%20(Consolidated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haskar:Desktop:Dec%202017:Energy%20Sheet%20(Consolidated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haskar:Desktop:Dec%202017:Energy%20Sheet%20(Consolidated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urabh:Saurabh%20Diddi:BEE:GoS%20Report:statewise%20elec%20consump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Sheet2!$A$5:$B$5</c:f>
              <c:strCache>
                <c:ptCount val="1"/>
                <c:pt idx="0">
                  <c:v>GDP Billion USD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604A7B"/>
              </a:solidFill>
            </c:spPr>
          </c:dPt>
          <c:dPt>
            <c:idx val="5"/>
            <c:invertIfNegative val="0"/>
            <c:bubble3D val="0"/>
            <c:spPr>
              <a:solidFill>
                <a:srgbClr val="604A7B"/>
              </a:solidFill>
            </c:spPr>
          </c:dPt>
          <c:dPt>
            <c:idx val="6"/>
            <c:invertIfNegative val="0"/>
            <c:bubble3D val="0"/>
            <c:spPr>
              <a:solidFill>
                <a:srgbClr val="604A7B"/>
              </a:solidFill>
            </c:spPr>
          </c:dPt>
          <c:dPt>
            <c:idx val="7"/>
            <c:invertIfNegative val="0"/>
            <c:bubble3D val="0"/>
            <c:spPr>
              <a:solidFill>
                <a:srgbClr val="604A7B"/>
              </a:solidFill>
            </c:spPr>
          </c:dPt>
          <c:dPt>
            <c:idx val="8"/>
            <c:invertIfNegative val="0"/>
            <c:bubble3D val="0"/>
            <c:spPr>
              <a:solidFill>
                <a:srgbClr val="604A7B"/>
              </a:solidFill>
            </c:spPr>
          </c:dPt>
          <c:dPt>
            <c:idx val="9"/>
            <c:invertIfNegative val="0"/>
            <c:bubble3D val="0"/>
            <c:spPr>
              <a:solidFill>
                <a:srgbClr val="604A7B"/>
              </a:solidFill>
            </c:spPr>
          </c:dPt>
          <c:dPt>
            <c:idx val="10"/>
            <c:invertIfNegative val="0"/>
            <c:bubble3D val="0"/>
            <c:spPr>
              <a:solidFill>
                <a:srgbClr val="604A7B"/>
              </a:solidFill>
            </c:spPr>
          </c:dPt>
          <c:cat>
            <c:numRef>
              <c:f>Sheet2!$C$3:$AB$3</c:f>
              <c:numCache>
                <c:formatCode>General</c:formatCode>
                <c:ptCount val="26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  <c:pt idx="18">
                  <c:v>2023.0</c:v>
                </c:pt>
                <c:pt idx="19">
                  <c:v>2024.0</c:v>
                </c:pt>
                <c:pt idx="20">
                  <c:v>2025.0</c:v>
                </c:pt>
                <c:pt idx="21">
                  <c:v>2026.0</c:v>
                </c:pt>
                <c:pt idx="22">
                  <c:v>2027.0</c:v>
                </c:pt>
                <c:pt idx="23">
                  <c:v>2028.0</c:v>
                </c:pt>
                <c:pt idx="24">
                  <c:v>2029.0</c:v>
                </c:pt>
                <c:pt idx="25">
                  <c:v>2030.0</c:v>
                </c:pt>
              </c:numCache>
            </c:numRef>
          </c:cat>
          <c:val>
            <c:numRef>
              <c:f>Sheet2!$C$5:$AB$5</c:f>
              <c:numCache>
                <c:formatCode>0.00</c:formatCode>
                <c:ptCount val="26"/>
                <c:pt idx="0">
                  <c:v>1123.37</c:v>
                </c:pt>
                <c:pt idx="1">
                  <c:v>1227.44</c:v>
                </c:pt>
                <c:pt idx="2">
                  <c:v>1333.1</c:v>
                </c:pt>
                <c:pt idx="3">
                  <c:v>1384.97</c:v>
                </c:pt>
                <c:pt idx="4">
                  <c:v>1502.42</c:v>
                </c:pt>
                <c:pt idx="5">
                  <c:v>1656.56</c:v>
                </c:pt>
                <c:pt idx="6">
                  <c:v>1766.53</c:v>
                </c:pt>
                <c:pt idx="7">
                  <c:v>1863.41</c:v>
                </c:pt>
                <c:pt idx="8">
                  <c:v>1985.28</c:v>
                </c:pt>
                <c:pt idx="9">
                  <c:v>2127.81</c:v>
                </c:pt>
                <c:pt idx="10">
                  <c:v>2296.63</c:v>
                </c:pt>
                <c:pt idx="11">
                  <c:v>2430.2984</c:v>
                </c:pt>
                <c:pt idx="12">
                  <c:v>2585.2069</c:v>
                </c:pt>
                <c:pt idx="13">
                  <c:v>2746.2616</c:v>
                </c:pt>
                <c:pt idx="14">
                  <c:v>2913.4625</c:v>
                </c:pt>
                <c:pt idx="15">
                  <c:v>3086.8096</c:v>
                </c:pt>
                <c:pt idx="16">
                  <c:v>3266.3029</c:v>
                </c:pt>
                <c:pt idx="17">
                  <c:v>3451.9424</c:v>
                </c:pt>
                <c:pt idx="18">
                  <c:v>3643.7281</c:v>
                </c:pt>
                <c:pt idx="19">
                  <c:v>3841.66</c:v>
                </c:pt>
                <c:pt idx="20">
                  <c:v>4045.7381</c:v>
                </c:pt>
                <c:pt idx="21">
                  <c:v>4255.9624</c:v>
                </c:pt>
                <c:pt idx="22">
                  <c:v>4472.3329</c:v>
                </c:pt>
                <c:pt idx="23">
                  <c:v>4694.8496</c:v>
                </c:pt>
                <c:pt idx="24">
                  <c:v>4923.5125</c:v>
                </c:pt>
                <c:pt idx="25">
                  <c:v>5158.3216</c:v>
                </c:pt>
              </c:numCache>
            </c:numRef>
          </c:val>
        </c:ser>
        <c:ser>
          <c:idx val="1"/>
          <c:order val="1"/>
          <c:tx>
            <c:strRef>
              <c:f>Sheet2!$A$7:$B$7</c:f>
              <c:strCache>
                <c:ptCount val="1"/>
                <c:pt idx="0">
                  <c:v>TPES Mtoe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7933C"/>
              </a:solidFill>
            </c:spPr>
          </c:dPt>
          <c:dPt>
            <c:idx val="1"/>
            <c:invertIfNegative val="0"/>
            <c:bubble3D val="0"/>
            <c:spPr>
              <a:solidFill>
                <a:srgbClr val="77933C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77933C"/>
              </a:solidFill>
            </c:spPr>
          </c:dPt>
          <c:dPt>
            <c:idx val="4"/>
            <c:invertIfNegative val="0"/>
            <c:bubble3D val="0"/>
            <c:spPr>
              <a:solidFill>
                <a:srgbClr val="77933C"/>
              </a:solidFill>
            </c:spPr>
          </c:dPt>
          <c:dPt>
            <c:idx val="5"/>
            <c:invertIfNegative val="0"/>
            <c:bubble3D val="0"/>
            <c:spPr>
              <a:solidFill>
                <a:srgbClr val="77933C"/>
              </a:solidFill>
            </c:spPr>
          </c:dPt>
          <c:dPt>
            <c:idx val="6"/>
            <c:invertIfNegative val="0"/>
            <c:bubble3D val="0"/>
            <c:spPr>
              <a:solidFill>
                <a:srgbClr val="77933C"/>
              </a:solidFill>
            </c:spPr>
          </c:dPt>
          <c:dPt>
            <c:idx val="7"/>
            <c:invertIfNegative val="0"/>
            <c:bubble3D val="0"/>
            <c:spPr>
              <a:solidFill>
                <a:srgbClr val="77933C"/>
              </a:solidFill>
            </c:spPr>
          </c:dPt>
          <c:dPt>
            <c:idx val="8"/>
            <c:invertIfNegative val="0"/>
            <c:bubble3D val="0"/>
            <c:spPr>
              <a:solidFill>
                <a:srgbClr val="77933C"/>
              </a:solidFill>
            </c:spPr>
          </c:dPt>
          <c:dPt>
            <c:idx val="9"/>
            <c:invertIfNegative val="0"/>
            <c:bubble3D val="0"/>
            <c:spPr>
              <a:solidFill>
                <a:srgbClr val="77933C"/>
              </a:solidFill>
            </c:spPr>
          </c:dPt>
          <c:dPt>
            <c:idx val="10"/>
            <c:invertIfNegative val="0"/>
            <c:bubble3D val="0"/>
            <c:spPr>
              <a:solidFill>
                <a:srgbClr val="77933C"/>
              </a:solidFill>
            </c:spPr>
          </c:dPt>
          <c:dLbls>
            <c:numFmt formatCode="0" sourceLinked="0"/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Sheet2!$C$3:$AB$3</c:f>
              <c:numCache>
                <c:formatCode>General</c:formatCode>
                <c:ptCount val="26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  <c:pt idx="18">
                  <c:v>2023.0</c:v>
                </c:pt>
                <c:pt idx="19">
                  <c:v>2024.0</c:v>
                </c:pt>
                <c:pt idx="20">
                  <c:v>2025.0</c:v>
                </c:pt>
                <c:pt idx="21">
                  <c:v>2026.0</c:v>
                </c:pt>
                <c:pt idx="22">
                  <c:v>2027.0</c:v>
                </c:pt>
                <c:pt idx="23">
                  <c:v>2028.0</c:v>
                </c:pt>
                <c:pt idx="24">
                  <c:v>2029.0</c:v>
                </c:pt>
                <c:pt idx="25">
                  <c:v>2030.0</c:v>
                </c:pt>
              </c:numCache>
            </c:numRef>
          </c:cat>
          <c:val>
            <c:numRef>
              <c:f>Sheet2!$C$7:$AB$7</c:f>
              <c:numCache>
                <c:formatCode>0.00</c:formatCode>
                <c:ptCount val="26"/>
                <c:pt idx="0">
                  <c:v>516.16</c:v>
                </c:pt>
                <c:pt idx="1">
                  <c:v>543.28</c:v>
                </c:pt>
                <c:pt idx="2">
                  <c:v>573.98</c:v>
                </c:pt>
                <c:pt idx="3">
                  <c:v>602.21</c:v>
                </c:pt>
                <c:pt idx="4">
                  <c:v>663.21</c:v>
                </c:pt>
                <c:pt idx="5">
                  <c:v>693.22</c:v>
                </c:pt>
                <c:pt idx="6">
                  <c:v>722.64</c:v>
                </c:pt>
                <c:pt idx="7">
                  <c:v>758.37</c:v>
                </c:pt>
                <c:pt idx="8">
                  <c:v>776.37</c:v>
                </c:pt>
                <c:pt idx="9">
                  <c:v>826.19</c:v>
                </c:pt>
                <c:pt idx="10">
                  <c:v>851.13</c:v>
                </c:pt>
                <c:pt idx="11">
                  <c:v>884.8864</c:v>
                </c:pt>
                <c:pt idx="12">
                  <c:v>916.3814</c:v>
                </c:pt>
                <c:pt idx="13">
                  <c:v>947.4275999999999</c:v>
                </c:pt>
                <c:pt idx="14">
                  <c:v>978.0249999999999</c:v>
                </c:pt>
                <c:pt idx="15">
                  <c:v>1008.1736</c:v>
                </c:pt>
                <c:pt idx="16">
                  <c:v>1037.8734</c:v>
                </c:pt>
                <c:pt idx="17">
                  <c:v>1067.1244</c:v>
                </c:pt>
                <c:pt idx="18">
                  <c:v>1095.9266</c:v>
                </c:pt>
                <c:pt idx="19">
                  <c:v>1124.28</c:v>
                </c:pt>
                <c:pt idx="20">
                  <c:v>1152.1846</c:v>
                </c:pt>
                <c:pt idx="21">
                  <c:v>1179.6404</c:v>
                </c:pt>
                <c:pt idx="22">
                  <c:v>1206.6474</c:v>
                </c:pt>
                <c:pt idx="23">
                  <c:v>1233.2056</c:v>
                </c:pt>
                <c:pt idx="24">
                  <c:v>1259.315</c:v>
                </c:pt>
                <c:pt idx="25">
                  <c:v>1284.9756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083002040"/>
        <c:axId val="-2083007736"/>
      </c:barChart>
      <c:lineChart>
        <c:grouping val="standard"/>
        <c:varyColors val="0"/>
        <c:ser>
          <c:idx val="2"/>
          <c:order val="2"/>
          <c:tx>
            <c:strRef>
              <c:f>Sheet2!$A$11:$B$11</c:f>
              <c:strCache>
                <c:ptCount val="1"/>
                <c:pt idx="0">
                  <c:v>Energy Intensity toe/GDP (1000 USD)</c:v>
                </c:pt>
              </c:strCache>
            </c:strRef>
          </c:tx>
          <c:marker>
            <c:symbol val="none"/>
          </c:marker>
          <c:dPt>
            <c:idx val="0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11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12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13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14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15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16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17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18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19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20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21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22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23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24"/>
            <c:bubble3D val="0"/>
            <c:spPr>
              <a:ln>
                <a:solidFill>
                  <a:schemeClr val="accent2"/>
                </a:solidFill>
              </a:ln>
            </c:spPr>
          </c:dPt>
          <c:dPt>
            <c:idx val="25"/>
            <c:bubble3D val="0"/>
            <c:spPr>
              <a:ln>
                <a:solidFill>
                  <a:schemeClr val="accent2"/>
                </a:solidFill>
              </a:ln>
            </c:spPr>
          </c:dPt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Sheet2!$C$3:$AB$3</c:f>
              <c:numCache>
                <c:formatCode>General</c:formatCode>
                <c:ptCount val="26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  <c:pt idx="18">
                  <c:v>2023.0</c:v>
                </c:pt>
                <c:pt idx="19">
                  <c:v>2024.0</c:v>
                </c:pt>
                <c:pt idx="20">
                  <c:v>2025.0</c:v>
                </c:pt>
                <c:pt idx="21">
                  <c:v>2026.0</c:v>
                </c:pt>
                <c:pt idx="22">
                  <c:v>2027.0</c:v>
                </c:pt>
                <c:pt idx="23">
                  <c:v>2028.0</c:v>
                </c:pt>
                <c:pt idx="24">
                  <c:v>2029.0</c:v>
                </c:pt>
                <c:pt idx="25">
                  <c:v>2030.0</c:v>
                </c:pt>
              </c:numCache>
            </c:numRef>
          </c:cat>
          <c:val>
            <c:numRef>
              <c:f>Sheet2!$C$11:$AB$11</c:f>
              <c:numCache>
                <c:formatCode>0.00</c:formatCode>
                <c:ptCount val="26"/>
                <c:pt idx="0">
                  <c:v>0.459474616555543</c:v>
                </c:pt>
                <c:pt idx="1">
                  <c:v>0.442612266180017</c:v>
                </c:pt>
                <c:pt idx="2">
                  <c:v>0.430560348060911</c:v>
                </c:pt>
                <c:pt idx="3">
                  <c:v>0.434818082702152</c:v>
                </c:pt>
                <c:pt idx="4">
                  <c:v>0.441427829767974</c:v>
                </c:pt>
                <c:pt idx="5">
                  <c:v>0.418469599652291</c:v>
                </c:pt>
                <c:pt idx="6">
                  <c:v>0.409073154715742</c:v>
                </c:pt>
                <c:pt idx="7">
                  <c:v>0.406979677043699</c:v>
                </c:pt>
                <c:pt idx="8">
                  <c:v>0.391063225338491</c:v>
                </c:pt>
                <c:pt idx="9">
                  <c:v>0.388281848473313</c:v>
                </c:pt>
                <c:pt idx="10">
                  <c:v>0.370599530616599</c:v>
                </c:pt>
                <c:pt idx="11">
                  <c:v>0.364106070266927</c:v>
                </c:pt>
                <c:pt idx="12">
                  <c:v>0.354471203059221</c:v>
                </c:pt>
                <c:pt idx="13">
                  <c:v>0.344988110382492</c:v>
                </c:pt>
                <c:pt idx="14">
                  <c:v>0.335691638385598</c:v>
                </c:pt>
                <c:pt idx="15">
                  <c:v>0.326606992540129</c:v>
                </c:pt>
                <c:pt idx="16">
                  <c:v>0.317751730863662</c:v>
                </c:pt>
                <c:pt idx="17">
                  <c:v>0.309137371469466</c:v>
                </c:pt>
                <c:pt idx="18">
                  <c:v>0.300770685935649</c:v>
                </c:pt>
                <c:pt idx="19">
                  <c:v>0.29265473779564</c:v>
                </c:pt>
                <c:pt idx="20">
                  <c:v>0.2847897148854</c:v>
                </c:pt>
                <c:pt idx="21">
                  <c:v>0.277173595330635</c:v>
                </c:pt>
                <c:pt idx="22">
                  <c:v>0.269802679491949</c:v>
                </c:pt>
                <c:pt idx="23">
                  <c:v>0.262672014030013</c:v>
                </c:pt>
                <c:pt idx="24">
                  <c:v>0.255775729217708</c:v>
                </c:pt>
                <c:pt idx="25">
                  <c:v>0.249107306531644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75"/>
          <c:upBars/>
          <c:downBars/>
        </c:upDownBars>
        <c:marker val="1"/>
        <c:smooth val="0"/>
        <c:axId val="-2083016456"/>
        <c:axId val="-2083013512"/>
      </c:lineChart>
      <c:catAx>
        <c:axId val="-208301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400000"/>
          <a:lstStyle/>
          <a:p>
            <a:pPr>
              <a:defRPr/>
            </a:pPr>
            <a:endParaRPr lang="en-US"/>
          </a:p>
        </c:txPr>
        <c:crossAx val="-2083013512"/>
        <c:crosses val="autoZero"/>
        <c:auto val="1"/>
        <c:lblAlgn val="ctr"/>
        <c:lblOffset val="100"/>
        <c:noMultiLvlLbl val="0"/>
      </c:catAx>
      <c:valAx>
        <c:axId val="-2083013512"/>
        <c:scaling>
          <c:orientation val="minMax"/>
          <c:min val="0.1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Intensity - toe/GDP (1000 USD)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-2083016456"/>
        <c:crosses val="autoZero"/>
        <c:crossBetween val="between"/>
      </c:valAx>
      <c:valAx>
        <c:axId val="-208300773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GDP (Billion</a:t>
                </a:r>
                <a:r>
                  <a:rPr lang="en-US" baseline="0"/>
                  <a:t> USD) and TPES (Million toe)</a:t>
                </a:r>
                <a:endParaRPr lang="en-US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-2083002040"/>
        <c:crosses val="max"/>
        <c:crossBetween val="between"/>
      </c:valAx>
      <c:catAx>
        <c:axId val="-2083002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83007736"/>
        <c:crosses val="autoZero"/>
        <c:auto val="1"/>
        <c:lblAlgn val="ctr"/>
        <c:lblOffset val="100"/>
        <c:noMultiLvlLbl val="0"/>
      </c:catAx>
      <c:spPr>
        <a:ln>
          <a:solidFill>
            <a:schemeClr val="bg2">
              <a:lumMod val="50000"/>
            </a:schemeClr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2018 (As it is)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Sheet1!$K$13:$K$17</c:f>
              <c:strCache>
                <c:ptCount val="5"/>
                <c:pt idx="0">
                  <c:v>Star 1</c:v>
                </c:pt>
                <c:pt idx="1">
                  <c:v>Star 2</c:v>
                </c:pt>
                <c:pt idx="2">
                  <c:v>Star 3</c:v>
                </c:pt>
                <c:pt idx="3">
                  <c:v>Star 4</c:v>
                </c:pt>
                <c:pt idx="4">
                  <c:v>Star 5</c:v>
                </c:pt>
              </c:strCache>
            </c:strRef>
          </c:cat>
          <c:val>
            <c:numRef>
              <c:f>Sheet1!$L$13:$L$17</c:f>
              <c:numCache>
                <c:formatCode>General</c:formatCode>
                <c:ptCount val="5"/>
                <c:pt idx="0">
                  <c:v>3.776934E6</c:v>
                </c:pt>
                <c:pt idx="1">
                  <c:v>35935.0</c:v>
                </c:pt>
                <c:pt idx="2">
                  <c:v>2.161278E6</c:v>
                </c:pt>
                <c:pt idx="3">
                  <c:v>70018.0</c:v>
                </c:pt>
                <c:pt idx="4">
                  <c:v>75400.0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2016-17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Sheet1!$K$3:$K$7</c:f>
              <c:strCache>
                <c:ptCount val="5"/>
                <c:pt idx="0">
                  <c:v>Star 1</c:v>
                </c:pt>
                <c:pt idx="1">
                  <c:v>Star 2</c:v>
                </c:pt>
                <c:pt idx="2">
                  <c:v>Star 3</c:v>
                </c:pt>
                <c:pt idx="3">
                  <c:v>Star 4</c:v>
                </c:pt>
                <c:pt idx="4">
                  <c:v>Star 5</c:v>
                </c:pt>
              </c:strCache>
            </c:strRef>
          </c:cat>
          <c:val>
            <c:numRef>
              <c:f>Sheet1!$L$3:$L$7</c:f>
              <c:numCache>
                <c:formatCode>General</c:formatCode>
                <c:ptCount val="5"/>
                <c:pt idx="0">
                  <c:v>20.0</c:v>
                </c:pt>
                <c:pt idx="1">
                  <c:v>310323.0</c:v>
                </c:pt>
                <c:pt idx="2">
                  <c:v>4.334168E6</c:v>
                </c:pt>
                <c:pt idx="3">
                  <c:v>105953.0</c:v>
                </c:pt>
                <c:pt idx="4">
                  <c:v>1.679444E6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2018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Sheet1!$K$13:$K$17</c:f>
              <c:strCache>
                <c:ptCount val="5"/>
                <c:pt idx="0">
                  <c:v>Star 1</c:v>
                </c:pt>
                <c:pt idx="1">
                  <c:v>Star 2</c:v>
                </c:pt>
                <c:pt idx="2">
                  <c:v>Star 3</c:v>
                </c:pt>
                <c:pt idx="3">
                  <c:v>Star 4</c:v>
                </c:pt>
                <c:pt idx="4">
                  <c:v>Star 5</c:v>
                </c:pt>
              </c:strCache>
            </c:strRef>
          </c:cat>
          <c:val>
            <c:numRef>
              <c:f>Sheet1!$L$13:$L$17</c:f>
              <c:numCache>
                <c:formatCode>General</c:formatCode>
                <c:ptCount val="5"/>
                <c:pt idx="0">
                  <c:v>3.776934E6</c:v>
                </c:pt>
                <c:pt idx="1">
                  <c:v>35935.0</c:v>
                </c:pt>
                <c:pt idx="2">
                  <c:v>2.161278E6</c:v>
                </c:pt>
                <c:pt idx="3">
                  <c:v>70018.0</c:v>
                </c:pt>
                <c:pt idx="4">
                  <c:v>75400.0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2018 (Proposed)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Sheet1!$K$3:$K$7</c:f>
              <c:strCache>
                <c:ptCount val="5"/>
                <c:pt idx="0">
                  <c:v>Star 1</c:v>
                </c:pt>
                <c:pt idx="1">
                  <c:v>Star 2</c:v>
                </c:pt>
                <c:pt idx="2">
                  <c:v>Star 3</c:v>
                </c:pt>
                <c:pt idx="3">
                  <c:v>Star 4</c:v>
                </c:pt>
                <c:pt idx="4">
                  <c:v>Star 5</c:v>
                </c:pt>
              </c:strCache>
            </c:strRef>
          </c:cat>
          <c:val>
            <c:numRef>
              <c:f>Sheet1!$L$3:$L$7</c:f>
              <c:numCache>
                <c:formatCode>General</c:formatCode>
                <c:ptCount val="5"/>
                <c:pt idx="0">
                  <c:v>20.0</c:v>
                </c:pt>
                <c:pt idx="1">
                  <c:v>310323.0</c:v>
                </c:pt>
                <c:pt idx="2">
                  <c:v>4.334168E6</c:v>
                </c:pt>
                <c:pt idx="3">
                  <c:v>105953.0</c:v>
                </c:pt>
                <c:pt idx="4">
                  <c:v>1.679444E6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Year</c:v>
          </c:tx>
          <c:marker>
            <c:symbol val="none"/>
          </c:marker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Sheet2!$A$1:$A$11</c:f>
              <c:numCache>
                <c:formatCode>General</c:formatCode>
                <c:ptCount val="11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  <c:pt idx="9">
                  <c:v>2017.0</c:v>
                </c:pt>
                <c:pt idx="10">
                  <c:v>2018.0</c:v>
                </c:pt>
              </c:numCache>
            </c:numRef>
          </c:cat>
          <c:val>
            <c:numRef>
              <c:f>Sheet2!$B$1:$B$11</c:f>
              <c:numCache>
                <c:formatCode>General</c:formatCode>
                <c:ptCount val="11"/>
                <c:pt idx="0">
                  <c:v>2.61</c:v>
                </c:pt>
                <c:pt idx="1">
                  <c:v>2.66</c:v>
                </c:pt>
                <c:pt idx="2">
                  <c:v>2.72</c:v>
                </c:pt>
                <c:pt idx="3">
                  <c:v>2.79</c:v>
                </c:pt>
                <c:pt idx="4">
                  <c:v>2.83</c:v>
                </c:pt>
                <c:pt idx="5">
                  <c:v>2.95</c:v>
                </c:pt>
                <c:pt idx="6">
                  <c:v>2.98</c:v>
                </c:pt>
                <c:pt idx="7">
                  <c:v>3.17</c:v>
                </c:pt>
                <c:pt idx="8">
                  <c:v>3.26</c:v>
                </c:pt>
                <c:pt idx="9">
                  <c:v>3.3</c:v>
                </c:pt>
                <c:pt idx="10">
                  <c:v>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2887000"/>
        <c:axId val="-2124488984"/>
      </c:lineChart>
      <c:catAx>
        <c:axId val="-2082887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4488984"/>
        <c:crosses val="autoZero"/>
        <c:auto val="1"/>
        <c:lblAlgn val="ctr"/>
        <c:lblOffset val="100"/>
        <c:noMultiLvlLbl val="0"/>
      </c:catAx>
      <c:valAx>
        <c:axId val="-2124488984"/>
        <c:scaling>
          <c:orientation val="minMax"/>
          <c:max val="4.3"/>
          <c:min val="2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2887000"/>
        <c:crosses val="autoZero"/>
        <c:crossBetween val="between"/>
        <c:majorUnit val="0.3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 Capita Energy Consumption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Sheet2!$A$10:$B$10</c:f>
              <c:strCache>
                <c:ptCount val="1"/>
                <c:pt idx="0">
                  <c:v>TPES/Population toe/capita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Pt>
            <c:idx val="1"/>
            <c:bubble3D val="0"/>
            <c:spPr>
              <a:ln>
                <a:solidFill>
                  <a:srgbClr val="9BBB59"/>
                </a:solidFill>
              </a:ln>
            </c:spPr>
          </c:dPt>
          <c:dPt>
            <c:idx val="2"/>
            <c:bubble3D val="0"/>
            <c:spPr>
              <a:ln>
                <a:solidFill>
                  <a:srgbClr val="9BBB59"/>
                </a:solidFill>
              </a:ln>
            </c:spPr>
          </c:dPt>
          <c:dPt>
            <c:idx val="3"/>
            <c:bubble3D val="0"/>
            <c:spPr>
              <a:ln>
                <a:solidFill>
                  <a:srgbClr val="9BBB59"/>
                </a:solidFill>
              </a:ln>
            </c:spPr>
          </c:dPt>
          <c:dPt>
            <c:idx val="4"/>
            <c:bubble3D val="0"/>
            <c:spPr>
              <a:ln>
                <a:solidFill>
                  <a:srgbClr val="9BBB59"/>
                </a:solidFill>
              </a:ln>
            </c:spPr>
          </c:dPt>
          <c:dPt>
            <c:idx val="5"/>
            <c:bubble3D val="0"/>
            <c:spPr>
              <a:ln>
                <a:solidFill>
                  <a:srgbClr val="9BBB59"/>
                </a:solidFill>
              </a:ln>
            </c:spPr>
          </c:dPt>
          <c:dPt>
            <c:idx val="6"/>
            <c:bubble3D val="0"/>
            <c:spPr>
              <a:ln>
                <a:solidFill>
                  <a:srgbClr val="9BBB59"/>
                </a:solidFill>
              </a:ln>
            </c:spPr>
          </c:dPt>
          <c:dPt>
            <c:idx val="7"/>
            <c:bubble3D val="0"/>
            <c:spPr>
              <a:ln>
                <a:solidFill>
                  <a:srgbClr val="9BBB59"/>
                </a:solidFill>
              </a:ln>
            </c:spPr>
          </c:dPt>
          <c:dPt>
            <c:idx val="8"/>
            <c:bubble3D val="0"/>
            <c:spPr>
              <a:ln>
                <a:solidFill>
                  <a:srgbClr val="9BBB59"/>
                </a:solidFill>
              </a:ln>
            </c:spPr>
          </c:dPt>
          <c:dPt>
            <c:idx val="9"/>
            <c:bubble3D val="0"/>
            <c:spPr>
              <a:ln>
                <a:solidFill>
                  <a:srgbClr val="9BBB59"/>
                </a:solidFill>
              </a:ln>
            </c:spPr>
          </c:dPt>
          <c:dPt>
            <c:idx val="10"/>
            <c:bubble3D val="0"/>
            <c:spPr>
              <a:ln>
                <a:solidFill>
                  <a:schemeClr val="accent3"/>
                </a:solidFill>
              </a:ln>
            </c:spPr>
          </c:dPt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Sheet2!$C$3:$AB$3</c:f>
              <c:numCache>
                <c:formatCode>General</c:formatCode>
                <c:ptCount val="26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  <c:pt idx="18">
                  <c:v>2023.0</c:v>
                </c:pt>
                <c:pt idx="19">
                  <c:v>2024.0</c:v>
                </c:pt>
                <c:pt idx="20">
                  <c:v>2025.0</c:v>
                </c:pt>
                <c:pt idx="21">
                  <c:v>2026.0</c:v>
                </c:pt>
                <c:pt idx="22">
                  <c:v>2027.0</c:v>
                </c:pt>
                <c:pt idx="23">
                  <c:v>2028.0</c:v>
                </c:pt>
                <c:pt idx="24">
                  <c:v>2029.0</c:v>
                </c:pt>
                <c:pt idx="25">
                  <c:v>2030.0</c:v>
                </c:pt>
              </c:numCache>
            </c:numRef>
          </c:cat>
          <c:val>
            <c:numRef>
              <c:f>Sheet2!$C$10:$AB$10</c:f>
              <c:numCache>
                <c:formatCode>0.00</c:formatCode>
                <c:ptCount val="26"/>
                <c:pt idx="0">
                  <c:v>0.45105869810282</c:v>
                </c:pt>
                <c:pt idx="1">
                  <c:v>0.467502517016754</c:v>
                </c:pt>
                <c:pt idx="2">
                  <c:v>0.486551551678831</c:v>
                </c:pt>
                <c:pt idx="3">
                  <c:v>0.503069995906672</c:v>
                </c:pt>
                <c:pt idx="4">
                  <c:v>0.546220494490109</c:v>
                </c:pt>
                <c:pt idx="5">
                  <c:v>0.563140236720038</c:v>
                </c:pt>
                <c:pt idx="6">
                  <c:v>0.579293759268909</c:v>
                </c:pt>
                <c:pt idx="7">
                  <c:v>0.600170941523754</c:v>
                </c:pt>
                <c:pt idx="8">
                  <c:v>0.606776084407972</c:v>
                </c:pt>
                <c:pt idx="9">
                  <c:v>0.637841718842885</c:v>
                </c:pt>
                <c:pt idx="10">
                  <c:v>0.649197208344457</c:v>
                </c:pt>
                <c:pt idx="11">
                  <c:v>0.665592355461416</c:v>
                </c:pt>
                <c:pt idx="12">
                  <c:v>0.680753539039378</c:v>
                </c:pt>
                <c:pt idx="13">
                  <c:v>0.6952147955949</c:v>
                </c:pt>
                <c:pt idx="14">
                  <c:v>0.709001478860987</c:v>
                </c:pt>
                <c:pt idx="15">
                  <c:v>0.722137732648758</c:v>
                </c:pt>
                <c:pt idx="16">
                  <c:v>0.734646562170855</c:v>
                </c:pt>
                <c:pt idx="17">
                  <c:v>0.746549900378338</c:v>
                </c:pt>
                <c:pt idx="18">
                  <c:v>0.757868669713097</c:v>
                </c:pt>
                <c:pt idx="19">
                  <c:v>0.768622839641216</c:v>
                </c:pt>
                <c:pt idx="20">
                  <c:v>0.778831480299802</c:v>
                </c:pt>
                <c:pt idx="21">
                  <c:v>0.788512812560159</c:v>
                </c:pt>
                <c:pt idx="22">
                  <c:v>0.797684254783538</c:v>
                </c:pt>
                <c:pt idx="23">
                  <c:v>0.806362466521594</c:v>
                </c:pt>
                <c:pt idx="24">
                  <c:v>0.814563389391979</c:v>
                </c:pt>
                <c:pt idx="25">
                  <c:v>0.822302285339832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1903336"/>
        <c:axId val="-2101900264"/>
      </c:lineChart>
      <c:catAx>
        <c:axId val="-210190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400000"/>
          <a:lstStyle/>
          <a:p>
            <a:pPr>
              <a:defRPr/>
            </a:pPr>
            <a:endParaRPr lang="en-US"/>
          </a:p>
        </c:txPr>
        <c:crossAx val="-2101900264"/>
        <c:crosses val="autoZero"/>
        <c:auto val="1"/>
        <c:lblAlgn val="ctr"/>
        <c:lblOffset val="100"/>
        <c:noMultiLvlLbl val="0"/>
      </c:catAx>
      <c:valAx>
        <c:axId val="-2101900264"/>
        <c:scaling>
          <c:orientation val="minMax"/>
          <c:min val="0.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toe/Capita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-2101903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Sheet2!$A$22:$B$22</c:f>
              <c:strCache>
                <c:ptCount val="1"/>
                <c:pt idx="0">
                  <c:v>Residential Elec (Mtoe)</c:v>
                </c:pt>
              </c:strCache>
            </c:strRef>
          </c:tx>
          <c:marker>
            <c:symbol val="none"/>
          </c:marker>
          <c:trendline>
            <c:trendlineType val="poly"/>
            <c:order val="2"/>
            <c:dispRSqr val="1"/>
            <c:dispEq val="1"/>
            <c:trendlineLbl>
              <c:layout>
                <c:manualLayout>
                  <c:x val="0.417884036905764"/>
                  <c:y val="-0.05891056957296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</c:trendlineLbl>
          </c:trendline>
          <c:val>
            <c:numRef>
              <c:f>Sheet2!$C$22:$M$22</c:f>
              <c:numCache>
                <c:formatCode>General</c:formatCode>
                <c:ptCount val="11"/>
                <c:pt idx="0">
                  <c:v>9.130000000000001</c:v>
                </c:pt>
                <c:pt idx="1">
                  <c:v>10.16</c:v>
                </c:pt>
                <c:pt idx="2">
                  <c:v>10.68</c:v>
                </c:pt>
                <c:pt idx="3">
                  <c:v>11.38</c:v>
                </c:pt>
                <c:pt idx="4">
                  <c:v>12.5</c:v>
                </c:pt>
                <c:pt idx="5">
                  <c:v>13.73</c:v>
                </c:pt>
                <c:pt idx="6">
                  <c:v>15.2</c:v>
                </c:pt>
                <c:pt idx="7">
                  <c:v>16.19</c:v>
                </c:pt>
                <c:pt idx="8">
                  <c:v>17.6</c:v>
                </c:pt>
                <c:pt idx="9">
                  <c:v>19.09</c:v>
                </c:pt>
                <c:pt idx="10">
                  <c:v>21.24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182712"/>
        <c:axId val="2109091016"/>
      </c:lineChart>
      <c:catAx>
        <c:axId val="2109182712"/>
        <c:scaling>
          <c:orientation val="minMax"/>
        </c:scaling>
        <c:delete val="0"/>
        <c:axPos val="b"/>
        <c:majorTickMark val="out"/>
        <c:minorTickMark val="none"/>
        <c:tickLblPos val="nextTo"/>
        <c:crossAx val="2109091016"/>
        <c:crosses val="autoZero"/>
        <c:auto val="1"/>
        <c:lblAlgn val="ctr"/>
        <c:lblOffset val="100"/>
        <c:noMultiLvlLbl val="0"/>
      </c:catAx>
      <c:valAx>
        <c:axId val="2109091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9182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Sheet2!$A$23:$B$23</c:f>
              <c:strCache>
                <c:ptCount val="1"/>
                <c:pt idx="0">
                  <c:v>Commercial Elec (Mtoe)</c:v>
                </c:pt>
              </c:strCache>
            </c:strRef>
          </c:tx>
          <c:marker>
            <c:symbol val="none"/>
          </c:marker>
          <c:trendline>
            <c:trendlineType val="poly"/>
            <c:order val="2"/>
            <c:dispRSqr val="1"/>
            <c:dispEq val="1"/>
            <c:trendlineLbl>
              <c:layout>
                <c:manualLayout>
                  <c:x val="0.383896985166822"/>
                  <c:y val="-0.071427236163824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</c:trendlineLbl>
          </c:trendline>
          <c:val>
            <c:numRef>
              <c:f>Sheet2!$C$23:$M$23</c:f>
              <c:numCache>
                <c:formatCode>General</c:formatCode>
                <c:ptCount val="11"/>
                <c:pt idx="0">
                  <c:v>3.61</c:v>
                </c:pt>
                <c:pt idx="1">
                  <c:v>4.07</c:v>
                </c:pt>
                <c:pt idx="2">
                  <c:v>4.3</c:v>
                </c:pt>
                <c:pt idx="3">
                  <c:v>4.8</c:v>
                </c:pt>
                <c:pt idx="4">
                  <c:v>5.37</c:v>
                </c:pt>
                <c:pt idx="5">
                  <c:v>5.87</c:v>
                </c:pt>
                <c:pt idx="6">
                  <c:v>6.1</c:v>
                </c:pt>
                <c:pt idx="7">
                  <c:v>6.649999999999999</c:v>
                </c:pt>
                <c:pt idx="8">
                  <c:v>6.8</c:v>
                </c:pt>
                <c:pt idx="9">
                  <c:v>7.14</c:v>
                </c:pt>
                <c:pt idx="10">
                  <c:v>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148568"/>
        <c:axId val="2107061944"/>
      </c:lineChart>
      <c:catAx>
        <c:axId val="2109148568"/>
        <c:scaling>
          <c:orientation val="minMax"/>
        </c:scaling>
        <c:delete val="0"/>
        <c:axPos val="b"/>
        <c:majorTickMark val="out"/>
        <c:minorTickMark val="none"/>
        <c:tickLblPos val="nextTo"/>
        <c:crossAx val="2107061944"/>
        <c:crosses val="autoZero"/>
        <c:auto val="1"/>
        <c:lblAlgn val="ctr"/>
        <c:lblOffset val="100"/>
        <c:noMultiLvlLbl val="0"/>
      </c:catAx>
      <c:valAx>
        <c:axId val="2107061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9148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Building Sector Growth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Sheet4!$A$5:$B$5</c:f>
              <c:strCache>
                <c:ptCount val="1"/>
                <c:pt idx="0">
                  <c:v>Residential Mtoe</c:v>
                </c:pt>
              </c:strCache>
            </c:strRef>
          </c:tx>
          <c:marker>
            <c:symbol val="none"/>
          </c:marker>
          <c:cat>
            <c:numRef>
              <c:f>Sheet4!$C$4:$AB$4</c:f>
              <c:numCache>
                <c:formatCode>General</c:formatCode>
                <c:ptCount val="26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  <c:pt idx="18">
                  <c:v>2023.0</c:v>
                </c:pt>
                <c:pt idx="19">
                  <c:v>2024.0</c:v>
                </c:pt>
                <c:pt idx="20">
                  <c:v>2025.0</c:v>
                </c:pt>
                <c:pt idx="21">
                  <c:v>2026.0</c:v>
                </c:pt>
                <c:pt idx="22">
                  <c:v>2027.0</c:v>
                </c:pt>
                <c:pt idx="23">
                  <c:v>2028.0</c:v>
                </c:pt>
                <c:pt idx="24">
                  <c:v>2029.0</c:v>
                </c:pt>
                <c:pt idx="25">
                  <c:v>2030.0</c:v>
                </c:pt>
              </c:numCache>
            </c:numRef>
          </c:cat>
          <c:val>
            <c:numRef>
              <c:f>Sheet4!$C$5:$AB$5</c:f>
              <c:numCache>
                <c:formatCode>General</c:formatCode>
                <c:ptCount val="26"/>
                <c:pt idx="0">
                  <c:v>9.130000000000001</c:v>
                </c:pt>
                <c:pt idx="1">
                  <c:v>10.16</c:v>
                </c:pt>
                <c:pt idx="2">
                  <c:v>10.68</c:v>
                </c:pt>
                <c:pt idx="3">
                  <c:v>11.38</c:v>
                </c:pt>
                <c:pt idx="4">
                  <c:v>12.5</c:v>
                </c:pt>
                <c:pt idx="5">
                  <c:v>13.73</c:v>
                </c:pt>
                <c:pt idx="6">
                  <c:v>15.2</c:v>
                </c:pt>
                <c:pt idx="7">
                  <c:v>16.19</c:v>
                </c:pt>
                <c:pt idx="8">
                  <c:v>17.6</c:v>
                </c:pt>
                <c:pt idx="9">
                  <c:v>19.09</c:v>
                </c:pt>
                <c:pt idx="10">
                  <c:v>21.24</c:v>
                </c:pt>
                <c:pt idx="11" formatCode="0.00">
                  <c:v>22.8497</c:v>
                </c:pt>
                <c:pt idx="12" formatCode="0.00">
                  <c:v>24.7933</c:v>
                </c:pt>
                <c:pt idx="13" formatCode="0.00">
                  <c:v>26.8551</c:v>
                </c:pt>
                <c:pt idx="14" formatCode="0.00">
                  <c:v>29.0351</c:v>
                </c:pt>
                <c:pt idx="15" formatCode="0.00">
                  <c:v>31.3333</c:v>
                </c:pt>
                <c:pt idx="16" formatCode="0.00">
                  <c:v>33.7497</c:v>
                </c:pt>
                <c:pt idx="17" formatCode="0.00">
                  <c:v>36.2843</c:v>
                </c:pt>
                <c:pt idx="18" formatCode="0.00">
                  <c:v>38.9371</c:v>
                </c:pt>
                <c:pt idx="19" formatCode="0.00">
                  <c:v>41.7081</c:v>
                </c:pt>
                <c:pt idx="20" formatCode="0.00">
                  <c:v>44.5973</c:v>
                </c:pt>
                <c:pt idx="21" formatCode="0.00">
                  <c:v>47.6047</c:v>
                </c:pt>
                <c:pt idx="22" formatCode="0.00">
                  <c:v>50.7303</c:v>
                </c:pt>
                <c:pt idx="23" formatCode="0.00">
                  <c:v>53.9741</c:v>
                </c:pt>
                <c:pt idx="24" formatCode="0.00">
                  <c:v>57.3361</c:v>
                </c:pt>
                <c:pt idx="25" formatCode="0.00">
                  <c:v>60.8163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Sheet4!$A$6:$B$6</c:f>
              <c:strCache>
                <c:ptCount val="1"/>
                <c:pt idx="0">
                  <c:v>Commercial Mtoe</c:v>
                </c:pt>
              </c:strCache>
            </c:strRef>
          </c:tx>
          <c:marker>
            <c:symbol val="none"/>
          </c:marker>
          <c:cat>
            <c:numRef>
              <c:f>Sheet4!$C$4:$AB$4</c:f>
              <c:numCache>
                <c:formatCode>General</c:formatCode>
                <c:ptCount val="26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  <c:pt idx="18">
                  <c:v>2023.0</c:v>
                </c:pt>
                <c:pt idx="19">
                  <c:v>2024.0</c:v>
                </c:pt>
                <c:pt idx="20">
                  <c:v>2025.0</c:v>
                </c:pt>
                <c:pt idx="21">
                  <c:v>2026.0</c:v>
                </c:pt>
                <c:pt idx="22">
                  <c:v>2027.0</c:v>
                </c:pt>
                <c:pt idx="23">
                  <c:v>2028.0</c:v>
                </c:pt>
                <c:pt idx="24">
                  <c:v>2029.0</c:v>
                </c:pt>
                <c:pt idx="25">
                  <c:v>2030.0</c:v>
                </c:pt>
              </c:numCache>
            </c:numRef>
          </c:cat>
          <c:val>
            <c:numRef>
              <c:f>Sheet4!$C$6:$AB$6</c:f>
              <c:numCache>
                <c:formatCode>General</c:formatCode>
                <c:ptCount val="26"/>
                <c:pt idx="0">
                  <c:v>3.61</c:v>
                </c:pt>
                <c:pt idx="1">
                  <c:v>4.07</c:v>
                </c:pt>
                <c:pt idx="2">
                  <c:v>4.3</c:v>
                </c:pt>
                <c:pt idx="3">
                  <c:v>4.8</c:v>
                </c:pt>
                <c:pt idx="4">
                  <c:v>5.37</c:v>
                </c:pt>
                <c:pt idx="5">
                  <c:v>5.87</c:v>
                </c:pt>
                <c:pt idx="6">
                  <c:v>6.1</c:v>
                </c:pt>
                <c:pt idx="7">
                  <c:v>6.649999999999999</c:v>
                </c:pt>
                <c:pt idx="8">
                  <c:v>6.8</c:v>
                </c:pt>
                <c:pt idx="9">
                  <c:v>7.14</c:v>
                </c:pt>
                <c:pt idx="10">
                  <c:v>8.0</c:v>
                </c:pt>
                <c:pt idx="11" formatCode="0.00">
                  <c:v>8.205</c:v>
                </c:pt>
                <c:pt idx="12" formatCode="0.00">
                  <c:v>8.6191</c:v>
                </c:pt>
                <c:pt idx="13" formatCode="0.00">
                  <c:v>9.0324</c:v>
                </c:pt>
                <c:pt idx="14" formatCode="0.00">
                  <c:v>9.444899999999998</c:v>
                </c:pt>
                <c:pt idx="15" formatCode="0.00">
                  <c:v>9.8566</c:v>
                </c:pt>
                <c:pt idx="16" formatCode="0.00">
                  <c:v>10.2675</c:v>
                </c:pt>
                <c:pt idx="17" formatCode="0.00">
                  <c:v>10.6776</c:v>
                </c:pt>
                <c:pt idx="18" formatCode="0.00">
                  <c:v>11.0869</c:v>
                </c:pt>
                <c:pt idx="19" formatCode="0.00">
                  <c:v>11.4954</c:v>
                </c:pt>
                <c:pt idx="20" formatCode="0.00">
                  <c:v>11.9031</c:v>
                </c:pt>
                <c:pt idx="21" formatCode="0.00">
                  <c:v>12.31</c:v>
                </c:pt>
                <c:pt idx="22" formatCode="0.00">
                  <c:v>12.7161</c:v>
                </c:pt>
                <c:pt idx="23" formatCode="0.00">
                  <c:v>13.1214</c:v>
                </c:pt>
                <c:pt idx="24" formatCode="0.00">
                  <c:v>13.5259</c:v>
                </c:pt>
                <c:pt idx="25" formatCode="0.00">
                  <c:v>13.9296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157768"/>
        <c:axId val="2106785880"/>
      </c:lineChart>
      <c:catAx>
        <c:axId val="-212915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06785880"/>
        <c:crosses val="autoZero"/>
        <c:auto val="1"/>
        <c:lblAlgn val="ctr"/>
        <c:lblOffset val="100"/>
        <c:noMultiLvlLbl val="0"/>
      </c:catAx>
      <c:valAx>
        <c:axId val="2106785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toe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291577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Electricity Consumption – </a:t>
            </a:r>
            <a:r>
              <a:rPr lang="en-US" dirty="0" smtClean="0"/>
              <a:t>1200 </a:t>
            </a:r>
            <a:r>
              <a:rPr lang="en-US" dirty="0"/>
              <a:t>BU</a:t>
            </a:r>
          </a:p>
        </c:rich>
      </c:tx>
      <c:layout>
        <c:manualLayout>
          <c:xMode val="edge"/>
          <c:yMode val="edge"/>
          <c:x val="0.1144606399943"/>
          <c:y val="0.029079159935379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1654279026786"/>
          <c:y val="0.286154081468479"/>
          <c:w val="0.486348450654446"/>
          <c:h val="0.66981570183874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2"/>
          </c:dPt>
          <c:dPt>
            <c:idx val="1"/>
            <c:bubble3D val="0"/>
            <c:explosion val="12"/>
          </c:dPt>
          <c:dLbls>
            <c:dLbl>
              <c:idx val="1"/>
              <c:layout>
                <c:manualLayout>
                  <c:x val="-0.0814971896436956"/>
                  <c:y val="0.1333383356192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80023979006321"/>
                  <c:y val="0.3019543305726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36158462605532"/>
                  <c:y val="0.09637096182654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55345439483568"/>
                  <c:y val="0.05774153044456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Sheet1!$A$65:$A$72</c:f>
              <c:strCache>
                <c:ptCount val="8"/>
                <c:pt idx="0">
                  <c:v>Domestic</c:v>
                </c:pt>
                <c:pt idx="1">
                  <c:v>Commercial</c:v>
                </c:pt>
                <c:pt idx="2">
                  <c:v>Industry</c:v>
                </c:pt>
                <c:pt idx="3">
                  <c:v>Agriculture</c:v>
                </c:pt>
                <c:pt idx="4">
                  <c:v>Public Lighting</c:v>
                </c:pt>
                <c:pt idx="5">
                  <c:v>Traction</c:v>
                </c:pt>
                <c:pt idx="6">
                  <c:v>Public Works</c:v>
                </c:pt>
                <c:pt idx="7">
                  <c:v>Misc</c:v>
                </c:pt>
              </c:strCache>
            </c:strRef>
          </c:cat>
          <c:val>
            <c:numRef>
              <c:f>Sheet1!$B$65:$B$72</c:f>
              <c:numCache>
                <c:formatCode>0.00%</c:formatCode>
                <c:ptCount val="8"/>
                <c:pt idx="0">
                  <c:v>0.265863708277376</c:v>
                </c:pt>
                <c:pt idx="1">
                  <c:v>0.0987884389967708</c:v>
                </c:pt>
                <c:pt idx="2">
                  <c:v>0.348880916183233</c:v>
                </c:pt>
                <c:pt idx="3">
                  <c:v>0.202749750657124</c:v>
                </c:pt>
                <c:pt idx="4">
                  <c:v>0.0113714640977129</c:v>
                </c:pt>
                <c:pt idx="5">
                  <c:v>0.0206936172472181</c:v>
                </c:pt>
                <c:pt idx="6">
                  <c:v>0.0254799911936136</c:v>
                </c:pt>
                <c:pt idx="7">
                  <c:v>0.0261721133469523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Segment Share of Air Conditioning</a:t>
            </a:r>
          </a:p>
          <a:p>
            <a:pPr>
              <a:defRPr/>
            </a:pP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2341426071741"/>
          <c:y val="0.220663458734325"/>
          <c:w val="0.559206255468067"/>
          <c:h val="0.550038939804656"/>
        </c:manualLayout>
      </c:layout>
      <c:pieChart>
        <c:varyColors val="1"/>
        <c:ser>
          <c:idx val="0"/>
          <c:order val="0"/>
          <c:explosion val="13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Sheet1!$A$14:$A$18</c:f>
              <c:strCache>
                <c:ptCount val="5"/>
                <c:pt idx="0">
                  <c:v>Room Air Conditioner</c:v>
                </c:pt>
                <c:pt idx="1">
                  <c:v>Central Plant (Chiller)</c:v>
                </c:pt>
                <c:pt idx="2">
                  <c:v>Duct/Package</c:v>
                </c:pt>
                <c:pt idx="3">
                  <c:v>VRF</c:v>
                </c:pt>
                <c:pt idx="4">
                  <c:v>Precision</c:v>
                </c:pt>
              </c:strCache>
            </c:strRef>
          </c:cat>
          <c:val>
            <c:numRef>
              <c:f>Sheet1!$B$14:$B$18</c:f>
              <c:numCache>
                <c:formatCode>General</c:formatCode>
                <c:ptCount val="5"/>
                <c:pt idx="0">
                  <c:v>50.0</c:v>
                </c:pt>
                <c:pt idx="1">
                  <c:v>24.0</c:v>
                </c:pt>
                <c:pt idx="2">
                  <c:v>14.0</c:v>
                </c:pt>
                <c:pt idx="3">
                  <c:v>6.0</c:v>
                </c:pt>
                <c:pt idx="4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0863519403824522"/>
          <c:y val="0.835106766315227"/>
          <c:w val="0.850708661417323"/>
          <c:h val="0.1604899387576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Room Air Conditioner Market</a:t>
            </a:r>
          </a:p>
          <a:p>
            <a:pPr>
              <a:defRPr/>
            </a:pP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885498687664"/>
          <c:y val="0.233711286089239"/>
          <c:w val="0.535623359580053"/>
          <c:h val="0.535623359580053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8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Sheet1!$A$21:$A$22</c:f>
              <c:strCache>
                <c:ptCount val="2"/>
                <c:pt idx="0">
                  <c:v>Commercial</c:v>
                </c:pt>
                <c:pt idx="1">
                  <c:v>Residential</c:v>
                </c:pt>
              </c:strCache>
            </c:strRef>
          </c:cat>
          <c:val>
            <c:numRef>
              <c:f>Sheet1!$B$21:$B$22</c:f>
              <c:numCache>
                <c:formatCode>General</c:formatCode>
                <c:ptCount val="2"/>
                <c:pt idx="0">
                  <c:v>40.0</c:v>
                </c:pt>
                <c:pt idx="1">
                  <c:v>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21736688348739"/>
          <c:y val="0.857974167702721"/>
          <c:w val="0.660193769257104"/>
          <c:h val="0.1392726895980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2016-17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Sheet1!$K$3:$K$7</c:f>
              <c:strCache>
                <c:ptCount val="5"/>
                <c:pt idx="0">
                  <c:v>Star 1</c:v>
                </c:pt>
                <c:pt idx="1">
                  <c:v>Star 2</c:v>
                </c:pt>
                <c:pt idx="2">
                  <c:v>Star 3</c:v>
                </c:pt>
                <c:pt idx="3">
                  <c:v>Star 4</c:v>
                </c:pt>
                <c:pt idx="4">
                  <c:v>Star 5</c:v>
                </c:pt>
              </c:strCache>
            </c:strRef>
          </c:cat>
          <c:val>
            <c:numRef>
              <c:f>Sheet1!$L$3:$L$7</c:f>
              <c:numCache>
                <c:formatCode>General</c:formatCode>
                <c:ptCount val="5"/>
                <c:pt idx="0">
                  <c:v>20.0</c:v>
                </c:pt>
                <c:pt idx="1">
                  <c:v>310323.0</c:v>
                </c:pt>
                <c:pt idx="2">
                  <c:v>4.334168E6</c:v>
                </c:pt>
                <c:pt idx="3">
                  <c:v>105953.0</c:v>
                </c:pt>
                <c:pt idx="4">
                  <c:v>1.679444E6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B291D-1992-C740-A6BC-153664025F1B}" type="datetimeFigureOut">
              <a:rPr lang="en-US" smtClean="0"/>
              <a:t>17/01/18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BB4A5-C27D-FA4A-91B1-3822F3D9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53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49404-F500-FA4A-A714-B678EA30C2BC}" type="datetimeFigureOut">
              <a:rPr lang="en-US" smtClean="0"/>
              <a:t>17/01/18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04DFC-9A49-8147-85A9-7545B3F45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06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Surviving Stock: 25.67 million units of Room AC </a:t>
            </a:r>
          </a:p>
          <a:p>
            <a:r>
              <a:rPr lang="en-US" dirty="0" err="1" smtClean="0"/>
              <a:t>Eq</a:t>
            </a:r>
            <a:r>
              <a:rPr lang="en-US" dirty="0" smtClean="0"/>
              <a:t> TR</a:t>
            </a:r>
            <a:r>
              <a:rPr lang="en-US" baseline="0" dirty="0" smtClean="0"/>
              <a:t> is 34.65 million TR (Average of Country is 1.35 TR per Room AC)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Average EER is 3.1</a:t>
            </a:r>
          </a:p>
          <a:p>
            <a:r>
              <a:rPr lang="en-US" dirty="0" smtClean="0"/>
              <a:t>Hence 39.18 GW connected load due to Room Air Conditioner</a:t>
            </a:r>
          </a:p>
          <a:p>
            <a:endParaRPr lang="en-US" dirty="0" smtClean="0"/>
          </a:p>
          <a:p>
            <a:r>
              <a:rPr lang="en-US" dirty="0" smtClean="0"/>
              <a:t>RAC is 50% of total cooling</a:t>
            </a:r>
            <a:r>
              <a:rPr lang="en-US" baseline="0" dirty="0" smtClean="0"/>
              <a:t> Market, Hence 70-80 GW connected load due to cooling in India in 2014</a:t>
            </a:r>
          </a:p>
          <a:p>
            <a:r>
              <a:rPr lang="en-US" baseline="0" dirty="0" smtClean="0"/>
              <a:t>Annual electricity consumption is based on 1200 hours of operation and 50% working out of total connected load, hence about 48 BU with 80GW connected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07336-1F45-AF4E-B188-5604374173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9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214 AC &amp; cooler per 1000 urban household,</a:t>
            </a:r>
            <a:r>
              <a:rPr lang="en-US" baseline="0" dirty="0" smtClean="0"/>
              <a:t> with assumption of 30% AC and 70% cooler in urban household. This ratio will be 64/1000 household which is about 6.4% penetration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07336-1F45-AF4E-B188-5604374173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8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4.wdp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6EEB-5B9D-E14A-B59D-34C5DB80AFD7}" type="datetime1">
              <a:rPr lang="en-IN" smtClean="0"/>
              <a:t>17/01/18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37" y="314979"/>
            <a:ext cx="7814403" cy="1143000"/>
          </a:xfrm>
        </p:spPr>
        <p:txBody>
          <a:bodyPr/>
          <a:lstStyle>
            <a:lvl1pPr algn="l">
              <a:defRPr sz="38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6141" y="6356350"/>
            <a:ext cx="2133600" cy="365125"/>
          </a:xfrm>
        </p:spPr>
        <p:txBody>
          <a:bodyPr/>
          <a:lstStyle/>
          <a:p>
            <a:fld id="{98BA21CB-7832-A74E-B2FF-356950611320}" type="datetime1">
              <a:rPr lang="en-IN" smtClean="0"/>
              <a:t>17/01/18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4260" y="6356350"/>
            <a:ext cx="2133600" cy="365125"/>
          </a:xfrm>
        </p:spPr>
        <p:txBody>
          <a:bodyPr/>
          <a:lstStyle/>
          <a:p>
            <a:fld id="{5B7FD803-93AE-8246-A74D-7BE538E7909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4" descr="imag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19" y="470582"/>
            <a:ext cx="674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s (1)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95" b="8002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41" b="11420"/>
          <a:stretch/>
        </p:blipFill>
        <p:spPr bwMode="auto">
          <a:xfrm>
            <a:off x="8251020" y="6152487"/>
            <a:ext cx="862166" cy="70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hp\AppData\Local\Microsoft\Windows\Temporary Internet Files\Content.Outlook\9L8CJZBL\Bachat Ke sitare dost Hamare Logo (2)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6156325"/>
            <a:ext cx="6953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E3CB-0AC3-5F42-8880-D5B14A4B41C8}" type="datetime1">
              <a:rPr lang="en-IN" smtClean="0"/>
              <a:t>17/01/18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E512-797C-DC42-BF13-148F91647BAC}" type="datetime1">
              <a:rPr lang="en-IN" smtClean="0"/>
              <a:t>17/01/18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0F3F-4A19-BF41-B9B9-D0B20E66CE06}" type="datetime1">
              <a:rPr lang="en-IN" smtClean="0"/>
              <a:t>17/01/18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787-6626-CE4B-88CE-0CCFDD039C8D}" type="datetime1">
              <a:rPr lang="en-IN" smtClean="0"/>
              <a:t>17/01/18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4901-BDDC-554A-ABA0-CCD467D2A121}" type="datetime1">
              <a:rPr lang="en-IN" smtClean="0"/>
              <a:t>17/01/18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674"/>
            <a:ext cx="7498323" cy="838200"/>
          </a:xfrm>
        </p:spPr>
        <p:txBody>
          <a:bodyPr/>
          <a:lstStyle>
            <a:lvl1pPr algn="l">
              <a:defRPr sz="3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935"/>
            <a:ext cx="8468507" cy="4729818"/>
          </a:xfrm>
        </p:spPr>
        <p:txBody>
          <a:bodyPr>
            <a:normAutofit/>
          </a:bodyPr>
          <a:lstStyle>
            <a:lvl1pPr marL="457200" indent="-457200">
              <a:spcBef>
                <a:spcPts val="1200"/>
              </a:spcBef>
              <a:buFont typeface="Wingdings" charset="2"/>
              <a:buChar char="u"/>
              <a:defRPr sz="2000">
                <a:latin typeface="Arial"/>
                <a:cs typeface="Arial"/>
              </a:defRPr>
            </a:lvl1pPr>
            <a:lvl2pPr marL="914400" indent="-457200">
              <a:spcBef>
                <a:spcPts val="600"/>
              </a:spcBef>
              <a:buFont typeface="Wingdings" charset="2"/>
              <a:buChar char="u"/>
              <a:defRPr sz="1800">
                <a:latin typeface="Arial"/>
                <a:cs typeface="Arial"/>
              </a:defRPr>
            </a:lvl2pPr>
            <a:lvl3pPr marL="1263650" indent="-349250">
              <a:spcBef>
                <a:spcPts val="300"/>
              </a:spcBef>
              <a:buFont typeface="Arial"/>
              <a:buChar char="•"/>
              <a:defRPr sz="1800">
                <a:latin typeface="Arial"/>
                <a:cs typeface="Arial"/>
              </a:defRPr>
            </a:lvl3pPr>
            <a:lvl4pPr marL="1600200" indent="-336550">
              <a:spcBef>
                <a:spcPts val="300"/>
              </a:spcBef>
              <a:buFont typeface="Wingdings" charset="2"/>
              <a:buChar char="Ø"/>
              <a:defRPr sz="1400">
                <a:latin typeface="Arial"/>
                <a:cs typeface="Arial"/>
              </a:defRPr>
            </a:lvl4pPr>
            <a:lvl5pPr marL="1946275" indent="-346075">
              <a:spcBef>
                <a:spcPts val="300"/>
              </a:spcBef>
              <a:buFont typeface="Courier New"/>
              <a:buChar char="o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9023" y="6356350"/>
            <a:ext cx="1858739" cy="365125"/>
          </a:xfrm>
        </p:spPr>
        <p:txBody>
          <a:bodyPr/>
          <a:lstStyle/>
          <a:p>
            <a:fld id="{83696CC5-E85F-004F-967D-90013BAF6341}" type="datetime1">
              <a:rPr lang="en-IN" smtClean="0"/>
              <a:t>17/01/18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2675" y="6356350"/>
            <a:ext cx="1966759" cy="365125"/>
          </a:xfrm>
        </p:spPr>
        <p:txBody>
          <a:bodyPr/>
          <a:lstStyle/>
          <a:p>
            <a:fld id="{5B7FD803-93AE-8246-A74D-7BE538E790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imag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19" y="300674"/>
            <a:ext cx="674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ages (1)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95" b="8002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41" b="11420"/>
          <a:stretch/>
        </p:blipFill>
        <p:spPr bwMode="auto">
          <a:xfrm>
            <a:off x="8449434" y="6314851"/>
            <a:ext cx="663751" cy="5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hp\AppData\Local\Microsoft\Windows\Temporary Internet Files\Content.Outlook\9L8CJZBL\Bachat Ke sitare dost Hamare Logo (2)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6356349"/>
            <a:ext cx="46293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80004"/>
            <a:ext cx="8925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 userDrawn="1"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75CBC4C4-DBFF-BB46-9180-5C00C87DF8B1}" type="datetime1">
              <a:rPr lang="en-IN" smtClean="0"/>
              <a:t>17/01/18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BE5E05F-9C89-024E-B634-BB7359D2F029}" type="datetime1">
              <a:rPr lang="en-IN" smtClean="0"/>
              <a:t>17/01/18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77" y="314979"/>
            <a:ext cx="7796763" cy="1143000"/>
          </a:xfrm>
        </p:spPr>
        <p:txBody>
          <a:bodyPr/>
          <a:lstStyle>
            <a:lvl1pPr algn="l">
              <a:defRPr sz="3800">
                <a:solidFill>
                  <a:srgbClr val="2F58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187" y="1568627"/>
            <a:ext cx="4091748" cy="4583860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2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586753"/>
            <a:ext cx="4277507" cy="4583860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2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2360" y="6356350"/>
            <a:ext cx="2133600" cy="365125"/>
          </a:xfrm>
        </p:spPr>
        <p:txBody>
          <a:bodyPr/>
          <a:lstStyle/>
          <a:p>
            <a:fld id="{818FF284-4078-2444-870A-B47D9F41757C}" type="datetime1">
              <a:rPr lang="en-IN" smtClean="0"/>
              <a:t>17/01/18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82760" y="6356350"/>
            <a:ext cx="2133600" cy="365125"/>
          </a:xfrm>
        </p:spPr>
        <p:txBody>
          <a:bodyPr/>
          <a:lstStyle/>
          <a:p>
            <a:fld id="{5B7FD803-93AE-8246-A74D-7BE538E7909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4" descr="imag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19" y="470582"/>
            <a:ext cx="674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images (1)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95" b="8002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41" b="11420"/>
          <a:stretch/>
        </p:blipFill>
        <p:spPr bwMode="auto">
          <a:xfrm>
            <a:off x="8251020" y="6152487"/>
            <a:ext cx="862166" cy="70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hp\AppData\Local\Microsoft\Windows\Temporary Internet Files\Content.Outlook\9L8CJZBL\Bachat Ke sitare dost Hamare Logo (2)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6156325"/>
            <a:ext cx="6953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97" y="314979"/>
            <a:ext cx="8153264" cy="1143000"/>
          </a:xfrm>
        </p:spPr>
        <p:txBody>
          <a:bodyPr/>
          <a:lstStyle>
            <a:lvl1pPr>
              <a:defRPr sz="38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97" y="1598613"/>
            <a:ext cx="4232791" cy="42787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97" y="2174875"/>
            <a:ext cx="4232791" cy="399732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2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4280680" cy="42787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80681" cy="399732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2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905" y="6356350"/>
            <a:ext cx="1924835" cy="365125"/>
          </a:xfrm>
        </p:spPr>
        <p:txBody>
          <a:bodyPr/>
          <a:lstStyle/>
          <a:p>
            <a:fld id="{7EEAF42B-FE5B-3E40-8124-58026F3962A9}" type="datetime1">
              <a:rPr lang="en-IN" smtClean="0"/>
              <a:t>17/01/18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7898" y="6356350"/>
            <a:ext cx="1963122" cy="398463"/>
          </a:xfrm>
        </p:spPr>
        <p:txBody>
          <a:bodyPr/>
          <a:lstStyle/>
          <a:p>
            <a:fld id="{5B7FD803-93AE-8246-A74D-7BE538E7909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 descr="imag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19" y="470582"/>
            <a:ext cx="674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images (1)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95" b="8002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41" b="11420"/>
          <a:stretch/>
        </p:blipFill>
        <p:spPr bwMode="auto">
          <a:xfrm>
            <a:off x="8251020" y="6152487"/>
            <a:ext cx="862166" cy="70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hp\AppData\Local\Microsoft\Windows\Temporary Internet Files\Content.Outlook\9L8CJZBL\Bachat Ke sitare dost Hamare Logo (2)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6156325"/>
            <a:ext cx="6953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953A-D5EB-CA4D-8A4E-884A97D2B3FF}" type="datetime1">
              <a:rPr lang="en-IN" smtClean="0"/>
              <a:t>17/01/18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9A09-E019-A144-B16E-4BAF88EAEF8B}" type="datetime1">
              <a:rPr lang="en-IN" smtClean="0"/>
              <a:t>17/01/18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01EF-6C3D-0347-A3A4-FB8F7AD33B3D}" type="datetime1">
              <a:rPr lang="en-IN" smtClean="0"/>
              <a:t>17/01/18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88737C-0F1A-774B-B20A-4054139110DD}" type="datetime1">
              <a:rPr lang="en-IN" smtClean="0"/>
              <a:t>17/01/18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7FD803-93AE-8246-A74D-7BE538E790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cRe9CbPVpN0" TargetMode="External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13362"/>
            <a:ext cx="5724862" cy="1013666"/>
          </a:xfrm>
        </p:spPr>
        <p:txBody>
          <a:bodyPr/>
          <a:lstStyle/>
          <a:p>
            <a:r>
              <a:rPr lang="en-US" sz="4000" dirty="0" smtClean="0"/>
              <a:t>Energy Efficient Cooling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10" y="2733472"/>
            <a:ext cx="1232584" cy="153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82308" y="5361435"/>
            <a:ext cx="3285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Saurabh Diddi</a:t>
            </a:r>
          </a:p>
          <a:p>
            <a:pPr algn="ctr"/>
            <a:r>
              <a:rPr lang="en-US" sz="2000" dirty="0" smtClean="0"/>
              <a:t>Director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14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2030 Scenario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9F86-7872-C948-8E32-C2B58835AA50}" type="datetime1">
              <a:rPr lang="en-IN" smtClean="0"/>
              <a:t>17/01/18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Challenges &amp; Opportunities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F772-9C3B-0448-8982-699E8A82253C}" type="slidenum">
              <a:rPr lang="en-US" smtClean="0"/>
              <a:t>10</a:t>
            </a:fld>
            <a:endParaRPr lang="en-US"/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24075"/>
            <a:ext cx="4208463" cy="266065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75" y="2124075"/>
            <a:ext cx="44783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Callout 1 17"/>
          <p:cNvSpPr>
            <a:spLocks/>
          </p:cNvSpPr>
          <p:nvPr/>
        </p:nvSpPr>
        <p:spPr bwMode="auto">
          <a:xfrm>
            <a:off x="2262188" y="1881188"/>
            <a:ext cx="1624012" cy="274637"/>
          </a:xfrm>
          <a:prstGeom prst="borderCallout1">
            <a:avLst>
              <a:gd name="adj1" fmla="val 118750"/>
              <a:gd name="adj2" fmla="val 69847"/>
              <a:gd name="adj3" fmla="val 238815"/>
              <a:gd name="adj4" fmla="val 94394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Challenge</a:t>
            </a:r>
          </a:p>
        </p:txBody>
      </p:sp>
      <p:sp>
        <p:nvSpPr>
          <p:cNvPr id="19" name="Line Callout 1 18"/>
          <p:cNvSpPr>
            <a:spLocks/>
          </p:cNvSpPr>
          <p:nvPr/>
        </p:nvSpPr>
        <p:spPr bwMode="auto">
          <a:xfrm>
            <a:off x="2660650" y="5016500"/>
            <a:ext cx="1624013" cy="280988"/>
          </a:xfrm>
          <a:prstGeom prst="borderCallout1">
            <a:avLst>
              <a:gd name="adj1" fmla="val -18093"/>
              <a:gd name="adj2" fmla="val 56213"/>
              <a:gd name="adj3" fmla="val -350657"/>
              <a:gd name="adj4" fmla="val 77120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Opportunity</a:t>
            </a: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2" y="3992563"/>
            <a:ext cx="16637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75" y="1809750"/>
            <a:ext cx="17176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609600" y="5251813"/>
            <a:ext cx="3124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sz="1800" b="1" dirty="0">
              <a:solidFill>
                <a:schemeClr val="tx1"/>
              </a:solidFill>
              <a:latin typeface="Arial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Conservative Scenario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5261250" y="5297488"/>
            <a:ext cx="3344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sz="1800" b="1">
              <a:solidFill>
                <a:schemeClr val="tx1"/>
              </a:solidFill>
              <a:latin typeface="Arial" charset="0"/>
            </a:endParaRPr>
          </a:p>
          <a:p>
            <a:r>
              <a:rPr lang="en-US" sz="1800" b="1">
                <a:solidFill>
                  <a:schemeClr val="tx1"/>
                </a:solidFill>
                <a:latin typeface="Arial" charset="0"/>
              </a:rPr>
              <a:t>Aggressive Scenario</a:t>
            </a:r>
          </a:p>
        </p:txBody>
      </p:sp>
    </p:spTree>
    <p:extLst>
      <p:ext uri="{BB962C8B-B14F-4D97-AF65-F5344CB8AC3E}">
        <p14:creationId xmlns:p14="http://schemas.microsoft.com/office/powerpoint/2010/main" val="285359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&amp;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Opportunity</a:t>
            </a:r>
          </a:p>
          <a:p>
            <a:pPr lvl="1"/>
            <a:r>
              <a:rPr lang="en-US" dirty="0" smtClean="0"/>
              <a:t>Higher Penetration</a:t>
            </a:r>
          </a:p>
          <a:p>
            <a:pPr lvl="1"/>
            <a:r>
              <a:rPr lang="en-US" dirty="0" smtClean="0"/>
              <a:t>Sales growth</a:t>
            </a:r>
          </a:p>
          <a:p>
            <a:pPr lvl="1"/>
            <a:r>
              <a:rPr lang="en-US" dirty="0" smtClean="0"/>
              <a:t>More cooling requirement due to climate change &amp; rise in incomes</a:t>
            </a:r>
          </a:p>
          <a:p>
            <a:pPr lvl="1"/>
            <a:r>
              <a:rPr lang="en-US" dirty="0" smtClean="0"/>
              <a:t>Efficient Air Conditioners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Significant peak load contribution due to cooling requirements</a:t>
            </a:r>
          </a:p>
          <a:p>
            <a:pPr lvl="1"/>
            <a:r>
              <a:rPr lang="en-US" dirty="0" smtClean="0"/>
              <a:t>High Electricity consumption</a:t>
            </a:r>
          </a:p>
          <a:p>
            <a:pPr lvl="1"/>
            <a:r>
              <a:rPr lang="en-US" dirty="0" smtClean="0"/>
              <a:t>High cost of Efficient Air Conditioners</a:t>
            </a:r>
          </a:p>
          <a:p>
            <a:pPr lvl="1"/>
            <a:r>
              <a:rPr lang="en-US" dirty="0" smtClean="0"/>
              <a:t>Inefficient air conditioners installed</a:t>
            </a:r>
          </a:p>
          <a:p>
            <a:pPr lvl="1"/>
            <a:r>
              <a:rPr lang="en-US" dirty="0" smtClean="0"/>
              <a:t>Maintenance &amp; Power Supply issues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1888-8AF4-DA44-9DC5-75E74120D7D0}" type="datetime1">
              <a:rPr lang="en-IN" smtClean="0"/>
              <a:t>17/01/18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Challenges &amp; Opportunities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F772-9C3B-0448-8982-699E8A8225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5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Air Conditioners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9227" y="1618981"/>
            <a:ext cx="2954421" cy="494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Mandatory Appliance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139227" y="2346232"/>
            <a:ext cx="2954421" cy="29319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smtClean="0"/>
              <a:t>Standard: </a:t>
            </a:r>
            <a:r>
              <a:rPr lang="en-US" dirty="0"/>
              <a:t>IS </a:t>
            </a:r>
            <a:r>
              <a:rPr lang="en-US" dirty="0" smtClean="0"/>
              <a:t>1391:1992</a:t>
            </a:r>
          </a:p>
          <a:p>
            <a:endParaRPr lang="en-US" dirty="0"/>
          </a:p>
          <a:p>
            <a:r>
              <a:rPr lang="en-US" dirty="0" smtClean="0"/>
              <a:t>Section 14(b): S.O.180(E) dated 12.01.2009</a:t>
            </a:r>
          </a:p>
          <a:p>
            <a:endParaRPr lang="en-US" dirty="0"/>
          </a:p>
          <a:p>
            <a:r>
              <a:rPr lang="en-US" dirty="0" smtClean="0"/>
              <a:t>Section 14 (a): S.O. 181 (E) dated 12.01.2009</a:t>
            </a:r>
          </a:p>
          <a:p>
            <a:endParaRPr lang="en-US" dirty="0"/>
          </a:p>
          <a:p>
            <a:r>
              <a:rPr lang="en-US" dirty="0" smtClean="0"/>
              <a:t>Regulation: No.2 /11(5)/03-BEE dated 06.07.2009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39227" y="5438608"/>
            <a:ext cx="2954421" cy="654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Star Labeling Parameter</a:t>
            </a:r>
          </a:p>
          <a:p>
            <a:pPr algn="ctr"/>
            <a:r>
              <a:rPr lang="en-US" dirty="0" smtClean="0"/>
              <a:t>Energy Efficiency Ratio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333267" y="2395586"/>
            <a:ext cx="2593146" cy="981075"/>
            <a:chOff x="228600" y="4572000"/>
            <a:chExt cx="4333875" cy="12858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4572000"/>
              <a:ext cx="4333875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4876800"/>
              <a:ext cx="235080" cy="40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Rectangle 12"/>
          <p:cNvSpPr/>
          <p:nvPr/>
        </p:nvSpPr>
        <p:spPr>
          <a:xfrm>
            <a:off x="6402880" y="3660937"/>
            <a:ext cx="2441922" cy="494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Window AC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6333267" y="1851600"/>
            <a:ext cx="2441922" cy="494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Split AC</a:t>
            </a:r>
            <a:endParaRPr lang="en-US" b="1" dirty="0"/>
          </a:p>
        </p:txBody>
      </p:sp>
      <p:sp>
        <p:nvSpPr>
          <p:cNvPr id="15" name="Line Callout 1 (Accent Bar) 14"/>
          <p:cNvSpPr/>
          <p:nvPr/>
        </p:nvSpPr>
        <p:spPr>
          <a:xfrm>
            <a:off x="585855" y="6206958"/>
            <a:ext cx="2058737" cy="365125"/>
          </a:xfrm>
          <a:prstGeom prst="accentCallout1">
            <a:avLst>
              <a:gd name="adj1" fmla="val 29734"/>
              <a:gd name="adj2" fmla="val 106090"/>
              <a:gd name="adj3" fmla="val -77889"/>
              <a:gd name="adj4" fmla="val 137404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Higher is Better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880" y="4439845"/>
            <a:ext cx="2409825" cy="1609725"/>
          </a:xfrm>
          <a:prstGeom prst="rect">
            <a:avLst/>
          </a:prstGeom>
        </p:spPr>
      </p:pic>
      <p:pic>
        <p:nvPicPr>
          <p:cNvPr id="17" name="Content Placeholder 1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1" y="1491269"/>
            <a:ext cx="2462264" cy="4601500"/>
          </a:xfrm>
        </p:spPr>
      </p:pic>
    </p:spTree>
    <p:extLst>
      <p:ext uri="{BB962C8B-B14F-4D97-AF65-F5344CB8AC3E}">
        <p14:creationId xmlns:p14="http://schemas.microsoft.com/office/powerpoint/2010/main" val="121540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Inverter Air Conditioners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18" y="1631950"/>
            <a:ext cx="2819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218" y="2187575"/>
            <a:ext cx="2954338" cy="4937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Voluntary Appliance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918" y="2992438"/>
            <a:ext cx="2954338" cy="492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        Standard: </a:t>
            </a:r>
            <a:r>
              <a:rPr lang="en-US" dirty="0">
                <a:solidFill>
                  <a:schemeClr val="tx1"/>
                </a:solidFill>
              </a:rPr>
              <a:t>ISO 16358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918" y="2435225"/>
            <a:ext cx="5105400" cy="1101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2118" y="5197475"/>
            <a:ext cx="2971800" cy="820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Performance factor: </a:t>
            </a:r>
            <a:r>
              <a:rPr lang="en-US" dirty="0">
                <a:solidFill>
                  <a:schemeClr val="tx1"/>
                </a:solidFill>
              </a:rPr>
              <a:t>Indian Seasonal Energy Efficiency Ratio </a:t>
            </a:r>
            <a:r>
              <a:rPr lang="en-US" b="1" dirty="0">
                <a:solidFill>
                  <a:schemeClr val="tx1"/>
                </a:solidFill>
              </a:rPr>
              <a:t>(Higher is better)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83918" y="4460875"/>
            <a:ext cx="685800" cy="904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53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ISEER Methodology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4910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Calibri" charset="0"/>
              </a:rPr>
              <a:t>ISEER – Indian Seasonal Energy Efficiency Ratio </a:t>
            </a:r>
          </a:p>
          <a:p>
            <a:r>
              <a:rPr lang="en-US" sz="2400" dirty="0">
                <a:latin typeface="Calibri" charset="0"/>
              </a:rPr>
              <a:t>Testing standard – IS 1391 Part II</a:t>
            </a:r>
          </a:p>
          <a:p>
            <a:r>
              <a:rPr lang="en-US" sz="2400" dirty="0">
                <a:latin typeface="Calibri" charset="0"/>
              </a:rPr>
              <a:t>Calculation procedure – ISO 16358</a:t>
            </a:r>
          </a:p>
          <a:p>
            <a:r>
              <a:rPr lang="en-US" sz="2400" dirty="0">
                <a:latin typeface="Calibri" charset="0"/>
              </a:rPr>
              <a:t>Weather profile for 54 cities across India were </a:t>
            </a:r>
            <a:r>
              <a:rPr lang="en-US" sz="2400" dirty="0" err="1">
                <a:latin typeface="Calibri" charset="0"/>
              </a:rPr>
              <a:t>analysed</a:t>
            </a:r>
            <a:r>
              <a:rPr lang="en-US" sz="2400" dirty="0">
                <a:latin typeface="Calibri" charset="0"/>
              </a:rPr>
              <a:t> to arrive bin temperature and hours</a:t>
            </a:r>
          </a:p>
          <a:p>
            <a:r>
              <a:rPr lang="en-US" sz="2400" dirty="0">
                <a:latin typeface="Calibri" charset="0"/>
              </a:rPr>
              <a:t>Bin Hours- 1600</a:t>
            </a:r>
          </a:p>
          <a:p>
            <a:r>
              <a:rPr lang="en-US" sz="2400" dirty="0">
                <a:latin typeface="Calibri" charset="0"/>
              </a:rPr>
              <a:t>Bin temperature - 24 – 43 °C.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64583" r="6660" b="8333"/>
          <a:stretch>
            <a:fillRect/>
          </a:stretch>
        </p:blipFill>
        <p:spPr bwMode="auto">
          <a:xfrm>
            <a:off x="381000" y="4419600"/>
            <a:ext cx="8534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27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How Inverter AC Works?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9" y="1828799"/>
            <a:ext cx="8937071" cy="412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72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How Inverter ACs have more Energy saving potential?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" y="1661981"/>
            <a:ext cx="9069184" cy="436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87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Speed 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64215"/>
            <a:ext cx="79121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8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Speed 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91" y="1138874"/>
            <a:ext cx="7936344" cy="53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0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ISEER Methodology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78" y="1601518"/>
            <a:ext cx="6891663" cy="44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3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Bureau of Energy Efficiency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67" y="2852906"/>
            <a:ext cx="1159311" cy="144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4992" y="1564611"/>
            <a:ext cx="2949208" cy="464336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Energy Conservation (EC) Act 2001 </a:t>
            </a:r>
          </a:p>
          <a:p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Norms for Energy Intensive Industries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Standard &amp; Labeling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Energy Conservation Building Code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Demand Side Management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Certification of Energy Professionals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34099" y="429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19800" y="1564611"/>
            <a:ext cx="2954260" cy="4643368"/>
          </a:xfrm>
          <a:prstGeom prst="rect">
            <a:avLst/>
          </a:prstGeom>
          <a:solidFill>
            <a:srgbClr val="2F5897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BEE Established on </a:t>
            </a:r>
          </a:p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baseline="30000" dirty="0" smtClean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March 2002 under EC Act</a:t>
            </a: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Implement regulatory and promotional functions of EC Act.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Reduce Energy Intensity of our country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Has State Designated Agencies in each state for enforcement and awareness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1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ISEER Calculations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68" y="1393576"/>
            <a:ext cx="8135623" cy="496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5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Comparison – Variable and Fixed speed 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524000"/>
            <a:ext cx="8509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>
            <a:spLocks noChangeArrowheads="1"/>
          </p:cNvSpPr>
          <p:nvPr/>
        </p:nvSpPr>
        <p:spPr bwMode="auto">
          <a:xfrm rot="19453297">
            <a:off x="6953250" y="3951288"/>
            <a:ext cx="1935163" cy="455612"/>
          </a:xfrm>
          <a:prstGeom prst="leftArrow">
            <a:avLst>
              <a:gd name="adj1" fmla="val 50000"/>
              <a:gd name="adj2" fmla="val 50005"/>
            </a:avLst>
          </a:prstGeom>
          <a:solidFill>
            <a:srgbClr val="3A4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0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Star level up-gradation for Split AC (2006-11 to 2018-19)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9725"/>
            <a:ext cx="86106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54200"/>
            <a:ext cx="831532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2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Label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1489159"/>
            <a:ext cx="25527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446296"/>
            <a:ext cx="260826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3744913" y="4118059"/>
            <a:ext cx="1646237" cy="111442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2F58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Jan 2018</a:t>
            </a:r>
          </a:p>
        </p:txBody>
      </p:sp>
    </p:spTree>
    <p:extLst>
      <p:ext uri="{BB962C8B-B14F-4D97-AF65-F5344CB8AC3E}">
        <p14:creationId xmlns:p14="http://schemas.microsoft.com/office/powerpoint/2010/main" val="179524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Transformation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930068"/>
              </p:ext>
            </p:extLst>
          </p:nvPr>
        </p:nvGraphicFramePr>
        <p:xfrm>
          <a:off x="0" y="2016869"/>
          <a:ext cx="4648003" cy="364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124654"/>
              </p:ext>
            </p:extLst>
          </p:nvPr>
        </p:nvGraphicFramePr>
        <p:xfrm>
          <a:off x="4648002" y="2016869"/>
          <a:ext cx="4472143" cy="364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29212" y="5066239"/>
            <a:ext cx="13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ISEER: 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57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Transformation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783053"/>
              </p:ext>
            </p:extLst>
          </p:nvPr>
        </p:nvGraphicFramePr>
        <p:xfrm>
          <a:off x="0" y="2016869"/>
          <a:ext cx="4648003" cy="364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743119"/>
              </p:ext>
            </p:extLst>
          </p:nvPr>
        </p:nvGraphicFramePr>
        <p:xfrm>
          <a:off x="4648002" y="2016869"/>
          <a:ext cx="4472143" cy="364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380776"/>
              </p:ext>
            </p:extLst>
          </p:nvPr>
        </p:nvGraphicFramePr>
        <p:xfrm>
          <a:off x="4495997" y="2016869"/>
          <a:ext cx="4648003" cy="364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86002" y="5066239"/>
            <a:ext cx="1959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ISEER: 3.9 - 4.0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48350" y="5826588"/>
            <a:ext cx="483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Efficiency Improvement: 18-21%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0472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Market </a:t>
            </a:r>
            <a:r>
              <a:rPr lang="pt-BR" sz="3200" dirty="0" err="1" smtClean="0"/>
              <a:t>Transformation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980282"/>
              </p:ext>
            </p:extLst>
          </p:nvPr>
        </p:nvGraphicFramePr>
        <p:xfrm>
          <a:off x="687166" y="1418547"/>
          <a:ext cx="7762268" cy="470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5-Point Star 8"/>
          <p:cNvSpPr/>
          <p:nvPr/>
        </p:nvSpPr>
        <p:spPr>
          <a:xfrm>
            <a:off x="4620978" y="4890610"/>
            <a:ext cx="243210" cy="24317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945852" y="4485312"/>
            <a:ext cx="243210" cy="24317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922110" y="3097575"/>
            <a:ext cx="243210" cy="24317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Items to look into for NCAP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Reduction  </a:t>
            </a:r>
          </a:p>
          <a:p>
            <a:pPr lvl="1"/>
            <a:r>
              <a:rPr lang="en-US" dirty="0" smtClean="0"/>
              <a:t>Building Energy Efficiency</a:t>
            </a:r>
          </a:p>
          <a:p>
            <a:pPr lvl="2"/>
            <a:r>
              <a:rPr lang="en-US" dirty="0" smtClean="0"/>
              <a:t>Commercial  Building – Thermal Comfort &amp; Appliance Efficiency</a:t>
            </a:r>
          </a:p>
          <a:p>
            <a:pPr lvl="2"/>
            <a:r>
              <a:rPr lang="en-US" dirty="0" smtClean="0"/>
              <a:t>Residential Building – Thermal Comfort</a:t>
            </a:r>
          </a:p>
          <a:p>
            <a:pPr lvl="1"/>
            <a:r>
              <a:rPr lang="en-US" dirty="0" smtClean="0"/>
              <a:t>Appliances</a:t>
            </a:r>
          </a:p>
          <a:p>
            <a:pPr lvl="2"/>
            <a:r>
              <a:rPr lang="en-US" dirty="0" smtClean="0"/>
              <a:t>More reliability</a:t>
            </a:r>
          </a:p>
          <a:p>
            <a:pPr lvl="2"/>
            <a:r>
              <a:rPr lang="en-US" dirty="0" smtClean="0"/>
              <a:t>Efficient Installation</a:t>
            </a:r>
          </a:p>
          <a:p>
            <a:r>
              <a:rPr lang="en-US" dirty="0" smtClean="0"/>
              <a:t>Affordability</a:t>
            </a:r>
          </a:p>
          <a:p>
            <a:r>
              <a:rPr lang="en-US" dirty="0" smtClean="0"/>
              <a:t>Efficient </a:t>
            </a:r>
            <a:r>
              <a:rPr lang="en-US" dirty="0" smtClean="0"/>
              <a:t>Appliances</a:t>
            </a:r>
          </a:p>
          <a:p>
            <a:r>
              <a:rPr lang="en-US" dirty="0" smtClean="0"/>
              <a:t>District Cooling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48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Thank You for </a:t>
            </a:r>
            <a:r>
              <a:rPr lang="en-US" sz="4000" dirty="0"/>
              <a:t>Y</a:t>
            </a:r>
            <a:r>
              <a:rPr lang="en-US" sz="4000" dirty="0" smtClean="0"/>
              <a:t>our </a:t>
            </a:r>
            <a:r>
              <a:rPr lang="en-US" sz="4000" dirty="0"/>
              <a:t>K</a:t>
            </a:r>
            <a:r>
              <a:rPr lang="en-US" sz="4000" dirty="0" smtClean="0"/>
              <a:t>ind Attention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India’s Energy Profile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652298"/>
              </p:ext>
            </p:extLst>
          </p:nvPr>
        </p:nvGraphicFramePr>
        <p:xfrm>
          <a:off x="457200" y="1428750"/>
          <a:ext cx="8467725" cy="473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704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Capita Energy Consumption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467725" cy="473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061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Building Sector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729349"/>
              </p:ext>
            </p:extLst>
          </p:nvPr>
        </p:nvGraphicFramePr>
        <p:xfrm>
          <a:off x="304803" y="1409995"/>
          <a:ext cx="5638794" cy="34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966238"/>
              </p:ext>
            </p:extLst>
          </p:nvPr>
        </p:nvGraphicFramePr>
        <p:xfrm>
          <a:off x="3381161" y="2825750"/>
          <a:ext cx="5664194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93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Building Sector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Bureau of Energy Efficiency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D803-93AE-8246-A74D-7BE538E7909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467725" cy="473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556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Profile - India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B171-B7A5-1345-A5BF-6F84F4CCB78D}" type="datetime1">
              <a:rPr lang="en-IN" smtClean="0"/>
              <a:t>17/01/18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F772-9C3B-0448-8982-699E8A82253C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158607"/>
              </p:ext>
            </p:extLst>
          </p:nvPr>
        </p:nvGraphicFramePr>
        <p:xfrm>
          <a:off x="117709" y="1777354"/>
          <a:ext cx="5726676" cy="415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5253312" y="1668254"/>
            <a:ext cx="3657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Air Conditioner Contribution: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Household: 20-30%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Commercial: 40-50%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243076" y="3420853"/>
            <a:ext cx="3744036" cy="2514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70-80 GW connected load is only due to Cooling and consumes about 40-50 BU annually</a:t>
            </a:r>
            <a:endParaRPr lang="en-US" sz="2600" b="1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Bureau of Energy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3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04498" y="3143350"/>
            <a:ext cx="2743200" cy="2057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Market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F772-9C3B-0448-8982-699E8A82253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709242"/>
              </p:ext>
            </p:extLst>
          </p:nvPr>
        </p:nvGraphicFramePr>
        <p:xfrm>
          <a:off x="453556" y="2000350"/>
          <a:ext cx="4267200" cy="440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559197"/>
              </p:ext>
            </p:extLst>
          </p:nvPr>
        </p:nvGraphicFramePr>
        <p:xfrm>
          <a:off x="4149256" y="2000350"/>
          <a:ext cx="43815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Bureau of Energy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7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Urban Households Possessing Appliances per 1000 households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2BFB-86A8-D849-9053-113614FD9D4E}" type="datetime1">
              <a:rPr lang="en-IN" smtClean="0"/>
              <a:t>17/01/18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Challenges &amp; Opportunities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F772-9C3B-0448-8982-699E8A82253C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541" t="31266" r="17661" b="28148"/>
          <a:stretch/>
        </p:blipFill>
        <p:spPr>
          <a:xfrm>
            <a:off x="169760" y="1923416"/>
            <a:ext cx="8496242" cy="35448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64683" y="4846276"/>
            <a:ext cx="673854" cy="310991"/>
          </a:xfrm>
          <a:prstGeom prst="ellipse">
            <a:avLst/>
          </a:prstGeom>
          <a:solidFill>
            <a:schemeClr val="tx2">
              <a:lumMod val="10000"/>
              <a:lumOff val="90000"/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6580093" y="5597838"/>
            <a:ext cx="2333719" cy="842268"/>
          </a:xfrm>
          <a:prstGeom prst="wedgeEllipseCallout">
            <a:avLst>
              <a:gd name="adj1" fmla="val -57515"/>
              <a:gd name="adj2" fmla="val -995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Approx. 6% in Urban Household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6591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1606</TotalTime>
  <Words>805</Words>
  <Application>Microsoft Macintosh PowerPoint</Application>
  <PresentationFormat>On-screen Show (4:3)</PresentationFormat>
  <Paragraphs>199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Venture</vt:lpstr>
      <vt:lpstr>Energy Efficient Cooling</vt:lpstr>
      <vt:lpstr>Bureau of Energy Efficiency</vt:lpstr>
      <vt:lpstr>India’s Energy Profile</vt:lpstr>
      <vt:lpstr>Per Capita Energy Consumption</vt:lpstr>
      <vt:lpstr>Growth in Building Sector</vt:lpstr>
      <vt:lpstr>Growth in Building Sector</vt:lpstr>
      <vt:lpstr>Cooling Profile - India</vt:lpstr>
      <vt:lpstr>Cooling Market</vt:lpstr>
      <vt:lpstr>Urban Households Possessing Appliances per 1000 households</vt:lpstr>
      <vt:lpstr>2030 Scenario</vt:lpstr>
      <vt:lpstr>Opportunities &amp; Challenges</vt:lpstr>
      <vt:lpstr>Room Air Conditioners </vt:lpstr>
      <vt:lpstr>Inverter Air Conditioners </vt:lpstr>
      <vt:lpstr>ISEER Methodology</vt:lpstr>
      <vt:lpstr>How Inverter AC Works?</vt:lpstr>
      <vt:lpstr>How Inverter ACs have more Energy saving potential?</vt:lpstr>
      <vt:lpstr>Fixed Speed AC</vt:lpstr>
      <vt:lpstr>Fixed Speed AC</vt:lpstr>
      <vt:lpstr>ISEER Methodology</vt:lpstr>
      <vt:lpstr>ISEER Calculations</vt:lpstr>
      <vt:lpstr>Comparison – Variable and Fixed speed AC</vt:lpstr>
      <vt:lpstr>Star level up-gradation for Split AC (2006-11 to 2018-19)</vt:lpstr>
      <vt:lpstr>Change in Label</vt:lpstr>
      <vt:lpstr>Market Transformation</vt:lpstr>
      <vt:lpstr>Market Transformation</vt:lpstr>
      <vt:lpstr>Market Transformation</vt:lpstr>
      <vt:lpstr>Key Items to look into for NCAP</vt:lpstr>
      <vt:lpstr>Thank You for Your Kind Attention</vt:lpstr>
    </vt:vector>
  </TitlesOfParts>
  <Company>Bureau of Energy Efficiency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Saurabh Diddi</dc:creator>
  <cp:lastModifiedBy>Saurabh Diddi</cp:lastModifiedBy>
  <cp:revision>73</cp:revision>
  <dcterms:created xsi:type="dcterms:W3CDTF">2016-08-26T11:34:51Z</dcterms:created>
  <dcterms:modified xsi:type="dcterms:W3CDTF">2018-01-17T05:28:36Z</dcterms:modified>
</cp:coreProperties>
</file>