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323" r:id="rId2"/>
    <p:sldId id="359" r:id="rId3"/>
    <p:sldId id="361" r:id="rId4"/>
    <p:sldId id="360" r:id="rId5"/>
    <p:sldId id="358" r:id="rId6"/>
    <p:sldId id="338" r:id="rId7"/>
    <p:sldId id="362" r:id="rId8"/>
    <p:sldId id="340" r:id="rId9"/>
    <p:sldId id="339" r:id="rId10"/>
    <p:sldId id="315" r:id="rId11"/>
    <p:sldId id="305" r:id="rId12"/>
    <p:sldId id="353" r:id="rId13"/>
    <p:sldId id="352" r:id="rId14"/>
    <p:sldId id="366" r:id="rId15"/>
    <p:sldId id="306" r:id="rId16"/>
    <p:sldId id="346" r:id="rId17"/>
    <p:sldId id="354" r:id="rId18"/>
    <p:sldId id="347" r:id="rId19"/>
    <p:sldId id="316" r:id="rId20"/>
    <p:sldId id="341" r:id="rId21"/>
    <p:sldId id="348" r:id="rId22"/>
    <p:sldId id="350" r:id="rId23"/>
    <p:sldId id="357" r:id="rId24"/>
    <p:sldId id="365" r:id="rId25"/>
    <p:sldId id="291" r:id="rId26"/>
    <p:sldId id="335" r:id="rId27"/>
    <p:sldId id="363" r:id="rId28"/>
    <p:sldId id="364" r:id="rId29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58">
          <p15:clr>
            <a:srgbClr val="A4A3A4"/>
          </p15:clr>
        </p15:guide>
        <p15:guide id="4" pos="289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EEE" initials="A" lastIdx="4" clrIdx="0">
    <p:extLst/>
  </p:cmAuthor>
  <p:cmAuthor id="2" name="Mohini Singh" initials="MS" lastIdx="1" clrIdx="1">
    <p:extLst/>
  </p:cmAuthor>
  <p:cmAuthor id="3" name="Sandeep Kachhawa" initials="SK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904"/>
    <a:srgbClr val="541800"/>
    <a:srgbClr val="5C3500"/>
    <a:srgbClr val="BC3100"/>
    <a:srgbClr val="EFCF8F"/>
    <a:srgbClr val="D8D8D8"/>
    <a:srgbClr val="FFC34C"/>
    <a:srgbClr val="ED7D31"/>
    <a:srgbClr val="B43500"/>
    <a:srgbClr val="70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344" autoAdjust="0"/>
    <p:restoredTop sz="94798" autoAdjust="0"/>
  </p:normalViewPr>
  <p:slideViewPr>
    <p:cSldViewPr snapToGrid="0" snapToObjects="1">
      <p:cViewPr>
        <p:scale>
          <a:sx n="81" d="100"/>
          <a:sy n="81" d="100"/>
        </p:scale>
        <p:origin x="3176" y="1640"/>
      </p:cViewPr>
      <p:guideLst>
        <p:guide orient="horz" pos="2160"/>
        <p:guide pos="2880"/>
        <p:guide orient="horz" pos="2158"/>
        <p:guide pos="2898"/>
      </p:guideLst>
    </p:cSldViewPr>
  </p:slideViewPr>
  <p:outlineViewPr>
    <p:cViewPr>
      <p:scale>
        <a:sx n="33" d="100"/>
        <a:sy n="33" d="100"/>
      </p:scale>
      <p:origin x="0" y="10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commentAuthors" Target="commentAuthor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Consolidated%20RAC%20projection%20grap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Akash\Desktop\NCA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sz="1400" dirty="0">
                <a:solidFill>
                  <a:srgbClr val="FF0000"/>
                </a:solidFill>
              </a:rPr>
              <a:t>2015</a:t>
            </a:r>
            <a:r>
              <a:rPr lang="en-GB" sz="1400" dirty="0"/>
              <a:t>: Total equipment sales of 19 million TR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4"/>
            <c:bubble3D val="0"/>
            <c:spPr>
              <a:ln w="19050"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31-4979-9F84-0D37A845CAC7}"/>
              </c:ext>
            </c:extLst>
          </c:dPt>
          <c:dPt>
            <c:idx val="5"/>
            <c:bubble3D val="0"/>
            <c:spPr>
              <a:ln w="19050"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31-4979-9F84-0D37A845CAC7}"/>
              </c:ext>
            </c:extLst>
          </c:dPt>
          <c:dPt>
            <c:idx val="6"/>
            <c:bubble3D val="0"/>
            <c:spPr>
              <a:ln w="19050"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31-4979-9F84-0D37A845CAC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Sheet1!$B$2:$B$8</c:f>
              <c:strCache>
                <c:ptCount val="7"/>
                <c:pt idx="0">
                  <c:v>Domestic refrigeration</c:v>
                </c:pt>
                <c:pt idx="1">
                  <c:v>Commercial refrigeration</c:v>
                </c:pt>
                <c:pt idx="2">
                  <c:v>Industrial refrigeration</c:v>
                </c:pt>
                <c:pt idx="3">
                  <c:v>Transport refrigeration</c:v>
                </c:pt>
                <c:pt idx="4">
                  <c:v>Residential air-conditioning</c:v>
                </c:pt>
                <c:pt idx="5">
                  <c:v>Commercial air-conditioning</c:v>
                </c:pt>
                <c:pt idx="6">
                  <c:v>Mobile air-conditioning 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2.39</c:v>
                </c:pt>
                <c:pt idx="1">
                  <c:v>3.8</c:v>
                </c:pt>
                <c:pt idx="2">
                  <c:v>0.45</c:v>
                </c:pt>
                <c:pt idx="3">
                  <c:v>0.52</c:v>
                </c:pt>
                <c:pt idx="4">
                  <c:v>6.14</c:v>
                </c:pt>
                <c:pt idx="5">
                  <c:v>1.76</c:v>
                </c:pt>
                <c:pt idx="6">
                  <c:v>3.58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131-4979-9F84-0D37A845CAC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pattFill prst="pct50">
      <a:fgClr>
        <a:schemeClr val="bg1">
          <a:lumMod val="85000"/>
        </a:schemeClr>
      </a:fgClr>
      <a:bgClr>
        <a:schemeClr val="bg1">
          <a:lumMod val="65000"/>
        </a:schemeClr>
      </a:bgClr>
    </a:pattFill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2027 (improved scenario)</c:v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Carbon!$C$7:$C$10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Carbon!$F$7:$F$10</c:f>
              <c:numCache>
                <c:formatCode>0</c:formatCode>
                <c:ptCount val="4"/>
                <c:pt idx="0">
                  <c:v>3.3</c:v>
                </c:pt>
                <c:pt idx="1">
                  <c:v>25.0</c:v>
                </c:pt>
                <c:pt idx="2">
                  <c:v>22.0</c:v>
                </c:pt>
                <c:pt idx="3">
                  <c:v>52.0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BD-4230-91E3-337187073741}"/>
            </c:ext>
          </c:extLst>
        </c:ser>
        <c:ser>
          <c:idx val="1"/>
          <c:order val="1"/>
          <c:tx>
            <c:v>2027 (current level of effort)</c:v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Carbon!$C$7:$C$10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Carbon!$E$7:$E$10</c:f>
              <c:numCache>
                <c:formatCode>0</c:formatCode>
                <c:ptCount val="4"/>
                <c:pt idx="0">
                  <c:v>3.5</c:v>
                </c:pt>
                <c:pt idx="1">
                  <c:v>26.0</c:v>
                </c:pt>
                <c:pt idx="2">
                  <c:v>27.0</c:v>
                </c:pt>
                <c:pt idx="3">
                  <c:v>103.0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BD-4230-91E3-337187073741}"/>
            </c:ext>
          </c:extLst>
        </c:ser>
        <c:ser>
          <c:idx val="2"/>
          <c:order val="2"/>
          <c:tx>
            <c:v>2017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Carbon!$C$7:$C$10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Carbon!$D$7:$D$10</c:f>
              <c:numCache>
                <c:formatCode>0</c:formatCode>
                <c:ptCount val="4"/>
                <c:pt idx="0">
                  <c:v>3.2</c:v>
                </c:pt>
                <c:pt idx="1">
                  <c:v>7.0</c:v>
                </c:pt>
                <c:pt idx="2">
                  <c:v>10.8</c:v>
                </c:pt>
                <c:pt idx="3">
                  <c:v>61.0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BD-4230-91E3-337187073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14314496"/>
        <c:axId val="2014318960"/>
      </c:barChart>
      <c:catAx>
        <c:axId val="2014314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4318960"/>
        <c:crosses val="autoZero"/>
        <c:auto val="1"/>
        <c:lblAlgn val="ctr"/>
        <c:lblOffset val="100"/>
        <c:noMultiLvlLbl val="0"/>
      </c:catAx>
      <c:valAx>
        <c:axId val="2014318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b="1" baseline="0" dirty="0">
                    <a:solidFill>
                      <a:schemeClr val="tx1"/>
                    </a:solidFill>
                  </a:rPr>
                  <a:t>Carbon emission (million tCO2e)</a:t>
                </a:r>
                <a:endParaRPr lang="en-GB" sz="1400" b="1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4314496"/>
        <c:crosses val="autoZero"/>
        <c:crossBetween val="between"/>
      </c:valAx>
      <c:spPr>
        <a:pattFill prst="ltDnDiag">
          <a:fgClr>
            <a:schemeClr val="bg2">
              <a:lumMod val="90000"/>
            </a:schemeClr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GB" sz="1400" dirty="0">
                <a:solidFill>
                  <a:srgbClr val="FF0000"/>
                </a:solidFill>
              </a:rPr>
              <a:t>2030</a:t>
            </a:r>
            <a:r>
              <a:rPr lang="en-GB" sz="1400" dirty="0"/>
              <a:t>: Total equipment</a:t>
            </a:r>
            <a:r>
              <a:rPr lang="en-GB" sz="1400" baseline="0" dirty="0"/>
              <a:t> sales of 92 million TR </a:t>
            </a:r>
            <a:endParaRPr lang="en-GB" sz="14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4"/>
            <c:bubble3D val="0"/>
            <c:spPr>
              <a:ln w="19050"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038-4CB1-99F9-9A181BA466A8}"/>
              </c:ext>
            </c:extLst>
          </c:dPt>
          <c:dPt>
            <c:idx val="5"/>
            <c:bubble3D val="0"/>
            <c:spPr>
              <a:ln w="19050">
                <a:solidFill>
                  <a:srgbClr val="FF00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038-4CB1-99F9-9A181BA466A8}"/>
              </c:ext>
            </c:extLst>
          </c:dPt>
          <c:dPt>
            <c:idx val="6"/>
            <c:bubble3D val="0"/>
            <c:spPr>
              <a:ln w="19050">
                <a:solidFill>
                  <a:srgbClr val="FFFF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038-4CB1-99F9-9A181BA466A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Sheet1!$B$10:$B$16</c:f>
              <c:strCache>
                <c:ptCount val="7"/>
                <c:pt idx="0">
                  <c:v>Domestic refrigeration</c:v>
                </c:pt>
                <c:pt idx="1">
                  <c:v>Commercial refrigeration</c:v>
                </c:pt>
                <c:pt idx="2">
                  <c:v>Industrial refrigeration</c:v>
                </c:pt>
                <c:pt idx="3">
                  <c:v>Transport refrigeration</c:v>
                </c:pt>
                <c:pt idx="4">
                  <c:v>Residential air-conditioning</c:v>
                </c:pt>
                <c:pt idx="5">
                  <c:v>Commercial air-conditioning</c:v>
                </c:pt>
                <c:pt idx="6">
                  <c:v>Mobile air-conditioning </c:v>
                </c:pt>
              </c:strCache>
            </c:strRef>
          </c:cat>
          <c:val>
            <c:numRef>
              <c:f>Sheet1!$C$10:$C$16</c:f>
              <c:numCache>
                <c:formatCode>General</c:formatCode>
                <c:ptCount val="7"/>
                <c:pt idx="0">
                  <c:v>10.89</c:v>
                </c:pt>
                <c:pt idx="1">
                  <c:v>15.84</c:v>
                </c:pt>
                <c:pt idx="2">
                  <c:v>1.39</c:v>
                </c:pt>
                <c:pt idx="3">
                  <c:v>0.52</c:v>
                </c:pt>
                <c:pt idx="4">
                  <c:v>36.24</c:v>
                </c:pt>
                <c:pt idx="5">
                  <c:v>11.11</c:v>
                </c:pt>
                <c:pt idx="6">
                  <c:v>15.84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038-4CB1-99F9-9A181BA466A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1575896762905"/>
          <c:y val="0.151710321924045"/>
          <c:w val="0.398424103237095"/>
          <c:h val="0.777434249290267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spPr>
    <a:pattFill prst="pct50">
      <a:fgClr>
        <a:schemeClr val="bg1">
          <a:lumMod val="85000"/>
        </a:schemeClr>
      </a:fgClr>
      <a:bgClr>
        <a:schemeClr val="bg1">
          <a:lumMod val="65000"/>
        </a:schemeClr>
      </a:bgClr>
    </a:pattFill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802479190717647"/>
          <c:y val="0.0345664186091696"/>
          <c:w val="0.586503782700358"/>
          <c:h val="0.868758154827407"/>
        </c:manualLayout>
      </c:layout>
      <c:lineChart>
        <c:grouping val="standard"/>
        <c:varyColors val="0"/>
        <c:ser>
          <c:idx val="5"/>
          <c:order val="0"/>
          <c:tx>
            <c:v>IESS 2047</c:v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2">
                  <a:lumMod val="40000"/>
                  <a:lumOff val="60000"/>
                </a:schemeClr>
              </a:solidFill>
              <a:ln w="9525">
                <a:solidFill>
                  <a:schemeClr val="accent2">
                    <a:lumMod val="50000"/>
                  </a:schemeClr>
                </a:solidFill>
              </a:ln>
              <a:effectLst/>
            </c:spPr>
          </c:marker>
          <c:cat>
            <c:numRef>
              <c:f>'[Consolidated RAC projection graph.xlsx]Sheet2'!$B$3:$B$18</c:f>
              <c:numCache>
                <c:formatCode>General</c:formatCode>
                <c:ptCount val="1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  <c:pt idx="6">
                  <c:v>2021.0</c:v>
                </c:pt>
                <c:pt idx="7">
                  <c:v>2022.0</c:v>
                </c:pt>
                <c:pt idx="8">
                  <c:v>2023.0</c:v>
                </c:pt>
                <c:pt idx="9">
                  <c:v>2024.0</c:v>
                </c:pt>
                <c:pt idx="10">
                  <c:v>2025.0</c:v>
                </c:pt>
                <c:pt idx="11">
                  <c:v>2026.0</c:v>
                </c:pt>
                <c:pt idx="12">
                  <c:v>2027.0</c:v>
                </c:pt>
                <c:pt idx="13">
                  <c:v>2028.0</c:v>
                </c:pt>
                <c:pt idx="14">
                  <c:v>2029.0</c:v>
                </c:pt>
                <c:pt idx="15">
                  <c:v>2030.0</c:v>
                </c:pt>
              </c:numCache>
            </c:numRef>
          </c:cat>
          <c:val>
            <c:numRef>
              <c:f>'[Consolidated RAC projection graph.xlsx]Sheet2'!$C$3:$C$18</c:f>
              <c:numCache>
                <c:formatCode>General</c:formatCode>
                <c:ptCount val="16"/>
                <c:pt idx="2">
                  <c:v>40.0</c:v>
                </c:pt>
                <c:pt idx="7">
                  <c:v>90.0</c:v>
                </c:pt>
                <c:pt idx="12">
                  <c:v>140.0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48D3-401F-9B63-35791BF433F6}"/>
            </c:ext>
          </c:extLst>
        </c:ser>
        <c:ser>
          <c:idx val="1"/>
          <c:order val="1"/>
          <c:tx>
            <c:v>LBNL (2016)</c:v>
          </c:tx>
          <c:spPr>
            <a:ln w="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FFFF00"/>
              </a:solidFill>
              <a:ln w="9525">
                <a:solidFill>
                  <a:srgbClr val="FF0000"/>
                </a:solidFill>
              </a:ln>
              <a:effectLst/>
            </c:spPr>
          </c:marker>
          <c:cat>
            <c:numRef>
              <c:f>'[Consolidated RAC projection graph.xlsx]Sheet2'!$B$3:$B$18</c:f>
              <c:numCache>
                <c:formatCode>General</c:formatCode>
                <c:ptCount val="1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  <c:pt idx="6">
                  <c:v>2021.0</c:v>
                </c:pt>
                <c:pt idx="7">
                  <c:v>2022.0</c:v>
                </c:pt>
                <c:pt idx="8">
                  <c:v>2023.0</c:v>
                </c:pt>
                <c:pt idx="9">
                  <c:v>2024.0</c:v>
                </c:pt>
                <c:pt idx="10">
                  <c:v>2025.0</c:v>
                </c:pt>
                <c:pt idx="11">
                  <c:v>2026.0</c:v>
                </c:pt>
                <c:pt idx="12">
                  <c:v>2027.0</c:v>
                </c:pt>
                <c:pt idx="13">
                  <c:v>2028.0</c:v>
                </c:pt>
                <c:pt idx="14">
                  <c:v>2029.0</c:v>
                </c:pt>
                <c:pt idx="15">
                  <c:v>2030.0</c:v>
                </c:pt>
              </c:numCache>
            </c:numRef>
          </c:cat>
          <c:val>
            <c:numRef>
              <c:f>'[Consolidated RAC projection graph.xlsx]Sheet2'!$E$3:$E$18</c:f>
              <c:numCache>
                <c:formatCode>General</c:formatCode>
                <c:ptCount val="16"/>
                <c:pt idx="0" formatCode="0">
                  <c:v>24.0</c:v>
                </c:pt>
                <c:pt idx="5" formatCode="0">
                  <c:v>38.0</c:v>
                </c:pt>
                <c:pt idx="10" formatCode="0">
                  <c:v>69.0</c:v>
                </c:pt>
                <c:pt idx="15" formatCode="0">
                  <c:v>124.0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8D3-401F-9B63-35791BF433F6}"/>
            </c:ext>
          </c:extLst>
        </c:ser>
        <c:ser>
          <c:idx val="2"/>
          <c:order val="2"/>
          <c:tx>
            <c:v>CEEW (2015)</c:v>
          </c:tx>
          <c:spPr>
            <a:ln w="0" cap="rnd">
              <a:solidFill>
                <a:srgbClr val="00B050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numRef>
              <c:f>'[Consolidated RAC projection graph.xlsx]Sheet2'!$B$3:$B$18</c:f>
              <c:numCache>
                <c:formatCode>General</c:formatCode>
                <c:ptCount val="1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  <c:pt idx="6">
                  <c:v>2021.0</c:v>
                </c:pt>
                <c:pt idx="7">
                  <c:v>2022.0</c:v>
                </c:pt>
                <c:pt idx="8">
                  <c:v>2023.0</c:v>
                </c:pt>
                <c:pt idx="9">
                  <c:v>2024.0</c:v>
                </c:pt>
                <c:pt idx="10">
                  <c:v>2025.0</c:v>
                </c:pt>
                <c:pt idx="11">
                  <c:v>2026.0</c:v>
                </c:pt>
                <c:pt idx="12">
                  <c:v>2027.0</c:v>
                </c:pt>
                <c:pt idx="13">
                  <c:v>2028.0</c:v>
                </c:pt>
                <c:pt idx="14">
                  <c:v>2029.0</c:v>
                </c:pt>
                <c:pt idx="15">
                  <c:v>2030.0</c:v>
                </c:pt>
              </c:numCache>
            </c:numRef>
          </c:cat>
          <c:val>
            <c:numRef>
              <c:f>'[Consolidated RAC projection graph.xlsx]Sheet2'!$F$3:$F$18</c:f>
              <c:numCache>
                <c:formatCode>0</c:formatCode>
                <c:ptCount val="16"/>
                <c:pt idx="0" formatCode="General">
                  <c:v>18.0</c:v>
                </c:pt>
                <c:pt idx="1">
                  <c:v>21.01000671530553</c:v>
                </c:pt>
                <c:pt idx="2">
                  <c:v>24.44149979830039</c:v>
                </c:pt>
                <c:pt idx="3">
                  <c:v>28.4336457429073</c:v>
                </c:pt>
                <c:pt idx="4">
                  <c:v>33.07808031753025</c:v>
                </c:pt>
                <c:pt idx="5">
                  <c:v>38.48142241143913</c:v>
                </c:pt>
                <c:pt idx="6">
                  <c:v>42.3553128747711</c:v>
                </c:pt>
                <c:pt idx="7">
                  <c:v>46.62171693133036</c:v>
                </c:pt>
                <c:pt idx="8">
                  <c:v>51.32061505586989</c:v>
                </c:pt>
                <c:pt idx="9">
                  <c:v>56.49607731835268</c:v>
                </c:pt>
                <c:pt idx="10">
                  <c:v>62.19668312340075</c:v>
                </c:pt>
                <c:pt idx="11">
                  <c:v>68.29772892846237</c:v>
                </c:pt>
                <c:pt idx="12">
                  <c:v>75.00018670921008</c:v>
                </c:pt>
                <c:pt idx="13">
                  <c:v>82.36358206679233</c:v>
                </c:pt>
                <c:pt idx="14">
                  <c:v>90.45335191444832</c:v>
                </c:pt>
                <c:pt idx="15">
                  <c:v>99.3414331114398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48D3-401F-9B63-35791BF433F6}"/>
            </c:ext>
          </c:extLst>
        </c:ser>
        <c:ser>
          <c:idx val="3"/>
          <c:order val="3"/>
          <c:tx>
            <c:v>AEEE (2017): Efficient scenario</c:v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x"/>
            <c:size val="7"/>
            <c:spPr>
              <a:solidFill>
                <a:srgbClr val="FF0000"/>
              </a:solidFill>
              <a:ln w="0">
                <a:solidFill>
                  <a:srgbClr val="FF0000"/>
                </a:solidFill>
              </a:ln>
              <a:effectLst/>
            </c:spPr>
          </c:marker>
          <c:cat>
            <c:numRef>
              <c:f>'[Consolidated RAC projection graph.xlsx]Sheet2'!$B$3:$B$18</c:f>
              <c:numCache>
                <c:formatCode>General</c:formatCode>
                <c:ptCount val="1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  <c:pt idx="6">
                  <c:v>2021.0</c:v>
                </c:pt>
                <c:pt idx="7">
                  <c:v>2022.0</c:v>
                </c:pt>
                <c:pt idx="8">
                  <c:v>2023.0</c:v>
                </c:pt>
                <c:pt idx="9">
                  <c:v>2024.0</c:v>
                </c:pt>
                <c:pt idx="10">
                  <c:v>2025.0</c:v>
                </c:pt>
                <c:pt idx="11">
                  <c:v>2026.0</c:v>
                </c:pt>
                <c:pt idx="12">
                  <c:v>2027.0</c:v>
                </c:pt>
                <c:pt idx="13">
                  <c:v>2028.0</c:v>
                </c:pt>
                <c:pt idx="14">
                  <c:v>2029.0</c:v>
                </c:pt>
                <c:pt idx="15">
                  <c:v>2030.0</c:v>
                </c:pt>
              </c:numCache>
            </c:numRef>
          </c:cat>
          <c:val>
            <c:numRef>
              <c:f>'[Consolidated RAC projection graph.xlsx]Sheet2'!$G$3:$G$18</c:f>
              <c:numCache>
                <c:formatCode>0</c:formatCode>
                <c:ptCount val="16"/>
                <c:pt idx="0">
                  <c:v>32.84</c:v>
                </c:pt>
                <c:pt idx="1">
                  <c:v>34.96</c:v>
                </c:pt>
                <c:pt idx="2">
                  <c:v>36.94</c:v>
                </c:pt>
                <c:pt idx="3">
                  <c:v>39.08</c:v>
                </c:pt>
                <c:pt idx="4">
                  <c:v>41.1</c:v>
                </c:pt>
                <c:pt idx="5">
                  <c:v>43.73</c:v>
                </c:pt>
                <c:pt idx="6">
                  <c:v>46.903</c:v>
                </c:pt>
                <c:pt idx="7">
                  <c:v>50.5573</c:v>
                </c:pt>
                <c:pt idx="8">
                  <c:v>54.51703</c:v>
                </c:pt>
                <c:pt idx="9">
                  <c:v>59.10273300000001</c:v>
                </c:pt>
                <c:pt idx="10">
                  <c:v>64.38200629999999</c:v>
                </c:pt>
                <c:pt idx="11">
                  <c:v>70.39020693</c:v>
                </c:pt>
                <c:pt idx="12">
                  <c:v>77.021227623</c:v>
                </c:pt>
                <c:pt idx="13">
                  <c:v>84.62835038529997</c:v>
                </c:pt>
                <c:pt idx="14">
                  <c:v>92.91518542382998</c:v>
                </c:pt>
                <c:pt idx="15">
                  <c:v>102.206703966213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48D3-401F-9B63-35791BF433F6}"/>
            </c:ext>
          </c:extLst>
        </c:ser>
        <c:ser>
          <c:idx val="4"/>
          <c:order val="4"/>
          <c:tx>
            <c:v>AEEE (2017): Super-efficient scenario</c:v>
          </c:tx>
          <c:spPr>
            <a:ln w="2222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cat>
            <c:numRef>
              <c:f>'[Consolidated RAC projection graph.xlsx]Sheet2'!$B$3:$B$18</c:f>
              <c:numCache>
                <c:formatCode>General</c:formatCode>
                <c:ptCount val="16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  <c:pt idx="4">
                  <c:v>2019.0</c:v>
                </c:pt>
                <c:pt idx="5">
                  <c:v>2020.0</c:v>
                </c:pt>
                <c:pt idx="6">
                  <c:v>2021.0</c:v>
                </c:pt>
                <c:pt idx="7">
                  <c:v>2022.0</c:v>
                </c:pt>
                <c:pt idx="8">
                  <c:v>2023.0</c:v>
                </c:pt>
                <c:pt idx="9">
                  <c:v>2024.0</c:v>
                </c:pt>
                <c:pt idx="10">
                  <c:v>2025.0</c:v>
                </c:pt>
                <c:pt idx="11">
                  <c:v>2026.0</c:v>
                </c:pt>
                <c:pt idx="12">
                  <c:v>2027.0</c:v>
                </c:pt>
                <c:pt idx="13">
                  <c:v>2028.0</c:v>
                </c:pt>
                <c:pt idx="14">
                  <c:v>2029.0</c:v>
                </c:pt>
                <c:pt idx="15">
                  <c:v>2030.0</c:v>
                </c:pt>
              </c:numCache>
            </c:numRef>
          </c:cat>
          <c:val>
            <c:numRef>
              <c:f>Sheet2!#REF!</c:f>
              <c:numCache>
                <c:formatCode>General</c:formatCode>
                <c:ptCount val="1"/>
                <c:pt idx="0">
                  <c:v>1.0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48D3-401F-9B63-35791BF433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5343312"/>
        <c:axId val="2020619120"/>
      </c:lineChart>
      <c:dateAx>
        <c:axId val="2015343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619120"/>
        <c:crosses val="autoZero"/>
        <c:auto val="0"/>
        <c:lblOffset val="100"/>
        <c:baseTimeUnit val="days"/>
      </c:dateAx>
      <c:valAx>
        <c:axId val="2020619120"/>
        <c:scaling>
          <c:orientation val="minMax"/>
          <c:max val="180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="1"/>
                  <a:t>RAC</a:t>
                </a:r>
                <a:r>
                  <a:rPr lang="en-GB" sz="1600" b="1" baseline="0"/>
                  <a:t> stock (million)</a:t>
                </a:r>
                <a:endParaRPr lang="en-GB" sz="16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2540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53433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100123849174181"/>
          <c:y val="0.0369381229701912"/>
          <c:w val="0.29484316912538"/>
          <c:h val="0.349460211141986"/>
        </c:manualLayout>
      </c:layout>
      <c:overlay val="0"/>
      <c:spPr>
        <a:solidFill>
          <a:schemeClr val="bg1">
            <a:lumMod val="8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GB" sz="2000" dirty="0"/>
              <a:t>Annual energy consumption = 134 </a:t>
            </a:r>
            <a:r>
              <a:rPr lang="en-GB" sz="2000" dirty="0" err="1"/>
              <a:t>TWh</a:t>
            </a:r>
            <a:endParaRPr lang="en-GB" sz="20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Energy!$C$20:$C$21</c:f>
              <c:strCache>
                <c:ptCount val="2"/>
                <c:pt idx="0">
                  <c:v>Non-refrigerant based cooling (fan and air cooler)</c:v>
                </c:pt>
                <c:pt idx="1">
                  <c:v>Refrigerant based cooling (RAC, chiller, packaged DX, VRV)</c:v>
                </c:pt>
              </c:strCache>
            </c:strRef>
          </c:cat>
          <c:val>
            <c:numRef>
              <c:f>Energy!$D$20:$D$21</c:f>
              <c:numCache>
                <c:formatCode>General</c:formatCode>
                <c:ptCount val="2"/>
                <c:pt idx="0">
                  <c:v>57.0</c:v>
                </c:pt>
                <c:pt idx="1">
                  <c:v>77.0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FC-4C91-8A22-DFE7F21E209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0781706016431"/>
          <c:y val="0.176057912038866"/>
          <c:w val="0.327073079517864"/>
          <c:h val="0.738457737706102"/>
        </c:manualLayout>
      </c:layout>
      <c:overlay val="0"/>
      <c:txPr>
        <a:bodyPr/>
        <a:lstStyle/>
        <a:p>
          <a:pPr>
            <a:defRPr sz="18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BA8-463E-AF4E-83F586CB92CA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BA8-463E-AF4E-83F586CB92CA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4BA8-463E-AF4E-83F586CB92CA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4BA8-463E-AF4E-83F586CB92C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Energy!$C$7:$C$10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Energy!$D$7:$D$10</c:f>
              <c:numCache>
                <c:formatCode>0</c:formatCode>
                <c:ptCount val="4"/>
                <c:pt idx="0">
                  <c:v>3.5</c:v>
                </c:pt>
                <c:pt idx="1">
                  <c:v>7.9</c:v>
                </c:pt>
                <c:pt idx="2">
                  <c:v>12.9</c:v>
                </c:pt>
                <c:pt idx="3" formatCode="General">
                  <c:v>53.0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10-48F6-85DC-9570806CB39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Carbon!$C$7:$C$10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Carbon!$D$7:$D$10</c:f>
              <c:numCache>
                <c:formatCode>0</c:formatCode>
                <c:ptCount val="4"/>
                <c:pt idx="0">
                  <c:v>3.2</c:v>
                </c:pt>
                <c:pt idx="1">
                  <c:v>7.0</c:v>
                </c:pt>
                <c:pt idx="2">
                  <c:v>10.8</c:v>
                </c:pt>
                <c:pt idx="3">
                  <c:v>61.0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4D-4BED-96D6-A5AFCB0E3C6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'Energy (2027)'!$C$7:$C$10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'Energy (2027)'!$D$7:$D$10</c:f>
              <c:numCache>
                <c:formatCode>0</c:formatCode>
                <c:ptCount val="4"/>
                <c:pt idx="0">
                  <c:v>3.8</c:v>
                </c:pt>
                <c:pt idx="1">
                  <c:v>30.0</c:v>
                </c:pt>
                <c:pt idx="2">
                  <c:v>27.3</c:v>
                </c:pt>
                <c:pt idx="3" formatCode="General">
                  <c:v>97.0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B5-4786-BD1A-08FA634A02E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'Carbon (2027)'!$C$7:$C$10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'Carbon (2027)'!$D$7:$D$10</c:f>
              <c:numCache>
                <c:formatCode>0</c:formatCode>
                <c:ptCount val="4"/>
                <c:pt idx="0">
                  <c:v>3.5</c:v>
                </c:pt>
                <c:pt idx="1">
                  <c:v>26.0</c:v>
                </c:pt>
                <c:pt idx="2">
                  <c:v>27.0</c:v>
                </c:pt>
                <c:pt idx="3">
                  <c:v>103.0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AB-4D94-ADB8-523780AFAA9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7605726751642"/>
          <c:y val="0.229371867604065"/>
          <c:w val="0.242874749401782"/>
          <c:h val="0.5591339173843"/>
        </c:manualLayout>
      </c:layout>
      <c:overlay val="0"/>
      <c:txPr>
        <a:bodyPr/>
        <a:lstStyle/>
        <a:p>
          <a:pPr>
            <a:defRPr sz="14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2027 (improved scenario)</c:v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Energy!$C$7:$C$10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Energy!$F$7:$F$10</c:f>
              <c:numCache>
                <c:formatCode>0</c:formatCode>
                <c:ptCount val="4"/>
                <c:pt idx="0">
                  <c:v>3.6</c:v>
                </c:pt>
                <c:pt idx="1">
                  <c:v>28.5</c:v>
                </c:pt>
                <c:pt idx="2">
                  <c:v>24.8</c:v>
                </c:pt>
                <c:pt idx="3" formatCode="General">
                  <c:v>47.0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BC-40B3-8BA5-15032B843908}"/>
            </c:ext>
          </c:extLst>
        </c:ser>
        <c:ser>
          <c:idx val="1"/>
          <c:order val="1"/>
          <c:tx>
            <c:v>2027 (current level of effort)</c:v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Energy!$C$7:$C$10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Energy!$E$7:$E$10</c:f>
              <c:numCache>
                <c:formatCode>0</c:formatCode>
                <c:ptCount val="4"/>
                <c:pt idx="0">
                  <c:v>3.8</c:v>
                </c:pt>
                <c:pt idx="1">
                  <c:v>30.0</c:v>
                </c:pt>
                <c:pt idx="2">
                  <c:v>27.3</c:v>
                </c:pt>
                <c:pt idx="3" formatCode="General">
                  <c:v>97.0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BC-40B3-8BA5-15032B843908}"/>
            </c:ext>
          </c:extLst>
        </c:ser>
        <c:ser>
          <c:idx val="2"/>
          <c:order val="2"/>
          <c:tx>
            <c:v>2017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Energy!$C$7:$C$10</c:f>
              <c:strCache>
                <c:ptCount val="4"/>
                <c:pt idx="0">
                  <c:v>Packaged DX</c:v>
                </c:pt>
                <c:pt idx="1">
                  <c:v>VRV (Mini to Large)</c:v>
                </c:pt>
                <c:pt idx="2">
                  <c:v>Chiller </c:v>
                </c:pt>
                <c:pt idx="3">
                  <c:v>RAC</c:v>
                </c:pt>
              </c:strCache>
            </c:strRef>
          </c:cat>
          <c:val>
            <c:numRef>
              <c:f>Energy!$D$7:$D$10</c:f>
              <c:numCache>
                <c:formatCode>0</c:formatCode>
                <c:ptCount val="4"/>
                <c:pt idx="0">
                  <c:v>3.5</c:v>
                </c:pt>
                <c:pt idx="1">
                  <c:v>7.9</c:v>
                </c:pt>
                <c:pt idx="2">
                  <c:v>12.9</c:v>
                </c:pt>
                <c:pt idx="3" formatCode="General">
                  <c:v>53.0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ABC-40B3-8BA5-15032B843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08291056"/>
        <c:axId val="2008739040"/>
      </c:barChart>
      <c:catAx>
        <c:axId val="2008291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8739040"/>
        <c:crosses val="autoZero"/>
        <c:auto val="1"/>
        <c:lblAlgn val="ctr"/>
        <c:lblOffset val="100"/>
        <c:noMultiLvlLbl val="0"/>
      </c:catAx>
      <c:valAx>
        <c:axId val="20087390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b="1">
                    <a:solidFill>
                      <a:schemeClr val="tx1"/>
                    </a:solidFill>
                  </a:rPr>
                  <a:t>Annual</a:t>
                </a:r>
                <a:r>
                  <a:rPr lang="en-GB" sz="2000" b="1" baseline="0">
                    <a:solidFill>
                      <a:schemeClr val="tx1"/>
                    </a:solidFill>
                  </a:rPr>
                  <a:t> Energy Consumption (TWh)</a:t>
                </a:r>
                <a:endParaRPr lang="en-GB" sz="2000" b="1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8291056"/>
        <c:crosses val="autoZero"/>
        <c:crossBetween val="between"/>
      </c:valAx>
      <c:spPr>
        <a:pattFill prst="ltDnDiag">
          <a:fgClr>
            <a:schemeClr val="bg2">
              <a:lumMod val="90000"/>
            </a:schemeClr>
          </a:fgClr>
          <a:bgClr>
            <a:schemeClr val="bg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25A567-A869-451B-8E43-C90C0C96A3C5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96C9425F-C4F4-4FC3-9BAB-10DEAACD9A78}">
      <dgm:prSet phldrT="[Text]" custT="1"/>
      <dgm:spPr/>
      <dgm:t>
        <a:bodyPr/>
        <a:lstStyle/>
        <a:p>
          <a:pPr>
            <a:spcAft>
              <a:spcPct val="35000"/>
            </a:spcAft>
          </a:pPr>
          <a:r>
            <a:rPr lang="en-GB" sz="2400" b="1" dirty="0">
              <a:solidFill>
                <a:srgbClr val="0E2F11"/>
              </a:solidFill>
            </a:rPr>
            <a:t>Recognises the role of a multi-pronged strategy including reduction of Cooling load</a:t>
          </a:r>
        </a:p>
        <a:p>
          <a:pPr marL="454025" indent="0">
            <a:spcAft>
              <a:spcPts val="600"/>
            </a:spcAft>
          </a:pPr>
          <a:r>
            <a:rPr lang="en-US" sz="2000" i="1" dirty="0">
              <a:solidFill>
                <a:srgbClr val="0E2F11"/>
              </a:solidFill>
            </a:rPr>
            <a:t>Aspires to lay out a cooling strategy that includes actions beyond mere transition in the technology and process of RAC </a:t>
          </a:r>
        </a:p>
      </dgm:t>
    </dgm:pt>
    <dgm:pt modelId="{4321C5D3-AAF9-41FB-B31C-EAF0498BA606}" type="parTrans" cxnId="{AEC74D61-5A02-40C6-ACBF-4061C0B990C9}">
      <dgm:prSet/>
      <dgm:spPr/>
      <dgm:t>
        <a:bodyPr/>
        <a:lstStyle/>
        <a:p>
          <a:endParaRPr lang="en-US" sz="2400"/>
        </a:p>
      </dgm:t>
    </dgm:pt>
    <dgm:pt modelId="{22EEC03D-91D9-4D40-B2CB-C73A2BF71C09}" type="sibTrans" cxnId="{AEC74D61-5A02-40C6-ACBF-4061C0B990C9}">
      <dgm:prSet/>
      <dgm:spPr/>
      <dgm:t>
        <a:bodyPr/>
        <a:lstStyle/>
        <a:p>
          <a:endParaRPr lang="en-US" sz="2400"/>
        </a:p>
      </dgm:t>
    </dgm:pt>
    <dgm:pt modelId="{34C78083-9A2F-1A4A-9197-9BE3595F7179}">
      <dgm:prSet custT="1"/>
      <dgm:spPr/>
      <dgm:t>
        <a:bodyPr/>
        <a:lstStyle/>
        <a:p>
          <a:pPr>
            <a:spcAft>
              <a:spcPct val="35000"/>
            </a:spcAft>
          </a:pPr>
          <a:r>
            <a:rPr lang="en-GB" sz="2400" b="1" dirty="0">
              <a:solidFill>
                <a:srgbClr val="0E2F11"/>
              </a:solidFill>
            </a:rPr>
            <a:t>Harmonisation between Energy Efficiency and phase-out of ODS gases and phase-down of HFCs</a:t>
          </a:r>
        </a:p>
      </dgm:t>
    </dgm:pt>
    <dgm:pt modelId="{79D22354-B0F7-804F-9453-E8BEDD6B77BE}" type="parTrans" cxnId="{C1E606AF-3738-A44E-81C9-1E5D59330568}">
      <dgm:prSet/>
      <dgm:spPr/>
      <dgm:t>
        <a:bodyPr/>
        <a:lstStyle/>
        <a:p>
          <a:endParaRPr lang="en-US"/>
        </a:p>
      </dgm:t>
    </dgm:pt>
    <dgm:pt modelId="{908D97EB-189B-7242-A0CA-80A1750786CE}" type="sibTrans" cxnId="{C1E606AF-3738-A44E-81C9-1E5D59330568}">
      <dgm:prSet/>
      <dgm:spPr/>
      <dgm:t>
        <a:bodyPr/>
        <a:lstStyle/>
        <a:p>
          <a:endParaRPr lang="en-US"/>
        </a:p>
      </dgm:t>
    </dgm:pt>
    <dgm:pt modelId="{95E889CA-B93D-0E4D-B8A8-CE03A5541AB0}">
      <dgm:prSet custT="1"/>
      <dgm:spPr/>
      <dgm:t>
        <a:bodyPr/>
        <a:lstStyle/>
        <a:p>
          <a:r>
            <a:rPr lang="en-US" sz="2400" b="1" dirty="0" smtClean="0">
              <a:solidFill>
                <a:srgbClr val="0E2F11"/>
              </a:solidFill>
            </a:rPr>
            <a:t>Positions Business and Technology as central to the development of a robust Cooling Action Plan for India</a:t>
          </a:r>
          <a:endParaRPr lang="en-US" sz="2400" b="1" dirty="0">
            <a:solidFill>
              <a:srgbClr val="0E2F11"/>
            </a:solidFill>
          </a:endParaRPr>
        </a:p>
      </dgm:t>
    </dgm:pt>
    <dgm:pt modelId="{883925A4-4A0E-0E48-8E46-6D60EEE22F5B}" type="parTrans" cxnId="{7B23ACFB-CAB7-E242-A5AC-64402C5FBCE6}">
      <dgm:prSet/>
      <dgm:spPr/>
      <dgm:t>
        <a:bodyPr/>
        <a:lstStyle/>
        <a:p>
          <a:endParaRPr lang="en-US"/>
        </a:p>
      </dgm:t>
    </dgm:pt>
    <dgm:pt modelId="{4CF561B9-E354-C64A-8F8E-A70DBF74C47C}" type="sibTrans" cxnId="{7B23ACFB-CAB7-E242-A5AC-64402C5FBCE6}">
      <dgm:prSet/>
      <dgm:spPr/>
      <dgm:t>
        <a:bodyPr/>
        <a:lstStyle/>
        <a:p>
          <a:endParaRPr lang="en-US"/>
        </a:p>
      </dgm:t>
    </dgm:pt>
    <dgm:pt modelId="{7E6FD252-F640-45E8-A2A2-2D42FB8E8274}" type="pres">
      <dgm:prSet presAssocID="{E525A567-A869-451B-8E43-C90C0C96A3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01E4EA-4551-1F4D-8E77-82A46D25DD19}" type="pres">
      <dgm:prSet presAssocID="{34C78083-9A2F-1A4A-9197-9BE3595F7179}" presName="parentText" presStyleLbl="node1" presStyleIdx="0" presStyleCnt="3" custScaleY="61299" custLinFactY="-166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2DD6A-F67A-2241-90FF-5581D0DD4A65}" type="pres">
      <dgm:prSet presAssocID="{908D97EB-189B-7242-A0CA-80A1750786CE}" presName="spacer" presStyleCnt="0"/>
      <dgm:spPr/>
    </dgm:pt>
    <dgm:pt modelId="{AEC6A1DF-1074-4946-A39A-998985E2BBDE}" type="pres">
      <dgm:prSet presAssocID="{96C9425F-C4F4-4FC3-9BAB-10DEAACD9A78}" presName="parentText" presStyleLbl="node1" presStyleIdx="1" presStyleCnt="3" custScaleY="100680" custLinFactY="-363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AAD44B-46B5-F447-B75F-EF0F1FDE93A7}" type="pres">
      <dgm:prSet presAssocID="{22EEC03D-91D9-4D40-B2CB-C73A2BF71C09}" presName="spacer" presStyleCnt="0"/>
      <dgm:spPr/>
    </dgm:pt>
    <dgm:pt modelId="{AFF07E36-7649-AC4A-90F7-59A87BB644A1}" type="pres">
      <dgm:prSet presAssocID="{95E889CA-B93D-0E4D-B8A8-CE03A5541AB0}" presName="parentText" presStyleLbl="node1" presStyleIdx="2" presStyleCnt="3" custScaleY="55260" custLinFactY="-290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23ACFB-CAB7-E242-A5AC-64402C5FBCE6}" srcId="{E525A567-A869-451B-8E43-C90C0C96A3C5}" destId="{95E889CA-B93D-0E4D-B8A8-CE03A5541AB0}" srcOrd="2" destOrd="0" parTransId="{883925A4-4A0E-0E48-8E46-6D60EEE22F5B}" sibTransId="{4CF561B9-E354-C64A-8F8E-A70DBF74C47C}"/>
    <dgm:cxn modelId="{3B267FD8-12DA-9C4B-8728-F6CBFF32C49E}" type="presOf" srcId="{95E889CA-B93D-0E4D-B8A8-CE03A5541AB0}" destId="{AFF07E36-7649-AC4A-90F7-59A87BB644A1}" srcOrd="0" destOrd="0" presId="urn:microsoft.com/office/officeart/2005/8/layout/vList2"/>
    <dgm:cxn modelId="{C1E606AF-3738-A44E-81C9-1E5D59330568}" srcId="{E525A567-A869-451B-8E43-C90C0C96A3C5}" destId="{34C78083-9A2F-1A4A-9197-9BE3595F7179}" srcOrd="0" destOrd="0" parTransId="{79D22354-B0F7-804F-9453-E8BEDD6B77BE}" sibTransId="{908D97EB-189B-7242-A0CA-80A1750786CE}"/>
    <dgm:cxn modelId="{E95988D8-1C5D-4449-BAB9-95357C9ECC8B}" type="presOf" srcId="{96C9425F-C4F4-4FC3-9BAB-10DEAACD9A78}" destId="{AEC6A1DF-1074-4946-A39A-998985E2BBDE}" srcOrd="0" destOrd="0" presId="urn:microsoft.com/office/officeart/2005/8/layout/vList2"/>
    <dgm:cxn modelId="{25A12D19-8896-8F40-8536-E708948753D5}" type="presOf" srcId="{E525A567-A869-451B-8E43-C90C0C96A3C5}" destId="{7E6FD252-F640-45E8-A2A2-2D42FB8E8274}" srcOrd="0" destOrd="0" presId="urn:microsoft.com/office/officeart/2005/8/layout/vList2"/>
    <dgm:cxn modelId="{ABC4416E-D8EE-154C-802B-A57D58EA690F}" type="presOf" srcId="{34C78083-9A2F-1A4A-9197-9BE3595F7179}" destId="{9C01E4EA-4551-1F4D-8E77-82A46D25DD19}" srcOrd="0" destOrd="0" presId="urn:microsoft.com/office/officeart/2005/8/layout/vList2"/>
    <dgm:cxn modelId="{AEC74D61-5A02-40C6-ACBF-4061C0B990C9}" srcId="{E525A567-A869-451B-8E43-C90C0C96A3C5}" destId="{96C9425F-C4F4-4FC3-9BAB-10DEAACD9A78}" srcOrd="1" destOrd="0" parTransId="{4321C5D3-AAF9-41FB-B31C-EAF0498BA606}" sibTransId="{22EEC03D-91D9-4D40-B2CB-C73A2BF71C09}"/>
    <dgm:cxn modelId="{7120BDF9-DCAD-B54B-8EEC-23D5CA56549E}" type="presParOf" srcId="{7E6FD252-F640-45E8-A2A2-2D42FB8E8274}" destId="{9C01E4EA-4551-1F4D-8E77-82A46D25DD19}" srcOrd="0" destOrd="0" presId="urn:microsoft.com/office/officeart/2005/8/layout/vList2"/>
    <dgm:cxn modelId="{E74C0157-E36F-3E49-B183-A36DCF23F089}" type="presParOf" srcId="{7E6FD252-F640-45E8-A2A2-2D42FB8E8274}" destId="{F2C2DD6A-F67A-2241-90FF-5581D0DD4A65}" srcOrd="1" destOrd="0" presId="urn:microsoft.com/office/officeart/2005/8/layout/vList2"/>
    <dgm:cxn modelId="{9BD8BB74-96BB-3D40-8CDF-2F3BC52B4C7D}" type="presParOf" srcId="{7E6FD252-F640-45E8-A2A2-2D42FB8E8274}" destId="{AEC6A1DF-1074-4946-A39A-998985E2BBDE}" srcOrd="2" destOrd="0" presId="urn:microsoft.com/office/officeart/2005/8/layout/vList2"/>
    <dgm:cxn modelId="{E7DB28EA-2497-0B47-8513-1E3866487610}" type="presParOf" srcId="{7E6FD252-F640-45E8-A2A2-2D42FB8E8274}" destId="{02AAD44B-46B5-F447-B75F-EF0F1FDE93A7}" srcOrd="3" destOrd="0" presId="urn:microsoft.com/office/officeart/2005/8/layout/vList2"/>
    <dgm:cxn modelId="{DE844AE6-E4E0-2E48-A098-2FDF0F88B74B}" type="presParOf" srcId="{7E6FD252-F640-45E8-A2A2-2D42FB8E8274}" destId="{AFF07E36-7649-AC4A-90F7-59A87BB644A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25A567-A869-451B-8E43-C90C0C96A3C5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96C9425F-C4F4-4FC3-9BAB-10DEAACD9A78}">
      <dgm:prSet phldrT="[Text]" custT="1"/>
      <dgm:spPr/>
      <dgm:t>
        <a:bodyPr/>
        <a:lstStyle/>
        <a:p>
          <a:pPr marL="0" indent="0">
            <a:spcAft>
              <a:spcPts val="600"/>
            </a:spcAft>
          </a:pPr>
          <a:r>
            <a:rPr lang="en-US" sz="2400" i="0" dirty="0">
              <a:solidFill>
                <a:srgbClr val="0E2F11"/>
              </a:solidFill>
            </a:rPr>
            <a:t>In the light of </a:t>
          </a:r>
          <a:r>
            <a:rPr lang="en-US" sz="2400" i="0" dirty="0" smtClean="0">
              <a:solidFill>
                <a:srgbClr val="0E2F11"/>
              </a:solidFill>
            </a:rPr>
            <a:t>significant increase (~3X) in </a:t>
          </a:r>
          <a:r>
            <a:rPr lang="en-US" sz="2400" i="0" dirty="0">
              <a:solidFill>
                <a:srgbClr val="0E2F11"/>
              </a:solidFill>
            </a:rPr>
            <a:t>building area by 2030 </a:t>
          </a:r>
          <a:r>
            <a:rPr lang="en-US" sz="2400" i="0" dirty="0" smtClean="0">
              <a:solidFill>
                <a:srgbClr val="0E2F11"/>
              </a:solidFill>
            </a:rPr>
            <a:t>(from2010), </a:t>
          </a:r>
          <a:r>
            <a:rPr lang="en-US" sz="2400" i="0" dirty="0">
              <a:solidFill>
                <a:srgbClr val="0E2F11"/>
              </a:solidFill>
            </a:rPr>
            <a:t>India needs to build-in interventions to reduce the cooling demand itself</a:t>
          </a:r>
        </a:p>
      </dgm:t>
    </dgm:pt>
    <dgm:pt modelId="{4321C5D3-AAF9-41FB-B31C-EAF0498BA606}" type="parTrans" cxnId="{AEC74D61-5A02-40C6-ACBF-4061C0B990C9}">
      <dgm:prSet/>
      <dgm:spPr/>
      <dgm:t>
        <a:bodyPr/>
        <a:lstStyle/>
        <a:p>
          <a:endParaRPr lang="en-US" sz="2400"/>
        </a:p>
      </dgm:t>
    </dgm:pt>
    <dgm:pt modelId="{22EEC03D-91D9-4D40-B2CB-C73A2BF71C09}" type="sibTrans" cxnId="{AEC74D61-5A02-40C6-ACBF-4061C0B990C9}">
      <dgm:prSet/>
      <dgm:spPr/>
      <dgm:t>
        <a:bodyPr/>
        <a:lstStyle/>
        <a:p>
          <a:endParaRPr lang="en-US" sz="2400"/>
        </a:p>
      </dgm:t>
    </dgm:pt>
    <dgm:pt modelId="{34C78083-9A2F-1A4A-9197-9BE3595F7179}">
      <dgm:prSet custT="1"/>
      <dgm:spPr/>
      <dgm:t>
        <a:bodyPr/>
        <a:lstStyle/>
        <a:p>
          <a:pPr>
            <a:spcAft>
              <a:spcPct val="35000"/>
            </a:spcAft>
          </a:pPr>
          <a:r>
            <a:rPr lang="en-US" sz="2400" i="0" dirty="0">
              <a:solidFill>
                <a:srgbClr val="0E2F11"/>
              </a:solidFill>
            </a:rPr>
            <a:t>Even if the Montreal Protocol is more focused on refrigerants based cooling, it Is in India’s interest to adopt a holistic approach to Cooling in order to meet </a:t>
          </a:r>
          <a:r>
            <a:rPr lang="en-US" sz="2400" i="0" dirty="0" smtClean="0">
              <a:solidFill>
                <a:srgbClr val="0E2F11"/>
              </a:solidFill>
            </a:rPr>
            <a:t>its Sustainable </a:t>
          </a:r>
          <a:r>
            <a:rPr lang="en-US" sz="2400" i="0" dirty="0">
              <a:solidFill>
                <a:srgbClr val="0E2F11"/>
              </a:solidFill>
            </a:rPr>
            <a:t>Development </a:t>
          </a:r>
          <a:r>
            <a:rPr lang="en-US" sz="2400" i="0" dirty="0" smtClean="0">
              <a:solidFill>
                <a:srgbClr val="0E2F11"/>
              </a:solidFill>
            </a:rPr>
            <a:t>Goals, to both mitigate and adapt to Climate Change while ensuring Thermal Comfort for All</a:t>
          </a:r>
          <a:endParaRPr lang="en-GB" sz="2400" b="1" i="0" dirty="0">
            <a:solidFill>
              <a:srgbClr val="0E2F11"/>
            </a:solidFill>
          </a:endParaRPr>
        </a:p>
      </dgm:t>
    </dgm:pt>
    <dgm:pt modelId="{79D22354-B0F7-804F-9453-E8BEDD6B77BE}" type="parTrans" cxnId="{C1E606AF-3738-A44E-81C9-1E5D59330568}">
      <dgm:prSet/>
      <dgm:spPr/>
      <dgm:t>
        <a:bodyPr/>
        <a:lstStyle/>
        <a:p>
          <a:endParaRPr lang="en-US"/>
        </a:p>
      </dgm:t>
    </dgm:pt>
    <dgm:pt modelId="{908D97EB-189B-7242-A0CA-80A1750786CE}" type="sibTrans" cxnId="{C1E606AF-3738-A44E-81C9-1E5D59330568}">
      <dgm:prSet/>
      <dgm:spPr/>
      <dgm:t>
        <a:bodyPr/>
        <a:lstStyle/>
        <a:p>
          <a:endParaRPr lang="en-US"/>
        </a:p>
      </dgm:t>
    </dgm:pt>
    <dgm:pt modelId="{7E6FD252-F640-45E8-A2A2-2D42FB8E8274}" type="pres">
      <dgm:prSet presAssocID="{E525A567-A869-451B-8E43-C90C0C96A3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01E4EA-4551-1F4D-8E77-82A46D25DD19}" type="pres">
      <dgm:prSet presAssocID="{34C78083-9A2F-1A4A-9197-9BE3595F7179}" presName="parentText" presStyleLbl="node1" presStyleIdx="0" presStyleCnt="2" custScaleY="148581" custLinFactY="-13959" custLinFactNeighborX="944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2DD6A-F67A-2241-90FF-5581D0DD4A65}" type="pres">
      <dgm:prSet presAssocID="{908D97EB-189B-7242-A0CA-80A1750786CE}" presName="spacer" presStyleCnt="0"/>
      <dgm:spPr/>
    </dgm:pt>
    <dgm:pt modelId="{AEC6A1DF-1074-4946-A39A-998985E2BBDE}" type="pres">
      <dgm:prSet presAssocID="{96C9425F-C4F4-4FC3-9BAB-10DEAACD9A78}" presName="parentText" presStyleLbl="node1" presStyleIdx="1" presStyleCnt="2" custLinFactY="-1319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002FBD-0FEC-C543-B511-FD0B169A9CA6}" type="presOf" srcId="{96C9425F-C4F4-4FC3-9BAB-10DEAACD9A78}" destId="{AEC6A1DF-1074-4946-A39A-998985E2BBDE}" srcOrd="0" destOrd="0" presId="urn:microsoft.com/office/officeart/2005/8/layout/vList2"/>
    <dgm:cxn modelId="{A08FDD11-21FB-874B-9B01-CD77C441AC48}" type="presOf" srcId="{34C78083-9A2F-1A4A-9197-9BE3595F7179}" destId="{9C01E4EA-4551-1F4D-8E77-82A46D25DD19}" srcOrd="0" destOrd="0" presId="urn:microsoft.com/office/officeart/2005/8/layout/vList2"/>
    <dgm:cxn modelId="{AEC74D61-5A02-40C6-ACBF-4061C0B990C9}" srcId="{E525A567-A869-451B-8E43-C90C0C96A3C5}" destId="{96C9425F-C4F4-4FC3-9BAB-10DEAACD9A78}" srcOrd="1" destOrd="0" parTransId="{4321C5D3-AAF9-41FB-B31C-EAF0498BA606}" sibTransId="{22EEC03D-91D9-4D40-B2CB-C73A2BF71C09}"/>
    <dgm:cxn modelId="{C1E606AF-3738-A44E-81C9-1E5D59330568}" srcId="{E525A567-A869-451B-8E43-C90C0C96A3C5}" destId="{34C78083-9A2F-1A4A-9197-9BE3595F7179}" srcOrd="0" destOrd="0" parTransId="{79D22354-B0F7-804F-9453-E8BEDD6B77BE}" sibTransId="{908D97EB-189B-7242-A0CA-80A1750786CE}"/>
    <dgm:cxn modelId="{996F87E8-0859-494B-8929-F20B05C324DD}" type="presOf" srcId="{E525A567-A869-451B-8E43-C90C0C96A3C5}" destId="{7E6FD252-F640-45E8-A2A2-2D42FB8E8274}" srcOrd="0" destOrd="0" presId="urn:microsoft.com/office/officeart/2005/8/layout/vList2"/>
    <dgm:cxn modelId="{FBAECCED-E324-954F-B168-2E49FDBD8D60}" type="presParOf" srcId="{7E6FD252-F640-45E8-A2A2-2D42FB8E8274}" destId="{9C01E4EA-4551-1F4D-8E77-82A46D25DD19}" srcOrd="0" destOrd="0" presId="urn:microsoft.com/office/officeart/2005/8/layout/vList2"/>
    <dgm:cxn modelId="{15E06BDE-5282-384E-B7F2-8819FA62CACD}" type="presParOf" srcId="{7E6FD252-F640-45E8-A2A2-2D42FB8E8274}" destId="{F2C2DD6A-F67A-2241-90FF-5581D0DD4A65}" srcOrd="1" destOrd="0" presId="urn:microsoft.com/office/officeart/2005/8/layout/vList2"/>
    <dgm:cxn modelId="{BB143B44-FAE8-A24C-8B99-5688C95E8E74}" type="presParOf" srcId="{7E6FD252-F640-45E8-A2A2-2D42FB8E8274}" destId="{AEC6A1DF-1074-4946-A39A-998985E2BBD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47F40B-9FD7-4BA9-887B-6556A3530E72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DE0405FF-C6C8-4E78-AC0F-C192CFFBAAF0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DIMINISH THE NEED FOR ACTIVE AIR CONDITIONING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Energy efficiency policies as a lever; leveraging Codes </a:t>
          </a:r>
          <a:r>
            <a:rPr lang="en-US" sz="18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(ECBC and ECBC-R) and 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S&amp;L to reduce cooling demand; reduce direct and indirect emissions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FA017F7D-143E-4A58-A0EA-30CC8A4B569E}" type="parTrans" cxnId="{12144F55-F384-4D4D-9AB2-DDD2509C5FE4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FE0ADE18-B2F5-4261-A618-222F56095F96}" type="sibTrans" cxnId="{12144F55-F384-4D4D-9AB2-DDD2509C5FE4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E4C8E66A-63D1-4F30-9620-8BDC0CC1EB8F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ADVANCE COOLING TECHNOLOGIES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Efficiency improvement of ACs; alternative low-energy &amp; non-refrigerant based cooling technologies; R&amp;D to advance alternative cooling strategies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48B54AC7-5F27-475C-AD68-20473E14A02F}" type="parTrans" cxnId="{09C541D2-797E-47F6-8E5B-25AB2C66C895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9F5E12D5-A305-4997-B975-0D828755FA95}" type="sibTrans" cxnId="{09C541D2-797E-47F6-8E5B-25AB2C66C895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CA30439E-0B48-4FAB-A09F-F9F717ABFE3B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MARKET TRANSFORMATION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Behavioral shifts </a:t>
          </a:r>
          <a:r>
            <a:rPr lang="mr-IN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–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 adaptive thermal comfort; modify perceptions; Demand Response </a:t>
          </a:r>
          <a:r>
            <a:rPr lang="en-US" sz="18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in conjunction with </a:t>
          </a:r>
          <a:r>
            <a:rPr lang="en-US" sz="1800" dirty="0" err="1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IoT</a:t>
          </a:r>
          <a:r>
            <a:rPr lang="en-US" sz="18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 strategies</a:t>
          </a:r>
          <a:r>
            <a:rPr lang="en-US" sz="18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; financial &amp; non financial tools to advance implementation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BBE6FC7D-9E20-4739-AE09-09A89AE88746}" type="parTrans" cxnId="{EAA8B21E-BE64-48CD-B941-896ADD80B34C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FEC87F47-34A5-459F-AFA1-39D2C024E614}" type="sibTrans" cxnId="{EAA8B21E-BE64-48CD-B941-896ADD80B34C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88FDF499-9F34-4FE9-84A3-3D4D43A2C8C2}" type="pres">
      <dgm:prSet presAssocID="{8D47F40B-9FD7-4BA9-887B-6556A3530E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13C017-AA20-450F-B9D2-FB190955AB64}" type="pres">
      <dgm:prSet presAssocID="{DE0405FF-C6C8-4E78-AC0F-C192CFFBAAF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26DB7-0D59-48DF-B646-1F235E5F5FD4}" type="pres">
      <dgm:prSet presAssocID="{FE0ADE18-B2F5-4261-A618-222F56095F96}" presName="spacer" presStyleCnt="0"/>
      <dgm:spPr/>
    </dgm:pt>
    <dgm:pt modelId="{889B27D5-EBAF-49CF-B3BB-2D35CC027F13}" type="pres">
      <dgm:prSet presAssocID="{E4C8E66A-63D1-4F30-9620-8BDC0CC1EB8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EDE31-4E02-4F23-9BAD-4C86B2B0EABC}" type="pres">
      <dgm:prSet presAssocID="{9F5E12D5-A305-4997-B975-0D828755FA95}" presName="spacer" presStyleCnt="0"/>
      <dgm:spPr/>
    </dgm:pt>
    <dgm:pt modelId="{7EC2B07B-8C39-4B18-8157-871E1193E934}" type="pres">
      <dgm:prSet presAssocID="{CA30439E-0B48-4FAB-A09F-F9F717ABFE3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C541D2-797E-47F6-8E5B-25AB2C66C895}" srcId="{8D47F40B-9FD7-4BA9-887B-6556A3530E72}" destId="{E4C8E66A-63D1-4F30-9620-8BDC0CC1EB8F}" srcOrd="1" destOrd="0" parTransId="{48B54AC7-5F27-475C-AD68-20473E14A02F}" sibTransId="{9F5E12D5-A305-4997-B975-0D828755FA95}"/>
    <dgm:cxn modelId="{DCC47BA4-E763-CA46-870C-1D198B2CD4A1}" type="presOf" srcId="{8D47F40B-9FD7-4BA9-887B-6556A3530E72}" destId="{88FDF499-9F34-4FE9-84A3-3D4D43A2C8C2}" srcOrd="0" destOrd="0" presId="urn:microsoft.com/office/officeart/2005/8/layout/vList2"/>
    <dgm:cxn modelId="{4670FB87-0616-EE4D-9F6D-A560A8F83F48}" type="presOf" srcId="{DE0405FF-C6C8-4E78-AC0F-C192CFFBAAF0}" destId="{DC13C017-AA20-450F-B9D2-FB190955AB64}" srcOrd="0" destOrd="0" presId="urn:microsoft.com/office/officeart/2005/8/layout/vList2"/>
    <dgm:cxn modelId="{3ECD6A7C-1412-014A-9223-5D5915A84BB7}" type="presOf" srcId="{CA30439E-0B48-4FAB-A09F-F9F717ABFE3B}" destId="{7EC2B07B-8C39-4B18-8157-871E1193E934}" srcOrd="0" destOrd="0" presId="urn:microsoft.com/office/officeart/2005/8/layout/vList2"/>
    <dgm:cxn modelId="{EAA8B21E-BE64-48CD-B941-896ADD80B34C}" srcId="{8D47F40B-9FD7-4BA9-887B-6556A3530E72}" destId="{CA30439E-0B48-4FAB-A09F-F9F717ABFE3B}" srcOrd="2" destOrd="0" parTransId="{BBE6FC7D-9E20-4739-AE09-09A89AE88746}" sibTransId="{FEC87F47-34A5-459F-AFA1-39D2C024E614}"/>
    <dgm:cxn modelId="{A89FD3D5-4AF1-E144-83E8-C2DA654882CE}" type="presOf" srcId="{E4C8E66A-63D1-4F30-9620-8BDC0CC1EB8F}" destId="{889B27D5-EBAF-49CF-B3BB-2D35CC027F13}" srcOrd="0" destOrd="0" presId="urn:microsoft.com/office/officeart/2005/8/layout/vList2"/>
    <dgm:cxn modelId="{12144F55-F384-4D4D-9AB2-DDD2509C5FE4}" srcId="{8D47F40B-9FD7-4BA9-887B-6556A3530E72}" destId="{DE0405FF-C6C8-4E78-AC0F-C192CFFBAAF0}" srcOrd="0" destOrd="0" parTransId="{FA017F7D-143E-4A58-A0EA-30CC8A4B569E}" sibTransId="{FE0ADE18-B2F5-4261-A618-222F56095F96}"/>
    <dgm:cxn modelId="{32E9ED31-E308-2349-AE8D-4278B222F2A4}" type="presParOf" srcId="{88FDF499-9F34-4FE9-84A3-3D4D43A2C8C2}" destId="{DC13C017-AA20-450F-B9D2-FB190955AB64}" srcOrd="0" destOrd="0" presId="urn:microsoft.com/office/officeart/2005/8/layout/vList2"/>
    <dgm:cxn modelId="{EC1B0CB7-41FD-2045-8066-D14FD1DE90B7}" type="presParOf" srcId="{88FDF499-9F34-4FE9-84A3-3D4D43A2C8C2}" destId="{9AA26DB7-0D59-48DF-B646-1F235E5F5FD4}" srcOrd="1" destOrd="0" presId="urn:microsoft.com/office/officeart/2005/8/layout/vList2"/>
    <dgm:cxn modelId="{2EFC1FEE-716B-5640-AF5C-5E180D9F8CD6}" type="presParOf" srcId="{88FDF499-9F34-4FE9-84A3-3D4D43A2C8C2}" destId="{889B27D5-EBAF-49CF-B3BB-2D35CC027F13}" srcOrd="2" destOrd="0" presId="urn:microsoft.com/office/officeart/2005/8/layout/vList2"/>
    <dgm:cxn modelId="{B69E1BE4-B603-6440-A613-001BBD0850C4}" type="presParOf" srcId="{88FDF499-9F34-4FE9-84A3-3D4D43A2C8C2}" destId="{CD5EDE31-4E02-4F23-9BAD-4C86B2B0EABC}" srcOrd="3" destOrd="0" presId="urn:microsoft.com/office/officeart/2005/8/layout/vList2"/>
    <dgm:cxn modelId="{3DC565D2-41B2-6541-B841-8CF61B02269E}" type="presParOf" srcId="{88FDF499-9F34-4FE9-84A3-3D4D43A2C8C2}" destId="{7EC2B07B-8C39-4B18-8157-871E1193E9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47F40B-9FD7-4BA9-887B-6556A3530E72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DE0405FF-C6C8-4E78-AC0F-C192CFFBAAF0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DIMINISH THE NEED FOR ACTIVE AIR CONDITIONING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FA017F7D-143E-4A58-A0EA-30CC8A4B569E}" type="parTrans" cxnId="{12144F55-F384-4D4D-9AB2-DDD2509C5FE4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FE0ADE18-B2F5-4261-A618-222F56095F96}" type="sibTrans" cxnId="{12144F55-F384-4D4D-9AB2-DDD2509C5FE4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E4C8E66A-63D1-4F30-9620-8BDC0CC1EB8F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ADVANCED &amp; EFFICIENT COOLING </a:t>
          </a:r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TECHNOLOGIES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48B54AC7-5F27-475C-AD68-20473E14A02F}" type="parTrans" cxnId="{09C541D2-797E-47F6-8E5B-25AB2C66C895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9F5E12D5-A305-4997-B975-0D828755FA95}" type="sibTrans" cxnId="{09C541D2-797E-47F6-8E5B-25AB2C66C895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CA30439E-0B48-4FAB-A09F-F9F717ABFE3B}">
      <dgm:prSet phldrT="[Text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US" sz="1800" b="1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MARKET TRANSFORMATION</a:t>
          </a:r>
          <a:endParaRPr lang="en-GB" sz="18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gm:t>
    </dgm:pt>
    <dgm:pt modelId="{BBE6FC7D-9E20-4739-AE09-09A89AE88746}" type="parTrans" cxnId="{EAA8B21E-BE64-48CD-B941-896ADD80B34C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FEC87F47-34A5-459F-AFA1-39D2C024E614}" type="sibTrans" cxnId="{EAA8B21E-BE64-48CD-B941-896ADD80B34C}">
      <dgm:prSet/>
      <dgm:spPr/>
      <dgm:t>
        <a:bodyPr/>
        <a:lstStyle/>
        <a:p>
          <a:endParaRPr lang="en-GB" sz="1800">
            <a:latin typeface="Arial" pitchFamily="34" charset="0"/>
            <a:cs typeface="Arial" pitchFamily="34" charset="0"/>
          </a:endParaRPr>
        </a:p>
      </dgm:t>
    </dgm:pt>
    <dgm:pt modelId="{88FDF499-9F34-4FE9-84A3-3D4D43A2C8C2}" type="pres">
      <dgm:prSet presAssocID="{8D47F40B-9FD7-4BA9-887B-6556A3530E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13C017-AA20-450F-B9D2-FB190955AB64}" type="pres">
      <dgm:prSet presAssocID="{DE0405FF-C6C8-4E78-AC0F-C192CFFBAAF0}" presName="parentText" presStyleLbl="node1" presStyleIdx="0" presStyleCnt="3" custScaleY="103643" custLinFactNeighborY="-376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26DB7-0D59-48DF-B646-1F235E5F5FD4}" type="pres">
      <dgm:prSet presAssocID="{FE0ADE18-B2F5-4261-A618-222F56095F96}" presName="spacer" presStyleCnt="0"/>
      <dgm:spPr/>
    </dgm:pt>
    <dgm:pt modelId="{889B27D5-EBAF-49CF-B3BB-2D35CC027F13}" type="pres">
      <dgm:prSet presAssocID="{E4C8E66A-63D1-4F30-9620-8BDC0CC1EB8F}" presName="parentText" presStyleLbl="node1" presStyleIdx="1" presStyleCnt="3" custScaleY="9732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EDE31-4E02-4F23-9BAD-4C86B2B0EABC}" type="pres">
      <dgm:prSet presAssocID="{9F5E12D5-A305-4997-B975-0D828755FA95}" presName="spacer" presStyleCnt="0"/>
      <dgm:spPr/>
    </dgm:pt>
    <dgm:pt modelId="{7EC2B07B-8C39-4B18-8157-871E1193E934}" type="pres">
      <dgm:prSet presAssocID="{CA30439E-0B48-4FAB-A09F-F9F717ABFE3B}" presName="parentText" presStyleLbl="node1" presStyleIdx="2" presStyleCnt="3" custLinFactNeighborY="514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C541D2-797E-47F6-8E5B-25AB2C66C895}" srcId="{8D47F40B-9FD7-4BA9-887B-6556A3530E72}" destId="{E4C8E66A-63D1-4F30-9620-8BDC0CC1EB8F}" srcOrd="1" destOrd="0" parTransId="{48B54AC7-5F27-475C-AD68-20473E14A02F}" sibTransId="{9F5E12D5-A305-4997-B975-0D828755FA95}"/>
    <dgm:cxn modelId="{141F30AA-4A48-F64E-A7BF-FCA41A46C7B3}" type="presOf" srcId="{E4C8E66A-63D1-4F30-9620-8BDC0CC1EB8F}" destId="{889B27D5-EBAF-49CF-B3BB-2D35CC027F13}" srcOrd="0" destOrd="0" presId="urn:microsoft.com/office/officeart/2005/8/layout/vList2"/>
    <dgm:cxn modelId="{60375786-8A04-EF41-891E-58520B8F73E1}" type="presOf" srcId="{DE0405FF-C6C8-4E78-AC0F-C192CFFBAAF0}" destId="{DC13C017-AA20-450F-B9D2-FB190955AB64}" srcOrd="0" destOrd="0" presId="urn:microsoft.com/office/officeart/2005/8/layout/vList2"/>
    <dgm:cxn modelId="{CE572F2B-E536-2048-A5E5-622A3C2342DD}" type="presOf" srcId="{CA30439E-0B48-4FAB-A09F-F9F717ABFE3B}" destId="{7EC2B07B-8C39-4B18-8157-871E1193E934}" srcOrd="0" destOrd="0" presId="urn:microsoft.com/office/officeart/2005/8/layout/vList2"/>
    <dgm:cxn modelId="{C4382F77-5B69-3947-9A84-CCF0601CE0FE}" type="presOf" srcId="{8D47F40B-9FD7-4BA9-887B-6556A3530E72}" destId="{88FDF499-9F34-4FE9-84A3-3D4D43A2C8C2}" srcOrd="0" destOrd="0" presId="urn:microsoft.com/office/officeart/2005/8/layout/vList2"/>
    <dgm:cxn modelId="{EAA8B21E-BE64-48CD-B941-896ADD80B34C}" srcId="{8D47F40B-9FD7-4BA9-887B-6556A3530E72}" destId="{CA30439E-0B48-4FAB-A09F-F9F717ABFE3B}" srcOrd="2" destOrd="0" parTransId="{BBE6FC7D-9E20-4739-AE09-09A89AE88746}" sibTransId="{FEC87F47-34A5-459F-AFA1-39D2C024E614}"/>
    <dgm:cxn modelId="{12144F55-F384-4D4D-9AB2-DDD2509C5FE4}" srcId="{8D47F40B-9FD7-4BA9-887B-6556A3530E72}" destId="{DE0405FF-C6C8-4E78-AC0F-C192CFFBAAF0}" srcOrd="0" destOrd="0" parTransId="{FA017F7D-143E-4A58-A0EA-30CC8A4B569E}" sibTransId="{FE0ADE18-B2F5-4261-A618-222F56095F96}"/>
    <dgm:cxn modelId="{F86DDCD9-AE9F-F646-9CAD-4A035AD3BED7}" type="presParOf" srcId="{88FDF499-9F34-4FE9-84A3-3D4D43A2C8C2}" destId="{DC13C017-AA20-450F-B9D2-FB190955AB64}" srcOrd="0" destOrd="0" presId="urn:microsoft.com/office/officeart/2005/8/layout/vList2"/>
    <dgm:cxn modelId="{D7804164-B589-5C42-9313-DE9A64084C8B}" type="presParOf" srcId="{88FDF499-9F34-4FE9-84A3-3D4D43A2C8C2}" destId="{9AA26DB7-0D59-48DF-B646-1F235E5F5FD4}" srcOrd="1" destOrd="0" presId="urn:microsoft.com/office/officeart/2005/8/layout/vList2"/>
    <dgm:cxn modelId="{9A2E1F28-9614-904F-B998-D2CCB39C2951}" type="presParOf" srcId="{88FDF499-9F34-4FE9-84A3-3D4D43A2C8C2}" destId="{889B27D5-EBAF-49CF-B3BB-2D35CC027F13}" srcOrd="2" destOrd="0" presId="urn:microsoft.com/office/officeart/2005/8/layout/vList2"/>
    <dgm:cxn modelId="{92245A2B-868C-1D48-B083-23732B09F3E7}" type="presParOf" srcId="{88FDF499-9F34-4FE9-84A3-3D4D43A2C8C2}" destId="{CD5EDE31-4E02-4F23-9BAD-4C86B2B0EABC}" srcOrd="3" destOrd="0" presId="urn:microsoft.com/office/officeart/2005/8/layout/vList2"/>
    <dgm:cxn modelId="{560237EA-D99B-0348-A43A-59EC64AF7C94}" type="presParOf" srcId="{88FDF499-9F34-4FE9-84A3-3D4D43A2C8C2}" destId="{7EC2B07B-8C39-4B18-8157-871E1193E9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25A567-A869-451B-8E43-C90C0C96A3C5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96C9425F-C4F4-4FC3-9BAB-10DEAACD9A78}">
      <dgm:prSet phldrT="[Text]" custT="1"/>
      <dgm:spPr/>
      <dgm:t>
        <a:bodyPr/>
        <a:lstStyle/>
        <a:p>
          <a:r>
            <a:rPr lang="en-US" sz="2400" b="1" dirty="0"/>
            <a:t>Establish ‘thermal-comfort-for-all’ as a government priority </a:t>
          </a:r>
          <a:r>
            <a:rPr lang="en-US" sz="2400" dirty="0"/>
            <a:t>to align with GHG reduction goals and ongoing government initiatives:</a:t>
          </a:r>
        </a:p>
        <a:p>
          <a:pPr marL="409575" indent="-1588"/>
          <a:r>
            <a:rPr lang="en-US" sz="2000" b="1" dirty="0"/>
            <a:t>Leverage ongoing government initiatives </a:t>
          </a:r>
          <a:r>
            <a:rPr lang="en-US" sz="2000" dirty="0"/>
            <a:t>and </a:t>
          </a:r>
          <a:r>
            <a:rPr lang="en-US" sz="2000" b="1" dirty="0"/>
            <a:t>integrate smart cooling strategies,</a:t>
          </a:r>
          <a:r>
            <a:rPr lang="en-US" sz="2000" dirty="0"/>
            <a:t> to maximize potential benefits</a:t>
          </a:r>
        </a:p>
        <a:p>
          <a:pPr marL="409575" indent="-1588"/>
          <a:r>
            <a:rPr lang="en-US" sz="2000" b="1" dirty="0"/>
            <a:t>Institute comprehensive legislation </a:t>
          </a:r>
          <a:r>
            <a:rPr lang="en-US" sz="2000" dirty="0"/>
            <a:t>as a cornerstone to achieve a viable market for smart cooling</a:t>
          </a:r>
        </a:p>
      </dgm:t>
    </dgm:pt>
    <dgm:pt modelId="{4321C5D3-AAF9-41FB-B31C-EAF0498BA606}" type="parTrans" cxnId="{AEC74D61-5A02-40C6-ACBF-4061C0B990C9}">
      <dgm:prSet/>
      <dgm:spPr/>
      <dgm:t>
        <a:bodyPr/>
        <a:lstStyle/>
        <a:p>
          <a:endParaRPr lang="en-US" sz="2400"/>
        </a:p>
      </dgm:t>
    </dgm:pt>
    <dgm:pt modelId="{22EEC03D-91D9-4D40-B2CB-C73A2BF71C09}" type="sibTrans" cxnId="{AEC74D61-5A02-40C6-ACBF-4061C0B990C9}">
      <dgm:prSet/>
      <dgm:spPr/>
      <dgm:t>
        <a:bodyPr/>
        <a:lstStyle/>
        <a:p>
          <a:endParaRPr lang="en-US" sz="2400"/>
        </a:p>
      </dgm:t>
    </dgm:pt>
    <dgm:pt modelId="{A6C2FE4C-E781-0C4F-9763-E21579C4A5C3}">
      <dgm:prSet custT="1"/>
      <dgm:spPr/>
      <dgm:t>
        <a:bodyPr/>
        <a:lstStyle/>
        <a:p>
          <a:r>
            <a:rPr lang="en-GB" sz="2400" dirty="0"/>
            <a:t>Constitution of a </a:t>
          </a:r>
          <a:r>
            <a:rPr lang="en-GB" sz="2400" b="1" dirty="0"/>
            <a:t>collaborative R&amp;D platform and a robust innovation eco-system</a:t>
          </a:r>
          <a:r>
            <a:rPr lang="en-GB" sz="2400" dirty="0"/>
            <a:t> to promote sustainable and smart cooling </a:t>
          </a:r>
          <a:r>
            <a:rPr lang="en-GB" sz="2400" dirty="0" smtClean="0"/>
            <a:t>strategies</a:t>
          </a:r>
        </a:p>
        <a:p>
          <a:pPr marL="409575" indent="-1588"/>
          <a:r>
            <a:rPr lang="en-GB" sz="2000" b="0" dirty="0" smtClean="0"/>
            <a:t>Include focus on </a:t>
          </a:r>
          <a:r>
            <a:rPr lang="en-GB" sz="2000" b="1" dirty="0" smtClean="0"/>
            <a:t>service sector improvements</a:t>
          </a:r>
          <a:endParaRPr lang="en-US" sz="2000" b="1" dirty="0"/>
        </a:p>
      </dgm:t>
    </dgm:pt>
    <dgm:pt modelId="{82216A10-6147-4E4B-977B-61DADBE646BE}" type="parTrans" cxnId="{9BFE511B-82D2-644F-936C-318A2C11CC6D}">
      <dgm:prSet/>
      <dgm:spPr/>
      <dgm:t>
        <a:bodyPr/>
        <a:lstStyle/>
        <a:p>
          <a:endParaRPr lang="en-US"/>
        </a:p>
      </dgm:t>
    </dgm:pt>
    <dgm:pt modelId="{C3EF58F1-7F1F-EB4B-9C3B-53FC3D517C69}" type="sibTrans" cxnId="{9BFE511B-82D2-644F-936C-318A2C11CC6D}">
      <dgm:prSet/>
      <dgm:spPr/>
      <dgm:t>
        <a:bodyPr/>
        <a:lstStyle/>
        <a:p>
          <a:endParaRPr lang="en-US"/>
        </a:p>
      </dgm:t>
    </dgm:pt>
    <dgm:pt modelId="{7E6FD252-F640-45E8-A2A2-2D42FB8E8274}" type="pres">
      <dgm:prSet presAssocID="{E525A567-A869-451B-8E43-C90C0C96A3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C6A1DF-1074-4946-A39A-998985E2BBDE}" type="pres">
      <dgm:prSet presAssocID="{96C9425F-C4F4-4FC3-9BAB-10DEAACD9A78}" presName="parentText" presStyleLbl="node1" presStyleIdx="0" presStyleCnt="2" custScaleY="106631" custLinFactY="-353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29EE4-704D-C748-84A3-5D40D256D041}" type="pres">
      <dgm:prSet presAssocID="{22EEC03D-91D9-4D40-B2CB-C73A2BF71C09}" presName="spacer" presStyleCnt="0"/>
      <dgm:spPr/>
    </dgm:pt>
    <dgm:pt modelId="{6B8A6B7F-F6BE-4343-9A34-013271F188EB}" type="pres">
      <dgm:prSet presAssocID="{A6C2FE4C-E781-0C4F-9763-E21579C4A5C3}" presName="parentText" presStyleLbl="node1" presStyleIdx="1" presStyleCnt="2" custScaleY="5458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83072D-B08D-3F4E-9410-111A565DD418}" type="presOf" srcId="{96C9425F-C4F4-4FC3-9BAB-10DEAACD9A78}" destId="{AEC6A1DF-1074-4946-A39A-998985E2BBDE}" srcOrd="0" destOrd="0" presId="urn:microsoft.com/office/officeart/2005/8/layout/vList2"/>
    <dgm:cxn modelId="{AEC74D61-5A02-40C6-ACBF-4061C0B990C9}" srcId="{E525A567-A869-451B-8E43-C90C0C96A3C5}" destId="{96C9425F-C4F4-4FC3-9BAB-10DEAACD9A78}" srcOrd="0" destOrd="0" parTransId="{4321C5D3-AAF9-41FB-B31C-EAF0498BA606}" sibTransId="{22EEC03D-91D9-4D40-B2CB-C73A2BF71C09}"/>
    <dgm:cxn modelId="{13EA9148-2348-4F48-8475-D8FFA6F40C85}" type="presOf" srcId="{E525A567-A869-451B-8E43-C90C0C96A3C5}" destId="{7E6FD252-F640-45E8-A2A2-2D42FB8E8274}" srcOrd="0" destOrd="0" presId="urn:microsoft.com/office/officeart/2005/8/layout/vList2"/>
    <dgm:cxn modelId="{A1C18ADE-85A5-314B-A911-2AA2740702DC}" type="presOf" srcId="{A6C2FE4C-E781-0C4F-9763-E21579C4A5C3}" destId="{6B8A6B7F-F6BE-4343-9A34-013271F188EB}" srcOrd="0" destOrd="0" presId="urn:microsoft.com/office/officeart/2005/8/layout/vList2"/>
    <dgm:cxn modelId="{9BFE511B-82D2-644F-936C-318A2C11CC6D}" srcId="{E525A567-A869-451B-8E43-C90C0C96A3C5}" destId="{A6C2FE4C-E781-0C4F-9763-E21579C4A5C3}" srcOrd="1" destOrd="0" parTransId="{82216A10-6147-4E4B-977B-61DADBE646BE}" sibTransId="{C3EF58F1-7F1F-EB4B-9C3B-53FC3D517C69}"/>
    <dgm:cxn modelId="{42332CFC-3AF9-AA45-86C1-363F96260A93}" type="presParOf" srcId="{7E6FD252-F640-45E8-A2A2-2D42FB8E8274}" destId="{AEC6A1DF-1074-4946-A39A-998985E2BBDE}" srcOrd="0" destOrd="0" presId="urn:microsoft.com/office/officeart/2005/8/layout/vList2"/>
    <dgm:cxn modelId="{35CF0B10-7246-1648-B77A-A1C76BD24F7B}" type="presParOf" srcId="{7E6FD252-F640-45E8-A2A2-2D42FB8E8274}" destId="{5AB29EE4-704D-C748-84A3-5D40D256D041}" srcOrd="1" destOrd="0" presId="urn:microsoft.com/office/officeart/2005/8/layout/vList2"/>
    <dgm:cxn modelId="{21885862-6D81-1144-9B80-500CC080FFBB}" type="presParOf" srcId="{7E6FD252-F640-45E8-A2A2-2D42FB8E8274}" destId="{6B8A6B7F-F6BE-4343-9A34-013271F188E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25A567-A869-451B-8E43-C90C0C96A3C5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96C9425F-C4F4-4FC3-9BAB-10DEAACD9A78}">
      <dgm:prSet phldrT="[Text]" custT="1"/>
      <dgm:spPr/>
      <dgm:t>
        <a:bodyPr/>
        <a:lstStyle/>
        <a:p>
          <a:r>
            <a:rPr lang="en-US" sz="2400" dirty="0"/>
            <a:t>Drive </a:t>
          </a:r>
          <a:r>
            <a:rPr lang="en-US" sz="2400" b="1" dirty="0"/>
            <a:t>adoption of energy efficient building materials into mainstream</a:t>
          </a:r>
          <a:r>
            <a:rPr lang="en-US" sz="2400" dirty="0"/>
            <a:t> through consistent testing and rating protocols, and market transformation strategies</a:t>
          </a:r>
        </a:p>
      </dgm:t>
    </dgm:pt>
    <dgm:pt modelId="{4321C5D3-AAF9-41FB-B31C-EAF0498BA606}" type="parTrans" cxnId="{AEC74D61-5A02-40C6-ACBF-4061C0B990C9}">
      <dgm:prSet/>
      <dgm:spPr/>
      <dgm:t>
        <a:bodyPr/>
        <a:lstStyle/>
        <a:p>
          <a:endParaRPr lang="en-US" sz="2400"/>
        </a:p>
      </dgm:t>
    </dgm:pt>
    <dgm:pt modelId="{22EEC03D-91D9-4D40-B2CB-C73A2BF71C09}" type="sibTrans" cxnId="{AEC74D61-5A02-40C6-ACBF-4061C0B990C9}">
      <dgm:prSet/>
      <dgm:spPr/>
      <dgm:t>
        <a:bodyPr/>
        <a:lstStyle/>
        <a:p>
          <a:endParaRPr lang="en-US" sz="2400"/>
        </a:p>
      </dgm:t>
    </dgm:pt>
    <dgm:pt modelId="{56E45242-FAF6-4C0F-8FD2-62505319312F}">
      <dgm:prSet phldrT="[Text]" custT="1"/>
      <dgm:spPr/>
      <dgm:t>
        <a:bodyPr/>
        <a:lstStyle/>
        <a:p>
          <a:r>
            <a:rPr lang="en-US" sz="2400" dirty="0"/>
            <a:t>Undertake </a:t>
          </a:r>
          <a:r>
            <a:rPr lang="en-US" sz="2400" b="1" dirty="0"/>
            <a:t>bold actions to phase out HFCs </a:t>
          </a:r>
          <a:r>
            <a:rPr lang="en-US" sz="2400" dirty="0"/>
            <a:t>and drive the industry towards low GWP and green refrigerants</a:t>
          </a:r>
        </a:p>
      </dgm:t>
    </dgm:pt>
    <dgm:pt modelId="{17F0A657-801A-4E14-813B-B66A13600E2A}" type="parTrans" cxnId="{0F51C051-AEF7-4B6D-90D8-E6B603322CDD}">
      <dgm:prSet/>
      <dgm:spPr/>
      <dgm:t>
        <a:bodyPr/>
        <a:lstStyle/>
        <a:p>
          <a:endParaRPr lang="en-US" sz="2400"/>
        </a:p>
      </dgm:t>
    </dgm:pt>
    <dgm:pt modelId="{A73CAF92-57CA-4D15-84D1-2C1671D17025}" type="sibTrans" cxnId="{0F51C051-AEF7-4B6D-90D8-E6B603322CDD}">
      <dgm:prSet/>
      <dgm:spPr/>
      <dgm:t>
        <a:bodyPr/>
        <a:lstStyle/>
        <a:p>
          <a:endParaRPr lang="en-US" sz="2400"/>
        </a:p>
      </dgm:t>
    </dgm:pt>
    <dgm:pt modelId="{34C78083-9A2F-1A4A-9197-9BE3595F7179}">
      <dgm:prSet custT="1"/>
      <dgm:spPr/>
      <dgm:t>
        <a:bodyPr/>
        <a:lstStyle/>
        <a:p>
          <a:r>
            <a:rPr lang="en-US" sz="2400" dirty="0"/>
            <a:t>Generate </a:t>
          </a:r>
          <a:r>
            <a:rPr lang="en-US" sz="2400" b="1" dirty="0"/>
            <a:t>market momentum towards smart cooling </a:t>
          </a:r>
          <a:r>
            <a:rPr lang="en-US" sz="2400" dirty="0"/>
            <a:t>through awareness campaigns, access to information and technical assistance</a:t>
          </a:r>
        </a:p>
      </dgm:t>
    </dgm:pt>
    <dgm:pt modelId="{79D22354-B0F7-804F-9453-E8BEDD6B77BE}" type="parTrans" cxnId="{C1E606AF-3738-A44E-81C9-1E5D59330568}">
      <dgm:prSet/>
      <dgm:spPr/>
      <dgm:t>
        <a:bodyPr/>
        <a:lstStyle/>
        <a:p>
          <a:endParaRPr lang="en-US"/>
        </a:p>
      </dgm:t>
    </dgm:pt>
    <dgm:pt modelId="{908D97EB-189B-7242-A0CA-80A1750786CE}" type="sibTrans" cxnId="{C1E606AF-3738-A44E-81C9-1E5D59330568}">
      <dgm:prSet/>
      <dgm:spPr/>
      <dgm:t>
        <a:bodyPr/>
        <a:lstStyle/>
        <a:p>
          <a:endParaRPr lang="en-US"/>
        </a:p>
      </dgm:t>
    </dgm:pt>
    <dgm:pt modelId="{7E6FD252-F640-45E8-A2A2-2D42FB8E8274}" type="pres">
      <dgm:prSet presAssocID="{E525A567-A869-451B-8E43-C90C0C96A3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01E4EA-4551-1F4D-8E77-82A46D25DD19}" type="pres">
      <dgm:prSet presAssocID="{34C78083-9A2F-1A4A-9197-9BE3595F7179}" presName="parentText" presStyleLbl="node1" presStyleIdx="0" presStyleCnt="3" custScaleY="81073" custLinFactNeighborY="1343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2DD6A-F67A-2241-90FF-5581D0DD4A65}" type="pres">
      <dgm:prSet presAssocID="{908D97EB-189B-7242-A0CA-80A1750786CE}" presName="spacer" presStyleCnt="0"/>
      <dgm:spPr/>
    </dgm:pt>
    <dgm:pt modelId="{AEC6A1DF-1074-4946-A39A-998985E2BBDE}" type="pres">
      <dgm:prSet presAssocID="{96C9425F-C4F4-4FC3-9BAB-10DEAACD9A7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FFAD5-1658-4AD5-8062-BC0320916A42}" type="pres">
      <dgm:prSet presAssocID="{22EEC03D-91D9-4D40-B2CB-C73A2BF71C09}" presName="spacer" presStyleCnt="0"/>
      <dgm:spPr/>
    </dgm:pt>
    <dgm:pt modelId="{20E120D1-FE6F-4AF3-89FB-1BA98157B28E}" type="pres">
      <dgm:prSet presAssocID="{56E45242-FAF6-4C0F-8FD2-62505319312F}" presName="parentText" presStyleLbl="node1" presStyleIdx="2" presStyleCnt="3" custScaleY="889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CDD024-C8F9-8F48-8569-C43084E0FF6B}" type="presOf" srcId="{34C78083-9A2F-1A4A-9197-9BE3595F7179}" destId="{9C01E4EA-4551-1F4D-8E77-82A46D25DD19}" srcOrd="0" destOrd="0" presId="urn:microsoft.com/office/officeart/2005/8/layout/vList2"/>
    <dgm:cxn modelId="{E3AFE9EB-EC7B-A147-BB67-8453B0FC69DF}" type="presOf" srcId="{E525A567-A869-451B-8E43-C90C0C96A3C5}" destId="{7E6FD252-F640-45E8-A2A2-2D42FB8E8274}" srcOrd="0" destOrd="0" presId="urn:microsoft.com/office/officeart/2005/8/layout/vList2"/>
    <dgm:cxn modelId="{C1E606AF-3738-A44E-81C9-1E5D59330568}" srcId="{E525A567-A869-451B-8E43-C90C0C96A3C5}" destId="{34C78083-9A2F-1A4A-9197-9BE3595F7179}" srcOrd="0" destOrd="0" parTransId="{79D22354-B0F7-804F-9453-E8BEDD6B77BE}" sibTransId="{908D97EB-189B-7242-A0CA-80A1750786CE}"/>
    <dgm:cxn modelId="{8AB63AB8-B286-994D-890B-0224C57E2C1F}" type="presOf" srcId="{96C9425F-C4F4-4FC3-9BAB-10DEAACD9A78}" destId="{AEC6A1DF-1074-4946-A39A-998985E2BBDE}" srcOrd="0" destOrd="0" presId="urn:microsoft.com/office/officeart/2005/8/layout/vList2"/>
    <dgm:cxn modelId="{2F73EA0B-D95F-CF4B-9AF1-C6FE0CB22284}" type="presOf" srcId="{56E45242-FAF6-4C0F-8FD2-62505319312F}" destId="{20E120D1-FE6F-4AF3-89FB-1BA98157B28E}" srcOrd="0" destOrd="0" presId="urn:microsoft.com/office/officeart/2005/8/layout/vList2"/>
    <dgm:cxn modelId="{AEC74D61-5A02-40C6-ACBF-4061C0B990C9}" srcId="{E525A567-A869-451B-8E43-C90C0C96A3C5}" destId="{96C9425F-C4F4-4FC3-9BAB-10DEAACD9A78}" srcOrd="1" destOrd="0" parTransId="{4321C5D3-AAF9-41FB-B31C-EAF0498BA606}" sibTransId="{22EEC03D-91D9-4D40-B2CB-C73A2BF71C09}"/>
    <dgm:cxn modelId="{0F51C051-AEF7-4B6D-90D8-E6B603322CDD}" srcId="{E525A567-A869-451B-8E43-C90C0C96A3C5}" destId="{56E45242-FAF6-4C0F-8FD2-62505319312F}" srcOrd="2" destOrd="0" parTransId="{17F0A657-801A-4E14-813B-B66A13600E2A}" sibTransId="{A73CAF92-57CA-4D15-84D1-2C1671D17025}"/>
    <dgm:cxn modelId="{BD165D50-B62C-A64D-A4E4-4C41CE7915E7}" type="presParOf" srcId="{7E6FD252-F640-45E8-A2A2-2D42FB8E8274}" destId="{9C01E4EA-4551-1F4D-8E77-82A46D25DD19}" srcOrd="0" destOrd="0" presId="urn:microsoft.com/office/officeart/2005/8/layout/vList2"/>
    <dgm:cxn modelId="{69C1ACC1-8551-0F45-81F8-FDEF89E4D6C1}" type="presParOf" srcId="{7E6FD252-F640-45E8-A2A2-2D42FB8E8274}" destId="{F2C2DD6A-F67A-2241-90FF-5581D0DD4A65}" srcOrd="1" destOrd="0" presId="urn:microsoft.com/office/officeart/2005/8/layout/vList2"/>
    <dgm:cxn modelId="{4049AC8D-1C2F-BC4A-85D6-070E69051820}" type="presParOf" srcId="{7E6FD252-F640-45E8-A2A2-2D42FB8E8274}" destId="{AEC6A1DF-1074-4946-A39A-998985E2BBDE}" srcOrd="2" destOrd="0" presId="urn:microsoft.com/office/officeart/2005/8/layout/vList2"/>
    <dgm:cxn modelId="{34145B57-BB10-344C-AD63-D723430B80F4}" type="presParOf" srcId="{7E6FD252-F640-45E8-A2A2-2D42FB8E8274}" destId="{143FFAD5-1658-4AD5-8062-BC0320916A42}" srcOrd="3" destOrd="0" presId="urn:microsoft.com/office/officeart/2005/8/layout/vList2"/>
    <dgm:cxn modelId="{48DF64BD-8C36-A44A-8437-99250449445A}" type="presParOf" srcId="{7E6FD252-F640-45E8-A2A2-2D42FB8E8274}" destId="{20E120D1-FE6F-4AF3-89FB-1BA98157B28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1E4EA-4551-1F4D-8E77-82A46D25DD19}">
      <dsp:nvSpPr>
        <dsp:cNvPr id="0" name=""/>
        <dsp:cNvSpPr/>
      </dsp:nvSpPr>
      <dsp:spPr>
        <a:xfrm>
          <a:off x="0" y="296769"/>
          <a:ext cx="7768319" cy="1055715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>
              <a:solidFill>
                <a:srgbClr val="0E2F11"/>
              </a:solidFill>
            </a:rPr>
            <a:t>Harmonisation between Energy Efficiency and phase-out of ODS gases and phase-down of HFCs</a:t>
          </a:r>
        </a:p>
      </dsp:txBody>
      <dsp:txXfrm>
        <a:off x="51536" y="348305"/>
        <a:ext cx="7665247" cy="952643"/>
      </dsp:txXfrm>
    </dsp:sp>
    <dsp:sp modelId="{AEC6A1DF-1074-4946-A39A-998985E2BBDE}">
      <dsp:nvSpPr>
        <dsp:cNvPr id="0" name=""/>
        <dsp:cNvSpPr/>
      </dsp:nvSpPr>
      <dsp:spPr>
        <a:xfrm>
          <a:off x="0" y="1502980"/>
          <a:ext cx="7768319" cy="173395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>
              <a:solidFill>
                <a:srgbClr val="0E2F11"/>
              </a:solidFill>
            </a:rPr>
            <a:t>Recognises the role of a multi-pronged strategy including reduction of Cooling load</a:t>
          </a:r>
        </a:p>
        <a:p>
          <a:pPr marL="454025" lvl="0" indent="0" algn="l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2000" i="1" kern="1200" dirty="0">
              <a:solidFill>
                <a:srgbClr val="0E2F11"/>
              </a:solidFill>
            </a:rPr>
            <a:t>Aspires to lay out a cooling strategy that includes actions beyond mere transition in the technology and process of RAC </a:t>
          </a:r>
        </a:p>
      </dsp:txBody>
      <dsp:txXfrm>
        <a:off x="84645" y="1587625"/>
        <a:ext cx="7599029" cy="1564661"/>
      </dsp:txXfrm>
    </dsp:sp>
    <dsp:sp modelId="{AFF07E36-7649-AC4A-90F7-59A87BB644A1}">
      <dsp:nvSpPr>
        <dsp:cNvPr id="0" name=""/>
        <dsp:cNvSpPr/>
      </dsp:nvSpPr>
      <dsp:spPr>
        <a:xfrm>
          <a:off x="0" y="3433772"/>
          <a:ext cx="7768319" cy="95170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E2F11"/>
              </a:solidFill>
            </a:rPr>
            <a:t>Positions Business and Technology as central to the development of a robust Cooling Action Plan for India</a:t>
          </a:r>
          <a:endParaRPr lang="en-US" sz="2400" b="1" kern="1200" dirty="0">
            <a:solidFill>
              <a:srgbClr val="0E2F11"/>
            </a:solidFill>
          </a:endParaRPr>
        </a:p>
      </dsp:txBody>
      <dsp:txXfrm>
        <a:off x="46459" y="3480231"/>
        <a:ext cx="7675401" cy="8587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1E4EA-4551-1F4D-8E77-82A46D25DD19}">
      <dsp:nvSpPr>
        <dsp:cNvPr id="0" name=""/>
        <dsp:cNvSpPr/>
      </dsp:nvSpPr>
      <dsp:spPr>
        <a:xfrm>
          <a:off x="0" y="0"/>
          <a:ext cx="7768319" cy="3056592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i="0" kern="1200" dirty="0">
              <a:solidFill>
                <a:srgbClr val="0E2F11"/>
              </a:solidFill>
            </a:rPr>
            <a:t>Even if the Montreal Protocol is more focused on refrigerants based cooling, it Is in India’s interest to adopt a holistic approach to Cooling in order to meet </a:t>
          </a:r>
          <a:r>
            <a:rPr lang="en-US" sz="2400" i="0" kern="1200" dirty="0" smtClean="0">
              <a:solidFill>
                <a:srgbClr val="0E2F11"/>
              </a:solidFill>
            </a:rPr>
            <a:t>its Sustainable </a:t>
          </a:r>
          <a:r>
            <a:rPr lang="en-US" sz="2400" i="0" kern="1200" dirty="0">
              <a:solidFill>
                <a:srgbClr val="0E2F11"/>
              </a:solidFill>
            </a:rPr>
            <a:t>Development </a:t>
          </a:r>
          <a:r>
            <a:rPr lang="en-US" sz="2400" i="0" kern="1200" dirty="0" smtClean="0">
              <a:solidFill>
                <a:srgbClr val="0E2F11"/>
              </a:solidFill>
            </a:rPr>
            <a:t>Goals, to both mitigate and adapt to Climate Change while ensuring Thermal Comfort for All</a:t>
          </a:r>
          <a:endParaRPr lang="en-GB" sz="2400" b="1" i="0" kern="1200" dirty="0">
            <a:solidFill>
              <a:srgbClr val="0E2F11"/>
            </a:solidFill>
          </a:endParaRPr>
        </a:p>
      </dsp:txBody>
      <dsp:txXfrm>
        <a:off x="149211" y="149211"/>
        <a:ext cx="7469897" cy="2758170"/>
      </dsp:txXfrm>
    </dsp:sp>
    <dsp:sp modelId="{AEC6A1DF-1074-4946-A39A-998985E2BBDE}">
      <dsp:nvSpPr>
        <dsp:cNvPr id="0" name=""/>
        <dsp:cNvSpPr/>
      </dsp:nvSpPr>
      <dsp:spPr>
        <a:xfrm>
          <a:off x="0" y="2785908"/>
          <a:ext cx="7768319" cy="205718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en-US" sz="2400" i="0" kern="1200" dirty="0">
              <a:solidFill>
                <a:srgbClr val="0E2F11"/>
              </a:solidFill>
            </a:rPr>
            <a:t>In the light of </a:t>
          </a:r>
          <a:r>
            <a:rPr lang="en-US" sz="2400" i="0" kern="1200" dirty="0" smtClean="0">
              <a:solidFill>
                <a:srgbClr val="0E2F11"/>
              </a:solidFill>
            </a:rPr>
            <a:t>significant increase (~3X) in </a:t>
          </a:r>
          <a:r>
            <a:rPr lang="en-US" sz="2400" i="0" kern="1200" dirty="0">
              <a:solidFill>
                <a:srgbClr val="0E2F11"/>
              </a:solidFill>
            </a:rPr>
            <a:t>building area by 2030 </a:t>
          </a:r>
          <a:r>
            <a:rPr lang="en-US" sz="2400" i="0" kern="1200" dirty="0" smtClean="0">
              <a:solidFill>
                <a:srgbClr val="0E2F11"/>
              </a:solidFill>
            </a:rPr>
            <a:t>(from2010), </a:t>
          </a:r>
          <a:r>
            <a:rPr lang="en-US" sz="2400" i="0" kern="1200" dirty="0">
              <a:solidFill>
                <a:srgbClr val="0E2F11"/>
              </a:solidFill>
            </a:rPr>
            <a:t>India needs to build-in interventions to reduce the cooling demand itself</a:t>
          </a:r>
        </a:p>
      </dsp:txBody>
      <dsp:txXfrm>
        <a:off x="100424" y="2886332"/>
        <a:ext cx="7567471" cy="18563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3C017-AA20-450F-B9D2-FB190955AB64}">
      <dsp:nvSpPr>
        <dsp:cNvPr id="0" name=""/>
        <dsp:cNvSpPr/>
      </dsp:nvSpPr>
      <dsp:spPr>
        <a:xfrm>
          <a:off x="0" y="68592"/>
          <a:ext cx="7810916" cy="12168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DIMINISH THE NEED FOR ACTIVE AIR CONDITIONING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Energy efficiency policies as a lever; leveraging Codes </a:t>
          </a:r>
          <a:r>
            <a:rPr lang="en-US" sz="1800" kern="12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(ECBC and ECBC-R) and 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S&amp;L to reduce cooling demand; reduce direct and indirect emissions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59399" y="127991"/>
        <a:ext cx="7692118" cy="1098002"/>
      </dsp:txXfrm>
    </dsp:sp>
    <dsp:sp modelId="{889B27D5-EBAF-49CF-B3BB-2D35CC027F13}">
      <dsp:nvSpPr>
        <dsp:cNvPr id="0" name=""/>
        <dsp:cNvSpPr/>
      </dsp:nvSpPr>
      <dsp:spPr>
        <a:xfrm>
          <a:off x="0" y="1472593"/>
          <a:ext cx="7810916" cy="12168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ADVANCE COOLING TECHNOLOGIES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Efficiency improvement of ACs; alternative low-energy &amp; non-refrigerant based cooling technologies; R&amp;D to advance alternative cooling strategies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59399" y="1531992"/>
        <a:ext cx="7692118" cy="1098002"/>
      </dsp:txXfrm>
    </dsp:sp>
    <dsp:sp modelId="{7EC2B07B-8C39-4B18-8157-871E1193E934}">
      <dsp:nvSpPr>
        <dsp:cNvPr id="0" name=""/>
        <dsp:cNvSpPr/>
      </dsp:nvSpPr>
      <dsp:spPr>
        <a:xfrm>
          <a:off x="0" y="2876593"/>
          <a:ext cx="7810916" cy="12168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MARKET TRANSFORMATION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: Behavioral shifts </a:t>
          </a:r>
          <a:r>
            <a:rPr lang="mr-IN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–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 adaptive thermal comfort; modify perceptions; Demand Response </a:t>
          </a:r>
          <a:r>
            <a:rPr lang="en-US" sz="1800" kern="12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in conjunction with </a:t>
          </a:r>
          <a:r>
            <a:rPr lang="en-US" sz="1800" kern="1200" dirty="0" err="1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IoT</a:t>
          </a:r>
          <a:r>
            <a:rPr lang="en-US" sz="1800" kern="12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 strategies</a:t>
          </a:r>
          <a:r>
            <a:rPr lang="en-US" sz="1800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; financial &amp; non financial tools to advance implementation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59399" y="2935992"/>
        <a:ext cx="7692118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3C017-AA20-450F-B9D2-FB190955AB64}">
      <dsp:nvSpPr>
        <dsp:cNvPr id="0" name=""/>
        <dsp:cNvSpPr/>
      </dsp:nvSpPr>
      <dsp:spPr>
        <a:xfrm>
          <a:off x="0" y="78905"/>
          <a:ext cx="2598009" cy="1261128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DIMINISH THE NEED FOR ACTIVE AIR CONDITIONING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61563" y="140468"/>
        <a:ext cx="2474883" cy="1138002"/>
      </dsp:txXfrm>
    </dsp:sp>
    <dsp:sp modelId="{889B27D5-EBAF-49CF-B3BB-2D35CC027F13}">
      <dsp:nvSpPr>
        <dsp:cNvPr id="0" name=""/>
        <dsp:cNvSpPr/>
      </dsp:nvSpPr>
      <dsp:spPr>
        <a:xfrm>
          <a:off x="0" y="1597638"/>
          <a:ext cx="2598009" cy="1184287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ADVANCED &amp; EFFICIENT COOLING </a:t>
          </a: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TECHNOLOGIES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57812" y="1655450"/>
        <a:ext cx="2482385" cy="1068663"/>
      </dsp:txXfrm>
    </dsp:sp>
    <dsp:sp modelId="{7EC2B07B-8C39-4B18-8157-871E1193E934}">
      <dsp:nvSpPr>
        <dsp:cNvPr id="0" name=""/>
        <dsp:cNvSpPr/>
      </dsp:nvSpPr>
      <dsp:spPr>
        <a:xfrm>
          <a:off x="0" y="3065358"/>
          <a:ext cx="2598009" cy="12168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solidFill>
                <a:srgbClr val="0E2F11"/>
              </a:solidFill>
              <a:latin typeface="Arial" pitchFamily="34" charset="0"/>
              <a:cs typeface="Arial" pitchFamily="34" charset="0"/>
            </a:rPr>
            <a:t>MARKET TRANSFORMATION</a:t>
          </a:r>
          <a:endParaRPr lang="en-GB" sz="1800" kern="1200" dirty="0">
            <a:solidFill>
              <a:srgbClr val="0E2F11"/>
            </a:solidFill>
            <a:latin typeface="Arial" pitchFamily="34" charset="0"/>
            <a:cs typeface="Arial" pitchFamily="34" charset="0"/>
          </a:endParaRPr>
        </a:p>
      </dsp:txBody>
      <dsp:txXfrm>
        <a:off x="59399" y="3124757"/>
        <a:ext cx="2479211" cy="1098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C6A1DF-1074-4946-A39A-998985E2BBDE}">
      <dsp:nvSpPr>
        <dsp:cNvPr id="0" name=""/>
        <dsp:cNvSpPr/>
      </dsp:nvSpPr>
      <dsp:spPr>
        <a:xfrm>
          <a:off x="0" y="0"/>
          <a:ext cx="6665272" cy="303412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/>
            <a:t>Establish ‘thermal-comfort-for-all’ as a government priority </a:t>
          </a:r>
          <a:r>
            <a:rPr lang="en-US" sz="2400" kern="1200" dirty="0"/>
            <a:t>to align with GHG reduction goals and ongoing government initiatives:</a:t>
          </a:r>
        </a:p>
        <a:p>
          <a:pPr marL="409575" lvl="0" indent="-1588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Leverage ongoing government initiatives </a:t>
          </a:r>
          <a:r>
            <a:rPr lang="en-US" sz="2000" kern="1200" dirty="0"/>
            <a:t>and </a:t>
          </a:r>
          <a:r>
            <a:rPr lang="en-US" sz="2000" b="1" kern="1200" dirty="0"/>
            <a:t>integrate smart cooling strategies,</a:t>
          </a:r>
          <a:r>
            <a:rPr lang="en-US" sz="2000" kern="1200" dirty="0"/>
            <a:t> to maximize potential benefits</a:t>
          </a:r>
        </a:p>
        <a:p>
          <a:pPr marL="409575" lvl="0" indent="-1588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Institute comprehensive legislation </a:t>
          </a:r>
          <a:r>
            <a:rPr lang="en-US" sz="2000" kern="1200" dirty="0"/>
            <a:t>as a cornerstone to achieve a viable market for smart cooling</a:t>
          </a:r>
        </a:p>
      </dsp:txBody>
      <dsp:txXfrm>
        <a:off x="148114" y="148114"/>
        <a:ext cx="6369044" cy="2737893"/>
      </dsp:txXfrm>
    </dsp:sp>
    <dsp:sp modelId="{6B8A6B7F-F6BE-4343-9A34-013271F188EB}">
      <dsp:nvSpPr>
        <dsp:cNvPr id="0" name=""/>
        <dsp:cNvSpPr/>
      </dsp:nvSpPr>
      <dsp:spPr>
        <a:xfrm>
          <a:off x="0" y="3301596"/>
          <a:ext cx="6665272" cy="15532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Constitution of a </a:t>
          </a:r>
          <a:r>
            <a:rPr lang="en-GB" sz="2400" b="1" kern="1200" dirty="0"/>
            <a:t>collaborative R&amp;D platform and a robust innovation eco-system</a:t>
          </a:r>
          <a:r>
            <a:rPr lang="en-GB" sz="2400" kern="1200" dirty="0"/>
            <a:t> to promote sustainable and smart cooling </a:t>
          </a:r>
          <a:r>
            <a:rPr lang="en-GB" sz="2400" kern="1200" dirty="0" smtClean="0"/>
            <a:t>strategies</a:t>
          </a:r>
        </a:p>
        <a:p>
          <a:pPr marL="409575" lvl="0" indent="-1588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kern="1200" dirty="0" smtClean="0"/>
            <a:t>Include focus on </a:t>
          </a:r>
          <a:r>
            <a:rPr lang="en-GB" sz="2000" b="1" kern="1200" dirty="0" smtClean="0"/>
            <a:t>service sector improvements</a:t>
          </a:r>
          <a:endParaRPr lang="en-US" sz="2000" b="1" kern="1200" dirty="0"/>
        </a:p>
      </dsp:txBody>
      <dsp:txXfrm>
        <a:off x="75823" y="3377419"/>
        <a:ext cx="6513626" cy="14015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1E4EA-4551-1F4D-8E77-82A46D25DD19}">
      <dsp:nvSpPr>
        <dsp:cNvPr id="0" name=""/>
        <dsp:cNvSpPr/>
      </dsp:nvSpPr>
      <dsp:spPr>
        <a:xfrm>
          <a:off x="0" y="3582"/>
          <a:ext cx="6123835" cy="138179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Generate </a:t>
          </a:r>
          <a:r>
            <a:rPr lang="en-US" sz="2400" b="1" kern="1200" dirty="0"/>
            <a:t>market momentum towards smart cooling </a:t>
          </a:r>
          <a:r>
            <a:rPr lang="en-US" sz="2400" kern="1200" dirty="0"/>
            <a:t>through awareness campaigns, access to information and technical assistance</a:t>
          </a:r>
        </a:p>
      </dsp:txBody>
      <dsp:txXfrm>
        <a:off x="67454" y="71036"/>
        <a:ext cx="5988927" cy="1246885"/>
      </dsp:txXfrm>
    </dsp:sp>
    <dsp:sp modelId="{AEC6A1DF-1074-4946-A39A-998985E2BBDE}">
      <dsp:nvSpPr>
        <dsp:cNvPr id="0" name=""/>
        <dsp:cNvSpPr/>
      </dsp:nvSpPr>
      <dsp:spPr>
        <a:xfrm>
          <a:off x="0" y="1396433"/>
          <a:ext cx="6123835" cy="170438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Drive </a:t>
          </a:r>
          <a:r>
            <a:rPr lang="en-US" sz="2400" b="1" kern="1200" dirty="0"/>
            <a:t>adoption of energy efficient building materials into mainstream</a:t>
          </a:r>
          <a:r>
            <a:rPr lang="en-US" sz="2400" kern="1200" dirty="0"/>
            <a:t> through consistent testing and rating protocols, and market transformation strategies</a:t>
          </a:r>
        </a:p>
      </dsp:txBody>
      <dsp:txXfrm>
        <a:off x="83201" y="1479634"/>
        <a:ext cx="5957433" cy="1537979"/>
      </dsp:txXfrm>
    </dsp:sp>
    <dsp:sp modelId="{20E120D1-FE6F-4AF3-89FB-1BA98157B28E}">
      <dsp:nvSpPr>
        <dsp:cNvPr id="0" name=""/>
        <dsp:cNvSpPr/>
      </dsp:nvSpPr>
      <dsp:spPr>
        <a:xfrm>
          <a:off x="0" y="3113588"/>
          <a:ext cx="6123835" cy="151589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Undertake </a:t>
          </a:r>
          <a:r>
            <a:rPr lang="en-US" sz="2400" b="1" kern="1200" dirty="0"/>
            <a:t>bold actions to phase out HFCs </a:t>
          </a:r>
          <a:r>
            <a:rPr lang="en-US" sz="2400" kern="1200" dirty="0"/>
            <a:t>and drive the industry towards low GWP and green refrigerants</a:t>
          </a:r>
        </a:p>
      </dsp:txBody>
      <dsp:txXfrm>
        <a:off x="74000" y="3187588"/>
        <a:ext cx="5975835" cy="13678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1AE566F-A978-4718-A942-DEC4A4439D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AD5A221-0E5E-4A49-842F-45F2608A56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2BB55-F5EE-4765-8535-B16419D7D7DD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2F0567B-27E1-406E-AACB-779504C38E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9B5EA50-1A25-4EFC-B10D-EC48AE4BCD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20CB6-9A0E-4AF4-94BD-92F29856B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055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2CC4B-CC30-48DD-9038-4E9B6B4C9ACE}" type="datetimeFigureOut">
              <a:rPr lang="en-IN" smtClean="0"/>
              <a:t>17/01/18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CF8-87F1-447F-8067-FBA8556A949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57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6C4B5-A3FA-4593-80C0-AB7C7F6EA2E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6C4B5-A3FA-4593-80C0-AB7C7F6EA2E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1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4836" y="3466847"/>
            <a:ext cx="2735295" cy="1108447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334871" y="859899"/>
            <a:ext cx="5629835" cy="5226008"/>
          </a:xfrm>
          <a:prstGeom prst="rect">
            <a:avLst/>
          </a:prstGeom>
          <a:solidFill>
            <a:srgbClr val="7CB9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400" dirty="0"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34871" y="1271681"/>
            <a:ext cx="5629835" cy="3194797"/>
          </a:xfrm>
        </p:spPr>
        <p:txBody>
          <a:bodyPr anchor="b">
            <a:normAutofit/>
          </a:bodyPr>
          <a:lstStyle>
            <a:lvl1pPr algn="r">
              <a:defRPr sz="4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4870" y="4797071"/>
            <a:ext cx="5629835" cy="832121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527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41"/>
          <p:cNvSpPr/>
          <p:nvPr/>
        </p:nvSpPr>
        <p:spPr>
          <a:xfrm>
            <a:off x="506504" y="-2"/>
            <a:ext cx="8458203" cy="878545"/>
          </a:xfrm>
          <a:prstGeom prst="rect">
            <a:avLst/>
          </a:prstGeom>
          <a:solidFill>
            <a:srgbClr val="7CB90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>
              <a:defRPr sz="1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defRPr>
            </a:pP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6504" y="0"/>
            <a:ext cx="6920563" cy="878543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504" y="1144217"/>
            <a:ext cx="8150704" cy="4962145"/>
          </a:xfrm>
        </p:spPr>
        <p:txBody>
          <a:bodyPr/>
          <a:lstStyle>
            <a:lvl1pPr>
              <a:defRPr>
                <a:solidFill>
                  <a:srgbClr val="7CB904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973B0-3E6B-284B-B826-142D2E86436F}" type="datetimeFigureOut">
              <a:rPr lang="en-US" smtClean="0"/>
              <a:t>1/17/18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2790-F4D8-2343-ABB8-2A8C1CFE52D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hape 144"/>
          <p:cNvSpPr/>
          <p:nvPr userDrawn="1"/>
        </p:nvSpPr>
        <p:spPr>
          <a:xfrm>
            <a:off x="7427067" y="-1780"/>
            <a:ext cx="1433856" cy="1021977"/>
          </a:xfrm>
          <a:prstGeom prst="rect">
            <a:avLst/>
          </a:prstGeom>
          <a:solidFill>
            <a:srgbClr val="FFFFFF"/>
          </a:solidFill>
          <a:ln w="19050">
            <a:solidFill>
              <a:srgbClr val="7CB904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11" name="image1.pdf" descr="Logo1.wmf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499931" y="248208"/>
            <a:ext cx="1288128" cy="522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6582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6504" y="1144217"/>
            <a:ext cx="3989296" cy="5032746"/>
          </a:xfrm>
        </p:spPr>
        <p:txBody>
          <a:bodyPr/>
          <a:lstStyle>
            <a:lvl1pPr marL="228600" indent="-228600">
              <a:defRPr lang="en-US" sz="2800" kern="1200" dirty="0" smtClean="0">
                <a:solidFill>
                  <a:srgbClr val="7CB904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4217"/>
            <a:ext cx="4009008" cy="503274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>
                <a:solidFill>
                  <a:srgbClr val="7CB904"/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IN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FD479-3664-4AFE-902A-081221F5E9AB}" type="datetimeFigureOut">
              <a:rPr lang="en-IN" smtClean="0"/>
              <a:t>17/01/18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9B46F-BC95-43F8-B89D-9745A898F666}" type="slidenum">
              <a:rPr lang="en-IN" smtClean="0"/>
              <a:t>‹#›</a:t>
            </a:fld>
            <a:endParaRPr lang="en-IN"/>
          </a:p>
        </p:txBody>
      </p:sp>
      <p:sp>
        <p:nvSpPr>
          <p:cNvPr id="8" name="Shape 141"/>
          <p:cNvSpPr/>
          <p:nvPr userDrawn="1"/>
        </p:nvSpPr>
        <p:spPr>
          <a:xfrm>
            <a:off x="506504" y="-2"/>
            <a:ext cx="8458203" cy="878545"/>
          </a:xfrm>
          <a:prstGeom prst="rect">
            <a:avLst/>
          </a:prstGeom>
          <a:solidFill>
            <a:srgbClr val="7CB90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>
              <a:defRPr sz="1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defRPr>
            </a:pPr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06504" y="0"/>
            <a:ext cx="6920563" cy="878543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hape 144"/>
          <p:cNvSpPr/>
          <p:nvPr userDrawn="1"/>
        </p:nvSpPr>
        <p:spPr>
          <a:xfrm>
            <a:off x="7427067" y="-1780"/>
            <a:ext cx="1433856" cy="1021977"/>
          </a:xfrm>
          <a:prstGeom prst="rect">
            <a:avLst/>
          </a:prstGeom>
          <a:solidFill>
            <a:srgbClr val="FFFFFF"/>
          </a:solidFill>
          <a:ln w="19050">
            <a:solidFill>
              <a:srgbClr val="7CB904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11" name="image1.pdf" descr="Logo1.wmf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7499931" y="248208"/>
            <a:ext cx="1288128" cy="522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738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06504" y="4361328"/>
            <a:ext cx="8146177" cy="878543"/>
          </a:xfrm>
        </p:spPr>
        <p:txBody>
          <a:bodyPr>
            <a:normAutofit/>
          </a:bodyPr>
          <a:lstStyle>
            <a:lvl1pPr algn="r">
              <a:defRPr sz="32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695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84EE8-FD92-2F48-81DB-F0FF73594E7C}" type="datetimeFigureOut">
              <a:rPr lang="en-US" smtClean="0"/>
              <a:t>1/17/18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BEB7-C529-A643-88F9-48999180462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: Rounded Corners 4"/>
          <p:cNvSpPr/>
          <p:nvPr userDrawn="1"/>
        </p:nvSpPr>
        <p:spPr>
          <a:xfrm>
            <a:off x="506506" y="3866147"/>
            <a:ext cx="8458201" cy="2213811"/>
          </a:xfrm>
          <a:prstGeom prst="roundRect">
            <a:avLst>
              <a:gd name="adj" fmla="val 5073"/>
            </a:avLst>
          </a:prstGeom>
          <a:solidFill>
            <a:srgbClr val="7CB90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endParaRPr lang="en-IN" sz="24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316260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800" b="1" dirty="0">
                <a:solidFill>
                  <a:srgbClr val="7CB904"/>
                </a:solidFill>
                <a:latin typeface="Cambria" panose="02040503050406030204" pitchFamily="18" charset="0"/>
              </a:rPr>
              <a:t>CONNECT WITH US</a:t>
            </a:r>
          </a:p>
        </p:txBody>
      </p:sp>
      <p:pic>
        <p:nvPicPr>
          <p:cNvPr id="7" name="Picture 6" descr="Logo1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7854" y="1941519"/>
            <a:ext cx="2568292" cy="104077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06504" y="4090737"/>
            <a:ext cx="8458203" cy="1844841"/>
          </a:xfrm>
        </p:spPr>
        <p:txBody>
          <a:bodyPr>
            <a:normAutofit/>
          </a:bodyPr>
          <a:lstStyle>
            <a:lvl1pPr algn="ctr">
              <a:defRPr sz="240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26386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36C899A-5354-4CB7-B60E-29AE8030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1060-9F48-4611-BD79-E4792D205CFA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6327EF0-248F-42DB-9B13-356086C2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2DAA16-0066-4F6A-B8D5-57FB6311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E05E-95B4-48DE-B83D-2834C36B96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35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973B0-3E6B-284B-B826-142D2E86436F}" type="datetimeFigureOut">
              <a:rPr lang="en-US" smtClean="0"/>
              <a:t>1/17/18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02790-F4D8-2343-ABB8-2A8C1CFE52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06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0" r:id="rId3"/>
    <p:sldLayoutId id="2147483663" r:id="rId4"/>
    <p:sldLayoutId id="2147483664" r:id="rId5"/>
    <p:sldLayoutId id="214748368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Relationship Id="rId3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1.w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7873" y="1064194"/>
            <a:ext cx="2415987" cy="97905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03849" y="1052736"/>
            <a:ext cx="5760640" cy="3206055"/>
          </a:xfrm>
          <a:prstGeom prst="rect">
            <a:avLst/>
          </a:prstGeom>
          <a:solidFill>
            <a:srgbClr val="7CB9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dirty="0">
              <a:latin typeface="Cambria"/>
              <a:cs typeface="Cambria"/>
            </a:endParaRPr>
          </a:p>
          <a:p>
            <a:pPr algn="r"/>
            <a:endParaRPr lang="en-US" sz="3200" dirty="0">
              <a:latin typeface="Cambria"/>
              <a:cs typeface="Cambria"/>
            </a:endParaRPr>
          </a:p>
          <a:p>
            <a:pPr algn="r">
              <a:spcBef>
                <a:spcPts val="600"/>
              </a:spcBef>
              <a:spcAft>
                <a:spcPts val="1200"/>
              </a:spcAft>
            </a:pPr>
            <a:r>
              <a:rPr lang="en-US" sz="3000" dirty="0">
                <a:latin typeface="Cambria"/>
                <a:cs typeface="Cambria"/>
              </a:rPr>
              <a:t>SPACE COOLING: BUILDING SECTOR &amp; ENERGY EFFICIENCY </a:t>
            </a:r>
            <a:endParaRPr lang="en-US" sz="3000" dirty="0">
              <a:solidFill>
                <a:prstClr val="white"/>
              </a:solidFill>
              <a:latin typeface="Cambria"/>
              <a:ea typeface="Cambria" charset="0"/>
              <a:cs typeface="Cambria"/>
            </a:endParaRPr>
          </a:p>
          <a:p>
            <a:pPr algn="r"/>
            <a:endParaRPr lang="en-US" sz="4000" dirty="0">
              <a:solidFill>
                <a:prstClr val="white"/>
              </a:solidFill>
              <a:latin typeface="Cambria" charset="0"/>
              <a:ea typeface="Cambria" charset="0"/>
              <a:cs typeface="Cambria" charset="0"/>
            </a:endParaRPr>
          </a:p>
          <a:p>
            <a:pPr algn="r"/>
            <a:endParaRPr lang="en-US" sz="2000" dirty="0">
              <a:solidFill>
                <a:prstClr val="white"/>
              </a:solidFill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3860" y="4258791"/>
            <a:ext cx="335639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rgbClr val="1F4E79"/>
                </a:solidFill>
                <a:latin typeface="Calibri"/>
                <a:ea typeface="Cambria" charset="0"/>
                <a:cs typeface="Calibri"/>
              </a:rPr>
              <a:t>Presented at: </a:t>
            </a:r>
          </a:p>
          <a:p>
            <a:pPr algn="r"/>
            <a:r>
              <a:rPr lang="en-US" sz="2000" b="1" dirty="0">
                <a:solidFill>
                  <a:srgbClr val="1F4E79"/>
                </a:solidFill>
                <a:latin typeface="Calibri"/>
                <a:ea typeface="Cambria" charset="0"/>
                <a:cs typeface="Calibri"/>
              </a:rPr>
              <a:t>Stakeholder Consultation on Development of a National Cooling Action Plan for India     17 January, 2018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768075" y="4368703"/>
            <a:ext cx="2196413" cy="1367458"/>
            <a:chOff x="3231368" y="1379944"/>
            <a:chExt cx="3242809" cy="2018932"/>
          </a:xfrm>
        </p:grpSpPr>
        <p:pic>
          <p:nvPicPr>
            <p:cNvPr id="7" name="Picture 4" descr="C:\Users\MS\Downloads\Moefcc-Log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2243" y="1462906"/>
              <a:ext cx="1751934" cy="1853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5" descr="C:\Users\MS\Downloads\govt.of.india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535"/>
            <a:stretch/>
          </p:blipFill>
          <p:spPr bwMode="auto">
            <a:xfrm>
              <a:off x="3231368" y="1379944"/>
              <a:ext cx="1208661" cy="2018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3203849" y="5835927"/>
            <a:ext cx="5760640" cy="282943"/>
          </a:xfrm>
          <a:prstGeom prst="rect">
            <a:avLst/>
          </a:prstGeom>
          <a:solidFill>
            <a:srgbClr val="7CB9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dirty="0">
              <a:latin typeface="Cambria"/>
              <a:cs typeface="Cambria"/>
            </a:endParaRPr>
          </a:p>
          <a:p>
            <a:pPr algn="r"/>
            <a:r>
              <a:rPr lang="en-US" sz="3000" dirty="0">
                <a:latin typeface="Cambria"/>
                <a:cs typeface="Cambria"/>
              </a:rPr>
              <a:t> </a:t>
            </a:r>
            <a:endParaRPr lang="en-US" sz="3000" dirty="0">
              <a:solidFill>
                <a:prstClr val="white"/>
              </a:solidFill>
              <a:latin typeface="Cambria"/>
              <a:ea typeface="Cambria" charset="0"/>
              <a:cs typeface="Cambria"/>
            </a:endParaRPr>
          </a:p>
          <a:p>
            <a:pPr algn="r"/>
            <a:endParaRPr lang="en-US" sz="4000" dirty="0">
              <a:solidFill>
                <a:prstClr val="white"/>
              </a:solidFill>
              <a:latin typeface="Cambria" charset="0"/>
              <a:ea typeface="Cambria" charset="0"/>
              <a:cs typeface="Cambria" charset="0"/>
            </a:endParaRPr>
          </a:p>
          <a:p>
            <a:pPr algn="r"/>
            <a:endParaRPr lang="en-US" sz="2000" dirty="0">
              <a:solidFill>
                <a:prstClr val="white"/>
              </a:solidFill>
              <a:latin typeface="Cambria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4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4" y="4233718"/>
            <a:ext cx="8146177" cy="1133142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en-IN" dirty="0">
                <a:latin typeface="Arial Narrow" panose="020B0606020202030204" pitchFamily="34" charset="0"/>
              </a:rPr>
              <a:t>COOLING THE BUILDING SECTOR</a:t>
            </a:r>
            <a:br>
              <a:rPr lang="en-IN" dirty="0">
                <a:latin typeface="Arial Narrow" panose="020B0606020202030204" pitchFamily="34" charset="0"/>
              </a:rPr>
            </a:br>
            <a:r>
              <a:rPr lang="en-IN" dirty="0">
                <a:latin typeface="Arial Narrow" panose="020B0606020202030204" pitchFamily="34" charset="0"/>
              </a:rPr>
              <a:t>PRELIMINARY </a:t>
            </a:r>
            <a:r>
              <a:rPr lang="en-IN" dirty="0" smtClean="0">
                <a:latin typeface="Arial Narrow" panose="020B0606020202030204" pitchFamily="34" charset="0"/>
              </a:rPr>
              <a:t>FINDINGS</a:t>
            </a:r>
            <a:br>
              <a:rPr lang="en-IN" dirty="0" smtClean="0">
                <a:latin typeface="Arial Narrow" panose="020B0606020202030204" pitchFamily="34" charset="0"/>
              </a:rPr>
            </a:br>
            <a:r>
              <a:rPr lang="en-IN" sz="1600" dirty="0" smtClean="0">
                <a:latin typeface="Arial Narrow" panose="020B0606020202030204" pitchFamily="34" charset="0"/>
              </a:rPr>
              <a:t>(Based on AEEE research: Work-in-progress cooling demand analysis)</a:t>
            </a:r>
            <a:endParaRPr lang="en-IN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39CC76-8798-4E12-B845-49C3A508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2017 Scenario: Space Cooling in Buildings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9426958"/>
              </p:ext>
            </p:extLst>
          </p:nvPr>
        </p:nvGraphicFramePr>
        <p:xfrm>
          <a:off x="1711569" y="1359877"/>
          <a:ext cx="5920154" cy="4290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737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39CC76-8798-4E12-B845-49C3A508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2017 Scenario: Air-conditioning in Buildings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="" xmlns:a16="http://schemas.microsoft.com/office/drawing/2014/main" id="{5ED27387-2436-4ECA-B69A-76F13DB6C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3127276"/>
              </p:ext>
            </p:extLst>
          </p:nvPr>
        </p:nvGraphicFramePr>
        <p:xfrm>
          <a:off x="-328246" y="2056796"/>
          <a:ext cx="5158154" cy="3224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16970751"/>
              </p:ext>
            </p:extLst>
          </p:nvPr>
        </p:nvGraphicFramePr>
        <p:xfrm>
          <a:off x="3974123" y="2056796"/>
          <a:ext cx="4993503" cy="3218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4468104" y="1550904"/>
            <a:ext cx="24851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Annual carbon emission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82 million tCO2e</a:t>
            </a:r>
          </a:p>
        </p:txBody>
      </p:sp>
      <p:sp>
        <p:nvSpPr>
          <p:cNvPr id="6" name="Rectangle 5"/>
          <p:cNvSpPr/>
          <p:nvPr/>
        </p:nvSpPr>
        <p:spPr>
          <a:xfrm>
            <a:off x="956449" y="1546504"/>
            <a:ext cx="28835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Annual energy consumption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77 </a:t>
            </a:r>
            <a:r>
              <a:rPr lang="en-GB" dirty="0" err="1"/>
              <a:t>TWh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93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39CC76-8798-4E12-B845-49C3A508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2027 (BAU) Scenario: Air-conditioning in Buildings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2424238"/>
              </p:ext>
            </p:extLst>
          </p:nvPr>
        </p:nvGraphicFramePr>
        <p:xfrm>
          <a:off x="-140677" y="2182839"/>
          <a:ext cx="4876800" cy="3217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670456"/>
              </p:ext>
            </p:extLst>
          </p:nvPr>
        </p:nvGraphicFramePr>
        <p:xfrm>
          <a:off x="3938955" y="2182840"/>
          <a:ext cx="5205045" cy="321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4468104" y="1550904"/>
            <a:ext cx="24851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Annual carbon emission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160 million tCO2e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449" y="1546504"/>
            <a:ext cx="28835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Annual energy consumption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158 </a:t>
            </a:r>
            <a:r>
              <a:rPr lang="en-GB" dirty="0" err="1"/>
              <a:t>TWh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3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2017 and 2027 (BAU) Scenarios: RAC Penetration in the Residential Sector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642112"/>
              </p:ext>
            </p:extLst>
          </p:nvPr>
        </p:nvGraphicFramePr>
        <p:xfrm>
          <a:off x="506504" y="1074250"/>
          <a:ext cx="8150226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6742"/>
                <a:gridCol w="2716742"/>
                <a:gridCol w="2716742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GB" dirty="0" smtClean="0"/>
                        <a:t>2017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RAC stock 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37 million units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Compiled from </a:t>
                      </a:r>
                      <a:r>
                        <a:rPr lang="en-GB" sz="1400" dirty="0" smtClean="0"/>
                        <a:t>sales data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RAC stock deployed in residences 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22 million units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@60%;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/>
                        <a:t>sourced from </a:t>
                      </a:r>
                      <a:r>
                        <a:rPr lang="en-GB" sz="1400" baseline="0" dirty="0" smtClean="0"/>
                        <a:t>LBNL and AEEE’s own estimates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#</a:t>
                      </a:r>
                      <a:r>
                        <a:rPr lang="en-GB" baseline="0" dirty="0" smtClean="0"/>
                        <a:t> of </a:t>
                      </a:r>
                      <a:r>
                        <a:rPr lang="en-GB" dirty="0" smtClean="0"/>
                        <a:t>Households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268 million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Extrapolated from Census data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#</a:t>
                      </a:r>
                      <a:r>
                        <a:rPr lang="en-GB" baseline="0" dirty="0" smtClean="0"/>
                        <a:t> of RACs per household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Prayas</a:t>
                      </a:r>
                      <a:r>
                        <a:rPr lang="en-GB" sz="1400" dirty="0" smtClean="0"/>
                        <a:t> (2012)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RACs penetration</a:t>
                      </a:r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7%</a:t>
                      </a:r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02820"/>
              </p:ext>
            </p:extLst>
          </p:nvPr>
        </p:nvGraphicFramePr>
        <p:xfrm>
          <a:off x="506504" y="3735388"/>
          <a:ext cx="8150226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16742"/>
                <a:gridCol w="2716742"/>
                <a:gridCol w="2716742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GB" dirty="0" smtClean="0"/>
                        <a:t>2027 (BAU)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RAC stock 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77 million units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Estimated from </a:t>
                      </a:r>
                      <a:r>
                        <a:rPr lang="en-GB" sz="1400" dirty="0" smtClean="0"/>
                        <a:t>sales projections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RAC stock deployed in residences 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54 million units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@70%;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baseline="0" dirty="0" smtClean="0"/>
                        <a:t>based on stakeholder input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#</a:t>
                      </a:r>
                      <a:r>
                        <a:rPr lang="en-GB" baseline="0" dirty="0" smtClean="0"/>
                        <a:t> of </a:t>
                      </a:r>
                      <a:r>
                        <a:rPr lang="en-GB" dirty="0" smtClean="0"/>
                        <a:t>Households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296 million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Extrapolated from Census data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#</a:t>
                      </a:r>
                      <a:r>
                        <a:rPr lang="en-GB" baseline="0" dirty="0" smtClean="0"/>
                        <a:t> of RACs per household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Prayas</a:t>
                      </a:r>
                      <a:r>
                        <a:rPr lang="en-GB" sz="1400" dirty="0" smtClean="0"/>
                        <a:t> (2012)</a:t>
                      </a:r>
                      <a:endParaRPr lang="en-GB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RACs penetration</a:t>
                      </a:r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15%</a:t>
                      </a:r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02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DAA750-DB0E-4A43-8A46-B36DB599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Looking ahead: 34% energy saving is possible under Improved Scenario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0472AEA7-8AD6-48E5-9B27-2D208AF9B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1444191"/>
              </p:ext>
            </p:extLst>
          </p:nvPr>
        </p:nvGraphicFramePr>
        <p:xfrm>
          <a:off x="820615" y="1429115"/>
          <a:ext cx="7612673" cy="4537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975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DAA750-DB0E-4A43-8A46-B36DB599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Looking ahead: 36% carbon saving is possible under Improved Scenario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="" xmlns:a16="http://schemas.microsoft.com/office/drawing/2014/main" id="{BF969FE8-D6BF-472D-B382-B4BB8B843A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135404"/>
              </p:ext>
            </p:extLst>
          </p:nvPr>
        </p:nvGraphicFramePr>
        <p:xfrm>
          <a:off x="644769" y="1383323"/>
          <a:ext cx="7678616" cy="4531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84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DAA750-DB0E-4A43-8A46-B36DB599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RAC Analysis: Key Results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55038"/>
              </p:ext>
            </p:extLst>
          </p:nvPr>
        </p:nvGraphicFramePr>
        <p:xfrm>
          <a:off x="506503" y="1277813"/>
          <a:ext cx="8262358" cy="5000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8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61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46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51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52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2017 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2027 (BAU)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2027 (Improved)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21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Installed capacity (million TR)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56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116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113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1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Annual energy consumption (</a:t>
                      </a:r>
                      <a:r>
                        <a:rPr lang="en-GB" sz="2000" dirty="0" err="1">
                          <a:effectLst/>
                        </a:rPr>
                        <a:t>TWh</a:t>
                      </a:r>
                      <a:r>
                        <a:rPr lang="en-GB" sz="2000" dirty="0">
                          <a:effectLst/>
                        </a:rPr>
                        <a:t>)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53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97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46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91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Indirect emissions</a:t>
                      </a:r>
                      <a:r>
                        <a:rPr lang="en-GB" sz="2000" baseline="0" dirty="0">
                          <a:effectLst/>
                        </a:rPr>
                        <a:t> </a:t>
                      </a:r>
                      <a:r>
                        <a:rPr lang="en-GB" sz="2000" dirty="0">
                          <a:effectLst/>
                        </a:rPr>
                        <a:t>(mtCO</a:t>
                      </a:r>
                      <a:r>
                        <a:rPr lang="en-GB" sz="2000" baseline="-25000" dirty="0">
                          <a:effectLst/>
                        </a:rPr>
                        <a:t>2</a:t>
                      </a:r>
                      <a:r>
                        <a:rPr lang="en-GB" sz="2000" dirty="0">
                          <a:effectLst/>
                        </a:rPr>
                        <a:t>e) </a:t>
                      </a: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[share of total]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43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[71%]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79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[77%]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38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[73%]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91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Direct emissions (mtCO</a:t>
                      </a:r>
                      <a:r>
                        <a:rPr lang="en-GB" sz="2000" baseline="-25000">
                          <a:effectLst/>
                        </a:rPr>
                        <a:t>2</a:t>
                      </a:r>
                      <a:r>
                        <a:rPr lang="en-GB" sz="2000">
                          <a:effectLst/>
                        </a:rPr>
                        <a:t>e) [share of total]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18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[29%]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[23</a:t>
                      </a:r>
                      <a:r>
                        <a:rPr lang="en-GB" sz="2000" dirty="0">
                          <a:effectLst/>
                        </a:rPr>
                        <a:t>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14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[27%]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19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Total emissions (mtCO</a:t>
                      </a:r>
                      <a:r>
                        <a:rPr lang="en-GB" sz="2000" baseline="-25000">
                          <a:effectLst/>
                        </a:rPr>
                        <a:t>2</a:t>
                      </a:r>
                      <a:r>
                        <a:rPr lang="en-GB" sz="2000">
                          <a:effectLst/>
                        </a:rPr>
                        <a:t>e)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61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103</a:t>
                      </a:r>
                      <a:endParaRPr lang="en-GB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52</a:t>
                      </a:r>
                      <a:endParaRPr lang="en-GB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1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DAA750-DB0E-4A43-8A46-B36DB599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Improved Scenario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10AFCF5-2390-4722-BEDC-E59C37B1D7E6}"/>
              </a:ext>
            </a:extLst>
          </p:cNvPr>
          <p:cNvSpPr txBox="1"/>
          <p:nvPr/>
        </p:nvSpPr>
        <p:spPr>
          <a:xfrm>
            <a:off x="506505" y="1081533"/>
            <a:ext cx="2236696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Improved Scenario incorporates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Technology improvements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Efficient building strategies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Market interventions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Operations interventions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Behavioural changes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Alternate refrigerants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Better servicing practices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F1A2DBB-17C9-40C2-887D-DACAF3C32C29}"/>
              </a:ext>
            </a:extLst>
          </p:cNvPr>
          <p:cNvSpPr txBox="1"/>
          <p:nvPr/>
        </p:nvSpPr>
        <p:spPr>
          <a:xfrm>
            <a:off x="2743201" y="1093316"/>
            <a:ext cx="6016487" cy="2800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GB" sz="1600" b="1" dirty="0">
                <a:solidFill>
                  <a:schemeClr val="accent1">
                    <a:lumMod val="50000"/>
                  </a:schemeClr>
                </a:solidFill>
              </a:rPr>
              <a:t>RAC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GB" sz="1600" b="1" dirty="0">
                <a:solidFill>
                  <a:schemeClr val="accent1">
                    <a:lumMod val="50000"/>
                  </a:schemeClr>
                </a:solidFill>
              </a:rPr>
              <a:t>Ratcheting up the ISEER of </a:t>
            </a:r>
            <a:r>
              <a:rPr lang="en-GB" sz="1600" b="1" dirty="0" smtClean="0">
                <a:solidFill>
                  <a:schemeClr val="accent1">
                    <a:lumMod val="50000"/>
                  </a:schemeClr>
                </a:solidFill>
              </a:rPr>
              <a:t>RACs: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Equipment efficiency can have the strongest impact in the Improved Scenario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GB" sz="1600" b="1" dirty="0">
                <a:solidFill>
                  <a:schemeClr val="accent1">
                    <a:lumMod val="50000"/>
                  </a:schemeClr>
                </a:solidFill>
              </a:rPr>
              <a:t>Envelope improvements in upcoming buildings that should reduce the need for active space cooling: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While the envisioned reduction in the total installed capacity is not large, the more significant reduction manifests in terms of reduction in run </a:t>
            </a:r>
            <a:r>
              <a:rPr lang="en-GB" sz="1600" dirty="0" smtClean="0">
                <a:solidFill>
                  <a:schemeClr val="accent1">
                    <a:lumMod val="50000"/>
                  </a:schemeClr>
                </a:solidFill>
              </a:rPr>
              <a:t>hours (due to increased uptake of code and Adaptive Thermal Comfort),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which could be between 20% to 30% per our analysis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603E631-CE77-4358-B832-D4DD365690E1}"/>
              </a:ext>
            </a:extLst>
          </p:cNvPr>
          <p:cNvSpPr txBox="1"/>
          <p:nvPr/>
        </p:nvSpPr>
        <p:spPr>
          <a:xfrm>
            <a:off x="2743201" y="4085290"/>
            <a:ext cx="6016487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n-GB" sz="1600" b="1" dirty="0">
                <a:solidFill>
                  <a:schemeClr val="accent1">
                    <a:lumMod val="50000"/>
                  </a:schemeClr>
                </a:solidFill>
              </a:rPr>
              <a:t>Chiller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Better O&amp;M practices with focus on two important aspects: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HVAC O&amp;M being a specialist’s job, is better handled by trained HVAC engineers and technicians rather than generalists; utilization of Internet of Things (IoT) in day to day operations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Better uptake of ECBC-2017: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 More buildings crossing the minimum ECBC compliance and even achieving ECBC EE and Super ECBC requirements</a:t>
            </a:r>
            <a:endParaRPr lang="en-GB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07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4" y="4361328"/>
            <a:ext cx="8146177" cy="878543"/>
          </a:xfrm>
        </p:spPr>
        <p:txBody>
          <a:bodyPr>
            <a:normAutofit/>
          </a:bodyPr>
          <a:lstStyle/>
          <a:p>
            <a:r>
              <a:rPr lang="en-IN" dirty="0">
                <a:latin typeface="Arial Narrow" panose="020B0606020202030204" pitchFamily="34" charset="0"/>
              </a:rPr>
              <a:t>THE PATH FORWARD</a:t>
            </a:r>
            <a:endParaRPr lang="en-IN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9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Cooling Action Plan: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504" y="1372501"/>
            <a:ext cx="8150704" cy="4962145"/>
          </a:xfrm>
        </p:spPr>
        <p:txBody>
          <a:bodyPr>
            <a:normAutofit/>
          </a:bodyPr>
          <a:lstStyle/>
          <a:p>
            <a:pPr marL="230188" indent="-230188">
              <a:lnSpc>
                <a:spcPct val="100000"/>
              </a:lnSpc>
            </a:pPr>
            <a:r>
              <a:rPr lang="en-US" sz="2600" dirty="0">
                <a:solidFill>
                  <a:srgbClr val="0E2F11"/>
                </a:solidFill>
              </a:rPr>
              <a:t>In July, 2017 Ministry of Environment, Forest &amp; Climate Change (</a:t>
            </a:r>
            <a:r>
              <a:rPr lang="en-US" sz="2600" dirty="0" err="1">
                <a:solidFill>
                  <a:srgbClr val="0E2F11"/>
                </a:solidFill>
              </a:rPr>
              <a:t>MoEFCC</a:t>
            </a:r>
            <a:r>
              <a:rPr lang="en-US" sz="2600" dirty="0">
                <a:solidFill>
                  <a:srgbClr val="0E2F11"/>
                </a:solidFill>
              </a:rPr>
              <a:t>), Government of India announced a Strategy Group to develop the NCAP</a:t>
            </a:r>
          </a:p>
          <a:p>
            <a:pPr marL="230188" indent="-230188">
              <a:lnSpc>
                <a:spcPct val="100000"/>
              </a:lnSpc>
            </a:pPr>
            <a:r>
              <a:rPr lang="en-US" sz="2600" dirty="0">
                <a:solidFill>
                  <a:srgbClr val="0E2F11"/>
                </a:solidFill>
              </a:rPr>
              <a:t>Envisioned as a multi-year plan to provide thermal comfort to all the citizens in a cost-effective manner, with minimum impacts on the power sector and environment</a:t>
            </a:r>
          </a:p>
          <a:p>
            <a:pPr marL="230188" indent="-230188">
              <a:lnSpc>
                <a:spcPct val="100000"/>
              </a:lnSpc>
            </a:pPr>
            <a:r>
              <a:rPr lang="en-US" sz="2600" dirty="0">
                <a:solidFill>
                  <a:srgbClr val="0E2F11"/>
                </a:solidFill>
              </a:rPr>
              <a:t>Approach will be to integrate all cooling efforts in the areas of technology, manufacturing, efficiency and environmental considerations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93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11463"/>
            <a:ext cx="6804838" cy="697926"/>
          </a:xfrm>
        </p:spPr>
        <p:txBody>
          <a:bodyPr>
            <a:noAutofit/>
          </a:bodyPr>
          <a:lstStyle/>
          <a:p>
            <a:r>
              <a:rPr lang="en-US" dirty="0"/>
              <a:t>Need For Integrated Solutions: Whole is Greater Than The Sum of Parts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10929869"/>
              </p:ext>
            </p:extLst>
          </p:nvPr>
        </p:nvGraphicFramePr>
        <p:xfrm>
          <a:off x="543976" y="1305915"/>
          <a:ext cx="7810916" cy="4161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Up Arrow Callout 19"/>
          <p:cNvSpPr/>
          <p:nvPr/>
        </p:nvSpPr>
        <p:spPr>
          <a:xfrm>
            <a:off x="543976" y="5250164"/>
            <a:ext cx="7810916" cy="1255918"/>
          </a:xfrm>
          <a:prstGeom prst="upArrowCallou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3976" y="5775448"/>
            <a:ext cx="7810916" cy="65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2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Hierarchical strategies and solutions </a:t>
            </a:r>
            <a:r>
              <a:rPr lang="mr-IN" sz="2000" b="1" dirty="0">
                <a:solidFill>
                  <a:srgbClr val="FFFFFF"/>
                </a:solidFill>
                <a:latin typeface="Arial" pitchFamily="34" charset="0"/>
              </a:rPr>
              <a:t>–</a:t>
            </a:r>
            <a:r>
              <a:rPr lang="en-GB" sz="2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covering all three aspects - will multiply the positive impact &amp; benefits</a:t>
            </a:r>
            <a:endParaRPr lang="en-US" sz="20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38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111463"/>
            <a:ext cx="6804838" cy="697926"/>
          </a:xfrm>
        </p:spPr>
        <p:txBody>
          <a:bodyPr>
            <a:noAutofit/>
          </a:bodyPr>
          <a:lstStyle/>
          <a:p>
            <a:r>
              <a:rPr lang="en-US" dirty="0"/>
              <a:t>The ACTIONABLES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39364880"/>
              </p:ext>
            </p:extLst>
          </p:nvPr>
        </p:nvGraphicFramePr>
        <p:xfrm>
          <a:off x="553202" y="1571712"/>
          <a:ext cx="2598009" cy="4335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767706" y="1634937"/>
            <a:ext cx="5215598" cy="4248565"/>
          </a:xfrm>
          <a:prstGeom prst="roundRect">
            <a:avLst>
              <a:gd name="adj" fmla="val 4146"/>
            </a:avLst>
          </a:prstGeom>
          <a:solidFill>
            <a:schemeClr val="accent4">
              <a:alpha val="20000"/>
            </a:schemeClr>
          </a:solidFill>
          <a:ln>
            <a:solidFill>
              <a:schemeClr val="accent4">
                <a:alpha val="3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754588" y="1634936"/>
            <a:ext cx="1322526" cy="1302166"/>
            <a:chOff x="4121564" y="1455338"/>
            <a:chExt cx="1255080" cy="1253001"/>
          </a:xfrm>
        </p:grpSpPr>
        <p:sp>
          <p:nvSpPr>
            <p:cNvPr id="2" name="Rounded Rectangle 1"/>
            <p:cNvSpPr/>
            <p:nvPr/>
          </p:nvSpPr>
          <p:spPr>
            <a:xfrm>
              <a:off x="4121564" y="1455338"/>
              <a:ext cx="1255080" cy="1253001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234862" y="2344078"/>
              <a:ext cx="106056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REGULATIONS</a:t>
              </a:r>
              <a:endParaRPr lang="en-US" sz="14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1" name="Freeform 25"/>
            <p:cNvSpPr>
              <a:spLocks noEditPoints="1"/>
            </p:cNvSpPr>
            <p:nvPr/>
          </p:nvSpPr>
          <p:spPr bwMode="auto">
            <a:xfrm>
              <a:off x="4408466" y="1793246"/>
              <a:ext cx="723900" cy="481013"/>
            </a:xfrm>
            <a:custGeom>
              <a:avLst/>
              <a:gdLst>
                <a:gd name="T0" fmla="*/ 559555 w 185"/>
                <a:gd name="T1" fmla="*/ 250283 h 123"/>
                <a:gd name="T2" fmla="*/ 262169 w 185"/>
                <a:gd name="T3" fmla="*/ 117320 h 123"/>
                <a:gd name="T4" fmla="*/ 246517 w 185"/>
                <a:gd name="T5" fmla="*/ 82124 h 123"/>
                <a:gd name="T6" fmla="*/ 575207 w 185"/>
                <a:gd name="T7" fmla="*/ 46928 h 123"/>
                <a:gd name="T8" fmla="*/ 602598 w 185"/>
                <a:gd name="T9" fmla="*/ 11732 h 123"/>
                <a:gd name="T10" fmla="*/ 661292 w 185"/>
                <a:gd name="T11" fmla="*/ 211176 h 123"/>
                <a:gd name="T12" fmla="*/ 723900 w 185"/>
                <a:gd name="T13" fmla="*/ 199444 h 123"/>
                <a:gd name="T14" fmla="*/ 633902 w 185"/>
                <a:gd name="T15" fmla="*/ 0 h 123"/>
                <a:gd name="T16" fmla="*/ 19565 w 185"/>
                <a:gd name="T17" fmla="*/ 262015 h 123"/>
                <a:gd name="T18" fmla="*/ 82172 w 185"/>
                <a:gd name="T19" fmla="*/ 46928 h 123"/>
                <a:gd name="T20" fmla="*/ 35217 w 185"/>
                <a:gd name="T21" fmla="*/ 27375 h 123"/>
                <a:gd name="T22" fmla="*/ 3913 w 185"/>
                <a:gd name="T23" fmla="*/ 238551 h 123"/>
                <a:gd name="T24" fmla="*/ 250430 w 185"/>
                <a:gd name="T25" fmla="*/ 402800 h 123"/>
                <a:gd name="T26" fmla="*/ 223039 w 185"/>
                <a:gd name="T27" fmla="*/ 437996 h 123"/>
                <a:gd name="T28" fmla="*/ 266082 w 185"/>
                <a:gd name="T29" fmla="*/ 469281 h 123"/>
                <a:gd name="T30" fmla="*/ 293473 w 185"/>
                <a:gd name="T31" fmla="*/ 437996 h 123"/>
                <a:gd name="T32" fmla="*/ 168258 w 185"/>
                <a:gd name="T33" fmla="*/ 437996 h 123"/>
                <a:gd name="T34" fmla="*/ 230865 w 185"/>
                <a:gd name="T35" fmla="*/ 355871 h 123"/>
                <a:gd name="T36" fmla="*/ 176084 w 185"/>
                <a:gd name="T37" fmla="*/ 383246 h 123"/>
                <a:gd name="T38" fmla="*/ 109563 w 185"/>
                <a:gd name="T39" fmla="*/ 355871 h 123"/>
                <a:gd name="T40" fmla="*/ 148693 w 185"/>
                <a:gd name="T41" fmla="*/ 387157 h 123"/>
                <a:gd name="T42" fmla="*/ 183910 w 185"/>
                <a:gd name="T43" fmla="*/ 305033 h 123"/>
                <a:gd name="T44" fmla="*/ 129128 w 185"/>
                <a:gd name="T45" fmla="*/ 332407 h 123"/>
                <a:gd name="T46" fmla="*/ 101737 w 185"/>
                <a:gd name="T47" fmla="*/ 340229 h 123"/>
                <a:gd name="T48" fmla="*/ 97824 w 185"/>
                <a:gd name="T49" fmla="*/ 262015 h 123"/>
                <a:gd name="T50" fmla="*/ 82172 w 185"/>
                <a:gd name="T51" fmla="*/ 277658 h 123"/>
                <a:gd name="T52" fmla="*/ 66521 w 185"/>
                <a:gd name="T53" fmla="*/ 332407 h 123"/>
                <a:gd name="T54" fmla="*/ 547816 w 185"/>
                <a:gd name="T55" fmla="*/ 301122 h 123"/>
                <a:gd name="T56" fmla="*/ 367819 w 185"/>
                <a:gd name="T57" fmla="*/ 109499 h 123"/>
                <a:gd name="T58" fmla="*/ 262169 w 185"/>
                <a:gd name="T59" fmla="*/ 132963 h 123"/>
                <a:gd name="T60" fmla="*/ 238691 w 185"/>
                <a:gd name="T61" fmla="*/ 66481 h 123"/>
                <a:gd name="T62" fmla="*/ 117389 w 185"/>
                <a:gd name="T63" fmla="*/ 230730 h 123"/>
                <a:gd name="T64" fmla="*/ 191736 w 185"/>
                <a:gd name="T65" fmla="*/ 293301 h 123"/>
                <a:gd name="T66" fmla="*/ 262169 w 185"/>
                <a:gd name="T67" fmla="*/ 375425 h 123"/>
                <a:gd name="T68" fmla="*/ 324777 w 185"/>
                <a:gd name="T69" fmla="*/ 441906 h 123"/>
                <a:gd name="T70" fmla="*/ 344342 w 185"/>
                <a:gd name="T71" fmla="*/ 449728 h 123"/>
                <a:gd name="T72" fmla="*/ 363906 w 185"/>
                <a:gd name="T73" fmla="*/ 410621 h 123"/>
                <a:gd name="T74" fmla="*/ 301299 w 185"/>
                <a:gd name="T75" fmla="*/ 344139 h 123"/>
                <a:gd name="T76" fmla="*/ 406949 w 185"/>
                <a:gd name="T77" fmla="*/ 414532 h 123"/>
                <a:gd name="T78" fmla="*/ 426514 w 185"/>
                <a:gd name="T79" fmla="*/ 363693 h 123"/>
                <a:gd name="T80" fmla="*/ 371732 w 185"/>
                <a:gd name="T81" fmla="*/ 320675 h 123"/>
                <a:gd name="T82" fmla="*/ 383471 w 185"/>
                <a:gd name="T83" fmla="*/ 305033 h 123"/>
                <a:gd name="T84" fmla="*/ 496948 w 185"/>
                <a:gd name="T85" fmla="*/ 359782 h 123"/>
                <a:gd name="T86" fmla="*/ 473470 w 185"/>
                <a:gd name="T87" fmla="*/ 301122 h 123"/>
                <a:gd name="T88" fmla="*/ 434340 w 185"/>
                <a:gd name="T89" fmla="*/ 258105 h 123"/>
                <a:gd name="T90" fmla="*/ 547816 w 185"/>
                <a:gd name="T91" fmla="*/ 301122 h 12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5" h="123">
                  <a:moveTo>
                    <a:pt x="147" y="12"/>
                  </a:moveTo>
                  <a:cubicBezTo>
                    <a:pt x="164" y="55"/>
                    <a:pt x="164" y="55"/>
                    <a:pt x="164" y="55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32" y="54"/>
                    <a:pt x="97" y="24"/>
                    <a:pt x="94" y="24"/>
                  </a:cubicBezTo>
                  <a:cubicBezTo>
                    <a:pt x="92" y="24"/>
                    <a:pt x="81" y="28"/>
                    <a:pt x="80" y="28"/>
                  </a:cubicBezTo>
                  <a:cubicBezTo>
                    <a:pt x="80" y="28"/>
                    <a:pt x="73" y="30"/>
                    <a:pt x="67" y="30"/>
                  </a:cubicBezTo>
                  <a:cubicBezTo>
                    <a:pt x="65" y="30"/>
                    <a:pt x="63" y="30"/>
                    <a:pt x="61" y="29"/>
                  </a:cubicBezTo>
                  <a:cubicBezTo>
                    <a:pt x="60" y="28"/>
                    <a:pt x="59" y="27"/>
                    <a:pt x="59" y="26"/>
                  </a:cubicBezTo>
                  <a:cubicBezTo>
                    <a:pt x="59" y="23"/>
                    <a:pt x="62" y="21"/>
                    <a:pt x="63" y="21"/>
                  </a:cubicBezTo>
                  <a:cubicBezTo>
                    <a:pt x="72" y="16"/>
                    <a:pt x="97" y="6"/>
                    <a:pt x="99" y="6"/>
                  </a:cubicBezTo>
                  <a:cubicBezTo>
                    <a:pt x="99" y="6"/>
                    <a:pt x="99" y="6"/>
                    <a:pt x="100" y="6"/>
                  </a:cubicBezTo>
                  <a:cubicBezTo>
                    <a:pt x="106" y="6"/>
                    <a:pt x="143" y="11"/>
                    <a:pt x="147" y="12"/>
                  </a:cubicBezTo>
                  <a:close/>
                  <a:moveTo>
                    <a:pt x="162" y="0"/>
                  </a:moveTo>
                  <a:cubicBezTo>
                    <a:pt x="162" y="0"/>
                    <a:pt x="161" y="0"/>
                    <a:pt x="161" y="0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2" y="4"/>
                    <a:pt x="151" y="4"/>
                    <a:pt x="151" y="6"/>
                  </a:cubicBezTo>
                  <a:cubicBezTo>
                    <a:pt x="150" y="7"/>
                    <a:pt x="150" y="8"/>
                    <a:pt x="151" y="9"/>
                  </a:cubicBezTo>
                  <a:cubicBezTo>
                    <a:pt x="169" y="54"/>
                    <a:pt x="169" y="54"/>
                    <a:pt x="169" y="54"/>
                  </a:cubicBezTo>
                  <a:cubicBezTo>
                    <a:pt x="170" y="56"/>
                    <a:pt x="172" y="58"/>
                    <a:pt x="175" y="57"/>
                  </a:cubicBezTo>
                  <a:cubicBezTo>
                    <a:pt x="182" y="54"/>
                    <a:pt x="182" y="54"/>
                    <a:pt x="182" y="54"/>
                  </a:cubicBezTo>
                  <a:cubicBezTo>
                    <a:pt x="183" y="54"/>
                    <a:pt x="184" y="53"/>
                    <a:pt x="185" y="51"/>
                  </a:cubicBezTo>
                  <a:cubicBezTo>
                    <a:pt x="185" y="50"/>
                    <a:pt x="185" y="49"/>
                    <a:pt x="185" y="48"/>
                  </a:cubicBezTo>
                  <a:cubicBezTo>
                    <a:pt x="167" y="3"/>
                    <a:pt x="167" y="3"/>
                    <a:pt x="167" y="3"/>
                  </a:cubicBezTo>
                  <a:cubicBezTo>
                    <a:pt x="166" y="1"/>
                    <a:pt x="164" y="0"/>
                    <a:pt x="162" y="0"/>
                  </a:cubicBezTo>
                  <a:close/>
                  <a:moveTo>
                    <a:pt x="1" y="61"/>
                  </a:moveTo>
                  <a:cubicBezTo>
                    <a:pt x="0" y="63"/>
                    <a:pt x="1" y="64"/>
                    <a:pt x="2" y="65"/>
                  </a:cubicBezTo>
                  <a:cubicBezTo>
                    <a:pt x="3" y="66"/>
                    <a:pt x="4" y="66"/>
                    <a:pt x="5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5" y="67"/>
                    <a:pt x="17" y="65"/>
                    <a:pt x="18" y="63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2" y="11"/>
                    <a:pt x="21" y="10"/>
                    <a:pt x="20" y="9"/>
                  </a:cubicBezTo>
                  <a:cubicBezTo>
                    <a:pt x="19" y="8"/>
                    <a:pt x="18" y="7"/>
                    <a:pt x="1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7" y="7"/>
                    <a:pt x="5" y="9"/>
                    <a:pt x="4" y="11"/>
                  </a:cubicBezTo>
                  <a:lnTo>
                    <a:pt x="1" y="61"/>
                  </a:lnTo>
                  <a:close/>
                  <a:moveTo>
                    <a:pt x="76" y="106"/>
                  </a:moveTo>
                  <a:cubicBezTo>
                    <a:pt x="76" y="105"/>
                    <a:pt x="75" y="103"/>
                    <a:pt x="73" y="102"/>
                  </a:cubicBezTo>
                  <a:cubicBezTo>
                    <a:pt x="70" y="99"/>
                    <a:pt x="67" y="100"/>
                    <a:pt x="64" y="103"/>
                  </a:cubicBezTo>
                  <a:cubicBezTo>
                    <a:pt x="61" y="107"/>
                    <a:pt x="61" y="107"/>
                    <a:pt x="61" y="107"/>
                  </a:cubicBezTo>
                  <a:cubicBezTo>
                    <a:pt x="60" y="108"/>
                    <a:pt x="60" y="108"/>
                    <a:pt x="60" y="108"/>
                  </a:cubicBezTo>
                  <a:cubicBezTo>
                    <a:pt x="57" y="112"/>
                    <a:pt x="57" y="112"/>
                    <a:pt x="57" y="112"/>
                  </a:cubicBezTo>
                  <a:cubicBezTo>
                    <a:pt x="53" y="117"/>
                    <a:pt x="57" y="120"/>
                    <a:pt x="58" y="121"/>
                  </a:cubicBezTo>
                  <a:cubicBezTo>
                    <a:pt x="60" y="123"/>
                    <a:pt x="61" y="123"/>
                    <a:pt x="63" y="123"/>
                  </a:cubicBezTo>
                  <a:cubicBezTo>
                    <a:pt x="64" y="123"/>
                    <a:pt x="66" y="122"/>
                    <a:pt x="68" y="120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5" y="112"/>
                    <a:pt x="75" y="112"/>
                    <a:pt x="75" y="112"/>
                  </a:cubicBezTo>
                  <a:cubicBezTo>
                    <a:pt x="76" y="110"/>
                    <a:pt x="77" y="108"/>
                    <a:pt x="76" y="106"/>
                  </a:cubicBezTo>
                  <a:close/>
                  <a:moveTo>
                    <a:pt x="40" y="103"/>
                  </a:moveTo>
                  <a:cubicBezTo>
                    <a:pt x="38" y="106"/>
                    <a:pt x="39" y="109"/>
                    <a:pt x="43" y="112"/>
                  </a:cubicBezTo>
                  <a:cubicBezTo>
                    <a:pt x="46" y="115"/>
                    <a:pt x="49" y="115"/>
                    <a:pt x="52" y="111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5" y="96"/>
                    <a:pt x="61" y="92"/>
                    <a:pt x="59" y="91"/>
                  </a:cubicBezTo>
                  <a:cubicBezTo>
                    <a:pt x="56" y="88"/>
                    <a:pt x="53" y="89"/>
                    <a:pt x="50" y="92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lnTo>
                    <a:pt x="40" y="103"/>
                  </a:lnTo>
                  <a:close/>
                  <a:moveTo>
                    <a:pt x="28" y="91"/>
                  </a:moveTo>
                  <a:cubicBezTo>
                    <a:pt x="26" y="92"/>
                    <a:pt x="26" y="94"/>
                    <a:pt x="26" y="96"/>
                  </a:cubicBezTo>
                  <a:cubicBezTo>
                    <a:pt x="26" y="98"/>
                    <a:pt x="27" y="99"/>
                    <a:pt x="29" y="101"/>
                  </a:cubicBezTo>
                  <a:cubicBezTo>
                    <a:pt x="32" y="103"/>
                    <a:pt x="35" y="103"/>
                    <a:pt x="38" y="9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9" y="86"/>
                    <a:pt x="50" y="84"/>
                    <a:pt x="50" y="83"/>
                  </a:cubicBezTo>
                  <a:cubicBezTo>
                    <a:pt x="49" y="81"/>
                    <a:pt x="48" y="79"/>
                    <a:pt x="47" y="78"/>
                  </a:cubicBezTo>
                  <a:cubicBezTo>
                    <a:pt x="43" y="75"/>
                    <a:pt x="40" y="76"/>
                    <a:pt x="37" y="79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2" y="86"/>
                    <a:pt x="32" y="86"/>
                    <a:pt x="32" y="86"/>
                  </a:cubicBezTo>
                  <a:lnTo>
                    <a:pt x="28" y="91"/>
                  </a:lnTo>
                  <a:close/>
                  <a:moveTo>
                    <a:pt x="26" y="87"/>
                  </a:moveTo>
                  <a:cubicBezTo>
                    <a:pt x="35" y="75"/>
                    <a:pt x="35" y="75"/>
                    <a:pt x="35" y="75"/>
                  </a:cubicBezTo>
                  <a:cubicBezTo>
                    <a:pt x="39" y="70"/>
                    <a:pt x="35" y="66"/>
                    <a:pt x="34" y="65"/>
                  </a:cubicBezTo>
                  <a:cubicBezTo>
                    <a:pt x="31" y="63"/>
                    <a:pt x="28" y="63"/>
                    <a:pt x="25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5" y="78"/>
                    <a:pt x="14" y="80"/>
                    <a:pt x="14" y="82"/>
                  </a:cubicBezTo>
                  <a:cubicBezTo>
                    <a:pt x="15" y="84"/>
                    <a:pt x="16" y="85"/>
                    <a:pt x="17" y="85"/>
                  </a:cubicBezTo>
                  <a:cubicBezTo>
                    <a:pt x="18" y="87"/>
                    <a:pt x="20" y="88"/>
                    <a:pt x="22" y="88"/>
                  </a:cubicBezTo>
                  <a:cubicBezTo>
                    <a:pt x="23" y="88"/>
                    <a:pt x="24" y="88"/>
                    <a:pt x="26" y="87"/>
                  </a:cubicBezTo>
                  <a:close/>
                  <a:moveTo>
                    <a:pt x="140" y="77"/>
                  </a:moveTo>
                  <a:cubicBezTo>
                    <a:pt x="142" y="74"/>
                    <a:pt x="144" y="70"/>
                    <a:pt x="139" y="67"/>
                  </a:cubicBezTo>
                  <a:cubicBezTo>
                    <a:pt x="136" y="64"/>
                    <a:pt x="136" y="64"/>
                    <a:pt x="136" y="64"/>
                  </a:cubicBezTo>
                  <a:cubicBezTo>
                    <a:pt x="119" y="49"/>
                    <a:pt x="98" y="31"/>
                    <a:pt x="94" y="28"/>
                  </a:cubicBezTo>
                  <a:cubicBezTo>
                    <a:pt x="91" y="29"/>
                    <a:pt x="86" y="31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74" y="34"/>
                    <a:pt x="67" y="34"/>
                  </a:cubicBezTo>
                  <a:cubicBezTo>
                    <a:pt x="64" y="34"/>
                    <a:pt x="61" y="34"/>
                    <a:pt x="59" y="33"/>
                  </a:cubicBezTo>
                  <a:cubicBezTo>
                    <a:pt x="55" y="30"/>
                    <a:pt x="55" y="27"/>
                    <a:pt x="55" y="25"/>
                  </a:cubicBezTo>
                  <a:cubicBezTo>
                    <a:pt x="55" y="22"/>
                    <a:pt x="58" y="18"/>
                    <a:pt x="61" y="17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63"/>
                    <a:pt x="22" y="63"/>
                    <a:pt x="22" y="63"/>
                  </a:cubicBezTo>
                  <a:cubicBezTo>
                    <a:pt x="25" y="60"/>
                    <a:pt x="28" y="59"/>
                    <a:pt x="30" y="59"/>
                  </a:cubicBezTo>
                  <a:cubicBezTo>
                    <a:pt x="32" y="59"/>
                    <a:pt x="35" y="60"/>
                    <a:pt x="37" y="62"/>
                  </a:cubicBezTo>
                  <a:cubicBezTo>
                    <a:pt x="40" y="65"/>
                    <a:pt x="42" y="68"/>
                    <a:pt x="41" y="72"/>
                  </a:cubicBezTo>
                  <a:cubicBezTo>
                    <a:pt x="44" y="72"/>
                    <a:pt x="47" y="73"/>
                    <a:pt x="49" y="75"/>
                  </a:cubicBezTo>
                  <a:cubicBezTo>
                    <a:pt x="53" y="77"/>
                    <a:pt x="54" y="81"/>
                    <a:pt x="54" y="85"/>
                  </a:cubicBezTo>
                  <a:cubicBezTo>
                    <a:pt x="57" y="84"/>
                    <a:pt x="60" y="85"/>
                    <a:pt x="62" y="87"/>
                  </a:cubicBezTo>
                  <a:cubicBezTo>
                    <a:pt x="65" y="90"/>
                    <a:pt x="67" y="93"/>
                    <a:pt x="67" y="96"/>
                  </a:cubicBezTo>
                  <a:cubicBezTo>
                    <a:pt x="70" y="95"/>
                    <a:pt x="73" y="96"/>
                    <a:pt x="76" y="99"/>
                  </a:cubicBezTo>
                  <a:cubicBezTo>
                    <a:pt x="80" y="102"/>
                    <a:pt x="82" y="106"/>
                    <a:pt x="80" y="111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3" y="113"/>
                    <a:pt x="84" y="114"/>
                    <a:pt x="84" y="114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5" y="115"/>
                    <a:pt x="86" y="115"/>
                    <a:pt x="88" y="115"/>
                  </a:cubicBezTo>
                  <a:cubicBezTo>
                    <a:pt x="90" y="115"/>
                    <a:pt x="91" y="114"/>
                    <a:pt x="92" y="113"/>
                  </a:cubicBezTo>
                  <a:cubicBezTo>
                    <a:pt x="94" y="110"/>
                    <a:pt x="96" y="108"/>
                    <a:pt x="93" y="105"/>
                  </a:cubicBezTo>
                  <a:cubicBezTo>
                    <a:pt x="93" y="105"/>
                    <a:pt x="93" y="105"/>
                    <a:pt x="93" y="105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91"/>
                    <a:pt x="76" y="91"/>
                    <a:pt x="76" y="90"/>
                  </a:cubicBezTo>
                  <a:cubicBezTo>
                    <a:pt x="76" y="89"/>
                    <a:pt x="77" y="89"/>
                    <a:pt x="77" y="88"/>
                  </a:cubicBezTo>
                  <a:cubicBezTo>
                    <a:pt x="78" y="87"/>
                    <a:pt x="80" y="87"/>
                    <a:pt x="81" y="88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2" y="106"/>
                    <a:pt x="103" y="106"/>
                    <a:pt x="104" y="106"/>
                  </a:cubicBezTo>
                  <a:cubicBezTo>
                    <a:pt x="106" y="106"/>
                    <a:pt x="108" y="105"/>
                    <a:pt x="110" y="103"/>
                  </a:cubicBezTo>
                  <a:cubicBezTo>
                    <a:pt x="111" y="102"/>
                    <a:pt x="112" y="100"/>
                    <a:pt x="112" y="98"/>
                  </a:cubicBezTo>
                  <a:cubicBezTo>
                    <a:pt x="111" y="97"/>
                    <a:pt x="110" y="95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95" y="82"/>
                    <a:pt x="95" y="82"/>
                    <a:pt x="95" y="82"/>
                  </a:cubicBezTo>
                  <a:cubicBezTo>
                    <a:pt x="94" y="82"/>
                    <a:pt x="94" y="81"/>
                    <a:pt x="94" y="80"/>
                  </a:cubicBezTo>
                  <a:cubicBezTo>
                    <a:pt x="94" y="80"/>
                    <a:pt x="94" y="79"/>
                    <a:pt x="95" y="79"/>
                  </a:cubicBezTo>
                  <a:cubicBezTo>
                    <a:pt x="95" y="78"/>
                    <a:pt x="97" y="77"/>
                    <a:pt x="98" y="78"/>
                  </a:cubicBezTo>
                  <a:cubicBezTo>
                    <a:pt x="117" y="93"/>
                    <a:pt x="117" y="93"/>
                    <a:pt x="117" y="93"/>
                  </a:cubicBezTo>
                  <a:cubicBezTo>
                    <a:pt x="118" y="95"/>
                    <a:pt x="120" y="95"/>
                    <a:pt x="121" y="95"/>
                  </a:cubicBezTo>
                  <a:cubicBezTo>
                    <a:pt x="123" y="95"/>
                    <a:pt x="125" y="94"/>
                    <a:pt x="127" y="92"/>
                  </a:cubicBezTo>
                  <a:cubicBezTo>
                    <a:pt x="129" y="90"/>
                    <a:pt x="129" y="88"/>
                    <a:pt x="129" y="87"/>
                  </a:cubicBezTo>
                  <a:cubicBezTo>
                    <a:pt x="129" y="85"/>
                    <a:pt x="128" y="83"/>
                    <a:pt x="126" y="82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0" y="69"/>
                    <a:pt x="110" y="67"/>
                    <a:pt x="111" y="66"/>
                  </a:cubicBezTo>
                  <a:cubicBezTo>
                    <a:pt x="111" y="65"/>
                    <a:pt x="113" y="65"/>
                    <a:pt x="114" y="66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33" y="81"/>
                    <a:pt x="137" y="80"/>
                    <a:pt x="140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3766476" y="3113900"/>
            <a:ext cx="1322526" cy="130216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3886261" y="3917530"/>
            <a:ext cx="1105668" cy="447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 Narrow"/>
                <a:cs typeface="Arial Narrow"/>
              </a:rPr>
              <a:t>TECHNICAL CAPABILITIES</a:t>
            </a:r>
            <a:endParaRPr lang="en-US" sz="1400" dirty="0">
              <a:solidFill>
                <a:schemeClr val="bg1"/>
              </a:solidFill>
              <a:latin typeface="Arial Narrow"/>
              <a:cs typeface="Arial Narrow"/>
            </a:endParaRPr>
          </a:p>
        </p:txBody>
      </p:sp>
      <p:sp>
        <p:nvSpPr>
          <p:cNvPr id="6" name="Freeform 33"/>
          <p:cNvSpPr>
            <a:spLocks noEditPoints="1"/>
          </p:cNvSpPr>
          <p:nvPr/>
        </p:nvSpPr>
        <p:spPr bwMode="auto">
          <a:xfrm>
            <a:off x="4124501" y="3264277"/>
            <a:ext cx="626179" cy="617563"/>
          </a:xfrm>
          <a:custGeom>
            <a:avLst/>
            <a:gdLst>
              <a:gd name="T0" fmla="*/ 287651 w 167"/>
              <a:gd name="T1" fmla="*/ 681056 h 167"/>
              <a:gd name="T2" fmla="*/ 232659 w 167"/>
              <a:gd name="T3" fmla="*/ 587992 h 167"/>
              <a:gd name="T4" fmla="*/ 126905 w 167"/>
              <a:gd name="T5" fmla="*/ 626064 h 167"/>
              <a:gd name="T6" fmla="*/ 114215 w 167"/>
              <a:gd name="T7" fmla="*/ 482238 h 167"/>
              <a:gd name="T8" fmla="*/ 93064 w 167"/>
              <a:gd name="T9" fmla="*/ 427246 h 167"/>
              <a:gd name="T10" fmla="*/ 0 w 167"/>
              <a:gd name="T11" fmla="*/ 317262 h 167"/>
              <a:gd name="T12" fmla="*/ 101524 w 167"/>
              <a:gd name="T13" fmla="*/ 270730 h 167"/>
              <a:gd name="T14" fmla="*/ 76143 w 167"/>
              <a:gd name="T15" fmla="*/ 169206 h 167"/>
              <a:gd name="T16" fmla="*/ 164977 w 167"/>
              <a:gd name="T17" fmla="*/ 76143 h 167"/>
              <a:gd name="T18" fmla="*/ 270731 w 167"/>
              <a:gd name="T19" fmla="*/ 101524 h 167"/>
              <a:gd name="T20" fmla="*/ 317263 w 167"/>
              <a:gd name="T21" fmla="*/ 0 h 167"/>
              <a:gd name="T22" fmla="*/ 427247 w 167"/>
              <a:gd name="T23" fmla="*/ 97294 h 167"/>
              <a:gd name="T24" fmla="*/ 482239 w 167"/>
              <a:gd name="T25" fmla="*/ 118445 h 167"/>
              <a:gd name="T26" fmla="*/ 626065 w 167"/>
              <a:gd name="T27" fmla="*/ 126905 h 167"/>
              <a:gd name="T28" fmla="*/ 587993 w 167"/>
              <a:gd name="T29" fmla="*/ 232659 h 167"/>
              <a:gd name="T30" fmla="*/ 681057 w 167"/>
              <a:gd name="T31" fmla="*/ 287651 h 167"/>
              <a:gd name="T32" fmla="*/ 706438 w 167"/>
              <a:gd name="T33" fmla="*/ 389175 h 167"/>
              <a:gd name="T34" fmla="*/ 604914 w 167"/>
              <a:gd name="T35" fmla="*/ 435707 h 167"/>
              <a:gd name="T36" fmla="*/ 630295 w 167"/>
              <a:gd name="T37" fmla="*/ 541461 h 167"/>
              <a:gd name="T38" fmla="*/ 537231 w 167"/>
              <a:gd name="T39" fmla="*/ 630294 h 167"/>
              <a:gd name="T40" fmla="*/ 431477 w 167"/>
              <a:gd name="T41" fmla="*/ 604913 h 167"/>
              <a:gd name="T42" fmla="*/ 384945 w 167"/>
              <a:gd name="T43" fmla="*/ 706437 h 167"/>
              <a:gd name="T44" fmla="*/ 397636 w 167"/>
              <a:gd name="T45" fmla="*/ 604913 h 167"/>
              <a:gd name="T46" fmla="*/ 499160 w 167"/>
              <a:gd name="T47" fmla="*/ 562612 h 167"/>
              <a:gd name="T48" fmla="*/ 562612 w 167"/>
              <a:gd name="T49" fmla="*/ 503389 h 167"/>
              <a:gd name="T50" fmla="*/ 604914 w 167"/>
              <a:gd name="T51" fmla="*/ 397635 h 167"/>
              <a:gd name="T52" fmla="*/ 604914 w 167"/>
              <a:gd name="T53" fmla="*/ 308802 h 167"/>
              <a:gd name="T54" fmla="*/ 562612 w 167"/>
              <a:gd name="T55" fmla="*/ 207278 h 167"/>
              <a:gd name="T56" fmla="*/ 499160 w 167"/>
              <a:gd name="T57" fmla="*/ 143825 h 167"/>
              <a:gd name="T58" fmla="*/ 397636 w 167"/>
              <a:gd name="T59" fmla="*/ 101524 h 167"/>
              <a:gd name="T60" fmla="*/ 308802 w 167"/>
              <a:gd name="T61" fmla="*/ 101524 h 167"/>
              <a:gd name="T62" fmla="*/ 203048 w 167"/>
              <a:gd name="T63" fmla="*/ 143825 h 167"/>
              <a:gd name="T64" fmla="*/ 143826 w 167"/>
              <a:gd name="T65" fmla="*/ 207278 h 167"/>
              <a:gd name="T66" fmla="*/ 97294 w 167"/>
              <a:gd name="T67" fmla="*/ 308802 h 167"/>
              <a:gd name="T68" fmla="*/ 97294 w 167"/>
              <a:gd name="T69" fmla="*/ 397635 h 167"/>
              <a:gd name="T70" fmla="*/ 143826 w 167"/>
              <a:gd name="T71" fmla="*/ 503389 h 167"/>
              <a:gd name="T72" fmla="*/ 203048 w 167"/>
              <a:gd name="T73" fmla="*/ 562612 h 167"/>
              <a:gd name="T74" fmla="*/ 308802 w 167"/>
              <a:gd name="T75" fmla="*/ 604913 h 167"/>
              <a:gd name="T76" fmla="*/ 101524 w 167"/>
              <a:gd name="T77" fmla="*/ 558381 h 167"/>
              <a:gd name="T78" fmla="*/ 672597 w 167"/>
              <a:gd name="T79" fmla="*/ 389175 h 167"/>
              <a:gd name="T80" fmla="*/ 29611 w 167"/>
              <a:gd name="T81" fmla="*/ 389175 h 167"/>
              <a:gd name="T82" fmla="*/ 29611 w 167"/>
              <a:gd name="T83" fmla="*/ 384945 h 167"/>
              <a:gd name="T84" fmla="*/ 558382 w 167"/>
              <a:gd name="T85" fmla="*/ 101524 h 167"/>
              <a:gd name="T86" fmla="*/ 554152 w 167"/>
              <a:gd name="T87" fmla="*/ 101524 h 167"/>
              <a:gd name="T88" fmla="*/ 253810 w 167"/>
              <a:gd name="T89" fmla="*/ 452627 h 167"/>
              <a:gd name="T90" fmla="*/ 452628 w 167"/>
              <a:gd name="T91" fmla="*/ 253810 h 167"/>
              <a:gd name="T92" fmla="*/ 351104 w 167"/>
              <a:gd name="T93" fmla="*/ 494929 h 167"/>
              <a:gd name="T94" fmla="*/ 245350 w 167"/>
              <a:gd name="T95" fmla="*/ 329953 h 167"/>
              <a:gd name="T96" fmla="*/ 376485 w 167"/>
              <a:gd name="T97" fmla="*/ 461088 h 167"/>
              <a:gd name="T98" fmla="*/ 351104 w 167"/>
              <a:gd name="T99" fmla="*/ 245349 h 1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67" h="167">
                <a:moveTo>
                  <a:pt x="91" y="167"/>
                </a:moveTo>
                <a:cubicBezTo>
                  <a:pt x="75" y="167"/>
                  <a:pt x="75" y="167"/>
                  <a:pt x="75" y="167"/>
                </a:cubicBezTo>
                <a:cubicBezTo>
                  <a:pt x="72" y="167"/>
                  <a:pt x="68" y="164"/>
                  <a:pt x="68" y="161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4"/>
                  <a:pt x="65" y="143"/>
                  <a:pt x="64" y="143"/>
                </a:cubicBezTo>
                <a:cubicBezTo>
                  <a:pt x="61" y="142"/>
                  <a:pt x="58" y="141"/>
                  <a:pt x="55" y="139"/>
                </a:cubicBezTo>
                <a:cubicBezTo>
                  <a:pt x="54" y="139"/>
                  <a:pt x="53" y="139"/>
                  <a:pt x="53" y="139"/>
                </a:cubicBezTo>
                <a:cubicBezTo>
                  <a:pt x="39" y="149"/>
                  <a:pt x="39" y="149"/>
                  <a:pt x="39" y="149"/>
                </a:cubicBezTo>
                <a:cubicBezTo>
                  <a:pt x="37" y="151"/>
                  <a:pt x="32" y="151"/>
                  <a:pt x="30" y="148"/>
                </a:cubicBezTo>
                <a:cubicBezTo>
                  <a:pt x="18" y="137"/>
                  <a:pt x="18" y="137"/>
                  <a:pt x="18" y="137"/>
                </a:cubicBezTo>
                <a:cubicBezTo>
                  <a:pt x="16" y="134"/>
                  <a:pt x="16" y="130"/>
                  <a:pt x="18" y="128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8" y="114"/>
                  <a:pt x="28" y="113"/>
                  <a:pt x="28" y="112"/>
                </a:cubicBezTo>
                <a:cubicBezTo>
                  <a:pt x="26" y="109"/>
                  <a:pt x="25" y="106"/>
                  <a:pt x="24" y="103"/>
                </a:cubicBezTo>
                <a:cubicBezTo>
                  <a:pt x="23" y="102"/>
                  <a:pt x="23" y="102"/>
                  <a:pt x="22" y="101"/>
                </a:cubicBezTo>
                <a:cubicBezTo>
                  <a:pt x="6" y="99"/>
                  <a:pt x="6" y="99"/>
                  <a:pt x="6" y="99"/>
                </a:cubicBezTo>
                <a:cubicBezTo>
                  <a:pt x="2" y="98"/>
                  <a:pt x="0" y="95"/>
                  <a:pt x="0" y="92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72"/>
                  <a:pt x="2" y="69"/>
                  <a:pt x="6" y="68"/>
                </a:cubicBezTo>
                <a:cubicBezTo>
                  <a:pt x="22" y="66"/>
                  <a:pt x="22" y="66"/>
                  <a:pt x="22" y="66"/>
                </a:cubicBezTo>
                <a:cubicBezTo>
                  <a:pt x="23" y="66"/>
                  <a:pt x="23" y="65"/>
                  <a:pt x="24" y="64"/>
                </a:cubicBezTo>
                <a:cubicBezTo>
                  <a:pt x="25" y="61"/>
                  <a:pt x="26" y="58"/>
                  <a:pt x="28" y="55"/>
                </a:cubicBezTo>
                <a:cubicBezTo>
                  <a:pt x="28" y="54"/>
                  <a:pt x="28" y="54"/>
                  <a:pt x="27" y="53"/>
                </a:cubicBezTo>
                <a:cubicBezTo>
                  <a:pt x="18" y="40"/>
                  <a:pt x="18" y="40"/>
                  <a:pt x="18" y="40"/>
                </a:cubicBezTo>
                <a:cubicBezTo>
                  <a:pt x="16" y="37"/>
                  <a:pt x="16" y="33"/>
                  <a:pt x="18" y="30"/>
                </a:cubicBezTo>
                <a:cubicBezTo>
                  <a:pt x="30" y="19"/>
                  <a:pt x="30" y="19"/>
                  <a:pt x="30" y="19"/>
                </a:cubicBezTo>
                <a:cubicBezTo>
                  <a:pt x="32" y="16"/>
                  <a:pt x="37" y="16"/>
                  <a:pt x="39" y="1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4" y="28"/>
                  <a:pt x="55" y="28"/>
                </a:cubicBezTo>
                <a:cubicBezTo>
                  <a:pt x="58" y="26"/>
                  <a:pt x="61" y="25"/>
                  <a:pt x="64" y="24"/>
                </a:cubicBezTo>
                <a:cubicBezTo>
                  <a:pt x="65" y="24"/>
                  <a:pt x="65" y="23"/>
                  <a:pt x="65" y="23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3"/>
                  <a:pt x="72" y="0"/>
                  <a:pt x="75" y="0"/>
                </a:cubicBezTo>
                <a:cubicBezTo>
                  <a:pt x="91" y="0"/>
                  <a:pt x="91" y="0"/>
                  <a:pt x="91" y="0"/>
                </a:cubicBezTo>
                <a:cubicBezTo>
                  <a:pt x="95" y="0"/>
                  <a:pt x="98" y="3"/>
                  <a:pt x="99" y="6"/>
                </a:cubicBezTo>
                <a:cubicBezTo>
                  <a:pt x="101" y="23"/>
                  <a:pt x="101" y="23"/>
                  <a:pt x="101" y="23"/>
                </a:cubicBezTo>
                <a:cubicBezTo>
                  <a:pt x="101" y="23"/>
                  <a:pt x="102" y="24"/>
                  <a:pt x="102" y="24"/>
                </a:cubicBezTo>
                <a:cubicBezTo>
                  <a:pt x="106" y="25"/>
                  <a:pt x="109" y="26"/>
                  <a:pt x="112" y="28"/>
                </a:cubicBezTo>
                <a:cubicBezTo>
                  <a:pt x="112" y="28"/>
                  <a:pt x="113" y="28"/>
                  <a:pt x="114" y="2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30" y="16"/>
                  <a:pt x="134" y="16"/>
                  <a:pt x="137" y="19"/>
                </a:cubicBezTo>
                <a:cubicBezTo>
                  <a:pt x="148" y="30"/>
                  <a:pt x="148" y="30"/>
                  <a:pt x="148" y="30"/>
                </a:cubicBezTo>
                <a:cubicBezTo>
                  <a:pt x="150" y="33"/>
                  <a:pt x="151" y="37"/>
                  <a:pt x="149" y="40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39" y="54"/>
                  <a:pt x="139" y="54"/>
                  <a:pt x="139" y="55"/>
                </a:cubicBezTo>
                <a:cubicBezTo>
                  <a:pt x="140" y="58"/>
                  <a:pt x="142" y="61"/>
                  <a:pt x="143" y="64"/>
                </a:cubicBezTo>
                <a:cubicBezTo>
                  <a:pt x="143" y="65"/>
                  <a:pt x="144" y="66"/>
                  <a:pt x="144" y="66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4" y="69"/>
                  <a:pt x="167" y="72"/>
                  <a:pt x="167" y="75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5"/>
                  <a:pt x="164" y="98"/>
                  <a:pt x="161" y="99"/>
                </a:cubicBezTo>
                <a:cubicBezTo>
                  <a:pt x="144" y="101"/>
                  <a:pt x="144" y="101"/>
                  <a:pt x="144" y="101"/>
                </a:cubicBezTo>
                <a:cubicBezTo>
                  <a:pt x="143" y="102"/>
                  <a:pt x="143" y="102"/>
                  <a:pt x="143" y="103"/>
                </a:cubicBezTo>
                <a:cubicBezTo>
                  <a:pt x="142" y="106"/>
                  <a:pt x="140" y="109"/>
                  <a:pt x="139" y="112"/>
                </a:cubicBezTo>
                <a:cubicBezTo>
                  <a:pt x="139" y="113"/>
                  <a:pt x="139" y="114"/>
                  <a:pt x="139" y="114"/>
                </a:cubicBezTo>
                <a:cubicBezTo>
                  <a:pt x="149" y="128"/>
                  <a:pt x="149" y="128"/>
                  <a:pt x="149" y="128"/>
                </a:cubicBezTo>
                <a:cubicBezTo>
                  <a:pt x="151" y="130"/>
                  <a:pt x="150" y="134"/>
                  <a:pt x="148" y="137"/>
                </a:cubicBezTo>
                <a:cubicBezTo>
                  <a:pt x="137" y="148"/>
                  <a:pt x="137" y="148"/>
                  <a:pt x="137" y="148"/>
                </a:cubicBezTo>
                <a:cubicBezTo>
                  <a:pt x="134" y="151"/>
                  <a:pt x="130" y="151"/>
                  <a:pt x="127" y="149"/>
                </a:cubicBezTo>
                <a:cubicBezTo>
                  <a:pt x="114" y="139"/>
                  <a:pt x="114" y="139"/>
                  <a:pt x="114" y="139"/>
                </a:cubicBezTo>
                <a:cubicBezTo>
                  <a:pt x="113" y="139"/>
                  <a:pt x="113" y="139"/>
                  <a:pt x="112" y="139"/>
                </a:cubicBezTo>
                <a:cubicBezTo>
                  <a:pt x="109" y="141"/>
                  <a:pt x="106" y="142"/>
                  <a:pt x="102" y="143"/>
                </a:cubicBezTo>
                <a:cubicBezTo>
                  <a:pt x="102" y="143"/>
                  <a:pt x="101" y="144"/>
                  <a:pt x="101" y="145"/>
                </a:cubicBezTo>
                <a:cubicBezTo>
                  <a:pt x="99" y="161"/>
                  <a:pt x="99" y="161"/>
                  <a:pt x="99" y="161"/>
                </a:cubicBezTo>
                <a:cubicBezTo>
                  <a:pt x="98" y="164"/>
                  <a:pt x="95" y="167"/>
                  <a:pt x="91" y="167"/>
                </a:cubicBezTo>
                <a:close/>
                <a:moveTo>
                  <a:pt x="75" y="160"/>
                </a:moveTo>
                <a:cubicBezTo>
                  <a:pt x="91" y="160"/>
                  <a:pt x="91" y="160"/>
                  <a:pt x="91" y="160"/>
                </a:cubicBezTo>
                <a:cubicBezTo>
                  <a:pt x="94" y="143"/>
                  <a:pt x="94" y="143"/>
                  <a:pt x="94" y="143"/>
                </a:cubicBezTo>
                <a:cubicBezTo>
                  <a:pt x="94" y="140"/>
                  <a:pt x="97" y="137"/>
                  <a:pt x="100" y="136"/>
                </a:cubicBezTo>
                <a:cubicBezTo>
                  <a:pt x="103" y="135"/>
                  <a:pt x="106" y="134"/>
                  <a:pt x="108" y="133"/>
                </a:cubicBezTo>
                <a:cubicBezTo>
                  <a:pt x="112" y="131"/>
                  <a:pt x="115" y="131"/>
                  <a:pt x="118" y="133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42" y="132"/>
                  <a:pt x="142" y="132"/>
                  <a:pt x="142" y="132"/>
                </a:cubicBezTo>
                <a:cubicBezTo>
                  <a:pt x="133" y="119"/>
                  <a:pt x="133" y="119"/>
                  <a:pt x="133" y="119"/>
                </a:cubicBezTo>
                <a:cubicBezTo>
                  <a:pt x="131" y="116"/>
                  <a:pt x="130" y="112"/>
                  <a:pt x="132" y="109"/>
                </a:cubicBezTo>
                <a:cubicBezTo>
                  <a:pt x="134" y="106"/>
                  <a:pt x="135" y="103"/>
                  <a:pt x="136" y="100"/>
                </a:cubicBezTo>
                <a:cubicBezTo>
                  <a:pt x="137" y="97"/>
                  <a:pt x="140" y="94"/>
                  <a:pt x="143" y="94"/>
                </a:cubicBezTo>
                <a:cubicBezTo>
                  <a:pt x="159" y="91"/>
                  <a:pt x="159" y="91"/>
                  <a:pt x="159" y="91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140" y="73"/>
                  <a:pt x="137" y="70"/>
                  <a:pt x="136" y="67"/>
                </a:cubicBezTo>
                <a:cubicBezTo>
                  <a:pt x="135" y="64"/>
                  <a:pt x="134" y="61"/>
                  <a:pt x="132" y="59"/>
                </a:cubicBezTo>
                <a:cubicBezTo>
                  <a:pt x="130" y="55"/>
                  <a:pt x="131" y="51"/>
                  <a:pt x="133" y="49"/>
                </a:cubicBezTo>
                <a:cubicBezTo>
                  <a:pt x="142" y="35"/>
                  <a:pt x="142" y="35"/>
                  <a:pt x="142" y="35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18" y="34"/>
                  <a:pt x="118" y="34"/>
                  <a:pt x="118" y="34"/>
                </a:cubicBezTo>
                <a:cubicBezTo>
                  <a:pt x="115" y="36"/>
                  <a:pt x="112" y="36"/>
                  <a:pt x="108" y="35"/>
                </a:cubicBezTo>
                <a:cubicBezTo>
                  <a:pt x="106" y="33"/>
                  <a:pt x="103" y="32"/>
                  <a:pt x="100" y="31"/>
                </a:cubicBezTo>
                <a:cubicBezTo>
                  <a:pt x="97" y="30"/>
                  <a:pt x="94" y="27"/>
                  <a:pt x="94" y="24"/>
                </a:cubicBezTo>
                <a:cubicBezTo>
                  <a:pt x="91" y="8"/>
                  <a:pt x="91" y="8"/>
                  <a:pt x="91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3" y="24"/>
                  <a:pt x="73" y="24"/>
                  <a:pt x="73" y="24"/>
                </a:cubicBezTo>
                <a:cubicBezTo>
                  <a:pt x="72" y="27"/>
                  <a:pt x="70" y="30"/>
                  <a:pt x="66" y="31"/>
                </a:cubicBezTo>
                <a:cubicBezTo>
                  <a:pt x="64" y="32"/>
                  <a:pt x="61" y="33"/>
                  <a:pt x="58" y="35"/>
                </a:cubicBezTo>
                <a:cubicBezTo>
                  <a:pt x="55" y="36"/>
                  <a:pt x="51" y="36"/>
                  <a:pt x="48" y="34"/>
                </a:cubicBezTo>
                <a:cubicBezTo>
                  <a:pt x="35" y="24"/>
                  <a:pt x="35" y="24"/>
                  <a:pt x="35" y="24"/>
                </a:cubicBezTo>
                <a:cubicBezTo>
                  <a:pt x="24" y="35"/>
                  <a:pt x="24" y="35"/>
                  <a:pt x="24" y="35"/>
                </a:cubicBezTo>
                <a:cubicBezTo>
                  <a:pt x="34" y="49"/>
                  <a:pt x="34" y="49"/>
                  <a:pt x="34" y="49"/>
                </a:cubicBezTo>
                <a:cubicBezTo>
                  <a:pt x="36" y="51"/>
                  <a:pt x="36" y="55"/>
                  <a:pt x="34" y="59"/>
                </a:cubicBezTo>
                <a:cubicBezTo>
                  <a:pt x="33" y="61"/>
                  <a:pt x="32" y="64"/>
                  <a:pt x="31" y="67"/>
                </a:cubicBezTo>
                <a:cubicBezTo>
                  <a:pt x="30" y="70"/>
                  <a:pt x="27" y="73"/>
                  <a:pt x="23" y="73"/>
                </a:cubicBezTo>
                <a:cubicBezTo>
                  <a:pt x="7" y="76"/>
                  <a:pt x="7" y="76"/>
                  <a:pt x="7" y="76"/>
                </a:cubicBezTo>
                <a:cubicBezTo>
                  <a:pt x="7" y="91"/>
                  <a:pt x="7" y="91"/>
                  <a:pt x="7" y="91"/>
                </a:cubicBezTo>
                <a:cubicBezTo>
                  <a:pt x="23" y="94"/>
                  <a:pt x="23" y="94"/>
                  <a:pt x="23" y="94"/>
                </a:cubicBezTo>
                <a:cubicBezTo>
                  <a:pt x="27" y="94"/>
                  <a:pt x="30" y="97"/>
                  <a:pt x="31" y="100"/>
                </a:cubicBezTo>
                <a:cubicBezTo>
                  <a:pt x="32" y="103"/>
                  <a:pt x="33" y="106"/>
                  <a:pt x="34" y="109"/>
                </a:cubicBezTo>
                <a:cubicBezTo>
                  <a:pt x="36" y="112"/>
                  <a:pt x="36" y="116"/>
                  <a:pt x="34" y="119"/>
                </a:cubicBezTo>
                <a:cubicBezTo>
                  <a:pt x="24" y="132"/>
                  <a:pt x="24" y="132"/>
                  <a:pt x="24" y="132"/>
                </a:cubicBezTo>
                <a:cubicBezTo>
                  <a:pt x="35" y="143"/>
                  <a:pt x="35" y="143"/>
                  <a:pt x="35" y="143"/>
                </a:cubicBezTo>
                <a:cubicBezTo>
                  <a:pt x="48" y="133"/>
                  <a:pt x="48" y="133"/>
                  <a:pt x="48" y="133"/>
                </a:cubicBezTo>
                <a:cubicBezTo>
                  <a:pt x="51" y="131"/>
                  <a:pt x="55" y="131"/>
                  <a:pt x="58" y="133"/>
                </a:cubicBezTo>
                <a:cubicBezTo>
                  <a:pt x="61" y="134"/>
                  <a:pt x="64" y="135"/>
                  <a:pt x="66" y="136"/>
                </a:cubicBezTo>
                <a:cubicBezTo>
                  <a:pt x="70" y="137"/>
                  <a:pt x="72" y="140"/>
                  <a:pt x="73" y="143"/>
                </a:cubicBezTo>
                <a:lnTo>
                  <a:pt x="75" y="160"/>
                </a:lnTo>
                <a:close/>
                <a:moveTo>
                  <a:pt x="24" y="132"/>
                </a:moveTo>
                <a:cubicBezTo>
                  <a:pt x="24" y="132"/>
                  <a:pt x="24" y="132"/>
                  <a:pt x="24" y="132"/>
                </a:cubicBezTo>
                <a:close/>
                <a:moveTo>
                  <a:pt x="143" y="132"/>
                </a:moveTo>
                <a:cubicBezTo>
                  <a:pt x="143" y="132"/>
                  <a:pt x="143" y="132"/>
                  <a:pt x="143" y="132"/>
                </a:cubicBezTo>
                <a:close/>
                <a:moveTo>
                  <a:pt x="159" y="92"/>
                </a:moveTo>
                <a:cubicBezTo>
                  <a:pt x="159" y="92"/>
                  <a:pt x="159" y="92"/>
                  <a:pt x="159" y="92"/>
                </a:cubicBezTo>
                <a:close/>
                <a:moveTo>
                  <a:pt x="7" y="92"/>
                </a:moveTo>
                <a:cubicBezTo>
                  <a:pt x="7" y="92"/>
                  <a:pt x="7" y="92"/>
                  <a:pt x="7" y="92"/>
                </a:cubicBezTo>
                <a:close/>
                <a:moveTo>
                  <a:pt x="159" y="91"/>
                </a:moveTo>
                <a:cubicBezTo>
                  <a:pt x="159" y="91"/>
                  <a:pt x="159" y="91"/>
                  <a:pt x="159" y="91"/>
                </a:cubicBezTo>
                <a:close/>
                <a:moveTo>
                  <a:pt x="7" y="91"/>
                </a:moveTo>
                <a:cubicBezTo>
                  <a:pt x="7" y="91"/>
                  <a:pt x="7" y="91"/>
                  <a:pt x="7" y="91"/>
                </a:cubicBezTo>
                <a:cubicBezTo>
                  <a:pt x="7" y="91"/>
                  <a:pt x="7" y="91"/>
                  <a:pt x="7" y="91"/>
                </a:cubicBezTo>
                <a:close/>
                <a:moveTo>
                  <a:pt x="132" y="24"/>
                </a:moveTo>
                <a:cubicBezTo>
                  <a:pt x="132" y="24"/>
                  <a:pt x="132" y="24"/>
                  <a:pt x="132" y="24"/>
                </a:cubicBezTo>
                <a:cubicBezTo>
                  <a:pt x="132" y="24"/>
                  <a:pt x="132" y="24"/>
                  <a:pt x="132" y="24"/>
                </a:cubicBezTo>
                <a:close/>
                <a:moveTo>
                  <a:pt x="131" y="24"/>
                </a:moveTo>
                <a:cubicBezTo>
                  <a:pt x="131" y="24"/>
                  <a:pt x="131" y="24"/>
                  <a:pt x="131" y="24"/>
                </a:cubicBezTo>
                <a:close/>
                <a:moveTo>
                  <a:pt x="83" y="117"/>
                </a:moveTo>
                <a:cubicBezTo>
                  <a:pt x="74" y="117"/>
                  <a:pt x="66" y="113"/>
                  <a:pt x="60" y="107"/>
                </a:cubicBezTo>
                <a:cubicBezTo>
                  <a:pt x="52" y="99"/>
                  <a:pt x="48" y="87"/>
                  <a:pt x="51" y="76"/>
                </a:cubicBezTo>
                <a:cubicBezTo>
                  <a:pt x="54" y="64"/>
                  <a:pt x="63" y="54"/>
                  <a:pt x="76" y="51"/>
                </a:cubicBezTo>
                <a:cubicBezTo>
                  <a:pt x="87" y="49"/>
                  <a:pt x="99" y="52"/>
                  <a:pt x="107" y="60"/>
                </a:cubicBezTo>
                <a:cubicBezTo>
                  <a:pt x="115" y="68"/>
                  <a:pt x="118" y="80"/>
                  <a:pt x="116" y="91"/>
                </a:cubicBezTo>
                <a:cubicBezTo>
                  <a:pt x="113" y="103"/>
                  <a:pt x="103" y="113"/>
                  <a:pt x="91" y="116"/>
                </a:cubicBezTo>
                <a:cubicBezTo>
                  <a:pt x="88" y="117"/>
                  <a:pt x="86" y="117"/>
                  <a:pt x="83" y="117"/>
                </a:cubicBezTo>
                <a:close/>
                <a:moveTo>
                  <a:pt x="83" y="58"/>
                </a:moveTo>
                <a:cubicBezTo>
                  <a:pt x="81" y="58"/>
                  <a:pt x="79" y="58"/>
                  <a:pt x="77" y="59"/>
                </a:cubicBezTo>
                <a:cubicBezTo>
                  <a:pt x="68" y="61"/>
                  <a:pt x="60" y="68"/>
                  <a:pt x="58" y="78"/>
                </a:cubicBezTo>
                <a:cubicBezTo>
                  <a:pt x="56" y="86"/>
                  <a:pt x="59" y="95"/>
                  <a:pt x="65" y="102"/>
                </a:cubicBezTo>
                <a:cubicBezTo>
                  <a:pt x="71" y="108"/>
                  <a:pt x="80" y="111"/>
                  <a:pt x="89" y="109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99" y="106"/>
                  <a:pt x="106" y="99"/>
                  <a:pt x="108" y="89"/>
                </a:cubicBezTo>
                <a:cubicBezTo>
                  <a:pt x="110" y="81"/>
                  <a:pt x="108" y="72"/>
                  <a:pt x="101" y="66"/>
                </a:cubicBezTo>
                <a:cubicBezTo>
                  <a:pt x="96" y="61"/>
                  <a:pt x="90" y="58"/>
                  <a:pt x="83" y="5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767707" y="4581334"/>
            <a:ext cx="1322526" cy="130216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3767707" y="5384964"/>
            <a:ext cx="1322525" cy="447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 Narrow"/>
                <a:cs typeface="Arial Narrow"/>
              </a:rPr>
              <a:t>FISCAL/ MARKET MECHANISMS</a:t>
            </a:r>
            <a:endParaRPr lang="en-US" sz="1400" dirty="0">
              <a:solidFill>
                <a:schemeClr val="bg1"/>
              </a:solidFill>
              <a:latin typeface="Arial Narrow"/>
              <a:cs typeface="Arial Narrow"/>
            </a:endParaRPr>
          </a:p>
        </p:txBody>
      </p:sp>
      <p:sp>
        <p:nvSpPr>
          <p:cNvPr id="13" name="Freeform 29"/>
          <p:cNvSpPr>
            <a:spLocks/>
          </p:cNvSpPr>
          <p:nvPr/>
        </p:nvSpPr>
        <p:spPr bwMode="auto">
          <a:xfrm>
            <a:off x="4205053" y="4713500"/>
            <a:ext cx="389552" cy="570679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37925" y="1742346"/>
            <a:ext cx="3745379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00" dirty="0">
                <a:solidFill>
                  <a:srgbClr val="385723"/>
                </a:solidFill>
                <a:latin typeface="Arial" pitchFamily="34" charset="0"/>
                <a:cs typeface="Arial" pitchFamily="34" charset="0"/>
              </a:rPr>
              <a:t>Smart space cooling strategies, achieved through a combination of regulatory requirements &amp; framework, technical capabilities, and fiscal &amp; non-fiscal mechanisms, working in alignment, will:</a:t>
            </a:r>
          </a:p>
          <a:p>
            <a:pPr marL="284163" indent="-284163">
              <a:spcBef>
                <a:spcPts val="600"/>
              </a:spcBef>
              <a:buFont typeface="Wingdings" charset="2"/>
              <a:buChar char="Ø"/>
            </a:pPr>
            <a:r>
              <a:rPr lang="en-GB" sz="1900" b="1" dirty="0">
                <a:solidFill>
                  <a:srgbClr val="385723"/>
                </a:solidFill>
                <a:latin typeface="Arial" pitchFamily="34" charset="0"/>
                <a:cs typeface="Arial" pitchFamily="34" charset="0"/>
              </a:rPr>
              <a:t>reduce the electricity required for cooling buildings by 45-50%</a:t>
            </a:r>
            <a:r>
              <a:rPr lang="en-GB" sz="1900" i="1" dirty="0">
                <a:solidFill>
                  <a:srgbClr val="38572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900" i="1" dirty="0">
                <a:solidFill>
                  <a:srgbClr val="385723"/>
                </a:solidFill>
                <a:latin typeface="Arial" pitchFamily="34" charset="0"/>
                <a:cs typeface="Arial" pitchFamily="34" charset="0"/>
              </a:rPr>
              <a:t>(LBNL; AEEE)</a:t>
            </a:r>
          </a:p>
          <a:p>
            <a:pPr marL="284163" indent="-284163">
              <a:spcBef>
                <a:spcPts val="600"/>
              </a:spcBef>
              <a:buFont typeface="Wingdings" charset="2"/>
              <a:buChar char="Ø"/>
            </a:pPr>
            <a:r>
              <a:rPr lang="en-GB" sz="1900" b="1" dirty="0">
                <a:solidFill>
                  <a:srgbClr val="385723"/>
                </a:solidFill>
                <a:latin typeface="Arial" pitchFamily="34" charset="0"/>
                <a:cs typeface="Arial" pitchFamily="34" charset="0"/>
              </a:rPr>
              <a:t>Significantly reduce refrigerant phase-in of the building sector</a:t>
            </a:r>
            <a:endParaRPr lang="en-GB" sz="1900" dirty="0">
              <a:solidFill>
                <a:srgbClr val="38572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3851902" y="1162627"/>
            <a:ext cx="1105668" cy="447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385723"/>
                </a:solidFill>
                <a:latin typeface="Arial Narrow"/>
                <a:cs typeface="Arial Narrow"/>
              </a:rPr>
              <a:t>PRIMARY ACTIONABLES</a:t>
            </a:r>
            <a:endParaRPr lang="en-US" sz="1400" dirty="0">
              <a:solidFill>
                <a:srgbClr val="385723"/>
              </a:solidFill>
              <a:latin typeface="Arial Narrow"/>
              <a:cs typeface="Arial Narrow"/>
            </a:endParaRPr>
          </a:p>
        </p:txBody>
      </p:sp>
      <p:sp>
        <p:nvSpPr>
          <p:cNvPr id="9" name="Left Arrow 8"/>
          <p:cNvSpPr/>
          <p:nvPr/>
        </p:nvSpPr>
        <p:spPr>
          <a:xfrm>
            <a:off x="3209127" y="3525902"/>
            <a:ext cx="463978" cy="530568"/>
          </a:xfrm>
          <a:prstGeom prst="leftArrow">
            <a:avLst/>
          </a:prstGeom>
          <a:solidFill>
            <a:schemeClr val="accent6">
              <a:lumMod val="50000"/>
              <a:alpha val="75000"/>
            </a:schemeClr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5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Actionables</a:t>
            </a:r>
            <a:r>
              <a:rPr lang="en-US" dirty="0"/>
              <a:t>: Strategic Focus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30606310"/>
              </p:ext>
            </p:extLst>
          </p:nvPr>
        </p:nvGraphicFramePr>
        <p:xfrm>
          <a:off x="365403" y="1228358"/>
          <a:ext cx="6665272" cy="4937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7077708" y="2100432"/>
            <a:ext cx="1014260" cy="1014984"/>
            <a:chOff x="8045011" y="1991695"/>
            <a:chExt cx="1014260" cy="1014984"/>
          </a:xfrm>
        </p:grpSpPr>
        <p:sp>
          <p:nvSpPr>
            <p:cNvPr id="6" name="Rounded Rectangle 5"/>
            <p:cNvSpPr/>
            <p:nvPr/>
          </p:nvSpPr>
          <p:spPr>
            <a:xfrm>
              <a:off x="8045011" y="1991695"/>
              <a:ext cx="1014260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8094858" y="2727038"/>
              <a:ext cx="9090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REGULATIONS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8" name="Freeform 25"/>
            <p:cNvSpPr>
              <a:spLocks noEditPoints="1"/>
            </p:cNvSpPr>
            <p:nvPr/>
          </p:nvSpPr>
          <p:spPr bwMode="auto">
            <a:xfrm>
              <a:off x="8256065" y="2222581"/>
              <a:ext cx="672205" cy="440516"/>
            </a:xfrm>
            <a:custGeom>
              <a:avLst/>
              <a:gdLst>
                <a:gd name="T0" fmla="*/ 559555 w 185"/>
                <a:gd name="T1" fmla="*/ 250283 h 123"/>
                <a:gd name="T2" fmla="*/ 262169 w 185"/>
                <a:gd name="T3" fmla="*/ 117320 h 123"/>
                <a:gd name="T4" fmla="*/ 246517 w 185"/>
                <a:gd name="T5" fmla="*/ 82124 h 123"/>
                <a:gd name="T6" fmla="*/ 575207 w 185"/>
                <a:gd name="T7" fmla="*/ 46928 h 123"/>
                <a:gd name="T8" fmla="*/ 602598 w 185"/>
                <a:gd name="T9" fmla="*/ 11732 h 123"/>
                <a:gd name="T10" fmla="*/ 661292 w 185"/>
                <a:gd name="T11" fmla="*/ 211176 h 123"/>
                <a:gd name="T12" fmla="*/ 723900 w 185"/>
                <a:gd name="T13" fmla="*/ 199444 h 123"/>
                <a:gd name="T14" fmla="*/ 633902 w 185"/>
                <a:gd name="T15" fmla="*/ 0 h 123"/>
                <a:gd name="T16" fmla="*/ 19565 w 185"/>
                <a:gd name="T17" fmla="*/ 262015 h 123"/>
                <a:gd name="T18" fmla="*/ 82172 w 185"/>
                <a:gd name="T19" fmla="*/ 46928 h 123"/>
                <a:gd name="T20" fmla="*/ 35217 w 185"/>
                <a:gd name="T21" fmla="*/ 27375 h 123"/>
                <a:gd name="T22" fmla="*/ 3913 w 185"/>
                <a:gd name="T23" fmla="*/ 238551 h 123"/>
                <a:gd name="T24" fmla="*/ 250430 w 185"/>
                <a:gd name="T25" fmla="*/ 402800 h 123"/>
                <a:gd name="T26" fmla="*/ 223039 w 185"/>
                <a:gd name="T27" fmla="*/ 437996 h 123"/>
                <a:gd name="T28" fmla="*/ 266082 w 185"/>
                <a:gd name="T29" fmla="*/ 469281 h 123"/>
                <a:gd name="T30" fmla="*/ 293473 w 185"/>
                <a:gd name="T31" fmla="*/ 437996 h 123"/>
                <a:gd name="T32" fmla="*/ 168258 w 185"/>
                <a:gd name="T33" fmla="*/ 437996 h 123"/>
                <a:gd name="T34" fmla="*/ 230865 w 185"/>
                <a:gd name="T35" fmla="*/ 355871 h 123"/>
                <a:gd name="T36" fmla="*/ 176084 w 185"/>
                <a:gd name="T37" fmla="*/ 383246 h 123"/>
                <a:gd name="T38" fmla="*/ 109563 w 185"/>
                <a:gd name="T39" fmla="*/ 355871 h 123"/>
                <a:gd name="T40" fmla="*/ 148693 w 185"/>
                <a:gd name="T41" fmla="*/ 387157 h 123"/>
                <a:gd name="T42" fmla="*/ 183910 w 185"/>
                <a:gd name="T43" fmla="*/ 305033 h 123"/>
                <a:gd name="T44" fmla="*/ 129128 w 185"/>
                <a:gd name="T45" fmla="*/ 332407 h 123"/>
                <a:gd name="T46" fmla="*/ 101737 w 185"/>
                <a:gd name="T47" fmla="*/ 340229 h 123"/>
                <a:gd name="T48" fmla="*/ 97824 w 185"/>
                <a:gd name="T49" fmla="*/ 262015 h 123"/>
                <a:gd name="T50" fmla="*/ 82172 w 185"/>
                <a:gd name="T51" fmla="*/ 277658 h 123"/>
                <a:gd name="T52" fmla="*/ 66521 w 185"/>
                <a:gd name="T53" fmla="*/ 332407 h 123"/>
                <a:gd name="T54" fmla="*/ 547816 w 185"/>
                <a:gd name="T55" fmla="*/ 301122 h 123"/>
                <a:gd name="T56" fmla="*/ 367819 w 185"/>
                <a:gd name="T57" fmla="*/ 109499 h 123"/>
                <a:gd name="T58" fmla="*/ 262169 w 185"/>
                <a:gd name="T59" fmla="*/ 132963 h 123"/>
                <a:gd name="T60" fmla="*/ 238691 w 185"/>
                <a:gd name="T61" fmla="*/ 66481 h 123"/>
                <a:gd name="T62" fmla="*/ 117389 w 185"/>
                <a:gd name="T63" fmla="*/ 230730 h 123"/>
                <a:gd name="T64" fmla="*/ 191736 w 185"/>
                <a:gd name="T65" fmla="*/ 293301 h 123"/>
                <a:gd name="T66" fmla="*/ 262169 w 185"/>
                <a:gd name="T67" fmla="*/ 375425 h 123"/>
                <a:gd name="T68" fmla="*/ 324777 w 185"/>
                <a:gd name="T69" fmla="*/ 441906 h 123"/>
                <a:gd name="T70" fmla="*/ 344342 w 185"/>
                <a:gd name="T71" fmla="*/ 449728 h 123"/>
                <a:gd name="T72" fmla="*/ 363906 w 185"/>
                <a:gd name="T73" fmla="*/ 410621 h 123"/>
                <a:gd name="T74" fmla="*/ 301299 w 185"/>
                <a:gd name="T75" fmla="*/ 344139 h 123"/>
                <a:gd name="T76" fmla="*/ 406949 w 185"/>
                <a:gd name="T77" fmla="*/ 414532 h 123"/>
                <a:gd name="T78" fmla="*/ 426514 w 185"/>
                <a:gd name="T79" fmla="*/ 363693 h 123"/>
                <a:gd name="T80" fmla="*/ 371732 w 185"/>
                <a:gd name="T81" fmla="*/ 320675 h 123"/>
                <a:gd name="T82" fmla="*/ 383471 w 185"/>
                <a:gd name="T83" fmla="*/ 305033 h 123"/>
                <a:gd name="T84" fmla="*/ 496948 w 185"/>
                <a:gd name="T85" fmla="*/ 359782 h 123"/>
                <a:gd name="T86" fmla="*/ 473470 w 185"/>
                <a:gd name="T87" fmla="*/ 301122 h 123"/>
                <a:gd name="T88" fmla="*/ 434340 w 185"/>
                <a:gd name="T89" fmla="*/ 258105 h 123"/>
                <a:gd name="T90" fmla="*/ 547816 w 185"/>
                <a:gd name="T91" fmla="*/ 301122 h 12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5" h="123">
                  <a:moveTo>
                    <a:pt x="147" y="12"/>
                  </a:moveTo>
                  <a:cubicBezTo>
                    <a:pt x="164" y="55"/>
                    <a:pt x="164" y="55"/>
                    <a:pt x="164" y="55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32" y="54"/>
                    <a:pt x="97" y="24"/>
                    <a:pt x="94" y="24"/>
                  </a:cubicBezTo>
                  <a:cubicBezTo>
                    <a:pt x="92" y="24"/>
                    <a:pt x="81" y="28"/>
                    <a:pt x="80" y="28"/>
                  </a:cubicBezTo>
                  <a:cubicBezTo>
                    <a:pt x="80" y="28"/>
                    <a:pt x="73" y="30"/>
                    <a:pt x="67" y="30"/>
                  </a:cubicBezTo>
                  <a:cubicBezTo>
                    <a:pt x="65" y="30"/>
                    <a:pt x="63" y="30"/>
                    <a:pt x="61" y="29"/>
                  </a:cubicBezTo>
                  <a:cubicBezTo>
                    <a:pt x="60" y="28"/>
                    <a:pt x="59" y="27"/>
                    <a:pt x="59" y="26"/>
                  </a:cubicBezTo>
                  <a:cubicBezTo>
                    <a:pt x="59" y="23"/>
                    <a:pt x="62" y="21"/>
                    <a:pt x="63" y="21"/>
                  </a:cubicBezTo>
                  <a:cubicBezTo>
                    <a:pt x="72" y="16"/>
                    <a:pt x="97" y="6"/>
                    <a:pt x="99" y="6"/>
                  </a:cubicBezTo>
                  <a:cubicBezTo>
                    <a:pt x="99" y="6"/>
                    <a:pt x="99" y="6"/>
                    <a:pt x="100" y="6"/>
                  </a:cubicBezTo>
                  <a:cubicBezTo>
                    <a:pt x="106" y="6"/>
                    <a:pt x="143" y="11"/>
                    <a:pt x="147" y="12"/>
                  </a:cubicBezTo>
                  <a:close/>
                  <a:moveTo>
                    <a:pt x="162" y="0"/>
                  </a:moveTo>
                  <a:cubicBezTo>
                    <a:pt x="162" y="0"/>
                    <a:pt x="161" y="0"/>
                    <a:pt x="161" y="0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2" y="4"/>
                    <a:pt x="151" y="4"/>
                    <a:pt x="151" y="6"/>
                  </a:cubicBezTo>
                  <a:cubicBezTo>
                    <a:pt x="150" y="7"/>
                    <a:pt x="150" y="8"/>
                    <a:pt x="151" y="9"/>
                  </a:cubicBezTo>
                  <a:cubicBezTo>
                    <a:pt x="169" y="54"/>
                    <a:pt x="169" y="54"/>
                    <a:pt x="169" y="54"/>
                  </a:cubicBezTo>
                  <a:cubicBezTo>
                    <a:pt x="170" y="56"/>
                    <a:pt x="172" y="58"/>
                    <a:pt x="175" y="57"/>
                  </a:cubicBezTo>
                  <a:cubicBezTo>
                    <a:pt x="182" y="54"/>
                    <a:pt x="182" y="54"/>
                    <a:pt x="182" y="54"/>
                  </a:cubicBezTo>
                  <a:cubicBezTo>
                    <a:pt x="183" y="54"/>
                    <a:pt x="184" y="53"/>
                    <a:pt x="185" y="51"/>
                  </a:cubicBezTo>
                  <a:cubicBezTo>
                    <a:pt x="185" y="50"/>
                    <a:pt x="185" y="49"/>
                    <a:pt x="185" y="48"/>
                  </a:cubicBezTo>
                  <a:cubicBezTo>
                    <a:pt x="167" y="3"/>
                    <a:pt x="167" y="3"/>
                    <a:pt x="167" y="3"/>
                  </a:cubicBezTo>
                  <a:cubicBezTo>
                    <a:pt x="166" y="1"/>
                    <a:pt x="164" y="0"/>
                    <a:pt x="162" y="0"/>
                  </a:cubicBezTo>
                  <a:close/>
                  <a:moveTo>
                    <a:pt x="1" y="61"/>
                  </a:moveTo>
                  <a:cubicBezTo>
                    <a:pt x="0" y="63"/>
                    <a:pt x="1" y="64"/>
                    <a:pt x="2" y="65"/>
                  </a:cubicBezTo>
                  <a:cubicBezTo>
                    <a:pt x="3" y="66"/>
                    <a:pt x="4" y="66"/>
                    <a:pt x="5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5" y="67"/>
                    <a:pt x="17" y="65"/>
                    <a:pt x="18" y="63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2" y="11"/>
                    <a:pt x="21" y="10"/>
                    <a:pt x="20" y="9"/>
                  </a:cubicBezTo>
                  <a:cubicBezTo>
                    <a:pt x="19" y="8"/>
                    <a:pt x="18" y="7"/>
                    <a:pt x="1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7" y="7"/>
                    <a:pt x="5" y="9"/>
                    <a:pt x="4" y="11"/>
                  </a:cubicBezTo>
                  <a:lnTo>
                    <a:pt x="1" y="61"/>
                  </a:lnTo>
                  <a:close/>
                  <a:moveTo>
                    <a:pt x="76" y="106"/>
                  </a:moveTo>
                  <a:cubicBezTo>
                    <a:pt x="76" y="105"/>
                    <a:pt x="75" y="103"/>
                    <a:pt x="73" y="102"/>
                  </a:cubicBezTo>
                  <a:cubicBezTo>
                    <a:pt x="70" y="99"/>
                    <a:pt x="67" y="100"/>
                    <a:pt x="64" y="103"/>
                  </a:cubicBezTo>
                  <a:cubicBezTo>
                    <a:pt x="61" y="107"/>
                    <a:pt x="61" y="107"/>
                    <a:pt x="61" y="107"/>
                  </a:cubicBezTo>
                  <a:cubicBezTo>
                    <a:pt x="60" y="108"/>
                    <a:pt x="60" y="108"/>
                    <a:pt x="60" y="108"/>
                  </a:cubicBezTo>
                  <a:cubicBezTo>
                    <a:pt x="57" y="112"/>
                    <a:pt x="57" y="112"/>
                    <a:pt x="57" y="112"/>
                  </a:cubicBezTo>
                  <a:cubicBezTo>
                    <a:pt x="53" y="117"/>
                    <a:pt x="57" y="120"/>
                    <a:pt x="58" y="121"/>
                  </a:cubicBezTo>
                  <a:cubicBezTo>
                    <a:pt x="60" y="123"/>
                    <a:pt x="61" y="123"/>
                    <a:pt x="63" y="123"/>
                  </a:cubicBezTo>
                  <a:cubicBezTo>
                    <a:pt x="64" y="123"/>
                    <a:pt x="66" y="122"/>
                    <a:pt x="68" y="120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5" y="112"/>
                    <a:pt x="75" y="112"/>
                    <a:pt x="75" y="112"/>
                  </a:cubicBezTo>
                  <a:cubicBezTo>
                    <a:pt x="76" y="110"/>
                    <a:pt x="77" y="108"/>
                    <a:pt x="76" y="106"/>
                  </a:cubicBezTo>
                  <a:close/>
                  <a:moveTo>
                    <a:pt x="40" y="103"/>
                  </a:moveTo>
                  <a:cubicBezTo>
                    <a:pt x="38" y="106"/>
                    <a:pt x="39" y="109"/>
                    <a:pt x="43" y="112"/>
                  </a:cubicBezTo>
                  <a:cubicBezTo>
                    <a:pt x="46" y="115"/>
                    <a:pt x="49" y="115"/>
                    <a:pt x="52" y="111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5" y="96"/>
                    <a:pt x="61" y="92"/>
                    <a:pt x="59" y="91"/>
                  </a:cubicBezTo>
                  <a:cubicBezTo>
                    <a:pt x="56" y="88"/>
                    <a:pt x="53" y="89"/>
                    <a:pt x="50" y="92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lnTo>
                    <a:pt x="40" y="103"/>
                  </a:lnTo>
                  <a:close/>
                  <a:moveTo>
                    <a:pt x="28" y="91"/>
                  </a:moveTo>
                  <a:cubicBezTo>
                    <a:pt x="26" y="92"/>
                    <a:pt x="26" y="94"/>
                    <a:pt x="26" y="96"/>
                  </a:cubicBezTo>
                  <a:cubicBezTo>
                    <a:pt x="26" y="98"/>
                    <a:pt x="27" y="99"/>
                    <a:pt x="29" y="101"/>
                  </a:cubicBezTo>
                  <a:cubicBezTo>
                    <a:pt x="32" y="103"/>
                    <a:pt x="35" y="103"/>
                    <a:pt x="38" y="9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9" y="86"/>
                    <a:pt x="50" y="84"/>
                    <a:pt x="50" y="83"/>
                  </a:cubicBezTo>
                  <a:cubicBezTo>
                    <a:pt x="49" y="81"/>
                    <a:pt x="48" y="79"/>
                    <a:pt x="47" y="78"/>
                  </a:cubicBezTo>
                  <a:cubicBezTo>
                    <a:pt x="43" y="75"/>
                    <a:pt x="40" y="76"/>
                    <a:pt x="37" y="79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2" y="86"/>
                    <a:pt x="32" y="86"/>
                    <a:pt x="32" y="86"/>
                  </a:cubicBezTo>
                  <a:lnTo>
                    <a:pt x="28" y="91"/>
                  </a:lnTo>
                  <a:close/>
                  <a:moveTo>
                    <a:pt x="26" y="87"/>
                  </a:moveTo>
                  <a:cubicBezTo>
                    <a:pt x="35" y="75"/>
                    <a:pt x="35" y="75"/>
                    <a:pt x="35" y="75"/>
                  </a:cubicBezTo>
                  <a:cubicBezTo>
                    <a:pt x="39" y="70"/>
                    <a:pt x="35" y="66"/>
                    <a:pt x="34" y="65"/>
                  </a:cubicBezTo>
                  <a:cubicBezTo>
                    <a:pt x="31" y="63"/>
                    <a:pt x="28" y="63"/>
                    <a:pt x="25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5" y="78"/>
                    <a:pt x="14" y="80"/>
                    <a:pt x="14" y="82"/>
                  </a:cubicBezTo>
                  <a:cubicBezTo>
                    <a:pt x="15" y="84"/>
                    <a:pt x="16" y="85"/>
                    <a:pt x="17" y="85"/>
                  </a:cubicBezTo>
                  <a:cubicBezTo>
                    <a:pt x="18" y="87"/>
                    <a:pt x="20" y="88"/>
                    <a:pt x="22" y="88"/>
                  </a:cubicBezTo>
                  <a:cubicBezTo>
                    <a:pt x="23" y="88"/>
                    <a:pt x="24" y="88"/>
                    <a:pt x="26" y="87"/>
                  </a:cubicBezTo>
                  <a:close/>
                  <a:moveTo>
                    <a:pt x="140" y="77"/>
                  </a:moveTo>
                  <a:cubicBezTo>
                    <a:pt x="142" y="74"/>
                    <a:pt x="144" y="70"/>
                    <a:pt x="139" y="67"/>
                  </a:cubicBezTo>
                  <a:cubicBezTo>
                    <a:pt x="136" y="64"/>
                    <a:pt x="136" y="64"/>
                    <a:pt x="136" y="64"/>
                  </a:cubicBezTo>
                  <a:cubicBezTo>
                    <a:pt x="119" y="49"/>
                    <a:pt x="98" y="31"/>
                    <a:pt x="94" y="28"/>
                  </a:cubicBezTo>
                  <a:cubicBezTo>
                    <a:pt x="91" y="29"/>
                    <a:pt x="86" y="31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74" y="34"/>
                    <a:pt x="67" y="34"/>
                  </a:cubicBezTo>
                  <a:cubicBezTo>
                    <a:pt x="64" y="34"/>
                    <a:pt x="61" y="34"/>
                    <a:pt x="59" y="33"/>
                  </a:cubicBezTo>
                  <a:cubicBezTo>
                    <a:pt x="55" y="30"/>
                    <a:pt x="55" y="27"/>
                    <a:pt x="55" y="25"/>
                  </a:cubicBezTo>
                  <a:cubicBezTo>
                    <a:pt x="55" y="22"/>
                    <a:pt x="58" y="18"/>
                    <a:pt x="61" y="17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63"/>
                    <a:pt x="22" y="63"/>
                    <a:pt x="22" y="63"/>
                  </a:cubicBezTo>
                  <a:cubicBezTo>
                    <a:pt x="25" y="60"/>
                    <a:pt x="28" y="59"/>
                    <a:pt x="30" y="59"/>
                  </a:cubicBezTo>
                  <a:cubicBezTo>
                    <a:pt x="32" y="59"/>
                    <a:pt x="35" y="60"/>
                    <a:pt x="37" y="62"/>
                  </a:cubicBezTo>
                  <a:cubicBezTo>
                    <a:pt x="40" y="65"/>
                    <a:pt x="42" y="68"/>
                    <a:pt x="41" y="72"/>
                  </a:cubicBezTo>
                  <a:cubicBezTo>
                    <a:pt x="44" y="72"/>
                    <a:pt x="47" y="73"/>
                    <a:pt x="49" y="75"/>
                  </a:cubicBezTo>
                  <a:cubicBezTo>
                    <a:pt x="53" y="77"/>
                    <a:pt x="54" y="81"/>
                    <a:pt x="54" y="85"/>
                  </a:cubicBezTo>
                  <a:cubicBezTo>
                    <a:pt x="57" y="84"/>
                    <a:pt x="60" y="85"/>
                    <a:pt x="62" y="87"/>
                  </a:cubicBezTo>
                  <a:cubicBezTo>
                    <a:pt x="65" y="90"/>
                    <a:pt x="67" y="93"/>
                    <a:pt x="67" y="96"/>
                  </a:cubicBezTo>
                  <a:cubicBezTo>
                    <a:pt x="70" y="95"/>
                    <a:pt x="73" y="96"/>
                    <a:pt x="76" y="99"/>
                  </a:cubicBezTo>
                  <a:cubicBezTo>
                    <a:pt x="80" y="102"/>
                    <a:pt x="82" y="106"/>
                    <a:pt x="80" y="111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3" y="113"/>
                    <a:pt x="84" y="114"/>
                    <a:pt x="84" y="114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5" y="115"/>
                    <a:pt x="86" y="115"/>
                    <a:pt x="88" y="115"/>
                  </a:cubicBezTo>
                  <a:cubicBezTo>
                    <a:pt x="90" y="115"/>
                    <a:pt x="91" y="114"/>
                    <a:pt x="92" y="113"/>
                  </a:cubicBezTo>
                  <a:cubicBezTo>
                    <a:pt x="94" y="110"/>
                    <a:pt x="96" y="108"/>
                    <a:pt x="93" y="105"/>
                  </a:cubicBezTo>
                  <a:cubicBezTo>
                    <a:pt x="93" y="105"/>
                    <a:pt x="93" y="105"/>
                    <a:pt x="93" y="105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91"/>
                    <a:pt x="76" y="91"/>
                    <a:pt x="76" y="90"/>
                  </a:cubicBezTo>
                  <a:cubicBezTo>
                    <a:pt x="76" y="89"/>
                    <a:pt x="77" y="89"/>
                    <a:pt x="77" y="88"/>
                  </a:cubicBezTo>
                  <a:cubicBezTo>
                    <a:pt x="78" y="87"/>
                    <a:pt x="80" y="87"/>
                    <a:pt x="81" y="88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2" y="106"/>
                    <a:pt x="103" y="106"/>
                    <a:pt x="104" y="106"/>
                  </a:cubicBezTo>
                  <a:cubicBezTo>
                    <a:pt x="106" y="106"/>
                    <a:pt x="108" y="105"/>
                    <a:pt x="110" y="103"/>
                  </a:cubicBezTo>
                  <a:cubicBezTo>
                    <a:pt x="111" y="102"/>
                    <a:pt x="112" y="100"/>
                    <a:pt x="112" y="98"/>
                  </a:cubicBezTo>
                  <a:cubicBezTo>
                    <a:pt x="111" y="97"/>
                    <a:pt x="110" y="95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95" y="82"/>
                    <a:pt x="95" y="82"/>
                    <a:pt x="95" y="82"/>
                  </a:cubicBezTo>
                  <a:cubicBezTo>
                    <a:pt x="94" y="82"/>
                    <a:pt x="94" y="81"/>
                    <a:pt x="94" y="80"/>
                  </a:cubicBezTo>
                  <a:cubicBezTo>
                    <a:pt x="94" y="80"/>
                    <a:pt x="94" y="79"/>
                    <a:pt x="95" y="79"/>
                  </a:cubicBezTo>
                  <a:cubicBezTo>
                    <a:pt x="95" y="78"/>
                    <a:pt x="97" y="77"/>
                    <a:pt x="98" y="78"/>
                  </a:cubicBezTo>
                  <a:cubicBezTo>
                    <a:pt x="117" y="93"/>
                    <a:pt x="117" y="93"/>
                    <a:pt x="117" y="93"/>
                  </a:cubicBezTo>
                  <a:cubicBezTo>
                    <a:pt x="118" y="95"/>
                    <a:pt x="120" y="95"/>
                    <a:pt x="121" y="95"/>
                  </a:cubicBezTo>
                  <a:cubicBezTo>
                    <a:pt x="123" y="95"/>
                    <a:pt x="125" y="94"/>
                    <a:pt x="127" y="92"/>
                  </a:cubicBezTo>
                  <a:cubicBezTo>
                    <a:pt x="129" y="90"/>
                    <a:pt x="129" y="88"/>
                    <a:pt x="129" y="87"/>
                  </a:cubicBezTo>
                  <a:cubicBezTo>
                    <a:pt x="129" y="85"/>
                    <a:pt x="128" y="83"/>
                    <a:pt x="126" y="82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0" y="69"/>
                    <a:pt x="110" y="67"/>
                    <a:pt x="111" y="66"/>
                  </a:cubicBezTo>
                  <a:cubicBezTo>
                    <a:pt x="111" y="65"/>
                    <a:pt x="113" y="65"/>
                    <a:pt x="114" y="66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33" y="81"/>
                    <a:pt x="137" y="80"/>
                    <a:pt x="140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077708" y="4742549"/>
            <a:ext cx="1014984" cy="1014984"/>
            <a:chOff x="8065870" y="4703223"/>
            <a:chExt cx="1014984" cy="1014984"/>
          </a:xfrm>
        </p:grpSpPr>
        <p:sp>
          <p:nvSpPr>
            <p:cNvPr id="9" name="Rounded Rectangle 8"/>
            <p:cNvSpPr/>
            <p:nvPr/>
          </p:nvSpPr>
          <p:spPr>
            <a:xfrm>
              <a:off x="8065870" y="4703223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8094204" y="5323728"/>
              <a:ext cx="96506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TECHNICAL CAPABILITIES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1" name="Freeform 33"/>
            <p:cNvSpPr>
              <a:spLocks noEditPoints="1"/>
            </p:cNvSpPr>
            <p:nvPr/>
          </p:nvSpPr>
          <p:spPr bwMode="auto">
            <a:xfrm>
              <a:off x="8302148" y="4753545"/>
              <a:ext cx="546552" cy="539031"/>
            </a:xfrm>
            <a:custGeom>
              <a:avLst/>
              <a:gdLst>
                <a:gd name="T0" fmla="*/ 287651 w 167"/>
                <a:gd name="T1" fmla="*/ 681056 h 167"/>
                <a:gd name="T2" fmla="*/ 232659 w 167"/>
                <a:gd name="T3" fmla="*/ 587992 h 167"/>
                <a:gd name="T4" fmla="*/ 126905 w 167"/>
                <a:gd name="T5" fmla="*/ 626064 h 167"/>
                <a:gd name="T6" fmla="*/ 114215 w 167"/>
                <a:gd name="T7" fmla="*/ 482238 h 167"/>
                <a:gd name="T8" fmla="*/ 93064 w 167"/>
                <a:gd name="T9" fmla="*/ 427246 h 167"/>
                <a:gd name="T10" fmla="*/ 0 w 167"/>
                <a:gd name="T11" fmla="*/ 317262 h 167"/>
                <a:gd name="T12" fmla="*/ 101524 w 167"/>
                <a:gd name="T13" fmla="*/ 270730 h 167"/>
                <a:gd name="T14" fmla="*/ 76143 w 167"/>
                <a:gd name="T15" fmla="*/ 169206 h 167"/>
                <a:gd name="T16" fmla="*/ 164977 w 167"/>
                <a:gd name="T17" fmla="*/ 76143 h 167"/>
                <a:gd name="T18" fmla="*/ 270731 w 167"/>
                <a:gd name="T19" fmla="*/ 101524 h 167"/>
                <a:gd name="T20" fmla="*/ 317263 w 167"/>
                <a:gd name="T21" fmla="*/ 0 h 167"/>
                <a:gd name="T22" fmla="*/ 427247 w 167"/>
                <a:gd name="T23" fmla="*/ 97294 h 167"/>
                <a:gd name="T24" fmla="*/ 482239 w 167"/>
                <a:gd name="T25" fmla="*/ 118445 h 167"/>
                <a:gd name="T26" fmla="*/ 626065 w 167"/>
                <a:gd name="T27" fmla="*/ 126905 h 167"/>
                <a:gd name="T28" fmla="*/ 587993 w 167"/>
                <a:gd name="T29" fmla="*/ 232659 h 167"/>
                <a:gd name="T30" fmla="*/ 681057 w 167"/>
                <a:gd name="T31" fmla="*/ 287651 h 167"/>
                <a:gd name="T32" fmla="*/ 706438 w 167"/>
                <a:gd name="T33" fmla="*/ 389175 h 167"/>
                <a:gd name="T34" fmla="*/ 604914 w 167"/>
                <a:gd name="T35" fmla="*/ 435707 h 167"/>
                <a:gd name="T36" fmla="*/ 630295 w 167"/>
                <a:gd name="T37" fmla="*/ 541461 h 167"/>
                <a:gd name="T38" fmla="*/ 537231 w 167"/>
                <a:gd name="T39" fmla="*/ 630294 h 167"/>
                <a:gd name="T40" fmla="*/ 431477 w 167"/>
                <a:gd name="T41" fmla="*/ 604913 h 167"/>
                <a:gd name="T42" fmla="*/ 384945 w 167"/>
                <a:gd name="T43" fmla="*/ 706437 h 167"/>
                <a:gd name="T44" fmla="*/ 397636 w 167"/>
                <a:gd name="T45" fmla="*/ 604913 h 167"/>
                <a:gd name="T46" fmla="*/ 499160 w 167"/>
                <a:gd name="T47" fmla="*/ 562612 h 167"/>
                <a:gd name="T48" fmla="*/ 562612 w 167"/>
                <a:gd name="T49" fmla="*/ 503389 h 167"/>
                <a:gd name="T50" fmla="*/ 604914 w 167"/>
                <a:gd name="T51" fmla="*/ 397635 h 167"/>
                <a:gd name="T52" fmla="*/ 604914 w 167"/>
                <a:gd name="T53" fmla="*/ 308802 h 167"/>
                <a:gd name="T54" fmla="*/ 562612 w 167"/>
                <a:gd name="T55" fmla="*/ 207278 h 167"/>
                <a:gd name="T56" fmla="*/ 499160 w 167"/>
                <a:gd name="T57" fmla="*/ 143825 h 167"/>
                <a:gd name="T58" fmla="*/ 397636 w 167"/>
                <a:gd name="T59" fmla="*/ 101524 h 167"/>
                <a:gd name="T60" fmla="*/ 308802 w 167"/>
                <a:gd name="T61" fmla="*/ 101524 h 167"/>
                <a:gd name="T62" fmla="*/ 203048 w 167"/>
                <a:gd name="T63" fmla="*/ 143825 h 167"/>
                <a:gd name="T64" fmla="*/ 143826 w 167"/>
                <a:gd name="T65" fmla="*/ 207278 h 167"/>
                <a:gd name="T66" fmla="*/ 97294 w 167"/>
                <a:gd name="T67" fmla="*/ 308802 h 167"/>
                <a:gd name="T68" fmla="*/ 97294 w 167"/>
                <a:gd name="T69" fmla="*/ 397635 h 167"/>
                <a:gd name="T70" fmla="*/ 143826 w 167"/>
                <a:gd name="T71" fmla="*/ 503389 h 167"/>
                <a:gd name="T72" fmla="*/ 203048 w 167"/>
                <a:gd name="T73" fmla="*/ 562612 h 167"/>
                <a:gd name="T74" fmla="*/ 308802 w 167"/>
                <a:gd name="T75" fmla="*/ 604913 h 167"/>
                <a:gd name="T76" fmla="*/ 101524 w 167"/>
                <a:gd name="T77" fmla="*/ 558381 h 167"/>
                <a:gd name="T78" fmla="*/ 672597 w 167"/>
                <a:gd name="T79" fmla="*/ 389175 h 167"/>
                <a:gd name="T80" fmla="*/ 29611 w 167"/>
                <a:gd name="T81" fmla="*/ 389175 h 167"/>
                <a:gd name="T82" fmla="*/ 29611 w 167"/>
                <a:gd name="T83" fmla="*/ 384945 h 167"/>
                <a:gd name="T84" fmla="*/ 558382 w 167"/>
                <a:gd name="T85" fmla="*/ 101524 h 167"/>
                <a:gd name="T86" fmla="*/ 554152 w 167"/>
                <a:gd name="T87" fmla="*/ 101524 h 167"/>
                <a:gd name="T88" fmla="*/ 253810 w 167"/>
                <a:gd name="T89" fmla="*/ 452627 h 167"/>
                <a:gd name="T90" fmla="*/ 452628 w 167"/>
                <a:gd name="T91" fmla="*/ 253810 h 167"/>
                <a:gd name="T92" fmla="*/ 351104 w 167"/>
                <a:gd name="T93" fmla="*/ 494929 h 167"/>
                <a:gd name="T94" fmla="*/ 245350 w 167"/>
                <a:gd name="T95" fmla="*/ 329953 h 167"/>
                <a:gd name="T96" fmla="*/ 376485 w 167"/>
                <a:gd name="T97" fmla="*/ 461088 h 167"/>
                <a:gd name="T98" fmla="*/ 351104 w 167"/>
                <a:gd name="T99" fmla="*/ 245349 h 16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67" h="167">
                  <a:moveTo>
                    <a:pt x="91" y="167"/>
                  </a:moveTo>
                  <a:cubicBezTo>
                    <a:pt x="75" y="167"/>
                    <a:pt x="75" y="167"/>
                    <a:pt x="75" y="167"/>
                  </a:cubicBezTo>
                  <a:cubicBezTo>
                    <a:pt x="72" y="167"/>
                    <a:pt x="68" y="164"/>
                    <a:pt x="68" y="161"/>
                  </a:cubicBezTo>
                  <a:cubicBezTo>
                    <a:pt x="65" y="145"/>
                    <a:pt x="65" y="145"/>
                    <a:pt x="65" y="145"/>
                  </a:cubicBezTo>
                  <a:cubicBezTo>
                    <a:pt x="65" y="144"/>
                    <a:pt x="65" y="143"/>
                    <a:pt x="64" y="143"/>
                  </a:cubicBezTo>
                  <a:cubicBezTo>
                    <a:pt x="61" y="142"/>
                    <a:pt x="58" y="141"/>
                    <a:pt x="55" y="139"/>
                  </a:cubicBezTo>
                  <a:cubicBezTo>
                    <a:pt x="54" y="139"/>
                    <a:pt x="53" y="139"/>
                    <a:pt x="53" y="139"/>
                  </a:cubicBezTo>
                  <a:cubicBezTo>
                    <a:pt x="39" y="149"/>
                    <a:pt x="39" y="149"/>
                    <a:pt x="39" y="149"/>
                  </a:cubicBezTo>
                  <a:cubicBezTo>
                    <a:pt x="37" y="151"/>
                    <a:pt x="32" y="151"/>
                    <a:pt x="30" y="148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4"/>
                    <a:pt x="16" y="130"/>
                    <a:pt x="18" y="128"/>
                  </a:cubicBezTo>
                  <a:cubicBezTo>
                    <a:pt x="27" y="114"/>
                    <a:pt x="27" y="114"/>
                    <a:pt x="27" y="114"/>
                  </a:cubicBezTo>
                  <a:cubicBezTo>
                    <a:pt x="28" y="114"/>
                    <a:pt x="28" y="113"/>
                    <a:pt x="28" y="112"/>
                  </a:cubicBezTo>
                  <a:cubicBezTo>
                    <a:pt x="26" y="109"/>
                    <a:pt x="25" y="106"/>
                    <a:pt x="24" y="103"/>
                  </a:cubicBezTo>
                  <a:cubicBezTo>
                    <a:pt x="23" y="102"/>
                    <a:pt x="23" y="102"/>
                    <a:pt x="22" y="101"/>
                  </a:cubicBezTo>
                  <a:cubicBezTo>
                    <a:pt x="6" y="99"/>
                    <a:pt x="6" y="99"/>
                    <a:pt x="6" y="99"/>
                  </a:cubicBezTo>
                  <a:cubicBezTo>
                    <a:pt x="2" y="98"/>
                    <a:pt x="0" y="95"/>
                    <a:pt x="0" y="92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2"/>
                    <a:pt x="2" y="69"/>
                    <a:pt x="6" y="68"/>
                  </a:cubicBezTo>
                  <a:cubicBezTo>
                    <a:pt x="22" y="66"/>
                    <a:pt x="22" y="66"/>
                    <a:pt x="22" y="66"/>
                  </a:cubicBezTo>
                  <a:cubicBezTo>
                    <a:pt x="23" y="66"/>
                    <a:pt x="23" y="65"/>
                    <a:pt x="24" y="64"/>
                  </a:cubicBezTo>
                  <a:cubicBezTo>
                    <a:pt x="25" y="61"/>
                    <a:pt x="26" y="58"/>
                    <a:pt x="28" y="55"/>
                  </a:cubicBezTo>
                  <a:cubicBezTo>
                    <a:pt x="28" y="54"/>
                    <a:pt x="28" y="54"/>
                    <a:pt x="27" y="53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37"/>
                    <a:pt x="16" y="33"/>
                    <a:pt x="18" y="30"/>
                  </a:cubicBezTo>
                  <a:cubicBezTo>
                    <a:pt x="30" y="19"/>
                    <a:pt x="30" y="19"/>
                    <a:pt x="30" y="19"/>
                  </a:cubicBezTo>
                  <a:cubicBezTo>
                    <a:pt x="32" y="16"/>
                    <a:pt x="37" y="16"/>
                    <a:pt x="39" y="1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4" y="28"/>
                    <a:pt x="55" y="28"/>
                  </a:cubicBezTo>
                  <a:cubicBezTo>
                    <a:pt x="58" y="26"/>
                    <a:pt x="61" y="25"/>
                    <a:pt x="64" y="24"/>
                  </a:cubicBezTo>
                  <a:cubicBezTo>
                    <a:pt x="65" y="24"/>
                    <a:pt x="65" y="23"/>
                    <a:pt x="65" y="23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3"/>
                    <a:pt x="72" y="0"/>
                    <a:pt x="75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5" y="0"/>
                    <a:pt x="98" y="3"/>
                    <a:pt x="99" y="6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2" y="24"/>
                    <a:pt x="102" y="24"/>
                  </a:cubicBezTo>
                  <a:cubicBezTo>
                    <a:pt x="106" y="25"/>
                    <a:pt x="109" y="26"/>
                    <a:pt x="112" y="28"/>
                  </a:cubicBezTo>
                  <a:cubicBezTo>
                    <a:pt x="112" y="28"/>
                    <a:pt x="113" y="28"/>
                    <a:pt x="114" y="28"/>
                  </a:cubicBezTo>
                  <a:cubicBezTo>
                    <a:pt x="127" y="18"/>
                    <a:pt x="127" y="18"/>
                    <a:pt x="127" y="18"/>
                  </a:cubicBezTo>
                  <a:cubicBezTo>
                    <a:pt x="130" y="16"/>
                    <a:pt x="134" y="16"/>
                    <a:pt x="137" y="19"/>
                  </a:cubicBezTo>
                  <a:cubicBezTo>
                    <a:pt x="148" y="30"/>
                    <a:pt x="148" y="30"/>
                    <a:pt x="148" y="30"/>
                  </a:cubicBezTo>
                  <a:cubicBezTo>
                    <a:pt x="150" y="33"/>
                    <a:pt x="151" y="37"/>
                    <a:pt x="149" y="40"/>
                  </a:cubicBezTo>
                  <a:cubicBezTo>
                    <a:pt x="139" y="53"/>
                    <a:pt x="139" y="53"/>
                    <a:pt x="139" y="53"/>
                  </a:cubicBezTo>
                  <a:cubicBezTo>
                    <a:pt x="139" y="54"/>
                    <a:pt x="139" y="54"/>
                    <a:pt x="139" y="55"/>
                  </a:cubicBezTo>
                  <a:cubicBezTo>
                    <a:pt x="140" y="58"/>
                    <a:pt x="142" y="61"/>
                    <a:pt x="143" y="64"/>
                  </a:cubicBezTo>
                  <a:cubicBezTo>
                    <a:pt x="143" y="65"/>
                    <a:pt x="144" y="66"/>
                    <a:pt x="144" y="66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4" y="69"/>
                    <a:pt x="167" y="72"/>
                    <a:pt x="167" y="75"/>
                  </a:cubicBezTo>
                  <a:cubicBezTo>
                    <a:pt x="167" y="92"/>
                    <a:pt x="167" y="92"/>
                    <a:pt x="167" y="92"/>
                  </a:cubicBezTo>
                  <a:cubicBezTo>
                    <a:pt x="167" y="95"/>
                    <a:pt x="164" y="98"/>
                    <a:pt x="161" y="99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102"/>
                    <a:pt x="143" y="102"/>
                    <a:pt x="143" y="103"/>
                  </a:cubicBezTo>
                  <a:cubicBezTo>
                    <a:pt x="142" y="106"/>
                    <a:pt x="140" y="109"/>
                    <a:pt x="139" y="112"/>
                  </a:cubicBezTo>
                  <a:cubicBezTo>
                    <a:pt x="139" y="113"/>
                    <a:pt x="139" y="114"/>
                    <a:pt x="139" y="114"/>
                  </a:cubicBezTo>
                  <a:cubicBezTo>
                    <a:pt x="149" y="128"/>
                    <a:pt x="149" y="128"/>
                    <a:pt x="149" y="128"/>
                  </a:cubicBezTo>
                  <a:cubicBezTo>
                    <a:pt x="151" y="130"/>
                    <a:pt x="150" y="134"/>
                    <a:pt x="148" y="137"/>
                  </a:cubicBezTo>
                  <a:cubicBezTo>
                    <a:pt x="137" y="148"/>
                    <a:pt x="137" y="148"/>
                    <a:pt x="137" y="148"/>
                  </a:cubicBezTo>
                  <a:cubicBezTo>
                    <a:pt x="134" y="151"/>
                    <a:pt x="130" y="151"/>
                    <a:pt x="127" y="149"/>
                  </a:cubicBezTo>
                  <a:cubicBezTo>
                    <a:pt x="114" y="139"/>
                    <a:pt x="114" y="139"/>
                    <a:pt x="114" y="139"/>
                  </a:cubicBezTo>
                  <a:cubicBezTo>
                    <a:pt x="113" y="139"/>
                    <a:pt x="113" y="139"/>
                    <a:pt x="112" y="139"/>
                  </a:cubicBezTo>
                  <a:cubicBezTo>
                    <a:pt x="109" y="141"/>
                    <a:pt x="106" y="142"/>
                    <a:pt x="102" y="143"/>
                  </a:cubicBezTo>
                  <a:cubicBezTo>
                    <a:pt x="102" y="143"/>
                    <a:pt x="101" y="144"/>
                    <a:pt x="101" y="145"/>
                  </a:cubicBezTo>
                  <a:cubicBezTo>
                    <a:pt x="99" y="161"/>
                    <a:pt x="99" y="161"/>
                    <a:pt x="99" y="161"/>
                  </a:cubicBezTo>
                  <a:cubicBezTo>
                    <a:pt x="98" y="164"/>
                    <a:pt x="95" y="167"/>
                    <a:pt x="91" y="167"/>
                  </a:cubicBezTo>
                  <a:close/>
                  <a:moveTo>
                    <a:pt x="75" y="160"/>
                  </a:moveTo>
                  <a:cubicBezTo>
                    <a:pt x="91" y="160"/>
                    <a:pt x="91" y="160"/>
                    <a:pt x="91" y="160"/>
                  </a:cubicBezTo>
                  <a:cubicBezTo>
                    <a:pt x="94" y="143"/>
                    <a:pt x="94" y="143"/>
                    <a:pt x="94" y="143"/>
                  </a:cubicBezTo>
                  <a:cubicBezTo>
                    <a:pt x="94" y="140"/>
                    <a:pt x="97" y="137"/>
                    <a:pt x="100" y="136"/>
                  </a:cubicBezTo>
                  <a:cubicBezTo>
                    <a:pt x="103" y="135"/>
                    <a:pt x="106" y="134"/>
                    <a:pt x="108" y="133"/>
                  </a:cubicBezTo>
                  <a:cubicBezTo>
                    <a:pt x="112" y="131"/>
                    <a:pt x="115" y="131"/>
                    <a:pt x="118" y="133"/>
                  </a:cubicBezTo>
                  <a:cubicBezTo>
                    <a:pt x="131" y="143"/>
                    <a:pt x="131" y="143"/>
                    <a:pt x="131" y="143"/>
                  </a:cubicBezTo>
                  <a:cubicBezTo>
                    <a:pt x="142" y="132"/>
                    <a:pt x="142" y="132"/>
                    <a:pt x="142" y="132"/>
                  </a:cubicBezTo>
                  <a:cubicBezTo>
                    <a:pt x="133" y="119"/>
                    <a:pt x="133" y="119"/>
                    <a:pt x="133" y="119"/>
                  </a:cubicBezTo>
                  <a:cubicBezTo>
                    <a:pt x="131" y="116"/>
                    <a:pt x="130" y="112"/>
                    <a:pt x="132" y="109"/>
                  </a:cubicBezTo>
                  <a:cubicBezTo>
                    <a:pt x="134" y="106"/>
                    <a:pt x="135" y="103"/>
                    <a:pt x="136" y="100"/>
                  </a:cubicBezTo>
                  <a:cubicBezTo>
                    <a:pt x="137" y="97"/>
                    <a:pt x="140" y="94"/>
                    <a:pt x="143" y="94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76"/>
                    <a:pt x="159" y="76"/>
                    <a:pt x="159" y="76"/>
                  </a:cubicBezTo>
                  <a:cubicBezTo>
                    <a:pt x="143" y="73"/>
                    <a:pt x="143" y="73"/>
                    <a:pt x="143" y="73"/>
                  </a:cubicBezTo>
                  <a:cubicBezTo>
                    <a:pt x="140" y="73"/>
                    <a:pt x="137" y="70"/>
                    <a:pt x="136" y="67"/>
                  </a:cubicBezTo>
                  <a:cubicBezTo>
                    <a:pt x="135" y="64"/>
                    <a:pt x="134" y="61"/>
                    <a:pt x="132" y="59"/>
                  </a:cubicBezTo>
                  <a:cubicBezTo>
                    <a:pt x="130" y="55"/>
                    <a:pt x="131" y="51"/>
                    <a:pt x="133" y="49"/>
                  </a:cubicBezTo>
                  <a:cubicBezTo>
                    <a:pt x="142" y="35"/>
                    <a:pt x="142" y="35"/>
                    <a:pt x="142" y="35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18" y="34"/>
                    <a:pt x="118" y="34"/>
                    <a:pt x="118" y="34"/>
                  </a:cubicBezTo>
                  <a:cubicBezTo>
                    <a:pt x="115" y="36"/>
                    <a:pt x="112" y="36"/>
                    <a:pt x="108" y="35"/>
                  </a:cubicBezTo>
                  <a:cubicBezTo>
                    <a:pt x="106" y="33"/>
                    <a:pt x="103" y="32"/>
                    <a:pt x="100" y="31"/>
                  </a:cubicBezTo>
                  <a:cubicBezTo>
                    <a:pt x="97" y="30"/>
                    <a:pt x="94" y="27"/>
                    <a:pt x="94" y="24"/>
                  </a:cubicBezTo>
                  <a:cubicBezTo>
                    <a:pt x="91" y="8"/>
                    <a:pt x="91" y="8"/>
                    <a:pt x="91" y="8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72" y="27"/>
                    <a:pt x="70" y="30"/>
                    <a:pt x="66" y="31"/>
                  </a:cubicBezTo>
                  <a:cubicBezTo>
                    <a:pt x="64" y="32"/>
                    <a:pt x="61" y="33"/>
                    <a:pt x="58" y="35"/>
                  </a:cubicBezTo>
                  <a:cubicBezTo>
                    <a:pt x="55" y="36"/>
                    <a:pt x="51" y="36"/>
                    <a:pt x="48" y="3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6" y="51"/>
                    <a:pt x="36" y="55"/>
                    <a:pt x="34" y="59"/>
                  </a:cubicBezTo>
                  <a:cubicBezTo>
                    <a:pt x="33" y="61"/>
                    <a:pt x="32" y="64"/>
                    <a:pt x="31" y="67"/>
                  </a:cubicBezTo>
                  <a:cubicBezTo>
                    <a:pt x="30" y="70"/>
                    <a:pt x="27" y="73"/>
                    <a:pt x="23" y="73"/>
                  </a:cubicBezTo>
                  <a:cubicBezTo>
                    <a:pt x="7" y="76"/>
                    <a:pt x="7" y="76"/>
                    <a:pt x="7" y="76"/>
                  </a:cubicBezTo>
                  <a:cubicBezTo>
                    <a:pt x="7" y="91"/>
                    <a:pt x="7" y="91"/>
                    <a:pt x="7" y="91"/>
                  </a:cubicBezTo>
                  <a:cubicBezTo>
                    <a:pt x="23" y="94"/>
                    <a:pt x="23" y="94"/>
                    <a:pt x="23" y="94"/>
                  </a:cubicBezTo>
                  <a:cubicBezTo>
                    <a:pt x="27" y="94"/>
                    <a:pt x="30" y="97"/>
                    <a:pt x="31" y="100"/>
                  </a:cubicBezTo>
                  <a:cubicBezTo>
                    <a:pt x="32" y="103"/>
                    <a:pt x="33" y="106"/>
                    <a:pt x="34" y="109"/>
                  </a:cubicBezTo>
                  <a:cubicBezTo>
                    <a:pt x="36" y="112"/>
                    <a:pt x="36" y="116"/>
                    <a:pt x="34" y="119"/>
                  </a:cubicBezTo>
                  <a:cubicBezTo>
                    <a:pt x="24" y="132"/>
                    <a:pt x="24" y="132"/>
                    <a:pt x="24" y="132"/>
                  </a:cubicBezTo>
                  <a:cubicBezTo>
                    <a:pt x="35" y="143"/>
                    <a:pt x="35" y="143"/>
                    <a:pt x="35" y="143"/>
                  </a:cubicBezTo>
                  <a:cubicBezTo>
                    <a:pt x="48" y="133"/>
                    <a:pt x="48" y="133"/>
                    <a:pt x="48" y="133"/>
                  </a:cubicBezTo>
                  <a:cubicBezTo>
                    <a:pt x="51" y="131"/>
                    <a:pt x="55" y="131"/>
                    <a:pt x="58" y="133"/>
                  </a:cubicBezTo>
                  <a:cubicBezTo>
                    <a:pt x="61" y="134"/>
                    <a:pt x="64" y="135"/>
                    <a:pt x="66" y="136"/>
                  </a:cubicBezTo>
                  <a:cubicBezTo>
                    <a:pt x="70" y="137"/>
                    <a:pt x="72" y="140"/>
                    <a:pt x="73" y="143"/>
                  </a:cubicBezTo>
                  <a:lnTo>
                    <a:pt x="75" y="160"/>
                  </a:lnTo>
                  <a:close/>
                  <a:moveTo>
                    <a:pt x="24" y="132"/>
                  </a:moveTo>
                  <a:cubicBezTo>
                    <a:pt x="24" y="132"/>
                    <a:pt x="24" y="132"/>
                    <a:pt x="24" y="132"/>
                  </a:cubicBezTo>
                  <a:close/>
                  <a:moveTo>
                    <a:pt x="143" y="132"/>
                  </a:moveTo>
                  <a:cubicBezTo>
                    <a:pt x="143" y="132"/>
                    <a:pt x="143" y="132"/>
                    <a:pt x="143" y="132"/>
                  </a:cubicBezTo>
                  <a:close/>
                  <a:moveTo>
                    <a:pt x="159" y="92"/>
                  </a:moveTo>
                  <a:cubicBezTo>
                    <a:pt x="159" y="92"/>
                    <a:pt x="159" y="92"/>
                    <a:pt x="159" y="92"/>
                  </a:cubicBezTo>
                  <a:close/>
                  <a:moveTo>
                    <a:pt x="7" y="92"/>
                  </a:moveTo>
                  <a:cubicBezTo>
                    <a:pt x="7" y="92"/>
                    <a:pt x="7" y="92"/>
                    <a:pt x="7" y="92"/>
                  </a:cubicBezTo>
                  <a:close/>
                  <a:moveTo>
                    <a:pt x="159" y="91"/>
                  </a:moveTo>
                  <a:cubicBezTo>
                    <a:pt x="159" y="91"/>
                    <a:pt x="159" y="91"/>
                    <a:pt x="159" y="91"/>
                  </a:cubicBezTo>
                  <a:close/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close/>
                  <a:moveTo>
                    <a:pt x="132" y="24"/>
                  </a:moveTo>
                  <a:cubicBezTo>
                    <a:pt x="132" y="24"/>
                    <a:pt x="132" y="24"/>
                    <a:pt x="132" y="24"/>
                  </a:cubicBezTo>
                  <a:cubicBezTo>
                    <a:pt x="132" y="24"/>
                    <a:pt x="132" y="24"/>
                    <a:pt x="132" y="24"/>
                  </a:cubicBezTo>
                  <a:close/>
                  <a:moveTo>
                    <a:pt x="131" y="24"/>
                  </a:moveTo>
                  <a:cubicBezTo>
                    <a:pt x="131" y="24"/>
                    <a:pt x="131" y="24"/>
                    <a:pt x="131" y="24"/>
                  </a:cubicBezTo>
                  <a:close/>
                  <a:moveTo>
                    <a:pt x="83" y="117"/>
                  </a:moveTo>
                  <a:cubicBezTo>
                    <a:pt x="74" y="117"/>
                    <a:pt x="66" y="113"/>
                    <a:pt x="60" y="107"/>
                  </a:cubicBezTo>
                  <a:cubicBezTo>
                    <a:pt x="52" y="99"/>
                    <a:pt x="48" y="87"/>
                    <a:pt x="51" y="76"/>
                  </a:cubicBezTo>
                  <a:cubicBezTo>
                    <a:pt x="54" y="64"/>
                    <a:pt x="63" y="54"/>
                    <a:pt x="76" y="51"/>
                  </a:cubicBezTo>
                  <a:cubicBezTo>
                    <a:pt x="87" y="49"/>
                    <a:pt x="99" y="52"/>
                    <a:pt x="107" y="60"/>
                  </a:cubicBezTo>
                  <a:cubicBezTo>
                    <a:pt x="115" y="68"/>
                    <a:pt x="118" y="80"/>
                    <a:pt x="116" y="91"/>
                  </a:cubicBezTo>
                  <a:cubicBezTo>
                    <a:pt x="113" y="103"/>
                    <a:pt x="103" y="113"/>
                    <a:pt x="91" y="116"/>
                  </a:cubicBezTo>
                  <a:cubicBezTo>
                    <a:pt x="88" y="117"/>
                    <a:pt x="86" y="117"/>
                    <a:pt x="83" y="117"/>
                  </a:cubicBezTo>
                  <a:close/>
                  <a:moveTo>
                    <a:pt x="83" y="58"/>
                  </a:moveTo>
                  <a:cubicBezTo>
                    <a:pt x="81" y="58"/>
                    <a:pt x="79" y="58"/>
                    <a:pt x="77" y="59"/>
                  </a:cubicBezTo>
                  <a:cubicBezTo>
                    <a:pt x="68" y="61"/>
                    <a:pt x="60" y="68"/>
                    <a:pt x="58" y="78"/>
                  </a:cubicBezTo>
                  <a:cubicBezTo>
                    <a:pt x="56" y="86"/>
                    <a:pt x="59" y="95"/>
                    <a:pt x="65" y="102"/>
                  </a:cubicBezTo>
                  <a:cubicBezTo>
                    <a:pt x="71" y="108"/>
                    <a:pt x="80" y="111"/>
                    <a:pt x="89" y="109"/>
                  </a:cubicBezTo>
                  <a:cubicBezTo>
                    <a:pt x="89" y="109"/>
                    <a:pt x="89" y="109"/>
                    <a:pt x="89" y="109"/>
                  </a:cubicBezTo>
                  <a:cubicBezTo>
                    <a:pt x="99" y="106"/>
                    <a:pt x="106" y="99"/>
                    <a:pt x="108" y="89"/>
                  </a:cubicBezTo>
                  <a:cubicBezTo>
                    <a:pt x="110" y="81"/>
                    <a:pt x="108" y="72"/>
                    <a:pt x="101" y="66"/>
                  </a:cubicBezTo>
                  <a:cubicBezTo>
                    <a:pt x="96" y="61"/>
                    <a:pt x="90" y="58"/>
                    <a:pt x="83" y="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077014" y="4742549"/>
            <a:ext cx="1153117" cy="1014984"/>
            <a:chOff x="9787931" y="3486925"/>
            <a:chExt cx="1153117" cy="1014984"/>
          </a:xfrm>
        </p:grpSpPr>
        <p:sp>
          <p:nvSpPr>
            <p:cNvPr id="12" name="Rounded Rectangle 11"/>
            <p:cNvSpPr/>
            <p:nvPr/>
          </p:nvSpPr>
          <p:spPr>
            <a:xfrm>
              <a:off x="9850643" y="3486925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21"/>
            <p:cNvSpPr>
              <a:spLocks noChangeArrowheads="1"/>
            </p:cNvSpPr>
            <p:nvPr/>
          </p:nvSpPr>
          <p:spPr bwMode="auto">
            <a:xfrm>
              <a:off x="9787931" y="4077855"/>
              <a:ext cx="1153117" cy="375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FISCAL/ MKT MECHANISMS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4" name="Freeform 29"/>
            <p:cNvSpPr>
              <a:spLocks/>
            </p:cNvSpPr>
            <p:nvPr/>
          </p:nvSpPr>
          <p:spPr bwMode="auto">
            <a:xfrm>
              <a:off x="10184933" y="3570801"/>
              <a:ext cx="339653" cy="497578"/>
            </a:xfrm>
            <a:custGeom>
              <a:avLst/>
              <a:gdLst>
                <a:gd name="T0" fmla="*/ 434975 w 111"/>
                <a:gd name="T1" fmla="*/ 430742 h 165"/>
                <a:gd name="T2" fmla="*/ 286065 w 111"/>
                <a:gd name="T3" fmla="*/ 293688 h 165"/>
                <a:gd name="T4" fmla="*/ 199853 w 111"/>
                <a:gd name="T5" fmla="*/ 274109 h 165"/>
                <a:gd name="T6" fmla="*/ 86211 w 111"/>
                <a:gd name="T7" fmla="*/ 207539 h 165"/>
                <a:gd name="T8" fmla="*/ 211609 w 111"/>
                <a:gd name="T9" fmla="*/ 144886 h 165"/>
                <a:gd name="T10" fmla="*/ 337008 w 111"/>
                <a:gd name="T11" fmla="*/ 191876 h 165"/>
                <a:gd name="T12" fmla="*/ 360520 w 111"/>
                <a:gd name="T13" fmla="*/ 199708 h 165"/>
                <a:gd name="T14" fmla="*/ 380113 w 111"/>
                <a:gd name="T15" fmla="*/ 187960 h 165"/>
                <a:gd name="T16" fmla="*/ 403625 w 111"/>
                <a:gd name="T17" fmla="*/ 156633 h 165"/>
                <a:gd name="T18" fmla="*/ 262552 w 111"/>
                <a:gd name="T19" fmla="*/ 78317 h 165"/>
                <a:gd name="T20" fmla="*/ 254715 w 111"/>
                <a:gd name="T21" fmla="*/ 74401 h 165"/>
                <a:gd name="T22" fmla="*/ 254715 w 111"/>
                <a:gd name="T23" fmla="*/ 11748 h 165"/>
                <a:gd name="T24" fmla="*/ 235122 w 111"/>
                <a:gd name="T25" fmla="*/ 0 h 165"/>
                <a:gd name="T26" fmla="*/ 199853 w 111"/>
                <a:gd name="T27" fmla="*/ 0 h 165"/>
                <a:gd name="T28" fmla="*/ 180260 w 111"/>
                <a:gd name="T29" fmla="*/ 11748 h 165"/>
                <a:gd name="T30" fmla="*/ 180260 w 111"/>
                <a:gd name="T31" fmla="*/ 74401 h 165"/>
                <a:gd name="T32" fmla="*/ 172423 w 111"/>
                <a:gd name="T33" fmla="*/ 74401 h 165"/>
                <a:gd name="T34" fmla="*/ 0 w 111"/>
                <a:gd name="T35" fmla="*/ 207539 h 165"/>
                <a:gd name="T36" fmla="*/ 164585 w 111"/>
                <a:gd name="T37" fmla="*/ 340678 h 165"/>
                <a:gd name="T38" fmla="*/ 258634 w 111"/>
                <a:gd name="T39" fmla="*/ 364173 h 165"/>
                <a:gd name="T40" fmla="*/ 348764 w 111"/>
                <a:gd name="T41" fmla="*/ 434658 h 165"/>
                <a:gd name="T42" fmla="*/ 223366 w 111"/>
                <a:gd name="T43" fmla="*/ 501227 h 165"/>
                <a:gd name="T44" fmla="*/ 78374 w 111"/>
                <a:gd name="T45" fmla="*/ 450321 h 165"/>
                <a:gd name="T46" fmla="*/ 31350 w 111"/>
                <a:gd name="T47" fmla="*/ 458153 h 165"/>
                <a:gd name="T48" fmla="*/ 19593 w 111"/>
                <a:gd name="T49" fmla="*/ 489480 h 165"/>
                <a:gd name="T50" fmla="*/ 172423 w 111"/>
                <a:gd name="T51" fmla="*/ 567796 h 165"/>
                <a:gd name="T52" fmla="*/ 180260 w 111"/>
                <a:gd name="T53" fmla="*/ 571712 h 165"/>
                <a:gd name="T54" fmla="*/ 180260 w 111"/>
                <a:gd name="T55" fmla="*/ 630450 h 165"/>
                <a:gd name="T56" fmla="*/ 199853 w 111"/>
                <a:gd name="T57" fmla="*/ 646113 h 165"/>
                <a:gd name="T58" fmla="*/ 235122 w 111"/>
                <a:gd name="T59" fmla="*/ 646113 h 165"/>
                <a:gd name="T60" fmla="*/ 254715 w 111"/>
                <a:gd name="T61" fmla="*/ 630450 h 165"/>
                <a:gd name="T62" fmla="*/ 254715 w 111"/>
                <a:gd name="T63" fmla="*/ 571712 h 165"/>
                <a:gd name="T64" fmla="*/ 266471 w 111"/>
                <a:gd name="T65" fmla="*/ 571712 h 165"/>
                <a:gd name="T66" fmla="*/ 434975 w 111"/>
                <a:gd name="T67" fmla="*/ 430742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1" h="165">
                  <a:moveTo>
                    <a:pt x="111" y="110"/>
                  </a:moveTo>
                  <a:cubicBezTo>
                    <a:pt x="111" y="94"/>
                    <a:pt x="98" y="81"/>
                    <a:pt x="73" y="75"/>
                  </a:cubicBezTo>
                  <a:cubicBezTo>
                    <a:pt x="70" y="74"/>
                    <a:pt x="54" y="70"/>
                    <a:pt x="51" y="70"/>
                  </a:cubicBezTo>
                  <a:cubicBezTo>
                    <a:pt x="31" y="65"/>
                    <a:pt x="22" y="61"/>
                    <a:pt x="22" y="53"/>
                  </a:cubicBezTo>
                  <a:cubicBezTo>
                    <a:pt x="22" y="45"/>
                    <a:pt x="31" y="37"/>
                    <a:pt x="54" y="37"/>
                  </a:cubicBezTo>
                  <a:cubicBezTo>
                    <a:pt x="70" y="37"/>
                    <a:pt x="86" y="48"/>
                    <a:pt x="86" y="49"/>
                  </a:cubicBezTo>
                  <a:cubicBezTo>
                    <a:pt x="88" y="50"/>
                    <a:pt x="90" y="51"/>
                    <a:pt x="92" y="51"/>
                  </a:cubicBezTo>
                  <a:cubicBezTo>
                    <a:pt x="93" y="51"/>
                    <a:pt x="94" y="51"/>
                    <a:pt x="97" y="48"/>
                  </a:cubicBezTo>
                  <a:cubicBezTo>
                    <a:pt x="99" y="46"/>
                    <a:pt x="103" y="42"/>
                    <a:pt x="103" y="40"/>
                  </a:cubicBezTo>
                  <a:cubicBezTo>
                    <a:pt x="103" y="34"/>
                    <a:pt x="87" y="24"/>
                    <a:pt x="67" y="20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3"/>
                    <a:pt x="65" y="3"/>
                    <a:pt x="65" y="3"/>
                  </a:cubicBezTo>
                  <a:cubicBezTo>
                    <a:pt x="65" y="1"/>
                    <a:pt x="63" y="0"/>
                    <a:pt x="60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9" y="0"/>
                    <a:pt x="46" y="1"/>
                    <a:pt x="46" y="3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17" y="22"/>
                    <a:pt x="0" y="35"/>
                    <a:pt x="0" y="53"/>
                  </a:cubicBezTo>
                  <a:cubicBezTo>
                    <a:pt x="0" y="74"/>
                    <a:pt x="20" y="82"/>
                    <a:pt x="42" y="87"/>
                  </a:cubicBezTo>
                  <a:cubicBezTo>
                    <a:pt x="45" y="88"/>
                    <a:pt x="63" y="93"/>
                    <a:pt x="66" y="93"/>
                  </a:cubicBezTo>
                  <a:cubicBezTo>
                    <a:pt x="86" y="98"/>
                    <a:pt x="89" y="106"/>
                    <a:pt x="89" y="111"/>
                  </a:cubicBezTo>
                  <a:cubicBezTo>
                    <a:pt x="89" y="116"/>
                    <a:pt x="86" y="128"/>
                    <a:pt x="57" y="128"/>
                  </a:cubicBezTo>
                  <a:cubicBezTo>
                    <a:pt x="41" y="128"/>
                    <a:pt x="21" y="115"/>
                    <a:pt x="20" y="115"/>
                  </a:cubicBezTo>
                  <a:cubicBezTo>
                    <a:pt x="15" y="112"/>
                    <a:pt x="11" y="113"/>
                    <a:pt x="8" y="117"/>
                  </a:cubicBezTo>
                  <a:cubicBezTo>
                    <a:pt x="8" y="117"/>
                    <a:pt x="5" y="121"/>
                    <a:pt x="5" y="125"/>
                  </a:cubicBezTo>
                  <a:cubicBezTo>
                    <a:pt x="5" y="130"/>
                    <a:pt x="23" y="141"/>
                    <a:pt x="44" y="145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61"/>
                    <a:pt x="46" y="161"/>
                    <a:pt x="46" y="161"/>
                  </a:cubicBezTo>
                  <a:cubicBezTo>
                    <a:pt x="46" y="163"/>
                    <a:pt x="49" y="165"/>
                    <a:pt x="51" y="165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63" y="165"/>
                    <a:pt x="65" y="163"/>
                    <a:pt x="65" y="161"/>
                  </a:cubicBezTo>
                  <a:cubicBezTo>
                    <a:pt x="65" y="146"/>
                    <a:pt x="65" y="146"/>
                    <a:pt x="65" y="146"/>
                  </a:cubicBezTo>
                  <a:cubicBezTo>
                    <a:pt x="68" y="146"/>
                    <a:pt x="68" y="146"/>
                    <a:pt x="68" y="146"/>
                  </a:cubicBezTo>
                  <a:cubicBezTo>
                    <a:pt x="100" y="142"/>
                    <a:pt x="111" y="125"/>
                    <a:pt x="111" y="1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69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Actionables</a:t>
            </a:r>
            <a:r>
              <a:rPr lang="en-US" dirty="0"/>
              <a:t>: Strategic Focus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853097"/>
              </p:ext>
            </p:extLst>
          </p:nvPr>
        </p:nvGraphicFramePr>
        <p:xfrm>
          <a:off x="506504" y="1357709"/>
          <a:ext cx="6123835" cy="4631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6747424" y="3051993"/>
            <a:ext cx="1014260" cy="1014984"/>
            <a:chOff x="8045011" y="1991695"/>
            <a:chExt cx="1014260" cy="1014984"/>
          </a:xfrm>
        </p:grpSpPr>
        <p:sp>
          <p:nvSpPr>
            <p:cNvPr id="14" name="Rounded Rectangle 13"/>
            <p:cNvSpPr/>
            <p:nvPr/>
          </p:nvSpPr>
          <p:spPr>
            <a:xfrm>
              <a:off x="8045011" y="1991695"/>
              <a:ext cx="1014260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21"/>
            <p:cNvSpPr>
              <a:spLocks noChangeArrowheads="1"/>
            </p:cNvSpPr>
            <p:nvPr/>
          </p:nvSpPr>
          <p:spPr bwMode="auto">
            <a:xfrm>
              <a:off x="8094858" y="2727038"/>
              <a:ext cx="9090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REGULATIONS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6" name="Freeform 25"/>
            <p:cNvSpPr>
              <a:spLocks noEditPoints="1"/>
            </p:cNvSpPr>
            <p:nvPr/>
          </p:nvSpPr>
          <p:spPr bwMode="auto">
            <a:xfrm>
              <a:off x="8256065" y="2222581"/>
              <a:ext cx="672205" cy="440516"/>
            </a:xfrm>
            <a:custGeom>
              <a:avLst/>
              <a:gdLst>
                <a:gd name="T0" fmla="*/ 559555 w 185"/>
                <a:gd name="T1" fmla="*/ 250283 h 123"/>
                <a:gd name="T2" fmla="*/ 262169 w 185"/>
                <a:gd name="T3" fmla="*/ 117320 h 123"/>
                <a:gd name="T4" fmla="*/ 246517 w 185"/>
                <a:gd name="T5" fmla="*/ 82124 h 123"/>
                <a:gd name="T6" fmla="*/ 575207 w 185"/>
                <a:gd name="T7" fmla="*/ 46928 h 123"/>
                <a:gd name="T8" fmla="*/ 602598 w 185"/>
                <a:gd name="T9" fmla="*/ 11732 h 123"/>
                <a:gd name="T10" fmla="*/ 661292 w 185"/>
                <a:gd name="T11" fmla="*/ 211176 h 123"/>
                <a:gd name="T12" fmla="*/ 723900 w 185"/>
                <a:gd name="T13" fmla="*/ 199444 h 123"/>
                <a:gd name="T14" fmla="*/ 633902 w 185"/>
                <a:gd name="T15" fmla="*/ 0 h 123"/>
                <a:gd name="T16" fmla="*/ 19565 w 185"/>
                <a:gd name="T17" fmla="*/ 262015 h 123"/>
                <a:gd name="T18" fmla="*/ 82172 w 185"/>
                <a:gd name="T19" fmla="*/ 46928 h 123"/>
                <a:gd name="T20" fmla="*/ 35217 w 185"/>
                <a:gd name="T21" fmla="*/ 27375 h 123"/>
                <a:gd name="T22" fmla="*/ 3913 w 185"/>
                <a:gd name="T23" fmla="*/ 238551 h 123"/>
                <a:gd name="T24" fmla="*/ 250430 w 185"/>
                <a:gd name="T25" fmla="*/ 402800 h 123"/>
                <a:gd name="T26" fmla="*/ 223039 w 185"/>
                <a:gd name="T27" fmla="*/ 437996 h 123"/>
                <a:gd name="T28" fmla="*/ 266082 w 185"/>
                <a:gd name="T29" fmla="*/ 469281 h 123"/>
                <a:gd name="T30" fmla="*/ 293473 w 185"/>
                <a:gd name="T31" fmla="*/ 437996 h 123"/>
                <a:gd name="T32" fmla="*/ 168258 w 185"/>
                <a:gd name="T33" fmla="*/ 437996 h 123"/>
                <a:gd name="T34" fmla="*/ 230865 w 185"/>
                <a:gd name="T35" fmla="*/ 355871 h 123"/>
                <a:gd name="T36" fmla="*/ 176084 w 185"/>
                <a:gd name="T37" fmla="*/ 383246 h 123"/>
                <a:gd name="T38" fmla="*/ 109563 w 185"/>
                <a:gd name="T39" fmla="*/ 355871 h 123"/>
                <a:gd name="T40" fmla="*/ 148693 w 185"/>
                <a:gd name="T41" fmla="*/ 387157 h 123"/>
                <a:gd name="T42" fmla="*/ 183910 w 185"/>
                <a:gd name="T43" fmla="*/ 305033 h 123"/>
                <a:gd name="T44" fmla="*/ 129128 w 185"/>
                <a:gd name="T45" fmla="*/ 332407 h 123"/>
                <a:gd name="T46" fmla="*/ 101737 w 185"/>
                <a:gd name="T47" fmla="*/ 340229 h 123"/>
                <a:gd name="T48" fmla="*/ 97824 w 185"/>
                <a:gd name="T49" fmla="*/ 262015 h 123"/>
                <a:gd name="T50" fmla="*/ 82172 w 185"/>
                <a:gd name="T51" fmla="*/ 277658 h 123"/>
                <a:gd name="T52" fmla="*/ 66521 w 185"/>
                <a:gd name="T53" fmla="*/ 332407 h 123"/>
                <a:gd name="T54" fmla="*/ 547816 w 185"/>
                <a:gd name="T55" fmla="*/ 301122 h 123"/>
                <a:gd name="T56" fmla="*/ 367819 w 185"/>
                <a:gd name="T57" fmla="*/ 109499 h 123"/>
                <a:gd name="T58" fmla="*/ 262169 w 185"/>
                <a:gd name="T59" fmla="*/ 132963 h 123"/>
                <a:gd name="T60" fmla="*/ 238691 w 185"/>
                <a:gd name="T61" fmla="*/ 66481 h 123"/>
                <a:gd name="T62" fmla="*/ 117389 w 185"/>
                <a:gd name="T63" fmla="*/ 230730 h 123"/>
                <a:gd name="T64" fmla="*/ 191736 w 185"/>
                <a:gd name="T65" fmla="*/ 293301 h 123"/>
                <a:gd name="T66" fmla="*/ 262169 w 185"/>
                <a:gd name="T67" fmla="*/ 375425 h 123"/>
                <a:gd name="T68" fmla="*/ 324777 w 185"/>
                <a:gd name="T69" fmla="*/ 441906 h 123"/>
                <a:gd name="T70" fmla="*/ 344342 w 185"/>
                <a:gd name="T71" fmla="*/ 449728 h 123"/>
                <a:gd name="T72" fmla="*/ 363906 w 185"/>
                <a:gd name="T73" fmla="*/ 410621 h 123"/>
                <a:gd name="T74" fmla="*/ 301299 w 185"/>
                <a:gd name="T75" fmla="*/ 344139 h 123"/>
                <a:gd name="T76" fmla="*/ 406949 w 185"/>
                <a:gd name="T77" fmla="*/ 414532 h 123"/>
                <a:gd name="T78" fmla="*/ 426514 w 185"/>
                <a:gd name="T79" fmla="*/ 363693 h 123"/>
                <a:gd name="T80" fmla="*/ 371732 w 185"/>
                <a:gd name="T81" fmla="*/ 320675 h 123"/>
                <a:gd name="T82" fmla="*/ 383471 w 185"/>
                <a:gd name="T83" fmla="*/ 305033 h 123"/>
                <a:gd name="T84" fmla="*/ 496948 w 185"/>
                <a:gd name="T85" fmla="*/ 359782 h 123"/>
                <a:gd name="T86" fmla="*/ 473470 w 185"/>
                <a:gd name="T87" fmla="*/ 301122 h 123"/>
                <a:gd name="T88" fmla="*/ 434340 w 185"/>
                <a:gd name="T89" fmla="*/ 258105 h 123"/>
                <a:gd name="T90" fmla="*/ 547816 w 185"/>
                <a:gd name="T91" fmla="*/ 301122 h 12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5" h="123">
                  <a:moveTo>
                    <a:pt x="147" y="12"/>
                  </a:moveTo>
                  <a:cubicBezTo>
                    <a:pt x="164" y="55"/>
                    <a:pt x="164" y="55"/>
                    <a:pt x="164" y="55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32" y="54"/>
                    <a:pt x="97" y="24"/>
                    <a:pt x="94" y="24"/>
                  </a:cubicBezTo>
                  <a:cubicBezTo>
                    <a:pt x="92" y="24"/>
                    <a:pt x="81" y="28"/>
                    <a:pt x="80" y="28"/>
                  </a:cubicBezTo>
                  <a:cubicBezTo>
                    <a:pt x="80" y="28"/>
                    <a:pt x="73" y="30"/>
                    <a:pt x="67" y="30"/>
                  </a:cubicBezTo>
                  <a:cubicBezTo>
                    <a:pt x="65" y="30"/>
                    <a:pt x="63" y="30"/>
                    <a:pt x="61" y="29"/>
                  </a:cubicBezTo>
                  <a:cubicBezTo>
                    <a:pt x="60" y="28"/>
                    <a:pt x="59" y="27"/>
                    <a:pt x="59" y="26"/>
                  </a:cubicBezTo>
                  <a:cubicBezTo>
                    <a:pt x="59" y="23"/>
                    <a:pt x="62" y="21"/>
                    <a:pt x="63" y="21"/>
                  </a:cubicBezTo>
                  <a:cubicBezTo>
                    <a:pt x="72" y="16"/>
                    <a:pt x="97" y="6"/>
                    <a:pt x="99" y="6"/>
                  </a:cubicBezTo>
                  <a:cubicBezTo>
                    <a:pt x="99" y="6"/>
                    <a:pt x="99" y="6"/>
                    <a:pt x="100" y="6"/>
                  </a:cubicBezTo>
                  <a:cubicBezTo>
                    <a:pt x="106" y="6"/>
                    <a:pt x="143" y="11"/>
                    <a:pt x="147" y="12"/>
                  </a:cubicBezTo>
                  <a:close/>
                  <a:moveTo>
                    <a:pt x="162" y="0"/>
                  </a:moveTo>
                  <a:cubicBezTo>
                    <a:pt x="162" y="0"/>
                    <a:pt x="161" y="0"/>
                    <a:pt x="161" y="0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2" y="4"/>
                    <a:pt x="151" y="4"/>
                    <a:pt x="151" y="6"/>
                  </a:cubicBezTo>
                  <a:cubicBezTo>
                    <a:pt x="150" y="7"/>
                    <a:pt x="150" y="8"/>
                    <a:pt x="151" y="9"/>
                  </a:cubicBezTo>
                  <a:cubicBezTo>
                    <a:pt x="169" y="54"/>
                    <a:pt x="169" y="54"/>
                    <a:pt x="169" y="54"/>
                  </a:cubicBezTo>
                  <a:cubicBezTo>
                    <a:pt x="170" y="56"/>
                    <a:pt x="172" y="58"/>
                    <a:pt x="175" y="57"/>
                  </a:cubicBezTo>
                  <a:cubicBezTo>
                    <a:pt x="182" y="54"/>
                    <a:pt x="182" y="54"/>
                    <a:pt x="182" y="54"/>
                  </a:cubicBezTo>
                  <a:cubicBezTo>
                    <a:pt x="183" y="54"/>
                    <a:pt x="184" y="53"/>
                    <a:pt x="185" y="51"/>
                  </a:cubicBezTo>
                  <a:cubicBezTo>
                    <a:pt x="185" y="50"/>
                    <a:pt x="185" y="49"/>
                    <a:pt x="185" y="48"/>
                  </a:cubicBezTo>
                  <a:cubicBezTo>
                    <a:pt x="167" y="3"/>
                    <a:pt x="167" y="3"/>
                    <a:pt x="167" y="3"/>
                  </a:cubicBezTo>
                  <a:cubicBezTo>
                    <a:pt x="166" y="1"/>
                    <a:pt x="164" y="0"/>
                    <a:pt x="162" y="0"/>
                  </a:cubicBezTo>
                  <a:close/>
                  <a:moveTo>
                    <a:pt x="1" y="61"/>
                  </a:moveTo>
                  <a:cubicBezTo>
                    <a:pt x="0" y="63"/>
                    <a:pt x="1" y="64"/>
                    <a:pt x="2" y="65"/>
                  </a:cubicBezTo>
                  <a:cubicBezTo>
                    <a:pt x="3" y="66"/>
                    <a:pt x="4" y="66"/>
                    <a:pt x="5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5" y="67"/>
                    <a:pt x="17" y="65"/>
                    <a:pt x="18" y="63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2" y="11"/>
                    <a:pt x="21" y="10"/>
                    <a:pt x="20" y="9"/>
                  </a:cubicBezTo>
                  <a:cubicBezTo>
                    <a:pt x="19" y="8"/>
                    <a:pt x="18" y="7"/>
                    <a:pt x="1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7" y="7"/>
                    <a:pt x="5" y="9"/>
                    <a:pt x="4" y="11"/>
                  </a:cubicBezTo>
                  <a:lnTo>
                    <a:pt x="1" y="61"/>
                  </a:lnTo>
                  <a:close/>
                  <a:moveTo>
                    <a:pt x="76" y="106"/>
                  </a:moveTo>
                  <a:cubicBezTo>
                    <a:pt x="76" y="105"/>
                    <a:pt x="75" y="103"/>
                    <a:pt x="73" y="102"/>
                  </a:cubicBezTo>
                  <a:cubicBezTo>
                    <a:pt x="70" y="99"/>
                    <a:pt x="67" y="100"/>
                    <a:pt x="64" y="103"/>
                  </a:cubicBezTo>
                  <a:cubicBezTo>
                    <a:pt x="61" y="107"/>
                    <a:pt x="61" y="107"/>
                    <a:pt x="61" y="107"/>
                  </a:cubicBezTo>
                  <a:cubicBezTo>
                    <a:pt x="60" y="108"/>
                    <a:pt x="60" y="108"/>
                    <a:pt x="60" y="108"/>
                  </a:cubicBezTo>
                  <a:cubicBezTo>
                    <a:pt x="57" y="112"/>
                    <a:pt x="57" y="112"/>
                    <a:pt x="57" y="112"/>
                  </a:cubicBezTo>
                  <a:cubicBezTo>
                    <a:pt x="53" y="117"/>
                    <a:pt x="57" y="120"/>
                    <a:pt x="58" y="121"/>
                  </a:cubicBezTo>
                  <a:cubicBezTo>
                    <a:pt x="60" y="123"/>
                    <a:pt x="61" y="123"/>
                    <a:pt x="63" y="123"/>
                  </a:cubicBezTo>
                  <a:cubicBezTo>
                    <a:pt x="64" y="123"/>
                    <a:pt x="66" y="122"/>
                    <a:pt x="68" y="120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5" y="112"/>
                    <a:pt x="75" y="112"/>
                    <a:pt x="75" y="112"/>
                  </a:cubicBezTo>
                  <a:cubicBezTo>
                    <a:pt x="76" y="110"/>
                    <a:pt x="77" y="108"/>
                    <a:pt x="76" y="106"/>
                  </a:cubicBezTo>
                  <a:close/>
                  <a:moveTo>
                    <a:pt x="40" y="103"/>
                  </a:moveTo>
                  <a:cubicBezTo>
                    <a:pt x="38" y="106"/>
                    <a:pt x="39" y="109"/>
                    <a:pt x="43" y="112"/>
                  </a:cubicBezTo>
                  <a:cubicBezTo>
                    <a:pt x="46" y="115"/>
                    <a:pt x="49" y="115"/>
                    <a:pt x="52" y="111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5" y="96"/>
                    <a:pt x="61" y="92"/>
                    <a:pt x="59" y="91"/>
                  </a:cubicBezTo>
                  <a:cubicBezTo>
                    <a:pt x="56" y="88"/>
                    <a:pt x="53" y="89"/>
                    <a:pt x="50" y="92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lnTo>
                    <a:pt x="40" y="103"/>
                  </a:lnTo>
                  <a:close/>
                  <a:moveTo>
                    <a:pt x="28" y="91"/>
                  </a:moveTo>
                  <a:cubicBezTo>
                    <a:pt x="26" y="92"/>
                    <a:pt x="26" y="94"/>
                    <a:pt x="26" y="96"/>
                  </a:cubicBezTo>
                  <a:cubicBezTo>
                    <a:pt x="26" y="98"/>
                    <a:pt x="27" y="99"/>
                    <a:pt x="29" y="101"/>
                  </a:cubicBezTo>
                  <a:cubicBezTo>
                    <a:pt x="32" y="103"/>
                    <a:pt x="35" y="103"/>
                    <a:pt x="38" y="9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9" y="86"/>
                    <a:pt x="50" y="84"/>
                    <a:pt x="50" y="83"/>
                  </a:cubicBezTo>
                  <a:cubicBezTo>
                    <a:pt x="49" y="81"/>
                    <a:pt x="48" y="79"/>
                    <a:pt x="47" y="78"/>
                  </a:cubicBezTo>
                  <a:cubicBezTo>
                    <a:pt x="43" y="75"/>
                    <a:pt x="40" y="76"/>
                    <a:pt x="37" y="79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2" y="86"/>
                    <a:pt x="32" y="86"/>
                    <a:pt x="32" y="86"/>
                  </a:cubicBezTo>
                  <a:lnTo>
                    <a:pt x="28" y="91"/>
                  </a:lnTo>
                  <a:close/>
                  <a:moveTo>
                    <a:pt x="26" y="87"/>
                  </a:moveTo>
                  <a:cubicBezTo>
                    <a:pt x="35" y="75"/>
                    <a:pt x="35" y="75"/>
                    <a:pt x="35" y="75"/>
                  </a:cubicBezTo>
                  <a:cubicBezTo>
                    <a:pt x="39" y="70"/>
                    <a:pt x="35" y="66"/>
                    <a:pt x="34" y="65"/>
                  </a:cubicBezTo>
                  <a:cubicBezTo>
                    <a:pt x="31" y="63"/>
                    <a:pt x="28" y="63"/>
                    <a:pt x="25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5" y="78"/>
                    <a:pt x="14" y="80"/>
                    <a:pt x="14" y="82"/>
                  </a:cubicBezTo>
                  <a:cubicBezTo>
                    <a:pt x="15" y="84"/>
                    <a:pt x="16" y="85"/>
                    <a:pt x="17" y="85"/>
                  </a:cubicBezTo>
                  <a:cubicBezTo>
                    <a:pt x="18" y="87"/>
                    <a:pt x="20" y="88"/>
                    <a:pt x="22" y="88"/>
                  </a:cubicBezTo>
                  <a:cubicBezTo>
                    <a:pt x="23" y="88"/>
                    <a:pt x="24" y="88"/>
                    <a:pt x="26" y="87"/>
                  </a:cubicBezTo>
                  <a:close/>
                  <a:moveTo>
                    <a:pt x="140" y="77"/>
                  </a:moveTo>
                  <a:cubicBezTo>
                    <a:pt x="142" y="74"/>
                    <a:pt x="144" y="70"/>
                    <a:pt x="139" y="67"/>
                  </a:cubicBezTo>
                  <a:cubicBezTo>
                    <a:pt x="136" y="64"/>
                    <a:pt x="136" y="64"/>
                    <a:pt x="136" y="64"/>
                  </a:cubicBezTo>
                  <a:cubicBezTo>
                    <a:pt x="119" y="49"/>
                    <a:pt x="98" y="31"/>
                    <a:pt x="94" y="28"/>
                  </a:cubicBezTo>
                  <a:cubicBezTo>
                    <a:pt x="91" y="29"/>
                    <a:pt x="86" y="31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74" y="34"/>
                    <a:pt x="67" y="34"/>
                  </a:cubicBezTo>
                  <a:cubicBezTo>
                    <a:pt x="64" y="34"/>
                    <a:pt x="61" y="34"/>
                    <a:pt x="59" y="33"/>
                  </a:cubicBezTo>
                  <a:cubicBezTo>
                    <a:pt x="55" y="30"/>
                    <a:pt x="55" y="27"/>
                    <a:pt x="55" y="25"/>
                  </a:cubicBezTo>
                  <a:cubicBezTo>
                    <a:pt x="55" y="22"/>
                    <a:pt x="58" y="18"/>
                    <a:pt x="61" y="17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63"/>
                    <a:pt x="22" y="63"/>
                    <a:pt x="22" y="63"/>
                  </a:cubicBezTo>
                  <a:cubicBezTo>
                    <a:pt x="25" y="60"/>
                    <a:pt x="28" y="59"/>
                    <a:pt x="30" y="59"/>
                  </a:cubicBezTo>
                  <a:cubicBezTo>
                    <a:pt x="32" y="59"/>
                    <a:pt x="35" y="60"/>
                    <a:pt x="37" y="62"/>
                  </a:cubicBezTo>
                  <a:cubicBezTo>
                    <a:pt x="40" y="65"/>
                    <a:pt x="42" y="68"/>
                    <a:pt x="41" y="72"/>
                  </a:cubicBezTo>
                  <a:cubicBezTo>
                    <a:pt x="44" y="72"/>
                    <a:pt x="47" y="73"/>
                    <a:pt x="49" y="75"/>
                  </a:cubicBezTo>
                  <a:cubicBezTo>
                    <a:pt x="53" y="77"/>
                    <a:pt x="54" y="81"/>
                    <a:pt x="54" y="85"/>
                  </a:cubicBezTo>
                  <a:cubicBezTo>
                    <a:pt x="57" y="84"/>
                    <a:pt x="60" y="85"/>
                    <a:pt x="62" y="87"/>
                  </a:cubicBezTo>
                  <a:cubicBezTo>
                    <a:pt x="65" y="90"/>
                    <a:pt x="67" y="93"/>
                    <a:pt x="67" y="96"/>
                  </a:cubicBezTo>
                  <a:cubicBezTo>
                    <a:pt x="70" y="95"/>
                    <a:pt x="73" y="96"/>
                    <a:pt x="76" y="99"/>
                  </a:cubicBezTo>
                  <a:cubicBezTo>
                    <a:pt x="80" y="102"/>
                    <a:pt x="82" y="106"/>
                    <a:pt x="80" y="111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3" y="113"/>
                    <a:pt x="84" y="114"/>
                    <a:pt x="84" y="114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5" y="115"/>
                    <a:pt x="86" y="115"/>
                    <a:pt x="88" y="115"/>
                  </a:cubicBezTo>
                  <a:cubicBezTo>
                    <a:pt x="90" y="115"/>
                    <a:pt x="91" y="114"/>
                    <a:pt x="92" y="113"/>
                  </a:cubicBezTo>
                  <a:cubicBezTo>
                    <a:pt x="94" y="110"/>
                    <a:pt x="96" y="108"/>
                    <a:pt x="93" y="105"/>
                  </a:cubicBezTo>
                  <a:cubicBezTo>
                    <a:pt x="93" y="105"/>
                    <a:pt x="93" y="105"/>
                    <a:pt x="93" y="105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91"/>
                    <a:pt x="76" y="91"/>
                    <a:pt x="76" y="90"/>
                  </a:cubicBezTo>
                  <a:cubicBezTo>
                    <a:pt x="76" y="89"/>
                    <a:pt x="77" y="89"/>
                    <a:pt x="77" y="88"/>
                  </a:cubicBezTo>
                  <a:cubicBezTo>
                    <a:pt x="78" y="87"/>
                    <a:pt x="80" y="87"/>
                    <a:pt x="81" y="88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2" y="106"/>
                    <a:pt x="103" y="106"/>
                    <a:pt x="104" y="106"/>
                  </a:cubicBezTo>
                  <a:cubicBezTo>
                    <a:pt x="106" y="106"/>
                    <a:pt x="108" y="105"/>
                    <a:pt x="110" y="103"/>
                  </a:cubicBezTo>
                  <a:cubicBezTo>
                    <a:pt x="111" y="102"/>
                    <a:pt x="112" y="100"/>
                    <a:pt x="112" y="98"/>
                  </a:cubicBezTo>
                  <a:cubicBezTo>
                    <a:pt x="111" y="97"/>
                    <a:pt x="110" y="95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95" y="82"/>
                    <a:pt x="95" y="82"/>
                    <a:pt x="95" y="82"/>
                  </a:cubicBezTo>
                  <a:cubicBezTo>
                    <a:pt x="94" y="82"/>
                    <a:pt x="94" y="81"/>
                    <a:pt x="94" y="80"/>
                  </a:cubicBezTo>
                  <a:cubicBezTo>
                    <a:pt x="94" y="80"/>
                    <a:pt x="94" y="79"/>
                    <a:pt x="95" y="79"/>
                  </a:cubicBezTo>
                  <a:cubicBezTo>
                    <a:pt x="95" y="78"/>
                    <a:pt x="97" y="77"/>
                    <a:pt x="98" y="78"/>
                  </a:cubicBezTo>
                  <a:cubicBezTo>
                    <a:pt x="117" y="93"/>
                    <a:pt x="117" y="93"/>
                    <a:pt x="117" y="93"/>
                  </a:cubicBezTo>
                  <a:cubicBezTo>
                    <a:pt x="118" y="95"/>
                    <a:pt x="120" y="95"/>
                    <a:pt x="121" y="95"/>
                  </a:cubicBezTo>
                  <a:cubicBezTo>
                    <a:pt x="123" y="95"/>
                    <a:pt x="125" y="94"/>
                    <a:pt x="127" y="92"/>
                  </a:cubicBezTo>
                  <a:cubicBezTo>
                    <a:pt x="129" y="90"/>
                    <a:pt x="129" y="88"/>
                    <a:pt x="129" y="87"/>
                  </a:cubicBezTo>
                  <a:cubicBezTo>
                    <a:pt x="129" y="85"/>
                    <a:pt x="128" y="83"/>
                    <a:pt x="126" y="82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0" y="69"/>
                    <a:pt x="110" y="67"/>
                    <a:pt x="111" y="66"/>
                  </a:cubicBezTo>
                  <a:cubicBezTo>
                    <a:pt x="111" y="65"/>
                    <a:pt x="113" y="65"/>
                    <a:pt x="114" y="66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33" y="81"/>
                    <a:pt x="137" y="80"/>
                    <a:pt x="140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45738" y="1475588"/>
            <a:ext cx="1014984" cy="1014984"/>
            <a:chOff x="8065870" y="4703223"/>
            <a:chExt cx="1014984" cy="1014984"/>
          </a:xfrm>
        </p:grpSpPr>
        <p:sp>
          <p:nvSpPr>
            <p:cNvPr id="18" name="Rounded Rectangle 17"/>
            <p:cNvSpPr/>
            <p:nvPr/>
          </p:nvSpPr>
          <p:spPr>
            <a:xfrm>
              <a:off x="8065870" y="4703223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8094204" y="5323728"/>
              <a:ext cx="96506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TECHNICAL CAPABILITIES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20" name="Freeform 33"/>
            <p:cNvSpPr>
              <a:spLocks noEditPoints="1"/>
            </p:cNvSpPr>
            <p:nvPr/>
          </p:nvSpPr>
          <p:spPr bwMode="auto">
            <a:xfrm>
              <a:off x="8302148" y="4753545"/>
              <a:ext cx="546552" cy="539031"/>
            </a:xfrm>
            <a:custGeom>
              <a:avLst/>
              <a:gdLst>
                <a:gd name="T0" fmla="*/ 287651 w 167"/>
                <a:gd name="T1" fmla="*/ 681056 h 167"/>
                <a:gd name="T2" fmla="*/ 232659 w 167"/>
                <a:gd name="T3" fmla="*/ 587992 h 167"/>
                <a:gd name="T4" fmla="*/ 126905 w 167"/>
                <a:gd name="T5" fmla="*/ 626064 h 167"/>
                <a:gd name="T6" fmla="*/ 114215 w 167"/>
                <a:gd name="T7" fmla="*/ 482238 h 167"/>
                <a:gd name="T8" fmla="*/ 93064 w 167"/>
                <a:gd name="T9" fmla="*/ 427246 h 167"/>
                <a:gd name="T10" fmla="*/ 0 w 167"/>
                <a:gd name="T11" fmla="*/ 317262 h 167"/>
                <a:gd name="T12" fmla="*/ 101524 w 167"/>
                <a:gd name="T13" fmla="*/ 270730 h 167"/>
                <a:gd name="T14" fmla="*/ 76143 w 167"/>
                <a:gd name="T15" fmla="*/ 169206 h 167"/>
                <a:gd name="T16" fmla="*/ 164977 w 167"/>
                <a:gd name="T17" fmla="*/ 76143 h 167"/>
                <a:gd name="T18" fmla="*/ 270731 w 167"/>
                <a:gd name="T19" fmla="*/ 101524 h 167"/>
                <a:gd name="T20" fmla="*/ 317263 w 167"/>
                <a:gd name="T21" fmla="*/ 0 h 167"/>
                <a:gd name="T22" fmla="*/ 427247 w 167"/>
                <a:gd name="T23" fmla="*/ 97294 h 167"/>
                <a:gd name="T24" fmla="*/ 482239 w 167"/>
                <a:gd name="T25" fmla="*/ 118445 h 167"/>
                <a:gd name="T26" fmla="*/ 626065 w 167"/>
                <a:gd name="T27" fmla="*/ 126905 h 167"/>
                <a:gd name="T28" fmla="*/ 587993 w 167"/>
                <a:gd name="T29" fmla="*/ 232659 h 167"/>
                <a:gd name="T30" fmla="*/ 681057 w 167"/>
                <a:gd name="T31" fmla="*/ 287651 h 167"/>
                <a:gd name="T32" fmla="*/ 706438 w 167"/>
                <a:gd name="T33" fmla="*/ 389175 h 167"/>
                <a:gd name="T34" fmla="*/ 604914 w 167"/>
                <a:gd name="T35" fmla="*/ 435707 h 167"/>
                <a:gd name="T36" fmla="*/ 630295 w 167"/>
                <a:gd name="T37" fmla="*/ 541461 h 167"/>
                <a:gd name="T38" fmla="*/ 537231 w 167"/>
                <a:gd name="T39" fmla="*/ 630294 h 167"/>
                <a:gd name="T40" fmla="*/ 431477 w 167"/>
                <a:gd name="T41" fmla="*/ 604913 h 167"/>
                <a:gd name="T42" fmla="*/ 384945 w 167"/>
                <a:gd name="T43" fmla="*/ 706437 h 167"/>
                <a:gd name="T44" fmla="*/ 397636 w 167"/>
                <a:gd name="T45" fmla="*/ 604913 h 167"/>
                <a:gd name="T46" fmla="*/ 499160 w 167"/>
                <a:gd name="T47" fmla="*/ 562612 h 167"/>
                <a:gd name="T48" fmla="*/ 562612 w 167"/>
                <a:gd name="T49" fmla="*/ 503389 h 167"/>
                <a:gd name="T50" fmla="*/ 604914 w 167"/>
                <a:gd name="T51" fmla="*/ 397635 h 167"/>
                <a:gd name="T52" fmla="*/ 604914 w 167"/>
                <a:gd name="T53" fmla="*/ 308802 h 167"/>
                <a:gd name="T54" fmla="*/ 562612 w 167"/>
                <a:gd name="T55" fmla="*/ 207278 h 167"/>
                <a:gd name="T56" fmla="*/ 499160 w 167"/>
                <a:gd name="T57" fmla="*/ 143825 h 167"/>
                <a:gd name="T58" fmla="*/ 397636 w 167"/>
                <a:gd name="T59" fmla="*/ 101524 h 167"/>
                <a:gd name="T60" fmla="*/ 308802 w 167"/>
                <a:gd name="T61" fmla="*/ 101524 h 167"/>
                <a:gd name="T62" fmla="*/ 203048 w 167"/>
                <a:gd name="T63" fmla="*/ 143825 h 167"/>
                <a:gd name="T64" fmla="*/ 143826 w 167"/>
                <a:gd name="T65" fmla="*/ 207278 h 167"/>
                <a:gd name="T66" fmla="*/ 97294 w 167"/>
                <a:gd name="T67" fmla="*/ 308802 h 167"/>
                <a:gd name="T68" fmla="*/ 97294 w 167"/>
                <a:gd name="T69" fmla="*/ 397635 h 167"/>
                <a:gd name="T70" fmla="*/ 143826 w 167"/>
                <a:gd name="T71" fmla="*/ 503389 h 167"/>
                <a:gd name="T72" fmla="*/ 203048 w 167"/>
                <a:gd name="T73" fmla="*/ 562612 h 167"/>
                <a:gd name="T74" fmla="*/ 308802 w 167"/>
                <a:gd name="T75" fmla="*/ 604913 h 167"/>
                <a:gd name="T76" fmla="*/ 101524 w 167"/>
                <a:gd name="T77" fmla="*/ 558381 h 167"/>
                <a:gd name="T78" fmla="*/ 672597 w 167"/>
                <a:gd name="T79" fmla="*/ 389175 h 167"/>
                <a:gd name="T80" fmla="*/ 29611 w 167"/>
                <a:gd name="T81" fmla="*/ 389175 h 167"/>
                <a:gd name="T82" fmla="*/ 29611 w 167"/>
                <a:gd name="T83" fmla="*/ 384945 h 167"/>
                <a:gd name="T84" fmla="*/ 558382 w 167"/>
                <a:gd name="T85" fmla="*/ 101524 h 167"/>
                <a:gd name="T86" fmla="*/ 554152 w 167"/>
                <a:gd name="T87" fmla="*/ 101524 h 167"/>
                <a:gd name="T88" fmla="*/ 253810 w 167"/>
                <a:gd name="T89" fmla="*/ 452627 h 167"/>
                <a:gd name="T90" fmla="*/ 452628 w 167"/>
                <a:gd name="T91" fmla="*/ 253810 h 167"/>
                <a:gd name="T92" fmla="*/ 351104 w 167"/>
                <a:gd name="T93" fmla="*/ 494929 h 167"/>
                <a:gd name="T94" fmla="*/ 245350 w 167"/>
                <a:gd name="T95" fmla="*/ 329953 h 167"/>
                <a:gd name="T96" fmla="*/ 376485 w 167"/>
                <a:gd name="T97" fmla="*/ 461088 h 167"/>
                <a:gd name="T98" fmla="*/ 351104 w 167"/>
                <a:gd name="T99" fmla="*/ 245349 h 16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67" h="167">
                  <a:moveTo>
                    <a:pt x="91" y="167"/>
                  </a:moveTo>
                  <a:cubicBezTo>
                    <a:pt x="75" y="167"/>
                    <a:pt x="75" y="167"/>
                    <a:pt x="75" y="167"/>
                  </a:cubicBezTo>
                  <a:cubicBezTo>
                    <a:pt x="72" y="167"/>
                    <a:pt x="68" y="164"/>
                    <a:pt x="68" y="161"/>
                  </a:cubicBezTo>
                  <a:cubicBezTo>
                    <a:pt x="65" y="145"/>
                    <a:pt x="65" y="145"/>
                    <a:pt x="65" y="145"/>
                  </a:cubicBezTo>
                  <a:cubicBezTo>
                    <a:pt x="65" y="144"/>
                    <a:pt x="65" y="143"/>
                    <a:pt x="64" y="143"/>
                  </a:cubicBezTo>
                  <a:cubicBezTo>
                    <a:pt x="61" y="142"/>
                    <a:pt x="58" y="141"/>
                    <a:pt x="55" y="139"/>
                  </a:cubicBezTo>
                  <a:cubicBezTo>
                    <a:pt x="54" y="139"/>
                    <a:pt x="53" y="139"/>
                    <a:pt x="53" y="139"/>
                  </a:cubicBezTo>
                  <a:cubicBezTo>
                    <a:pt x="39" y="149"/>
                    <a:pt x="39" y="149"/>
                    <a:pt x="39" y="149"/>
                  </a:cubicBezTo>
                  <a:cubicBezTo>
                    <a:pt x="37" y="151"/>
                    <a:pt x="32" y="151"/>
                    <a:pt x="30" y="148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4"/>
                    <a:pt x="16" y="130"/>
                    <a:pt x="18" y="128"/>
                  </a:cubicBezTo>
                  <a:cubicBezTo>
                    <a:pt x="27" y="114"/>
                    <a:pt x="27" y="114"/>
                    <a:pt x="27" y="114"/>
                  </a:cubicBezTo>
                  <a:cubicBezTo>
                    <a:pt x="28" y="114"/>
                    <a:pt x="28" y="113"/>
                    <a:pt x="28" y="112"/>
                  </a:cubicBezTo>
                  <a:cubicBezTo>
                    <a:pt x="26" y="109"/>
                    <a:pt x="25" y="106"/>
                    <a:pt x="24" y="103"/>
                  </a:cubicBezTo>
                  <a:cubicBezTo>
                    <a:pt x="23" y="102"/>
                    <a:pt x="23" y="102"/>
                    <a:pt x="22" y="101"/>
                  </a:cubicBezTo>
                  <a:cubicBezTo>
                    <a:pt x="6" y="99"/>
                    <a:pt x="6" y="99"/>
                    <a:pt x="6" y="99"/>
                  </a:cubicBezTo>
                  <a:cubicBezTo>
                    <a:pt x="2" y="98"/>
                    <a:pt x="0" y="95"/>
                    <a:pt x="0" y="92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2"/>
                    <a:pt x="2" y="69"/>
                    <a:pt x="6" y="68"/>
                  </a:cubicBezTo>
                  <a:cubicBezTo>
                    <a:pt x="22" y="66"/>
                    <a:pt x="22" y="66"/>
                    <a:pt x="22" y="66"/>
                  </a:cubicBezTo>
                  <a:cubicBezTo>
                    <a:pt x="23" y="66"/>
                    <a:pt x="23" y="65"/>
                    <a:pt x="24" y="64"/>
                  </a:cubicBezTo>
                  <a:cubicBezTo>
                    <a:pt x="25" y="61"/>
                    <a:pt x="26" y="58"/>
                    <a:pt x="28" y="55"/>
                  </a:cubicBezTo>
                  <a:cubicBezTo>
                    <a:pt x="28" y="54"/>
                    <a:pt x="28" y="54"/>
                    <a:pt x="27" y="53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37"/>
                    <a:pt x="16" y="33"/>
                    <a:pt x="18" y="30"/>
                  </a:cubicBezTo>
                  <a:cubicBezTo>
                    <a:pt x="30" y="19"/>
                    <a:pt x="30" y="19"/>
                    <a:pt x="30" y="19"/>
                  </a:cubicBezTo>
                  <a:cubicBezTo>
                    <a:pt x="32" y="16"/>
                    <a:pt x="37" y="16"/>
                    <a:pt x="39" y="18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3" y="28"/>
                    <a:pt x="54" y="28"/>
                    <a:pt x="55" y="28"/>
                  </a:cubicBezTo>
                  <a:cubicBezTo>
                    <a:pt x="58" y="26"/>
                    <a:pt x="61" y="25"/>
                    <a:pt x="64" y="24"/>
                  </a:cubicBezTo>
                  <a:cubicBezTo>
                    <a:pt x="65" y="24"/>
                    <a:pt x="65" y="23"/>
                    <a:pt x="65" y="23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3"/>
                    <a:pt x="72" y="0"/>
                    <a:pt x="75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5" y="0"/>
                    <a:pt x="98" y="3"/>
                    <a:pt x="99" y="6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2" y="24"/>
                    <a:pt x="102" y="24"/>
                  </a:cubicBezTo>
                  <a:cubicBezTo>
                    <a:pt x="106" y="25"/>
                    <a:pt x="109" y="26"/>
                    <a:pt x="112" y="28"/>
                  </a:cubicBezTo>
                  <a:cubicBezTo>
                    <a:pt x="112" y="28"/>
                    <a:pt x="113" y="28"/>
                    <a:pt x="114" y="28"/>
                  </a:cubicBezTo>
                  <a:cubicBezTo>
                    <a:pt x="127" y="18"/>
                    <a:pt x="127" y="18"/>
                    <a:pt x="127" y="18"/>
                  </a:cubicBezTo>
                  <a:cubicBezTo>
                    <a:pt x="130" y="16"/>
                    <a:pt x="134" y="16"/>
                    <a:pt x="137" y="19"/>
                  </a:cubicBezTo>
                  <a:cubicBezTo>
                    <a:pt x="148" y="30"/>
                    <a:pt x="148" y="30"/>
                    <a:pt x="148" y="30"/>
                  </a:cubicBezTo>
                  <a:cubicBezTo>
                    <a:pt x="150" y="33"/>
                    <a:pt x="151" y="37"/>
                    <a:pt x="149" y="40"/>
                  </a:cubicBezTo>
                  <a:cubicBezTo>
                    <a:pt x="139" y="53"/>
                    <a:pt x="139" y="53"/>
                    <a:pt x="139" y="53"/>
                  </a:cubicBezTo>
                  <a:cubicBezTo>
                    <a:pt x="139" y="54"/>
                    <a:pt x="139" y="54"/>
                    <a:pt x="139" y="55"/>
                  </a:cubicBezTo>
                  <a:cubicBezTo>
                    <a:pt x="140" y="58"/>
                    <a:pt x="142" y="61"/>
                    <a:pt x="143" y="64"/>
                  </a:cubicBezTo>
                  <a:cubicBezTo>
                    <a:pt x="143" y="65"/>
                    <a:pt x="144" y="66"/>
                    <a:pt x="144" y="66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4" y="69"/>
                    <a:pt x="167" y="72"/>
                    <a:pt x="167" y="75"/>
                  </a:cubicBezTo>
                  <a:cubicBezTo>
                    <a:pt x="167" y="92"/>
                    <a:pt x="167" y="92"/>
                    <a:pt x="167" y="92"/>
                  </a:cubicBezTo>
                  <a:cubicBezTo>
                    <a:pt x="167" y="95"/>
                    <a:pt x="164" y="98"/>
                    <a:pt x="161" y="99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102"/>
                    <a:pt x="143" y="102"/>
                    <a:pt x="143" y="103"/>
                  </a:cubicBezTo>
                  <a:cubicBezTo>
                    <a:pt x="142" y="106"/>
                    <a:pt x="140" y="109"/>
                    <a:pt x="139" y="112"/>
                  </a:cubicBezTo>
                  <a:cubicBezTo>
                    <a:pt x="139" y="113"/>
                    <a:pt x="139" y="114"/>
                    <a:pt x="139" y="114"/>
                  </a:cubicBezTo>
                  <a:cubicBezTo>
                    <a:pt x="149" y="128"/>
                    <a:pt x="149" y="128"/>
                    <a:pt x="149" y="128"/>
                  </a:cubicBezTo>
                  <a:cubicBezTo>
                    <a:pt x="151" y="130"/>
                    <a:pt x="150" y="134"/>
                    <a:pt x="148" y="137"/>
                  </a:cubicBezTo>
                  <a:cubicBezTo>
                    <a:pt x="137" y="148"/>
                    <a:pt x="137" y="148"/>
                    <a:pt x="137" y="148"/>
                  </a:cubicBezTo>
                  <a:cubicBezTo>
                    <a:pt x="134" y="151"/>
                    <a:pt x="130" y="151"/>
                    <a:pt x="127" y="149"/>
                  </a:cubicBezTo>
                  <a:cubicBezTo>
                    <a:pt x="114" y="139"/>
                    <a:pt x="114" y="139"/>
                    <a:pt x="114" y="139"/>
                  </a:cubicBezTo>
                  <a:cubicBezTo>
                    <a:pt x="113" y="139"/>
                    <a:pt x="113" y="139"/>
                    <a:pt x="112" y="139"/>
                  </a:cubicBezTo>
                  <a:cubicBezTo>
                    <a:pt x="109" y="141"/>
                    <a:pt x="106" y="142"/>
                    <a:pt x="102" y="143"/>
                  </a:cubicBezTo>
                  <a:cubicBezTo>
                    <a:pt x="102" y="143"/>
                    <a:pt x="101" y="144"/>
                    <a:pt x="101" y="145"/>
                  </a:cubicBezTo>
                  <a:cubicBezTo>
                    <a:pt x="99" y="161"/>
                    <a:pt x="99" y="161"/>
                    <a:pt x="99" y="161"/>
                  </a:cubicBezTo>
                  <a:cubicBezTo>
                    <a:pt x="98" y="164"/>
                    <a:pt x="95" y="167"/>
                    <a:pt x="91" y="167"/>
                  </a:cubicBezTo>
                  <a:close/>
                  <a:moveTo>
                    <a:pt x="75" y="160"/>
                  </a:moveTo>
                  <a:cubicBezTo>
                    <a:pt x="91" y="160"/>
                    <a:pt x="91" y="160"/>
                    <a:pt x="91" y="160"/>
                  </a:cubicBezTo>
                  <a:cubicBezTo>
                    <a:pt x="94" y="143"/>
                    <a:pt x="94" y="143"/>
                    <a:pt x="94" y="143"/>
                  </a:cubicBezTo>
                  <a:cubicBezTo>
                    <a:pt x="94" y="140"/>
                    <a:pt x="97" y="137"/>
                    <a:pt x="100" y="136"/>
                  </a:cubicBezTo>
                  <a:cubicBezTo>
                    <a:pt x="103" y="135"/>
                    <a:pt x="106" y="134"/>
                    <a:pt x="108" y="133"/>
                  </a:cubicBezTo>
                  <a:cubicBezTo>
                    <a:pt x="112" y="131"/>
                    <a:pt x="115" y="131"/>
                    <a:pt x="118" y="133"/>
                  </a:cubicBezTo>
                  <a:cubicBezTo>
                    <a:pt x="131" y="143"/>
                    <a:pt x="131" y="143"/>
                    <a:pt x="131" y="143"/>
                  </a:cubicBezTo>
                  <a:cubicBezTo>
                    <a:pt x="142" y="132"/>
                    <a:pt x="142" y="132"/>
                    <a:pt x="142" y="132"/>
                  </a:cubicBezTo>
                  <a:cubicBezTo>
                    <a:pt x="133" y="119"/>
                    <a:pt x="133" y="119"/>
                    <a:pt x="133" y="119"/>
                  </a:cubicBezTo>
                  <a:cubicBezTo>
                    <a:pt x="131" y="116"/>
                    <a:pt x="130" y="112"/>
                    <a:pt x="132" y="109"/>
                  </a:cubicBezTo>
                  <a:cubicBezTo>
                    <a:pt x="134" y="106"/>
                    <a:pt x="135" y="103"/>
                    <a:pt x="136" y="100"/>
                  </a:cubicBezTo>
                  <a:cubicBezTo>
                    <a:pt x="137" y="97"/>
                    <a:pt x="140" y="94"/>
                    <a:pt x="143" y="94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76"/>
                    <a:pt x="159" y="76"/>
                    <a:pt x="159" y="76"/>
                  </a:cubicBezTo>
                  <a:cubicBezTo>
                    <a:pt x="143" y="73"/>
                    <a:pt x="143" y="73"/>
                    <a:pt x="143" y="73"/>
                  </a:cubicBezTo>
                  <a:cubicBezTo>
                    <a:pt x="140" y="73"/>
                    <a:pt x="137" y="70"/>
                    <a:pt x="136" y="67"/>
                  </a:cubicBezTo>
                  <a:cubicBezTo>
                    <a:pt x="135" y="64"/>
                    <a:pt x="134" y="61"/>
                    <a:pt x="132" y="59"/>
                  </a:cubicBezTo>
                  <a:cubicBezTo>
                    <a:pt x="130" y="55"/>
                    <a:pt x="131" y="51"/>
                    <a:pt x="133" y="49"/>
                  </a:cubicBezTo>
                  <a:cubicBezTo>
                    <a:pt x="142" y="35"/>
                    <a:pt x="142" y="35"/>
                    <a:pt x="142" y="35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18" y="34"/>
                    <a:pt x="118" y="34"/>
                    <a:pt x="118" y="34"/>
                  </a:cubicBezTo>
                  <a:cubicBezTo>
                    <a:pt x="115" y="36"/>
                    <a:pt x="112" y="36"/>
                    <a:pt x="108" y="35"/>
                  </a:cubicBezTo>
                  <a:cubicBezTo>
                    <a:pt x="106" y="33"/>
                    <a:pt x="103" y="32"/>
                    <a:pt x="100" y="31"/>
                  </a:cubicBezTo>
                  <a:cubicBezTo>
                    <a:pt x="97" y="30"/>
                    <a:pt x="94" y="27"/>
                    <a:pt x="94" y="24"/>
                  </a:cubicBezTo>
                  <a:cubicBezTo>
                    <a:pt x="91" y="8"/>
                    <a:pt x="91" y="8"/>
                    <a:pt x="91" y="8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72" y="27"/>
                    <a:pt x="70" y="30"/>
                    <a:pt x="66" y="31"/>
                  </a:cubicBezTo>
                  <a:cubicBezTo>
                    <a:pt x="64" y="32"/>
                    <a:pt x="61" y="33"/>
                    <a:pt x="58" y="35"/>
                  </a:cubicBezTo>
                  <a:cubicBezTo>
                    <a:pt x="55" y="36"/>
                    <a:pt x="51" y="36"/>
                    <a:pt x="48" y="3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6" y="51"/>
                    <a:pt x="36" y="55"/>
                    <a:pt x="34" y="59"/>
                  </a:cubicBezTo>
                  <a:cubicBezTo>
                    <a:pt x="33" y="61"/>
                    <a:pt x="32" y="64"/>
                    <a:pt x="31" y="67"/>
                  </a:cubicBezTo>
                  <a:cubicBezTo>
                    <a:pt x="30" y="70"/>
                    <a:pt x="27" y="73"/>
                    <a:pt x="23" y="73"/>
                  </a:cubicBezTo>
                  <a:cubicBezTo>
                    <a:pt x="7" y="76"/>
                    <a:pt x="7" y="76"/>
                    <a:pt x="7" y="76"/>
                  </a:cubicBezTo>
                  <a:cubicBezTo>
                    <a:pt x="7" y="91"/>
                    <a:pt x="7" y="91"/>
                    <a:pt x="7" y="91"/>
                  </a:cubicBezTo>
                  <a:cubicBezTo>
                    <a:pt x="23" y="94"/>
                    <a:pt x="23" y="94"/>
                    <a:pt x="23" y="94"/>
                  </a:cubicBezTo>
                  <a:cubicBezTo>
                    <a:pt x="27" y="94"/>
                    <a:pt x="30" y="97"/>
                    <a:pt x="31" y="100"/>
                  </a:cubicBezTo>
                  <a:cubicBezTo>
                    <a:pt x="32" y="103"/>
                    <a:pt x="33" y="106"/>
                    <a:pt x="34" y="109"/>
                  </a:cubicBezTo>
                  <a:cubicBezTo>
                    <a:pt x="36" y="112"/>
                    <a:pt x="36" y="116"/>
                    <a:pt x="34" y="119"/>
                  </a:cubicBezTo>
                  <a:cubicBezTo>
                    <a:pt x="24" y="132"/>
                    <a:pt x="24" y="132"/>
                    <a:pt x="24" y="132"/>
                  </a:cubicBezTo>
                  <a:cubicBezTo>
                    <a:pt x="35" y="143"/>
                    <a:pt x="35" y="143"/>
                    <a:pt x="35" y="143"/>
                  </a:cubicBezTo>
                  <a:cubicBezTo>
                    <a:pt x="48" y="133"/>
                    <a:pt x="48" y="133"/>
                    <a:pt x="48" y="133"/>
                  </a:cubicBezTo>
                  <a:cubicBezTo>
                    <a:pt x="51" y="131"/>
                    <a:pt x="55" y="131"/>
                    <a:pt x="58" y="133"/>
                  </a:cubicBezTo>
                  <a:cubicBezTo>
                    <a:pt x="61" y="134"/>
                    <a:pt x="64" y="135"/>
                    <a:pt x="66" y="136"/>
                  </a:cubicBezTo>
                  <a:cubicBezTo>
                    <a:pt x="70" y="137"/>
                    <a:pt x="72" y="140"/>
                    <a:pt x="73" y="143"/>
                  </a:cubicBezTo>
                  <a:lnTo>
                    <a:pt x="75" y="160"/>
                  </a:lnTo>
                  <a:close/>
                  <a:moveTo>
                    <a:pt x="24" y="132"/>
                  </a:moveTo>
                  <a:cubicBezTo>
                    <a:pt x="24" y="132"/>
                    <a:pt x="24" y="132"/>
                    <a:pt x="24" y="132"/>
                  </a:cubicBezTo>
                  <a:close/>
                  <a:moveTo>
                    <a:pt x="143" y="132"/>
                  </a:moveTo>
                  <a:cubicBezTo>
                    <a:pt x="143" y="132"/>
                    <a:pt x="143" y="132"/>
                    <a:pt x="143" y="132"/>
                  </a:cubicBezTo>
                  <a:close/>
                  <a:moveTo>
                    <a:pt x="159" y="92"/>
                  </a:moveTo>
                  <a:cubicBezTo>
                    <a:pt x="159" y="92"/>
                    <a:pt x="159" y="92"/>
                    <a:pt x="159" y="92"/>
                  </a:cubicBezTo>
                  <a:close/>
                  <a:moveTo>
                    <a:pt x="7" y="92"/>
                  </a:moveTo>
                  <a:cubicBezTo>
                    <a:pt x="7" y="92"/>
                    <a:pt x="7" y="92"/>
                    <a:pt x="7" y="92"/>
                  </a:cubicBezTo>
                  <a:close/>
                  <a:moveTo>
                    <a:pt x="159" y="91"/>
                  </a:moveTo>
                  <a:cubicBezTo>
                    <a:pt x="159" y="91"/>
                    <a:pt x="159" y="91"/>
                    <a:pt x="159" y="91"/>
                  </a:cubicBezTo>
                  <a:close/>
                  <a:moveTo>
                    <a:pt x="7" y="91"/>
                  </a:moveTo>
                  <a:cubicBezTo>
                    <a:pt x="7" y="91"/>
                    <a:pt x="7" y="91"/>
                    <a:pt x="7" y="91"/>
                  </a:cubicBezTo>
                  <a:cubicBezTo>
                    <a:pt x="7" y="91"/>
                    <a:pt x="7" y="91"/>
                    <a:pt x="7" y="91"/>
                  </a:cubicBezTo>
                  <a:close/>
                  <a:moveTo>
                    <a:pt x="132" y="24"/>
                  </a:moveTo>
                  <a:cubicBezTo>
                    <a:pt x="132" y="24"/>
                    <a:pt x="132" y="24"/>
                    <a:pt x="132" y="24"/>
                  </a:cubicBezTo>
                  <a:cubicBezTo>
                    <a:pt x="132" y="24"/>
                    <a:pt x="132" y="24"/>
                    <a:pt x="132" y="24"/>
                  </a:cubicBezTo>
                  <a:close/>
                  <a:moveTo>
                    <a:pt x="131" y="24"/>
                  </a:moveTo>
                  <a:cubicBezTo>
                    <a:pt x="131" y="24"/>
                    <a:pt x="131" y="24"/>
                    <a:pt x="131" y="24"/>
                  </a:cubicBezTo>
                  <a:close/>
                  <a:moveTo>
                    <a:pt x="83" y="117"/>
                  </a:moveTo>
                  <a:cubicBezTo>
                    <a:pt x="74" y="117"/>
                    <a:pt x="66" y="113"/>
                    <a:pt x="60" y="107"/>
                  </a:cubicBezTo>
                  <a:cubicBezTo>
                    <a:pt x="52" y="99"/>
                    <a:pt x="48" y="87"/>
                    <a:pt x="51" y="76"/>
                  </a:cubicBezTo>
                  <a:cubicBezTo>
                    <a:pt x="54" y="64"/>
                    <a:pt x="63" y="54"/>
                    <a:pt x="76" y="51"/>
                  </a:cubicBezTo>
                  <a:cubicBezTo>
                    <a:pt x="87" y="49"/>
                    <a:pt x="99" y="52"/>
                    <a:pt x="107" y="60"/>
                  </a:cubicBezTo>
                  <a:cubicBezTo>
                    <a:pt x="115" y="68"/>
                    <a:pt x="118" y="80"/>
                    <a:pt x="116" y="91"/>
                  </a:cubicBezTo>
                  <a:cubicBezTo>
                    <a:pt x="113" y="103"/>
                    <a:pt x="103" y="113"/>
                    <a:pt x="91" y="116"/>
                  </a:cubicBezTo>
                  <a:cubicBezTo>
                    <a:pt x="88" y="117"/>
                    <a:pt x="86" y="117"/>
                    <a:pt x="83" y="117"/>
                  </a:cubicBezTo>
                  <a:close/>
                  <a:moveTo>
                    <a:pt x="83" y="58"/>
                  </a:moveTo>
                  <a:cubicBezTo>
                    <a:pt x="81" y="58"/>
                    <a:pt x="79" y="58"/>
                    <a:pt x="77" y="59"/>
                  </a:cubicBezTo>
                  <a:cubicBezTo>
                    <a:pt x="68" y="61"/>
                    <a:pt x="60" y="68"/>
                    <a:pt x="58" y="78"/>
                  </a:cubicBezTo>
                  <a:cubicBezTo>
                    <a:pt x="56" y="86"/>
                    <a:pt x="59" y="95"/>
                    <a:pt x="65" y="102"/>
                  </a:cubicBezTo>
                  <a:cubicBezTo>
                    <a:pt x="71" y="108"/>
                    <a:pt x="80" y="111"/>
                    <a:pt x="89" y="109"/>
                  </a:cubicBezTo>
                  <a:cubicBezTo>
                    <a:pt x="89" y="109"/>
                    <a:pt x="89" y="109"/>
                    <a:pt x="89" y="109"/>
                  </a:cubicBezTo>
                  <a:cubicBezTo>
                    <a:pt x="99" y="106"/>
                    <a:pt x="106" y="99"/>
                    <a:pt x="108" y="89"/>
                  </a:cubicBezTo>
                  <a:cubicBezTo>
                    <a:pt x="110" y="81"/>
                    <a:pt x="108" y="72"/>
                    <a:pt x="101" y="66"/>
                  </a:cubicBezTo>
                  <a:cubicBezTo>
                    <a:pt x="96" y="61"/>
                    <a:pt x="90" y="58"/>
                    <a:pt x="83" y="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760505" y="1465309"/>
            <a:ext cx="1153117" cy="1014984"/>
            <a:chOff x="9787931" y="3486925"/>
            <a:chExt cx="1153117" cy="1014984"/>
          </a:xfrm>
        </p:grpSpPr>
        <p:sp>
          <p:nvSpPr>
            <p:cNvPr id="22" name="Rounded Rectangle 21"/>
            <p:cNvSpPr/>
            <p:nvPr/>
          </p:nvSpPr>
          <p:spPr>
            <a:xfrm>
              <a:off x="9850643" y="3486925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9787931" y="4077855"/>
              <a:ext cx="1153117" cy="375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FISCAL/ MKT MECHANISMS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24" name="Freeform 29"/>
            <p:cNvSpPr>
              <a:spLocks/>
            </p:cNvSpPr>
            <p:nvPr/>
          </p:nvSpPr>
          <p:spPr bwMode="auto">
            <a:xfrm>
              <a:off x="10184933" y="3570801"/>
              <a:ext cx="339653" cy="497578"/>
            </a:xfrm>
            <a:custGeom>
              <a:avLst/>
              <a:gdLst>
                <a:gd name="T0" fmla="*/ 434975 w 111"/>
                <a:gd name="T1" fmla="*/ 430742 h 165"/>
                <a:gd name="T2" fmla="*/ 286065 w 111"/>
                <a:gd name="T3" fmla="*/ 293688 h 165"/>
                <a:gd name="T4" fmla="*/ 199853 w 111"/>
                <a:gd name="T5" fmla="*/ 274109 h 165"/>
                <a:gd name="T6" fmla="*/ 86211 w 111"/>
                <a:gd name="T7" fmla="*/ 207539 h 165"/>
                <a:gd name="T8" fmla="*/ 211609 w 111"/>
                <a:gd name="T9" fmla="*/ 144886 h 165"/>
                <a:gd name="T10" fmla="*/ 337008 w 111"/>
                <a:gd name="T11" fmla="*/ 191876 h 165"/>
                <a:gd name="T12" fmla="*/ 360520 w 111"/>
                <a:gd name="T13" fmla="*/ 199708 h 165"/>
                <a:gd name="T14" fmla="*/ 380113 w 111"/>
                <a:gd name="T15" fmla="*/ 187960 h 165"/>
                <a:gd name="T16" fmla="*/ 403625 w 111"/>
                <a:gd name="T17" fmla="*/ 156633 h 165"/>
                <a:gd name="T18" fmla="*/ 262552 w 111"/>
                <a:gd name="T19" fmla="*/ 78317 h 165"/>
                <a:gd name="T20" fmla="*/ 254715 w 111"/>
                <a:gd name="T21" fmla="*/ 74401 h 165"/>
                <a:gd name="T22" fmla="*/ 254715 w 111"/>
                <a:gd name="T23" fmla="*/ 11748 h 165"/>
                <a:gd name="T24" fmla="*/ 235122 w 111"/>
                <a:gd name="T25" fmla="*/ 0 h 165"/>
                <a:gd name="T26" fmla="*/ 199853 w 111"/>
                <a:gd name="T27" fmla="*/ 0 h 165"/>
                <a:gd name="T28" fmla="*/ 180260 w 111"/>
                <a:gd name="T29" fmla="*/ 11748 h 165"/>
                <a:gd name="T30" fmla="*/ 180260 w 111"/>
                <a:gd name="T31" fmla="*/ 74401 h 165"/>
                <a:gd name="T32" fmla="*/ 172423 w 111"/>
                <a:gd name="T33" fmla="*/ 74401 h 165"/>
                <a:gd name="T34" fmla="*/ 0 w 111"/>
                <a:gd name="T35" fmla="*/ 207539 h 165"/>
                <a:gd name="T36" fmla="*/ 164585 w 111"/>
                <a:gd name="T37" fmla="*/ 340678 h 165"/>
                <a:gd name="T38" fmla="*/ 258634 w 111"/>
                <a:gd name="T39" fmla="*/ 364173 h 165"/>
                <a:gd name="T40" fmla="*/ 348764 w 111"/>
                <a:gd name="T41" fmla="*/ 434658 h 165"/>
                <a:gd name="T42" fmla="*/ 223366 w 111"/>
                <a:gd name="T43" fmla="*/ 501227 h 165"/>
                <a:gd name="T44" fmla="*/ 78374 w 111"/>
                <a:gd name="T45" fmla="*/ 450321 h 165"/>
                <a:gd name="T46" fmla="*/ 31350 w 111"/>
                <a:gd name="T47" fmla="*/ 458153 h 165"/>
                <a:gd name="T48" fmla="*/ 19593 w 111"/>
                <a:gd name="T49" fmla="*/ 489480 h 165"/>
                <a:gd name="T50" fmla="*/ 172423 w 111"/>
                <a:gd name="T51" fmla="*/ 567796 h 165"/>
                <a:gd name="T52" fmla="*/ 180260 w 111"/>
                <a:gd name="T53" fmla="*/ 571712 h 165"/>
                <a:gd name="T54" fmla="*/ 180260 w 111"/>
                <a:gd name="T55" fmla="*/ 630450 h 165"/>
                <a:gd name="T56" fmla="*/ 199853 w 111"/>
                <a:gd name="T57" fmla="*/ 646113 h 165"/>
                <a:gd name="T58" fmla="*/ 235122 w 111"/>
                <a:gd name="T59" fmla="*/ 646113 h 165"/>
                <a:gd name="T60" fmla="*/ 254715 w 111"/>
                <a:gd name="T61" fmla="*/ 630450 h 165"/>
                <a:gd name="T62" fmla="*/ 254715 w 111"/>
                <a:gd name="T63" fmla="*/ 571712 h 165"/>
                <a:gd name="T64" fmla="*/ 266471 w 111"/>
                <a:gd name="T65" fmla="*/ 571712 h 165"/>
                <a:gd name="T66" fmla="*/ 434975 w 111"/>
                <a:gd name="T67" fmla="*/ 430742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1" h="165">
                  <a:moveTo>
                    <a:pt x="111" y="110"/>
                  </a:moveTo>
                  <a:cubicBezTo>
                    <a:pt x="111" y="94"/>
                    <a:pt x="98" y="81"/>
                    <a:pt x="73" y="75"/>
                  </a:cubicBezTo>
                  <a:cubicBezTo>
                    <a:pt x="70" y="74"/>
                    <a:pt x="54" y="70"/>
                    <a:pt x="51" y="70"/>
                  </a:cubicBezTo>
                  <a:cubicBezTo>
                    <a:pt x="31" y="65"/>
                    <a:pt x="22" y="61"/>
                    <a:pt x="22" y="53"/>
                  </a:cubicBezTo>
                  <a:cubicBezTo>
                    <a:pt x="22" y="45"/>
                    <a:pt x="31" y="37"/>
                    <a:pt x="54" y="37"/>
                  </a:cubicBezTo>
                  <a:cubicBezTo>
                    <a:pt x="70" y="37"/>
                    <a:pt x="86" y="48"/>
                    <a:pt x="86" y="49"/>
                  </a:cubicBezTo>
                  <a:cubicBezTo>
                    <a:pt x="88" y="50"/>
                    <a:pt x="90" y="51"/>
                    <a:pt x="92" y="51"/>
                  </a:cubicBezTo>
                  <a:cubicBezTo>
                    <a:pt x="93" y="51"/>
                    <a:pt x="94" y="51"/>
                    <a:pt x="97" y="48"/>
                  </a:cubicBezTo>
                  <a:cubicBezTo>
                    <a:pt x="99" y="46"/>
                    <a:pt x="103" y="42"/>
                    <a:pt x="103" y="40"/>
                  </a:cubicBezTo>
                  <a:cubicBezTo>
                    <a:pt x="103" y="34"/>
                    <a:pt x="87" y="24"/>
                    <a:pt x="67" y="20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3"/>
                    <a:pt x="65" y="3"/>
                    <a:pt x="65" y="3"/>
                  </a:cubicBezTo>
                  <a:cubicBezTo>
                    <a:pt x="65" y="1"/>
                    <a:pt x="63" y="0"/>
                    <a:pt x="60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9" y="0"/>
                    <a:pt x="46" y="1"/>
                    <a:pt x="46" y="3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17" y="22"/>
                    <a:pt x="0" y="35"/>
                    <a:pt x="0" y="53"/>
                  </a:cubicBezTo>
                  <a:cubicBezTo>
                    <a:pt x="0" y="74"/>
                    <a:pt x="20" y="82"/>
                    <a:pt x="42" y="87"/>
                  </a:cubicBezTo>
                  <a:cubicBezTo>
                    <a:pt x="45" y="88"/>
                    <a:pt x="63" y="93"/>
                    <a:pt x="66" y="93"/>
                  </a:cubicBezTo>
                  <a:cubicBezTo>
                    <a:pt x="86" y="98"/>
                    <a:pt x="89" y="106"/>
                    <a:pt x="89" y="111"/>
                  </a:cubicBezTo>
                  <a:cubicBezTo>
                    <a:pt x="89" y="116"/>
                    <a:pt x="86" y="128"/>
                    <a:pt x="57" y="128"/>
                  </a:cubicBezTo>
                  <a:cubicBezTo>
                    <a:pt x="41" y="128"/>
                    <a:pt x="21" y="115"/>
                    <a:pt x="20" y="115"/>
                  </a:cubicBezTo>
                  <a:cubicBezTo>
                    <a:pt x="15" y="112"/>
                    <a:pt x="11" y="113"/>
                    <a:pt x="8" y="117"/>
                  </a:cubicBezTo>
                  <a:cubicBezTo>
                    <a:pt x="8" y="117"/>
                    <a:pt x="5" y="121"/>
                    <a:pt x="5" y="125"/>
                  </a:cubicBezTo>
                  <a:cubicBezTo>
                    <a:pt x="5" y="130"/>
                    <a:pt x="23" y="141"/>
                    <a:pt x="44" y="145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61"/>
                    <a:pt x="46" y="161"/>
                    <a:pt x="46" y="161"/>
                  </a:cubicBezTo>
                  <a:cubicBezTo>
                    <a:pt x="46" y="163"/>
                    <a:pt x="49" y="165"/>
                    <a:pt x="51" y="165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63" y="165"/>
                    <a:pt x="65" y="163"/>
                    <a:pt x="65" y="161"/>
                  </a:cubicBezTo>
                  <a:cubicBezTo>
                    <a:pt x="65" y="146"/>
                    <a:pt x="65" y="146"/>
                    <a:pt x="65" y="146"/>
                  </a:cubicBezTo>
                  <a:cubicBezTo>
                    <a:pt x="68" y="146"/>
                    <a:pt x="68" y="146"/>
                    <a:pt x="68" y="146"/>
                  </a:cubicBezTo>
                  <a:cubicBezTo>
                    <a:pt x="100" y="142"/>
                    <a:pt x="111" y="125"/>
                    <a:pt x="111" y="1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761684" y="3051993"/>
            <a:ext cx="1153117" cy="1014984"/>
            <a:chOff x="9787931" y="3486925"/>
            <a:chExt cx="1153117" cy="1014984"/>
          </a:xfrm>
        </p:grpSpPr>
        <p:sp>
          <p:nvSpPr>
            <p:cNvPr id="26" name="Rounded Rectangle 25"/>
            <p:cNvSpPr/>
            <p:nvPr/>
          </p:nvSpPr>
          <p:spPr>
            <a:xfrm>
              <a:off x="9850643" y="3486925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9787931" y="4077855"/>
              <a:ext cx="1153117" cy="375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FISCAL/ MKT MECHANISMS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10184933" y="3570801"/>
              <a:ext cx="339653" cy="497578"/>
            </a:xfrm>
            <a:custGeom>
              <a:avLst/>
              <a:gdLst>
                <a:gd name="T0" fmla="*/ 434975 w 111"/>
                <a:gd name="T1" fmla="*/ 430742 h 165"/>
                <a:gd name="T2" fmla="*/ 286065 w 111"/>
                <a:gd name="T3" fmla="*/ 293688 h 165"/>
                <a:gd name="T4" fmla="*/ 199853 w 111"/>
                <a:gd name="T5" fmla="*/ 274109 h 165"/>
                <a:gd name="T6" fmla="*/ 86211 w 111"/>
                <a:gd name="T7" fmla="*/ 207539 h 165"/>
                <a:gd name="T8" fmla="*/ 211609 w 111"/>
                <a:gd name="T9" fmla="*/ 144886 h 165"/>
                <a:gd name="T10" fmla="*/ 337008 w 111"/>
                <a:gd name="T11" fmla="*/ 191876 h 165"/>
                <a:gd name="T12" fmla="*/ 360520 w 111"/>
                <a:gd name="T13" fmla="*/ 199708 h 165"/>
                <a:gd name="T14" fmla="*/ 380113 w 111"/>
                <a:gd name="T15" fmla="*/ 187960 h 165"/>
                <a:gd name="T16" fmla="*/ 403625 w 111"/>
                <a:gd name="T17" fmla="*/ 156633 h 165"/>
                <a:gd name="T18" fmla="*/ 262552 w 111"/>
                <a:gd name="T19" fmla="*/ 78317 h 165"/>
                <a:gd name="T20" fmla="*/ 254715 w 111"/>
                <a:gd name="T21" fmla="*/ 74401 h 165"/>
                <a:gd name="T22" fmla="*/ 254715 w 111"/>
                <a:gd name="T23" fmla="*/ 11748 h 165"/>
                <a:gd name="T24" fmla="*/ 235122 w 111"/>
                <a:gd name="T25" fmla="*/ 0 h 165"/>
                <a:gd name="T26" fmla="*/ 199853 w 111"/>
                <a:gd name="T27" fmla="*/ 0 h 165"/>
                <a:gd name="T28" fmla="*/ 180260 w 111"/>
                <a:gd name="T29" fmla="*/ 11748 h 165"/>
                <a:gd name="T30" fmla="*/ 180260 w 111"/>
                <a:gd name="T31" fmla="*/ 74401 h 165"/>
                <a:gd name="T32" fmla="*/ 172423 w 111"/>
                <a:gd name="T33" fmla="*/ 74401 h 165"/>
                <a:gd name="T34" fmla="*/ 0 w 111"/>
                <a:gd name="T35" fmla="*/ 207539 h 165"/>
                <a:gd name="T36" fmla="*/ 164585 w 111"/>
                <a:gd name="T37" fmla="*/ 340678 h 165"/>
                <a:gd name="T38" fmla="*/ 258634 w 111"/>
                <a:gd name="T39" fmla="*/ 364173 h 165"/>
                <a:gd name="T40" fmla="*/ 348764 w 111"/>
                <a:gd name="T41" fmla="*/ 434658 h 165"/>
                <a:gd name="T42" fmla="*/ 223366 w 111"/>
                <a:gd name="T43" fmla="*/ 501227 h 165"/>
                <a:gd name="T44" fmla="*/ 78374 w 111"/>
                <a:gd name="T45" fmla="*/ 450321 h 165"/>
                <a:gd name="T46" fmla="*/ 31350 w 111"/>
                <a:gd name="T47" fmla="*/ 458153 h 165"/>
                <a:gd name="T48" fmla="*/ 19593 w 111"/>
                <a:gd name="T49" fmla="*/ 489480 h 165"/>
                <a:gd name="T50" fmla="*/ 172423 w 111"/>
                <a:gd name="T51" fmla="*/ 567796 h 165"/>
                <a:gd name="T52" fmla="*/ 180260 w 111"/>
                <a:gd name="T53" fmla="*/ 571712 h 165"/>
                <a:gd name="T54" fmla="*/ 180260 w 111"/>
                <a:gd name="T55" fmla="*/ 630450 h 165"/>
                <a:gd name="T56" fmla="*/ 199853 w 111"/>
                <a:gd name="T57" fmla="*/ 646113 h 165"/>
                <a:gd name="T58" fmla="*/ 235122 w 111"/>
                <a:gd name="T59" fmla="*/ 646113 h 165"/>
                <a:gd name="T60" fmla="*/ 254715 w 111"/>
                <a:gd name="T61" fmla="*/ 630450 h 165"/>
                <a:gd name="T62" fmla="*/ 254715 w 111"/>
                <a:gd name="T63" fmla="*/ 571712 h 165"/>
                <a:gd name="T64" fmla="*/ 266471 w 111"/>
                <a:gd name="T65" fmla="*/ 571712 h 165"/>
                <a:gd name="T66" fmla="*/ 434975 w 111"/>
                <a:gd name="T67" fmla="*/ 430742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1" h="165">
                  <a:moveTo>
                    <a:pt x="111" y="110"/>
                  </a:moveTo>
                  <a:cubicBezTo>
                    <a:pt x="111" y="94"/>
                    <a:pt x="98" y="81"/>
                    <a:pt x="73" y="75"/>
                  </a:cubicBezTo>
                  <a:cubicBezTo>
                    <a:pt x="70" y="74"/>
                    <a:pt x="54" y="70"/>
                    <a:pt x="51" y="70"/>
                  </a:cubicBezTo>
                  <a:cubicBezTo>
                    <a:pt x="31" y="65"/>
                    <a:pt x="22" y="61"/>
                    <a:pt x="22" y="53"/>
                  </a:cubicBezTo>
                  <a:cubicBezTo>
                    <a:pt x="22" y="45"/>
                    <a:pt x="31" y="37"/>
                    <a:pt x="54" y="37"/>
                  </a:cubicBezTo>
                  <a:cubicBezTo>
                    <a:pt x="70" y="37"/>
                    <a:pt x="86" y="48"/>
                    <a:pt x="86" y="49"/>
                  </a:cubicBezTo>
                  <a:cubicBezTo>
                    <a:pt x="88" y="50"/>
                    <a:pt x="90" y="51"/>
                    <a:pt x="92" y="51"/>
                  </a:cubicBezTo>
                  <a:cubicBezTo>
                    <a:pt x="93" y="51"/>
                    <a:pt x="94" y="51"/>
                    <a:pt x="97" y="48"/>
                  </a:cubicBezTo>
                  <a:cubicBezTo>
                    <a:pt x="99" y="46"/>
                    <a:pt x="103" y="42"/>
                    <a:pt x="103" y="40"/>
                  </a:cubicBezTo>
                  <a:cubicBezTo>
                    <a:pt x="103" y="34"/>
                    <a:pt x="87" y="24"/>
                    <a:pt x="67" y="20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3"/>
                    <a:pt x="65" y="3"/>
                    <a:pt x="65" y="3"/>
                  </a:cubicBezTo>
                  <a:cubicBezTo>
                    <a:pt x="65" y="1"/>
                    <a:pt x="63" y="0"/>
                    <a:pt x="60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9" y="0"/>
                    <a:pt x="46" y="1"/>
                    <a:pt x="46" y="3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17" y="22"/>
                    <a:pt x="0" y="35"/>
                    <a:pt x="0" y="53"/>
                  </a:cubicBezTo>
                  <a:cubicBezTo>
                    <a:pt x="0" y="74"/>
                    <a:pt x="20" y="82"/>
                    <a:pt x="42" y="87"/>
                  </a:cubicBezTo>
                  <a:cubicBezTo>
                    <a:pt x="45" y="88"/>
                    <a:pt x="63" y="93"/>
                    <a:pt x="66" y="93"/>
                  </a:cubicBezTo>
                  <a:cubicBezTo>
                    <a:pt x="86" y="98"/>
                    <a:pt x="89" y="106"/>
                    <a:pt x="89" y="111"/>
                  </a:cubicBezTo>
                  <a:cubicBezTo>
                    <a:pt x="89" y="116"/>
                    <a:pt x="86" y="128"/>
                    <a:pt x="57" y="128"/>
                  </a:cubicBezTo>
                  <a:cubicBezTo>
                    <a:pt x="41" y="128"/>
                    <a:pt x="21" y="115"/>
                    <a:pt x="20" y="115"/>
                  </a:cubicBezTo>
                  <a:cubicBezTo>
                    <a:pt x="15" y="112"/>
                    <a:pt x="11" y="113"/>
                    <a:pt x="8" y="117"/>
                  </a:cubicBezTo>
                  <a:cubicBezTo>
                    <a:pt x="8" y="117"/>
                    <a:pt x="5" y="121"/>
                    <a:pt x="5" y="125"/>
                  </a:cubicBezTo>
                  <a:cubicBezTo>
                    <a:pt x="5" y="130"/>
                    <a:pt x="23" y="141"/>
                    <a:pt x="44" y="145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61"/>
                    <a:pt x="46" y="161"/>
                    <a:pt x="46" y="161"/>
                  </a:cubicBezTo>
                  <a:cubicBezTo>
                    <a:pt x="46" y="163"/>
                    <a:pt x="49" y="165"/>
                    <a:pt x="51" y="165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63" y="165"/>
                    <a:pt x="65" y="163"/>
                    <a:pt x="65" y="161"/>
                  </a:cubicBezTo>
                  <a:cubicBezTo>
                    <a:pt x="65" y="146"/>
                    <a:pt x="65" y="146"/>
                    <a:pt x="65" y="146"/>
                  </a:cubicBezTo>
                  <a:cubicBezTo>
                    <a:pt x="68" y="146"/>
                    <a:pt x="68" y="146"/>
                    <a:pt x="68" y="146"/>
                  </a:cubicBezTo>
                  <a:cubicBezTo>
                    <a:pt x="100" y="142"/>
                    <a:pt x="111" y="125"/>
                    <a:pt x="111" y="1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743044" y="4725353"/>
            <a:ext cx="1014260" cy="1014984"/>
            <a:chOff x="8045011" y="1991695"/>
            <a:chExt cx="1014260" cy="1014984"/>
          </a:xfrm>
        </p:grpSpPr>
        <p:sp>
          <p:nvSpPr>
            <p:cNvPr id="30" name="Rounded Rectangle 29"/>
            <p:cNvSpPr/>
            <p:nvPr/>
          </p:nvSpPr>
          <p:spPr>
            <a:xfrm>
              <a:off x="8045011" y="1991695"/>
              <a:ext cx="1014260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8094858" y="2727038"/>
              <a:ext cx="9090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REGULATIONS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32" name="Freeform 25"/>
            <p:cNvSpPr>
              <a:spLocks noEditPoints="1"/>
            </p:cNvSpPr>
            <p:nvPr/>
          </p:nvSpPr>
          <p:spPr bwMode="auto">
            <a:xfrm>
              <a:off x="8256065" y="2222581"/>
              <a:ext cx="672205" cy="440516"/>
            </a:xfrm>
            <a:custGeom>
              <a:avLst/>
              <a:gdLst>
                <a:gd name="T0" fmla="*/ 559555 w 185"/>
                <a:gd name="T1" fmla="*/ 250283 h 123"/>
                <a:gd name="T2" fmla="*/ 262169 w 185"/>
                <a:gd name="T3" fmla="*/ 117320 h 123"/>
                <a:gd name="T4" fmla="*/ 246517 w 185"/>
                <a:gd name="T5" fmla="*/ 82124 h 123"/>
                <a:gd name="T6" fmla="*/ 575207 w 185"/>
                <a:gd name="T7" fmla="*/ 46928 h 123"/>
                <a:gd name="T8" fmla="*/ 602598 w 185"/>
                <a:gd name="T9" fmla="*/ 11732 h 123"/>
                <a:gd name="T10" fmla="*/ 661292 w 185"/>
                <a:gd name="T11" fmla="*/ 211176 h 123"/>
                <a:gd name="T12" fmla="*/ 723900 w 185"/>
                <a:gd name="T13" fmla="*/ 199444 h 123"/>
                <a:gd name="T14" fmla="*/ 633902 w 185"/>
                <a:gd name="T15" fmla="*/ 0 h 123"/>
                <a:gd name="T16" fmla="*/ 19565 w 185"/>
                <a:gd name="T17" fmla="*/ 262015 h 123"/>
                <a:gd name="T18" fmla="*/ 82172 w 185"/>
                <a:gd name="T19" fmla="*/ 46928 h 123"/>
                <a:gd name="T20" fmla="*/ 35217 w 185"/>
                <a:gd name="T21" fmla="*/ 27375 h 123"/>
                <a:gd name="T22" fmla="*/ 3913 w 185"/>
                <a:gd name="T23" fmla="*/ 238551 h 123"/>
                <a:gd name="T24" fmla="*/ 250430 w 185"/>
                <a:gd name="T25" fmla="*/ 402800 h 123"/>
                <a:gd name="T26" fmla="*/ 223039 w 185"/>
                <a:gd name="T27" fmla="*/ 437996 h 123"/>
                <a:gd name="T28" fmla="*/ 266082 w 185"/>
                <a:gd name="T29" fmla="*/ 469281 h 123"/>
                <a:gd name="T30" fmla="*/ 293473 w 185"/>
                <a:gd name="T31" fmla="*/ 437996 h 123"/>
                <a:gd name="T32" fmla="*/ 168258 w 185"/>
                <a:gd name="T33" fmla="*/ 437996 h 123"/>
                <a:gd name="T34" fmla="*/ 230865 w 185"/>
                <a:gd name="T35" fmla="*/ 355871 h 123"/>
                <a:gd name="T36" fmla="*/ 176084 w 185"/>
                <a:gd name="T37" fmla="*/ 383246 h 123"/>
                <a:gd name="T38" fmla="*/ 109563 w 185"/>
                <a:gd name="T39" fmla="*/ 355871 h 123"/>
                <a:gd name="T40" fmla="*/ 148693 w 185"/>
                <a:gd name="T41" fmla="*/ 387157 h 123"/>
                <a:gd name="T42" fmla="*/ 183910 w 185"/>
                <a:gd name="T43" fmla="*/ 305033 h 123"/>
                <a:gd name="T44" fmla="*/ 129128 w 185"/>
                <a:gd name="T45" fmla="*/ 332407 h 123"/>
                <a:gd name="T46" fmla="*/ 101737 w 185"/>
                <a:gd name="T47" fmla="*/ 340229 h 123"/>
                <a:gd name="T48" fmla="*/ 97824 w 185"/>
                <a:gd name="T49" fmla="*/ 262015 h 123"/>
                <a:gd name="T50" fmla="*/ 82172 w 185"/>
                <a:gd name="T51" fmla="*/ 277658 h 123"/>
                <a:gd name="T52" fmla="*/ 66521 w 185"/>
                <a:gd name="T53" fmla="*/ 332407 h 123"/>
                <a:gd name="T54" fmla="*/ 547816 w 185"/>
                <a:gd name="T55" fmla="*/ 301122 h 123"/>
                <a:gd name="T56" fmla="*/ 367819 w 185"/>
                <a:gd name="T57" fmla="*/ 109499 h 123"/>
                <a:gd name="T58" fmla="*/ 262169 w 185"/>
                <a:gd name="T59" fmla="*/ 132963 h 123"/>
                <a:gd name="T60" fmla="*/ 238691 w 185"/>
                <a:gd name="T61" fmla="*/ 66481 h 123"/>
                <a:gd name="T62" fmla="*/ 117389 w 185"/>
                <a:gd name="T63" fmla="*/ 230730 h 123"/>
                <a:gd name="T64" fmla="*/ 191736 w 185"/>
                <a:gd name="T65" fmla="*/ 293301 h 123"/>
                <a:gd name="T66" fmla="*/ 262169 w 185"/>
                <a:gd name="T67" fmla="*/ 375425 h 123"/>
                <a:gd name="T68" fmla="*/ 324777 w 185"/>
                <a:gd name="T69" fmla="*/ 441906 h 123"/>
                <a:gd name="T70" fmla="*/ 344342 w 185"/>
                <a:gd name="T71" fmla="*/ 449728 h 123"/>
                <a:gd name="T72" fmla="*/ 363906 w 185"/>
                <a:gd name="T73" fmla="*/ 410621 h 123"/>
                <a:gd name="T74" fmla="*/ 301299 w 185"/>
                <a:gd name="T75" fmla="*/ 344139 h 123"/>
                <a:gd name="T76" fmla="*/ 406949 w 185"/>
                <a:gd name="T77" fmla="*/ 414532 h 123"/>
                <a:gd name="T78" fmla="*/ 426514 w 185"/>
                <a:gd name="T79" fmla="*/ 363693 h 123"/>
                <a:gd name="T80" fmla="*/ 371732 w 185"/>
                <a:gd name="T81" fmla="*/ 320675 h 123"/>
                <a:gd name="T82" fmla="*/ 383471 w 185"/>
                <a:gd name="T83" fmla="*/ 305033 h 123"/>
                <a:gd name="T84" fmla="*/ 496948 w 185"/>
                <a:gd name="T85" fmla="*/ 359782 h 123"/>
                <a:gd name="T86" fmla="*/ 473470 w 185"/>
                <a:gd name="T87" fmla="*/ 301122 h 123"/>
                <a:gd name="T88" fmla="*/ 434340 w 185"/>
                <a:gd name="T89" fmla="*/ 258105 h 123"/>
                <a:gd name="T90" fmla="*/ 547816 w 185"/>
                <a:gd name="T91" fmla="*/ 301122 h 12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85" h="123">
                  <a:moveTo>
                    <a:pt x="147" y="12"/>
                  </a:moveTo>
                  <a:cubicBezTo>
                    <a:pt x="164" y="55"/>
                    <a:pt x="164" y="55"/>
                    <a:pt x="164" y="55"/>
                  </a:cubicBezTo>
                  <a:cubicBezTo>
                    <a:pt x="143" y="64"/>
                    <a:pt x="143" y="64"/>
                    <a:pt x="143" y="64"/>
                  </a:cubicBezTo>
                  <a:cubicBezTo>
                    <a:pt x="132" y="54"/>
                    <a:pt x="97" y="24"/>
                    <a:pt x="94" y="24"/>
                  </a:cubicBezTo>
                  <a:cubicBezTo>
                    <a:pt x="92" y="24"/>
                    <a:pt x="81" y="28"/>
                    <a:pt x="80" y="28"/>
                  </a:cubicBezTo>
                  <a:cubicBezTo>
                    <a:pt x="80" y="28"/>
                    <a:pt x="73" y="30"/>
                    <a:pt x="67" y="30"/>
                  </a:cubicBezTo>
                  <a:cubicBezTo>
                    <a:pt x="65" y="30"/>
                    <a:pt x="63" y="30"/>
                    <a:pt x="61" y="29"/>
                  </a:cubicBezTo>
                  <a:cubicBezTo>
                    <a:pt x="60" y="28"/>
                    <a:pt x="59" y="27"/>
                    <a:pt x="59" y="26"/>
                  </a:cubicBezTo>
                  <a:cubicBezTo>
                    <a:pt x="59" y="23"/>
                    <a:pt x="62" y="21"/>
                    <a:pt x="63" y="21"/>
                  </a:cubicBezTo>
                  <a:cubicBezTo>
                    <a:pt x="72" y="16"/>
                    <a:pt x="97" y="6"/>
                    <a:pt x="99" y="6"/>
                  </a:cubicBezTo>
                  <a:cubicBezTo>
                    <a:pt x="99" y="6"/>
                    <a:pt x="99" y="6"/>
                    <a:pt x="100" y="6"/>
                  </a:cubicBezTo>
                  <a:cubicBezTo>
                    <a:pt x="106" y="6"/>
                    <a:pt x="143" y="11"/>
                    <a:pt x="147" y="12"/>
                  </a:cubicBezTo>
                  <a:close/>
                  <a:moveTo>
                    <a:pt x="162" y="0"/>
                  </a:moveTo>
                  <a:cubicBezTo>
                    <a:pt x="162" y="0"/>
                    <a:pt x="161" y="0"/>
                    <a:pt x="161" y="0"/>
                  </a:cubicBezTo>
                  <a:cubicBezTo>
                    <a:pt x="154" y="3"/>
                    <a:pt x="154" y="3"/>
                    <a:pt x="154" y="3"/>
                  </a:cubicBezTo>
                  <a:cubicBezTo>
                    <a:pt x="152" y="4"/>
                    <a:pt x="151" y="4"/>
                    <a:pt x="151" y="6"/>
                  </a:cubicBezTo>
                  <a:cubicBezTo>
                    <a:pt x="150" y="7"/>
                    <a:pt x="150" y="8"/>
                    <a:pt x="151" y="9"/>
                  </a:cubicBezTo>
                  <a:cubicBezTo>
                    <a:pt x="169" y="54"/>
                    <a:pt x="169" y="54"/>
                    <a:pt x="169" y="54"/>
                  </a:cubicBezTo>
                  <a:cubicBezTo>
                    <a:pt x="170" y="56"/>
                    <a:pt x="172" y="58"/>
                    <a:pt x="175" y="57"/>
                  </a:cubicBezTo>
                  <a:cubicBezTo>
                    <a:pt x="182" y="54"/>
                    <a:pt x="182" y="54"/>
                    <a:pt x="182" y="54"/>
                  </a:cubicBezTo>
                  <a:cubicBezTo>
                    <a:pt x="183" y="54"/>
                    <a:pt x="184" y="53"/>
                    <a:pt x="185" y="51"/>
                  </a:cubicBezTo>
                  <a:cubicBezTo>
                    <a:pt x="185" y="50"/>
                    <a:pt x="185" y="49"/>
                    <a:pt x="185" y="48"/>
                  </a:cubicBezTo>
                  <a:cubicBezTo>
                    <a:pt x="167" y="3"/>
                    <a:pt x="167" y="3"/>
                    <a:pt x="167" y="3"/>
                  </a:cubicBezTo>
                  <a:cubicBezTo>
                    <a:pt x="166" y="1"/>
                    <a:pt x="164" y="0"/>
                    <a:pt x="162" y="0"/>
                  </a:cubicBezTo>
                  <a:close/>
                  <a:moveTo>
                    <a:pt x="1" y="61"/>
                  </a:moveTo>
                  <a:cubicBezTo>
                    <a:pt x="0" y="63"/>
                    <a:pt x="1" y="64"/>
                    <a:pt x="2" y="65"/>
                  </a:cubicBezTo>
                  <a:cubicBezTo>
                    <a:pt x="3" y="66"/>
                    <a:pt x="4" y="66"/>
                    <a:pt x="5" y="67"/>
                  </a:cubicBezTo>
                  <a:cubicBezTo>
                    <a:pt x="13" y="67"/>
                    <a:pt x="13" y="67"/>
                    <a:pt x="13" y="67"/>
                  </a:cubicBezTo>
                  <a:cubicBezTo>
                    <a:pt x="15" y="67"/>
                    <a:pt x="17" y="65"/>
                    <a:pt x="18" y="63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2" y="11"/>
                    <a:pt x="21" y="10"/>
                    <a:pt x="20" y="9"/>
                  </a:cubicBezTo>
                  <a:cubicBezTo>
                    <a:pt x="19" y="8"/>
                    <a:pt x="18" y="7"/>
                    <a:pt x="17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7" y="7"/>
                    <a:pt x="5" y="9"/>
                    <a:pt x="4" y="11"/>
                  </a:cubicBezTo>
                  <a:lnTo>
                    <a:pt x="1" y="61"/>
                  </a:lnTo>
                  <a:close/>
                  <a:moveTo>
                    <a:pt x="76" y="106"/>
                  </a:moveTo>
                  <a:cubicBezTo>
                    <a:pt x="76" y="105"/>
                    <a:pt x="75" y="103"/>
                    <a:pt x="73" y="102"/>
                  </a:cubicBezTo>
                  <a:cubicBezTo>
                    <a:pt x="70" y="99"/>
                    <a:pt x="67" y="100"/>
                    <a:pt x="64" y="103"/>
                  </a:cubicBezTo>
                  <a:cubicBezTo>
                    <a:pt x="61" y="107"/>
                    <a:pt x="61" y="107"/>
                    <a:pt x="61" y="107"/>
                  </a:cubicBezTo>
                  <a:cubicBezTo>
                    <a:pt x="60" y="108"/>
                    <a:pt x="60" y="108"/>
                    <a:pt x="60" y="108"/>
                  </a:cubicBezTo>
                  <a:cubicBezTo>
                    <a:pt x="57" y="112"/>
                    <a:pt x="57" y="112"/>
                    <a:pt x="57" y="112"/>
                  </a:cubicBezTo>
                  <a:cubicBezTo>
                    <a:pt x="53" y="117"/>
                    <a:pt x="57" y="120"/>
                    <a:pt x="58" y="121"/>
                  </a:cubicBezTo>
                  <a:cubicBezTo>
                    <a:pt x="60" y="123"/>
                    <a:pt x="61" y="123"/>
                    <a:pt x="63" y="123"/>
                  </a:cubicBezTo>
                  <a:cubicBezTo>
                    <a:pt x="64" y="123"/>
                    <a:pt x="66" y="122"/>
                    <a:pt x="68" y="120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3" y="114"/>
                    <a:pt x="73" y="114"/>
                    <a:pt x="73" y="114"/>
                  </a:cubicBezTo>
                  <a:cubicBezTo>
                    <a:pt x="75" y="112"/>
                    <a:pt x="75" y="112"/>
                    <a:pt x="75" y="112"/>
                  </a:cubicBezTo>
                  <a:cubicBezTo>
                    <a:pt x="76" y="110"/>
                    <a:pt x="77" y="108"/>
                    <a:pt x="76" y="106"/>
                  </a:cubicBezTo>
                  <a:close/>
                  <a:moveTo>
                    <a:pt x="40" y="103"/>
                  </a:moveTo>
                  <a:cubicBezTo>
                    <a:pt x="38" y="106"/>
                    <a:pt x="39" y="109"/>
                    <a:pt x="43" y="112"/>
                  </a:cubicBezTo>
                  <a:cubicBezTo>
                    <a:pt x="46" y="115"/>
                    <a:pt x="49" y="115"/>
                    <a:pt x="52" y="111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5" y="96"/>
                    <a:pt x="61" y="92"/>
                    <a:pt x="59" y="91"/>
                  </a:cubicBezTo>
                  <a:cubicBezTo>
                    <a:pt x="56" y="88"/>
                    <a:pt x="53" y="89"/>
                    <a:pt x="50" y="92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cubicBezTo>
                    <a:pt x="45" y="98"/>
                    <a:pt x="45" y="98"/>
                    <a:pt x="45" y="98"/>
                  </a:cubicBezTo>
                  <a:lnTo>
                    <a:pt x="40" y="103"/>
                  </a:lnTo>
                  <a:close/>
                  <a:moveTo>
                    <a:pt x="28" y="91"/>
                  </a:moveTo>
                  <a:cubicBezTo>
                    <a:pt x="26" y="92"/>
                    <a:pt x="26" y="94"/>
                    <a:pt x="26" y="96"/>
                  </a:cubicBezTo>
                  <a:cubicBezTo>
                    <a:pt x="26" y="98"/>
                    <a:pt x="27" y="99"/>
                    <a:pt x="29" y="101"/>
                  </a:cubicBezTo>
                  <a:cubicBezTo>
                    <a:pt x="32" y="103"/>
                    <a:pt x="35" y="103"/>
                    <a:pt x="38" y="99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9" y="86"/>
                    <a:pt x="50" y="84"/>
                    <a:pt x="50" y="83"/>
                  </a:cubicBezTo>
                  <a:cubicBezTo>
                    <a:pt x="49" y="81"/>
                    <a:pt x="48" y="79"/>
                    <a:pt x="47" y="78"/>
                  </a:cubicBezTo>
                  <a:cubicBezTo>
                    <a:pt x="43" y="75"/>
                    <a:pt x="40" y="76"/>
                    <a:pt x="37" y="79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2" y="86"/>
                    <a:pt x="32" y="86"/>
                    <a:pt x="32" y="86"/>
                  </a:cubicBezTo>
                  <a:lnTo>
                    <a:pt x="28" y="91"/>
                  </a:lnTo>
                  <a:close/>
                  <a:moveTo>
                    <a:pt x="26" y="87"/>
                  </a:moveTo>
                  <a:cubicBezTo>
                    <a:pt x="35" y="75"/>
                    <a:pt x="35" y="75"/>
                    <a:pt x="35" y="75"/>
                  </a:cubicBezTo>
                  <a:cubicBezTo>
                    <a:pt x="39" y="70"/>
                    <a:pt x="35" y="66"/>
                    <a:pt x="34" y="65"/>
                  </a:cubicBezTo>
                  <a:cubicBezTo>
                    <a:pt x="31" y="63"/>
                    <a:pt x="28" y="63"/>
                    <a:pt x="25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1" y="71"/>
                    <a:pt x="21" y="71"/>
                    <a:pt x="21" y="71"/>
                  </a:cubicBezTo>
                  <a:cubicBezTo>
                    <a:pt x="17" y="76"/>
                    <a:pt x="17" y="76"/>
                    <a:pt x="17" y="76"/>
                  </a:cubicBezTo>
                  <a:cubicBezTo>
                    <a:pt x="15" y="78"/>
                    <a:pt x="14" y="80"/>
                    <a:pt x="14" y="82"/>
                  </a:cubicBezTo>
                  <a:cubicBezTo>
                    <a:pt x="15" y="84"/>
                    <a:pt x="16" y="85"/>
                    <a:pt x="17" y="85"/>
                  </a:cubicBezTo>
                  <a:cubicBezTo>
                    <a:pt x="18" y="87"/>
                    <a:pt x="20" y="88"/>
                    <a:pt x="22" y="88"/>
                  </a:cubicBezTo>
                  <a:cubicBezTo>
                    <a:pt x="23" y="88"/>
                    <a:pt x="24" y="88"/>
                    <a:pt x="26" y="87"/>
                  </a:cubicBezTo>
                  <a:close/>
                  <a:moveTo>
                    <a:pt x="140" y="77"/>
                  </a:moveTo>
                  <a:cubicBezTo>
                    <a:pt x="142" y="74"/>
                    <a:pt x="144" y="70"/>
                    <a:pt x="139" y="67"/>
                  </a:cubicBezTo>
                  <a:cubicBezTo>
                    <a:pt x="136" y="64"/>
                    <a:pt x="136" y="64"/>
                    <a:pt x="136" y="64"/>
                  </a:cubicBezTo>
                  <a:cubicBezTo>
                    <a:pt x="119" y="49"/>
                    <a:pt x="98" y="31"/>
                    <a:pt x="94" y="28"/>
                  </a:cubicBezTo>
                  <a:cubicBezTo>
                    <a:pt x="91" y="29"/>
                    <a:pt x="86" y="31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74" y="34"/>
                    <a:pt x="67" y="34"/>
                  </a:cubicBezTo>
                  <a:cubicBezTo>
                    <a:pt x="64" y="34"/>
                    <a:pt x="61" y="34"/>
                    <a:pt x="59" y="33"/>
                  </a:cubicBezTo>
                  <a:cubicBezTo>
                    <a:pt x="55" y="30"/>
                    <a:pt x="55" y="27"/>
                    <a:pt x="55" y="25"/>
                  </a:cubicBezTo>
                  <a:cubicBezTo>
                    <a:pt x="55" y="22"/>
                    <a:pt x="58" y="18"/>
                    <a:pt x="61" y="17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2" y="63"/>
                    <a:pt x="22" y="63"/>
                    <a:pt x="22" y="63"/>
                  </a:cubicBezTo>
                  <a:cubicBezTo>
                    <a:pt x="25" y="60"/>
                    <a:pt x="28" y="59"/>
                    <a:pt x="30" y="59"/>
                  </a:cubicBezTo>
                  <a:cubicBezTo>
                    <a:pt x="32" y="59"/>
                    <a:pt x="35" y="60"/>
                    <a:pt x="37" y="62"/>
                  </a:cubicBezTo>
                  <a:cubicBezTo>
                    <a:pt x="40" y="65"/>
                    <a:pt x="42" y="68"/>
                    <a:pt x="41" y="72"/>
                  </a:cubicBezTo>
                  <a:cubicBezTo>
                    <a:pt x="44" y="72"/>
                    <a:pt x="47" y="73"/>
                    <a:pt x="49" y="75"/>
                  </a:cubicBezTo>
                  <a:cubicBezTo>
                    <a:pt x="53" y="77"/>
                    <a:pt x="54" y="81"/>
                    <a:pt x="54" y="85"/>
                  </a:cubicBezTo>
                  <a:cubicBezTo>
                    <a:pt x="57" y="84"/>
                    <a:pt x="60" y="85"/>
                    <a:pt x="62" y="87"/>
                  </a:cubicBezTo>
                  <a:cubicBezTo>
                    <a:pt x="65" y="90"/>
                    <a:pt x="67" y="93"/>
                    <a:pt x="67" y="96"/>
                  </a:cubicBezTo>
                  <a:cubicBezTo>
                    <a:pt x="70" y="95"/>
                    <a:pt x="73" y="96"/>
                    <a:pt x="76" y="99"/>
                  </a:cubicBezTo>
                  <a:cubicBezTo>
                    <a:pt x="80" y="102"/>
                    <a:pt x="82" y="106"/>
                    <a:pt x="80" y="111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3" y="113"/>
                    <a:pt x="84" y="114"/>
                    <a:pt x="84" y="114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5" y="115"/>
                    <a:pt x="86" y="115"/>
                    <a:pt x="88" y="115"/>
                  </a:cubicBezTo>
                  <a:cubicBezTo>
                    <a:pt x="90" y="115"/>
                    <a:pt x="91" y="114"/>
                    <a:pt x="92" y="113"/>
                  </a:cubicBezTo>
                  <a:cubicBezTo>
                    <a:pt x="94" y="110"/>
                    <a:pt x="96" y="108"/>
                    <a:pt x="93" y="105"/>
                  </a:cubicBezTo>
                  <a:cubicBezTo>
                    <a:pt x="93" y="105"/>
                    <a:pt x="93" y="105"/>
                    <a:pt x="93" y="105"/>
                  </a:cubicBezTo>
                  <a:cubicBezTo>
                    <a:pt x="77" y="92"/>
                    <a:pt x="77" y="92"/>
                    <a:pt x="77" y="92"/>
                  </a:cubicBezTo>
                  <a:cubicBezTo>
                    <a:pt x="77" y="91"/>
                    <a:pt x="76" y="91"/>
                    <a:pt x="76" y="90"/>
                  </a:cubicBezTo>
                  <a:cubicBezTo>
                    <a:pt x="76" y="89"/>
                    <a:pt x="77" y="89"/>
                    <a:pt x="77" y="88"/>
                  </a:cubicBezTo>
                  <a:cubicBezTo>
                    <a:pt x="78" y="87"/>
                    <a:pt x="80" y="87"/>
                    <a:pt x="81" y="88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2" y="106"/>
                    <a:pt x="103" y="106"/>
                    <a:pt x="104" y="106"/>
                  </a:cubicBezTo>
                  <a:cubicBezTo>
                    <a:pt x="106" y="106"/>
                    <a:pt x="108" y="105"/>
                    <a:pt x="110" y="103"/>
                  </a:cubicBezTo>
                  <a:cubicBezTo>
                    <a:pt x="111" y="102"/>
                    <a:pt x="112" y="100"/>
                    <a:pt x="112" y="98"/>
                  </a:cubicBezTo>
                  <a:cubicBezTo>
                    <a:pt x="111" y="97"/>
                    <a:pt x="110" y="95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95" y="82"/>
                    <a:pt x="95" y="82"/>
                    <a:pt x="95" y="82"/>
                  </a:cubicBezTo>
                  <a:cubicBezTo>
                    <a:pt x="94" y="82"/>
                    <a:pt x="94" y="81"/>
                    <a:pt x="94" y="80"/>
                  </a:cubicBezTo>
                  <a:cubicBezTo>
                    <a:pt x="94" y="80"/>
                    <a:pt x="94" y="79"/>
                    <a:pt x="95" y="79"/>
                  </a:cubicBezTo>
                  <a:cubicBezTo>
                    <a:pt x="95" y="78"/>
                    <a:pt x="97" y="77"/>
                    <a:pt x="98" y="78"/>
                  </a:cubicBezTo>
                  <a:cubicBezTo>
                    <a:pt x="117" y="93"/>
                    <a:pt x="117" y="93"/>
                    <a:pt x="117" y="93"/>
                  </a:cubicBezTo>
                  <a:cubicBezTo>
                    <a:pt x="118" y="95"/>
                    <a:pt x="120" y="95"/>
                    <a:pt x="121" y="95"/>
                  </a:cubicBezTo>
                  <a:cubicBezTo>
                    <a:pt x="123" y="95"/>
                    <a:pt x="125" y="94"/>
                    <a:pt x="127" y="92"/>
                  </a:cubicBezTo>
                  <a:cubicBezTo>
                    <a:pt x="129" y="90"/>
                    <a:pt x="129" y="88"/>
                    <a:pt x="129" y="87"/>
                  </a:cubicBezTo>
                  <a:cubicBezTo>
                    <a:pt x="129" y="85"/>
                    <a:pt x="128" y="83"/>
                    <a:pt x="126" y="82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21" y="77"/>
                    <a:pt x="121" y="77"/>
                    <a:pt x="121" y="77"/>
                  </a:cubicBezTo>
                  <a:cubicBezTo>
                    <a:pt x="111" y="69"/>
                    <a:pt x="111" y="69"/>
                    <a:pt x="111" y="69"/>
                  </a:cubicBezTo>
                  <a:cubicBezTo>
                    <a:pt x="110" y="69"/>
                    <a:pt x="110" y="67"/>
                    <a:pt x="111" y="66"/>
                  </a:cubicBezTo>
                  <a:cubicBezTo>
                    <a:pt x="111" y="65"/>
                    <a:pt x="113" y="65"/>
                    <a:pt x="114" y="66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33" y="81"/>
                    <a:pt x="137" y="80"/>
                    <a:pt x="140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757304" y="4725353"/>
            <a:ext cx="1153117" cy="1014984"/>
            <a:chOff x="9787931" y="3486925"/>
            <a:chExt cx="1153117" cy="1014984"/>
          </a:xfrm>
        </p:grpSpPr>
        <p:sp>
          <p:nvSpPr>
            <p:cNvPr id="34" name="Rounded Rectangle 33"/>
            <p:cNvSpPr/>
            <p:nvPr/>
          </p:nvSpPr>
          <p:spPr>
            <a:xfrm>
              <a:off x="9850643" y="3486925"/>
              <a:ext cx="1014984" cy="101498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21"/>
            <p:cNvSpPr>
              <a:spLocks noChangeArrowheads="1"/>
            </p:cNvSpPr>
            <p:nvPr/>
          </p:nvSpPr>
          <p:spPr bwMode="auto">
            <a:xfrm>
              <a:off x="9787931" y="4077855"/>
              <a:ext cx="1153117" cy="375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 Narrow"/>
                  <a:cs typeface="Arial Narrow"/>
                </a:rPr>
                <a:t>FISCAL/ MKT MECHANISMS</a:t>
              </a:r>
              <a:endParaRPr lang="en-US" sz="1200" dirty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36" name="Freeform 29"/>
            <p:cNvSpPr>
              <a:spLocks/>
            </p:cNvSpPr>
            <p:nvPr/>
          </p:nvSpPr>
          <p:spPr bwMode="auto">
            <a:xfrm>
              <a:off x="10184933" y="3570801"/>
              <a:ext cx="339653" cy="497578"/>
            </a:xfrm>
            <a:custGeom>
              <a:avLst/>
              <a:gdLst>
                <a:gd name="T0" fmla="*/ 434975 w 111"/>
                <a:gd name="T1" fmla="*/ 430742 h 165"/>
                <a:gd name="T2" fmla="*/ 286065 w 111"/>
                <a:gd name="T3" fmla="*/ 293688 h 165"/>
                <a:gd name="T4" fmla="*/ 199853 w 111"/>
                <a:gd name="T5" fmla="*/ 274109 h 165"/>
                <a:gd name="T6" fmla="*/ 86211 w 111"/>
                <a:gd name="T7" fmla="*/ 207539 h 165"/>
                <a:gd name="T8" fmla="*/ 211609 w 111"/>
                <a:gd name="T9" fmla="*/ 144886 h 165"/>
                <a:gd name="T10" fmla="*/ 337008 w 111"/>
                <a:gd name="T11" fmla="*/ 191876 h 165"/>
                <a:gd name="T12" fmla="*/ 360520 w 111"/>
                <a:gd name="T13" fmla="*/ 199708 h 165"/>
                <a:gd name="T14" fmla="*/ 380113 w 111"/>
                <a:gd name="T15" fmla="*/ 187960 h 165"/>
                <a:gd name="T16" fmla="*/ 403625 w 111"/>
                <a:gd name="T17" fmla="*/ 156633 h 165"/>
                <a:gd name="T18" fmla="*/ 262552 w 111"/>
                <a:gd name="T19" fmla="*/ 78317 h 165"/>
                <a:gd name="T20" fmla="*/ 254715 w 111"/>
                <a:gd name="T21" fmla="*/ 74401 h 165"/>
                <a:gd name="T22" fmla="*/ 254715 w 111"/>
                <a:gd name="T23" fmla="*/ 11748 h 165"/>
                <a:gd name="T24" fmla="*/ 235122 w 111"/>
                <a:gd name="T25" fmla="*/ 0 h 165"/>
                <a:gd name="T26" fmla="*/ 199853 w 111"/>
                <a:gd name="T27" fmla="*/ 0 h 165"/>
                <a:gd name="T28" fmla="*/ 180260 w 111"/>
                <a:gd name="T29" fmla="*/ 11748 h 165"/>
                <a:gd name="T30" fmla="*/ 180260 w 111"/>
                <a:gd name="T31" fmla="*/ 74401 h 165"/>
                <a:gd name="T32" fmla="*/ 172423 w 111"/>
                <a:gd name="T33" fmla="*/ 74401 h 165"/>
                <a:gd name="T34" fmla="*/ 0 w 111"/>
                <a:gd name="T35" fmla="*/ 207539 h 165"/>
                <a:gd name="T36" fmla="*/ 164585 w 111"/>
                <a:gd name="T37" fmla="*/ 340678 h 165"/>
                <a:gd name="T38" fmla="*/ 258634 w 111"/>
                <a:gd name="T39" fmla="*/ 364173 h 165"/>
                <a:gd name="T40" fmla="*/ 348764 w 111"/>
                <a:gd name="T41" fmla="*/ 434658 h 165"/>
                <a:gd name="T42" fmla="*/ 223366 w 111"/>
                <a:gd name="T43" fmla="*/ 501227 h 165"/>
                <a:gd name="T44" fmla="*/ 78374 w 111"/>
                <a:gd name="T45" fmla="*/ 450321 h 165"/>
                <a:gd name="T46" fmla="*/ 31350 w 111"/>
                <a:gd name="T47" fmla="*/ 458153 h 165"/>
                <a:gd name="T48" fmla="*/ 19593 w 111"/>
                <a:gd name="T49" fmla="*/ 489480 h 165"/>
                <a:gd name="T50" fmla="*/ 172423 w 111"/>
                <a:gd name="T51" fmla="*/ 567796 h 165"/>
                <a:gd name="T52" fmla="*/ 180260 w 111"/>
                <a:gd name="T53" fmla="*/ 571712 h 165"/>
                <a:gd name="T54" fmla="*/ 180260 w 111"/>
                <a:gd name="T55" fmla="*/ 630450 h 165"/>
                <a:gd name="T56" fmla="*/ 199853 w 111"/>
                <a:gd name="T57" fmla="*/ 646113 h 165"/>
                <a:gd name="T58" fmla="*/ 235122 w 111"/>
                <a:gd name="T59" fmla="*/ 646113 h 165"/>
                <a:gd name="T60" fmla="*/ 254715 w 111"/>
                <a:gd name="T61" fmla="*/ 630450 h 165"/>
                <a:gd name="T62" fmla="*/ 254715 w 111"/>
                <a:gd name="T63" fmla="*/ 571712 h 165"/>
                <a:gd name="T64" fmla="*/ 266471 w 111"/>
                <a:gd name="T65" fmla="*/ 571712 h 165"/>
                <a:gd name="T66" fmla="*/ 434975 w 111"/>
                <a:gd name="T67" fmla="*/ 430742 h 1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11" h="165">
                  <a:moveTo>
                    <a:pt x="111" y="110"/>
                  </a:moveTo>
                  <a:cubicBezTo>
                    <a:pt x="111" y="94"/>
                    <a:pt x="98" y="81"/>
                    <a:pt x="73" y="75"/>
                  </a:cubicBezTo>
                  <a:cubicBezTo>
                    <a:pt x="70" y="74"/>
                    <a:pt x="54" y="70"/>
                    <a:pt x="51" y="70"/>
                  </a:cubicBezTo>
                  <a:cubicBezTo>
                    <a:pt x="31" y="65"/>
                    <a:pt x="22" y="61"/>
                    <a:pt x="22" y="53"/>
                  </a:cubicBezTo>
                  <a:cubicBezTo>
                    <a:pt x="22" y="45"/>
                    <a:pt x="31" y="37"/>
                    <a:pt x="54" y="37"/>
                  </a:cubicBezTo>
                  <a:cubicBezTo>
                    <a:pt x="70" y="37"/>
                    <a:pt x="86" y="48"/>
                    <a:pt x="86" y="49"/>
                  </a:cubicBezTo>
                  <a:cubicBezTo>
                    <a:pt x="88" y="50"/>
                    <a:pt x="90" y="51"/>
                    <a:pt x="92" y="51"/>
                  </a:cubicBezTo>
                  <a:cubicBezTo>
                    <a:pt x="93" y="51"/>
                    <a:pt x="94" y="51"/>
                    <a:pt x="97" y="48"/>
                  </a:cubicBezTo>
                  <a:cubicBezTo>
                    <a:pt x="99" y="46"/>
                    <a:pt x="103" y="42"/>
                    <a:pt x="103" y="40"/>
                  </a:cubicBezTo>
                  <a:cubicBezTo>
                    <a:pt x="103" y="34"/>
                    <a:pt x="87" y="24"/>
                    <a:pt x="67" y="20"/>
                  </a:cubicBezTo>
                  <a:cubicBezTo>
                    <a:pt x="65" y="19"/>
                    <a:pt x="65" y="19"/>
                    <a:pt x="65" y="19"/>
                  </a:cubicBezTo>
                  <a:cubicBezTo>
                    <a:pt x="65" y="3"/>
                    <a:pt x="65" y="3"/>
                    <a:pt x="65" y="3"/>
                  </a:cubicBezTo>
                  <a:cubicBezTo>
                    <a:pt x="65" y="1"/>
                    <a:pt x="63" y="0"/>
                    <a:pt x="60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49" y="0"/>
                    <a:pt x="46" y="1"/>
                    <a:pt x="46" y="3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17" y="22"/>
                    <a:pt x="0" y="35"/>
                    <a:pt x="0" y="53"/>
                  </a:cubicBezTo>
                  <a:cubicBezTo>
                    <a:pt x="0" y="74"/>
                    <a:pt x="20" y="82"/>
                    <a:pt x="42" y="87"/>
                  </a:cubicBezTo>
                  <a:cubicBezTo>
                    <a:pt x="45" y="88"/>
                    <a:pt x="63" y="93"/>
                    <a:pt x="66" y="93"/>
                  </a:cubicBezTo>
                  <a:cubicBezTo>
                    <a:pt x="86" y="98"/>
                    <a:pt x="89" y="106"/>
                    <a:pt x="89" y="111"/>
                  </a:cubicBezTo>
                  <a:cubicBezTo>
                    <a:pt x="89" y="116"/>
                    <a:pt x="86" y="128"/>
                    <a:pt x="57" y="128"/>
                  </a:cubicBezTo>
                  <a:cubicBezTo>
                    <a:pt x="41" y="128"/>
                    <a:pt x="21" y="115"/>
                    <a:pt x="20" y="115"/>
                  </a:cubicBezTo>
                  <a:cubicBezTo>
                    <a:pt x="15" y="112"/>
                    <a:pt x="11" y="113"/>
                    <a:pt x="8" y="117"/>
                  </a:cubicBezTo>
                  <a:cubicBezTo>
                    <a:pt x="8" y="117"/>
                    <a:pt x="5" y="121"/>
                    <a:pt x="5" y="125"/>
                  </a:cubicBezTo>
                  <a:cubicBezTo>
                    <a:pt x="5" y="130"/>
                    <a:pt x="23" y="141"/>
                    <a:pt x="44" y="145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61"/>
                    <a:pt x="46" y="161"/>
                    <a:pt x="46" y="161"/>
                  </a:cubicBezTo>
                  <a:cubicBezTo>
                    <a:pt x="46" y="163"/>
                    <a:pt x="49" y="165"/>
                    <a:pt x="51" y="165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63" y="165"/>
                    <a:pt x="65" y="163"/>
                    <a:pt x="65" y="161"/>
                  </a:cubicBezTo>
                  <a:cubicBezTo>
                    <a:pt x="65" y="146"/>
                    <a:pt x="65" y="146"/>
                    <a:pt x="65" y="146"/>
                  </a:cubicBezTo>
                  <a:cubicBezTo>
                    <a:pt x="68" y="146"/>
                    <a:pt x="68" y="146"/>
                    <a:pt x="68" y="146"/>
                  </a:cubicBezTo>
                  <a:cubicBezTo>
                    <a:pt x="100" y="142"/>
                    <a:pt x="111" y="125"/>
                    <a:pt x="111" y="1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77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Key Takeaways</a:t>
            </a:r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="" xmlns:a16="http://schemas.microsoft.com/office/drawing/2014/main" id="{847B9B12-F4C7-4D58-9EF5-9FBE1FA75B0F}"/>
              </a:ext>
            </a:extLst>
          </p:cNvPr>
          <p:cNvSpPr/>
          <p:nvPr/>
        </p:nvSpPr>
        <p:spPr>
          <a:xfrm>
            <a:off x="506504" y="4181147"/>
            <a:ext cx="8342074" cy="177096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</a:pPr>
            <a:r>
              <a:rPr lang="en-US" sz="2400" dirty="0" smtClean="0">
                <a:solidFill>
                  <a:srgbClr val="0E2F11"/>
                </a:solidFill>
              </a:rPr>
              <a:t>With significant growth on the horizon, the building sector becomes an important part of the solution in addressing India’s cooling needs. </a:t>
            </a:r>
            <a:r>
              <a:rPr lang="en-US" sz="2400" dirty="0">
                <a:solidFill>
                  <a:srgbClr val="0E2F11"/>
                </a:solidFill>
              </a:rPr>
              <a:t>India needs to build-in interventions to reduce the cooling demand </a:t>
            </a:r>
            <a:r>
              <a:rPr lang="en-US" sz="2400" dirty="0" smtClean="0">
                <a:solidFill>
                  <a:srgbClr val="0E2F11"/>
                </a:solidFill>
              </a:rPr>
              <a:t>itself.</a:t>
            </a:r>
            <a:endParaRPr lang="en-US" sz="2400" dirty="0">
              <a:solidFill>
                <a:srgbClr val="0E2F11"/>
              </a:solidFill>
            </a:endParaRPr>
          </a:p>
          <a:p>
            <a:endParaRPr lang="en-GB" dirty="0">
              <a:solidFill>
                <a:srgbClr val="0E2F1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9B0EBD67-8C4F-461A-92BD-B85A8C6B4690}"/>
              </a:ext>
            </a:extLst>
          </p:cNvPr>
          <p:cNvSpPr/>
          <p:nvPr/>
        </p:nvSpPr>
        <p:spPr>
          <a:xfrm>
            <a:off x="506504" y="2704308"/>
            <a:ext cx="8342074" cy="133643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90000"/>
              </a:lnSpc>
              <a:spcAft>
                <a:spcPct val="35000"/>
              </a:spcAft>
            </a:pPr>
            <a:r>
              <a:rPr lang="en-US" sz="2400" dirty="0" smtClean="0">
                <a:solidFill>
                  <a:srgbClr val="0E2F11"/>
                </a:solidFill>
              </a:rPr>
              <a:t>While the Montreal </a:t>
            </a:r>
            <a:r>
              <a:rPr lang="en-US" sz="2400" dirty="0">
                <a:solidFill>
                  <a:srgbClr val="0E2F11"/>
                </a:solidFill>
              </a:rPr>
              <a:t>Protocol is more focused on refrigerants based cooling, it </a:t>
            </a:r>
            <a:r>
              <a:rPr lang="en-US" sz="2400" dirty="0" smtClean="0">
                <a:solidFill>
                  <a:srgbClr val="0E2F11"/>
                </a:solidFill>
              </a:rPr>
              <a:t>is </a:t>
            </a:r>
            <a:r>
              <a:rPr lang="en-US" sz="2400" dirty="0">
                <a:solidFill>
                  <a:srgbClr val="0E2F11"/>
                </a:solidFill>
              </a:rPr>
              <a:t>in India’s interest to adopt a holistic approach to </a:t>
            </a:r>
            <a:r>
              <a:rPr lang="en-US" sz="2400">
                <a:solidFill>
                  <a:srgbClr val="0E2F11"/>
                </a:solidFill>
              </a:rPr>
              <a:t>Cooling </a:t>
            </a:r>
            <a:r>
              <a:rPr lang="en-US" sz="2400" smtClean="0">
                <a:solidFill>
                  <a:srgbClr val="0E2F11"/>
                </a:solidFill>
              </a:rPr>
              <a:t>under the NCAP.</a:t>
            </a:r>
            <a:endParaRPr lang="en-GB" sz="2400" b="1" dirty="0">
              <a:solidFill>
                <a:srgbClr val="0E2F1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85303E18-BAB5-416C-8650-A75C164ADFE9}"/>
              </a:ext>
            </a:extLst>
          </p:cNvPr>
          <p:cNvSpPr/>
          <p:nvPr/>
        </p:nvSpPr>
        <p:spPr>
          <a:xfrm>
            <a:off x="506504" y="1201172"/>
            <a:ext cx="8342074" cy="133643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E2F11"/>
                </a:solidFill>
              </a:rPr>
              <a:t>Conversation about cooling </a:t>
            </a:r>
            <a:r>
              <a:rPr lang="en-US" sz="2400" dirty="0" smtClean="0">
                <a:solidFill>
                  <a:srgbClr val="0E2F11"/>
                </a:solidFill>
              </a:rPr>
              <a:t>in India need </a:t>
            </a:r>
            <a:r>
              <a:rPr lang="en-US" sz="2400" dirty="0">
                <a:solidFill>
                  <a:srgbClr val="0E2F11"/>
                </a:solidFill>
              </a:rPr>
              <a:t>to be all-encompassing: active air conditioning + alternative cooling </a:t>
            </a:r>
            <a:r>
              <a:rPr lang="en-US" sz="2400" dirty="0" smtClean="0">
                <a:solidFill>
                  <a:srgbClr val="0E2F11"/>
                </a:solidFill>
              </a:rPr>
              <a:t>strategies.</a:t>
            </a:r>
            <a:endParaRPr lang="en-US" sz="2400" dirty="0">
              <a:solidFill>
                <a:srgbClr val="0E2F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8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satish@aeee.in</a:t>
            </a:r>
            <a:br>
              <a:rPr lang="en-IN" dirty="0" smtClean="0"/>
            </a:br>
            <a:r>
              <a:rPr lang="en-IN" dirty="0" smtClean="0"/>
              <a:t>sneha</a:t>
            </a:r>
            <a:r>
              <a:rPr lang="en-IN" dirty="0"/>
              <a:t>@aeee.in</a:t>
            </a:r>
          </a:p>
        </p:txBody>
      </p:sp>
    </p:spTree>
    <p:extLst>
      <p:ext uri="{BB962C8B-B14F-4D97-AF65-F5344CB8AC3E}">
        <p14:creationId xmlns:p14="http://schemas.microsoft.com/office/powerpoint/2010/main" val="195440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latin typeface="Arial Narrow" panose="020B0606020202030204" pitchFamily="34" charset="0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742318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2790-F4D8-2343-ABB8-2A8C1CFE52D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37106FC7-E369-4497-8285-A8D5C15BBD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3064010"/>
              </p:ext>
            </p:extLst>
          </p:nvPr>
        </p:nvGraphicFramePr>
        <p:xfrm>
          <a:off x="506413" y="1144587"/>
          <a:ext cx="8150226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36509">
                  <a:extLst>
                    <a:ext uri="{9D8B030D-6E8A-4147-A177-3AD203B41FA5}">
                      <a16:colId xmlns="" xmlns:a16="http://schemas.microsoft.com/office/drawing/2014/main" val="2738814507"/>
                    </a:ext>
                  </a:extLst>
                </a:gridCol>
                <a:gridCol w="1513717">
                  <a:extLst>
                    <a:ext uri="{9D8B030D-6E8A-4147-A177-3AD203B41FA5}">
                      <a16:colId xmlns="" xmlns:a16="http://schemas.microsoft.com/office/drawing/2014/main" val="1234163660"/>
                    </a:ext>
                  </a:extLst>
                </a:gridCol>
              </a:tblGrid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Leverage initiatives such as Housing for All to develop sustainably cooled ‘Demonstration Projects’ in a few sites, piloting low-energy as well as clean energy cooling solutions.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4634019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Facilitate R&amp;D for low-energy as well as clean energy cooling technologies.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6272060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Establish design guidelines based on Lean cooling strategies as a mandatory minimum standard for all new construction.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3540051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Establish policy frameworks and incentives to enable DISCOMS to implement a Demand Response (DR) and variable </a:t>
                      </a:r>
                      <a:r>
                        <a:rPr lang="en-US" dirty="0" err="1"/>
                        <a:t>ToU</a:t>
                      </a:r>
                      <a:r>
                        <a:rPr lang="en-US" dirty="0"/>
                        <a:t> programs targeted at cooling load reduction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4091777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Enforce stringent standards and labelling program for cooling equipment; develop mandatory standards and labeling programs for all ceiling fans, as well as for VRFs and chillers.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465166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Make ECBC implementation mandatory in all states and ensure compliance through governance.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11662731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Establish policy to create state-level financial facilities for low-cost/preferential line of credit to real estate projects with a demonstrably high cooling efficiency.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86643253"/>
                  </a:ext>
                </a:extLst>
              </a:tr>
            </a:tbl>
          </a:graphicData>
        </a:graphic>
      </p:graphicFrame>
      <p:sp>
        <p:nvSpPr>
          <p:cNvPr id="5" name="Freeform 33">
            <a:extLst>
              <a:ext uri="{FF2B5EF4-FFF2-40B4-BE49-F238E27FC236}">
                <a16:creationId xmlns="" xmlns:a16="http://schemas.microsoft.com/office/drawing/2014/main" id="{0A42DC69-5E12-43B5-9034-700C7681535D}"/>
              </a:ext>
            </a:extLst>
          </p:cNvPr>
          <p:cNvSpPr>
            <a:spLocks noEditPoints="1"/>
          </p:cNvSpPr>
          <p:nvPr/>
        </p:nvSpPr>
        <p:spPr bwMode="auto">
          <a:xfrm>
            <a:off x="7308198" y="1393795"/>
            <a:ext cx="506416" cy="499448"/>
          </a:xfrm>
          <a:custGeom>
            <a:avLst/>
            <a:gdLst>
              <a:gd name="T0" fmla="*/ 287651 w 167"/>
              <a:gd name="T1" fmla="*/ 681056 h 167"/>
              <a:gd name="T2" fmla="*/ 232659 w 167"/>
              <a:gd name="T3" fmla="*/ 587992 h 167"/>
              <a:gd name="T4" fmla="*/ 126905 w 167"/>
              <a:gd name="T5" fmla="*/ 626064 h 167"/>
              <a:gd name="T6" fmla="*/ 114215 w 167"/>
              <a:gd name="T7" fmla="*/ 482238 h 167"/>
              <a:gd name="T8" fmla="*/ 93064 w 167"/>
              <a:gd name="T9" fmla="*/ 427246 h 167"/>
              <a:gd name="T10" fmla="*/ 0 w 167"/>
              <a:gd name="T11" fmla="*/ 317262 h 167"/>
              <a:gd name="T12" fmla="*/ 101524 w 167"/>
              <a:gd name="T13" fmla="*/ 270730 h 167"/>
              <a:gd name="T14" fmla="*/ 76143 w 167"/>
              <a:gd name="T15" fmla="*/ 169206 h 167"/>
              <a:gd name="T16" fmla="*/ 164977 w 167"/>
              <a:gd name="T17" fmla="*/ 76143 h 167"/>
              <a:gd name="T18" fmla="*/ 270731 w 167"/>
              <a:gd name="T19" fmla="*/ 101524 h 167"/>
              <a:gd name="T20" fmla="*/ 317263 w 167"/>
              <a:gd name="T21" fmla="*/ 0 h 167"/>
              <a:gd name="T22" fmla="*/ 427247 w 167"/>
              <a:gd name="T23" fmla="*/ 97294 h 167"/>
              <a:gd name="T24" fmla="*/ 482239 w 167"/>
              <a:gd name="T25" fmla="*/ 118445 h 167"/>
              <a:gd name="T26" fmla="*/ 626065 w 167"/>
              <a:gd name="T27" fmla="*/ 126905 h 167"/>
              <a:gd name="T28" fmla="*/ 587993 w 167"/>
              <a:gd name="T29" fmla="*/ 232659 h 167"/>
              <a:gd name="T30" fmla="*/ 681057 w 167"/>
              <a:gd name="T31" fmla="*/ 287651 h 167"/>
              <a:gd name="T32" fmla="*/ 706438 w 167"/>
              <a:gd name="T33" fmla="*/ 389175 h 167"/>
              <a:gd name="T34" fmla="*/ 604914 w 167"/>
              <a:gd name="T35" fmla="*/ 435707 h 167"/>
              <a:gd name="T36" fmla="*/ 630295 w 167"/>
              <a:gd name="T37" fmla="*/ 541461 h 167"/>
              <a:gd name="T38" fmla="*/ 537231 w 167"/>
              <a:gd name="T39" fmla="*/ 630294 h 167"/>
              <a:gd name="T40" fmla="*/ 431477 w 167"/>
              <a:gd name="T41" fmla="*/ 604913 h 167"/>
              <a:gd name="T42" fmla="*/ 384945 w 167"/>
              <a:gd name="T43" fmla="*/ 706437 h 167"/>
              <a:gd name="T44" fmla="*/ 397636 w 167"/>
              <a:gd name="T45" fmla="*/ 604913 h 167"/>
              <a:gd name="T46" fmla="*/ 499160 w 167"/>
              <a:gd name="T47" fmla="*/ 562612 h 167"/>
              <a:gd name="T48" fmla="*/ 562612 w 167"/>
              <a:gd name="T49" fmla="*/ 503389 h 167"/>
              <a:gd name="T50" fmla="*/ 604914 w 167"/>
              <a:gd name="T51" fmla="*/ 397635 h 167"/>
              <a:gd name="T52" fmla="*/ 604914 w 167"/>
              <a:gd name="T53" fmla="*/ 308802 h 167"/>
              <a:gd name="T54" fmla="*/ 562612 w 167"/>
              <a:gd name="T55" fmla="*/ 207278 h 167"/>
              <a:gd name="T56" fmla="*/ 499160 w 167"/>
              <a:gd name="T57" fmla="*/ 143825 h 167"/>
              <a:gd name="T58" fmla="*/ 397636 w 167"/>
              <a:gd name="T59" fmla="*/ 101524 h 167"/>
              <a:gd name="T60" fmla="*/ 308802 w 167"/>
              <a:gd name="T61" fmla="*/ 101524 h 167"/>
              <a:gd name="T62" fmla="*/ 203048 w 167"/>
              <a:gd name="T63" fmla="*/ 143825 h 167"/>
              <a:gd name="T64" fmla="*/ 143826 w 167"/>
              <a:gd name="T65" fmla="*/ 207278 h 167"/>
              <a:gd name="T66" fmla="*/ 97294 w 167"/>
              <a:gd name="T67" fmla="*/ 308802 h 167"/>
              <a:gd name="T68" fmla="*/ 97294 w 167"/>
              <a:gd name="T69" fmla="*/ 397635 h 167"/>
              <a:gd name="T70" fmla="*/ 143826 w 167"/>
              <a:gd name="T71" fmla="*/ 503389 h 167"/>
              <a:gd name="T72" fmla="*/ 203048 w 167"/>
              <a:gd name="T73" fmla="*/ 562612 h 167"/>
              <a:gd name="T74" fmla="*/ 308802 w 167"/>
              <a:gd name="T75" fmla="*/ 604913 h 167"/>
              <a:gd name="T76" fmla="*/ 101524 w 167"/>
              <a:gd name="T77" fmla="*/ 558381 h 167"/>
              <a:gd name="T78" fmla="*/ 672597 w 167"/>
              <a:gd name="T79" fmla="*/ 389175 h 167"/>
              <a:gd name="T80" fmla="*/ 29611 w 167"/>
              <a:gd name="T81" fmla="*/ 389175 h 167"/>
              <a:gd name="T82" fmla="*/ 29611 w 167"/>
              <a:gd name="T83" fmla="*/ 384945 h 167"/>
              <a:gd name="T84" fmla="*/ 558382 w 167"/>
              <a:gd name="T85" fmla="*/ 101524 h 167"/>
              <a:gd name="T86" fmla="*/ 554152 w 167"/>
              <a:gd name="T87" fmla="*/ 101524 h 167"/>
              <a:gd name="T88" fmla="*/ 253810 w 167"/>
              <a:gd name="T89" fmla="*/ 452627 h 167"/>
              <a:gd name="T90" fmla="*/ 452628 w 167"/>
              <a:gd name="T91" fmla="*/ 253810 h 167"/>
              <a:gd name="T92" fmla="*/ 351104 w 167"/>
              <a:gd name="T93" fmla="*/ 494929 h 167"/>
              <a:gd name="T94" fmla="*/ 245350 w 167"/>
              <a:gd name="T95" fmla="*/ 329953 h 167"/>
              <a:gd name="T96" fmla="*/ 376485 w 167"/>
              <a:gd name="T97" fmla="*/ 461088 h 167"/>
              <a:gd name="T98" fmla="*/ 351104 w 167"/>
              <a:gd name="T99" fmla="*/ 245349 h 1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67" h="167">
                <a:moveTo>
                  <a:pt x="91" y="167"/>
                </a:moveTo>
                <a:cubicBezTo>
                  <a:pt x="75" y="167"/>
                  <a:pt x="75" y="167"/>
                  <a:pt x="75" y="167"/>
                </a:cubicBezTo>
                <a:cubicBezTo>
                  <a:pt x="72" y="167"/>
                  <a:pt x="68" y="164"/>
                  <a:pt x="68" y="161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4"/>
                  <a:pt x="65" y="143"/>
                  <a:pt x="64" y="143"/>
                </a:cubicBezTo>
                <a:cubicBezTo>
                  <a:pt x="61" y="142"/>
                  <a:pt x="58" y="141"/>
                  <a:pt x="55" y="139"/>
                </a:cubicBezTo>
                <a:cubicBezTo>
                  <a:pt x="54" y="139"/>
                  <a:pt x="53" y="139"/>
                  <a:pt x="53" y="139"/>
                </a:cubicBezTo>
                <a:cubicBezTo>
                  <a:pt x="39" y="149"/>
                  <a:pt x="39" y="149"/>
                  <a:pt x="39" y="149"/>
                </a:cubicBezTo>
                <a:cubicBezTo>
                  <a:pt x="37" y="151"/>
                  <a:pt x="32" y="151"/>
                  <a:pt x="30" y="148"/>
                </a:cubicBezTo>
                <a:cubicBezTo>
                  <a:pt x="18" y="137"/>
                  <a:pt x="18" y="137"/>
                  <a:pt x="18" y="137"/>
                </a:cubicBezTo>
                <a:cubicBezTo>
                  <a:pt x="16" y="134"/>
                  <a:pt x="16" y="130"/>
                  <a:pt x="18" y="128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8" y="114"/>
                  <a:pt x="28" y="113"/>
                  <a:pt x="28" y="112"/>
                </a:cubicBezTo>
                <a:cubicBezTo>
                  <a:pt x="26" y="109"/>
                  <a:pt x="25" y="106"/>
                  <a:pt x="24" y="103"/>
                </a:cubicBezTo>
                <a:cubicBezTo>
                  <a:pt x="23" y="102"/>
                  <a:pt x="23" y="102"/>
                  <a:pt x="22" y="101"/>
                </a:cubicBezTo>
                <a:cubicBezTo>
                  <a:pt x="6" y="99"/>
                  <a:pt x="6" y="99"/>
                  <a:pt x="6" y="99"/>
                </a:cubicBezTo>
                <a:cubicBezTo>
                  <a:pt x="2" y="98"/>
                  <a:pt x="0" y="95"/>
                  <a:pt x="0" y="92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72"/>
                  <a:pt x="2" y="69"/>
                  <a:pt x="6" y="68"/>
                </a:cubicBezTo>
                <a:cubicBezTo>
                  <a:pt x="22" y="66"/>
                  <a:pt x="22" y="66"/>
                  <a:pt x="22" y="66"/>
                </a:cubicBezTo>
                <a:cubicBezTo>
                  <a:pt x="23" y="66"/>
                  <a:pt x="23" y="65"/>
                  <a:pt x="24" y="64"/>
                </a:cubicBezTo>
                <a:cubicBezTo>
                  <a:pt x="25" y="61"/>
                  <a:pt x="26" y="58"/>
                  <a:pt x="28" y="55"/>
                </a:cubicBezTo>
                <a:cubicBezTo>
                  <a:pt x="28" y="54"/>
                  <a:pt x="28" y="54"/>
                  <a:pt x="27" y="53"/>
                </a:cubicBezTo>
                <a:cubicBezTo>
                  <a:pt x="18" y="40"/>
                  <a:pt x="18" y="40"/>
                  <a:pt x="18" y="40"/>
                </a:cubicBezTo>
                <a:cubicBezTo>
                  <a:pt x="16" y="37"/>
                  <a:pt x="16" y="33"/>
                  <a:pt x="18" y="30"/>
                </a:cubicBezTo>
                <a:cubicBezTo>
                  <a:pt x="30" y="19"/>
                  <a:pt x="30" y="19"/>
                  <a:pt x="30" y="19"/>
                </a:cubicBezTo>
                <a:cubicBezTo>
                  <a:pt x="32" y="16"/>
                  <a:pt x="37" y="16"/>
                  <a:pt x="39" y="1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4" y="28"/>
                  <a:pt x="55" y="28"/>
                </a:cubicBezTo>
                <a:cubicBezTo>
                  <a:pt x="58" y="26"/>
                  <a:pt x="61" y="25"/>
                  <a:pt x="64" y="24"/>
                </a:cubicBezTo>
                <a:cubicBezTo>
                  <a:pt x="65" y="24"/>
                  <a:pt x="65" y="23"/>
                  <a:pt x="65" y="23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3"/>
                  <a:pt x="72" y="0"/>
                  <a:pt x="75" y="0"/>
                </a:cubicBezTo>
                <a:cubicBezTo>
                  <a:pt x="91" y="0"/>
                  <a:pt x="91" y="0"/>
                  <a:pt x="91" y="0"/>
                </a:cubicBezTo>
                <a:cubicBezTo>
                  <a:pt x="95" y="0"/>
                  <a:pt x="98" y="3"/>
                  <a:pt x="99" y="6"/>
                </a:cubicBezTo>
                <a:cubicBezTo>
                  <a:pt x="101" y="23"/>
                  <a:pt x="101" y="23"/>
                  <a:pt x="101" y="23"/>
                </a:cubicBezTo>
                <a:cubicBezTo>
                  <a:pt x="101" y="23"/>
                  <a:pt x="102" y="24"/>
                  <a:pt x="102" y="24"/>
                </a:cubicBezTo>
                <a:cubicBezTo>
                  <a:pt x="106" y="25"/>
                  <a:pt x="109" y="26"/>
                  <a:pt x="112" y="28"/>
                </a:cubicBezTo>
                <a:cubicBezTo>
                  <a:pt x="112" y="28"/>
                  <a:pt x="113" y="28"/>
                  <a:pt x="114" y="2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30" y="16"/>
                  <a:pt x="134" y="16"/>
                  <a:pt x="137" y="19"/>
                </a:cubicBezTo>
                <a:cubicBezTo>
                  <a:pt x="148" y="30"/>
                  <a:pt x="148" y="30"/>
                  <a:pt x="148" y="30"/>
                </a:cubicBezTo>
                <a:cubicBezTo>
                  <a:pt x="150" y="33"/>
                  <a:pt x="151" y="37"/>
                  <a:pt x="149" y="40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39" y="54"/>
                  <a:pt x="139" y="54"/>
                  <a:pt x="139" y="55"/>
                </a:cubicBezTo>
                <a:cubicBezTo>
                  <a:pt x="140" y="58"/>
                  <a:pt x="142" y="61"/>
                  <a:pt x="143" y="64"/>
                </a:cubicBezTo>
                <a:cubicBezTo>
                  <a:pt x="143" y="65"/>
                  <a:pt x="144" y="66"/>
                  <a:pt x="144" y="66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4" y="69"/>
                  <a:pt x="167" y="72"/>
                  <a:pt x="167" y="75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5"/>
                  <a:pt x="164" y="98"/>
                  <a:pt x="161" y="99"/>
                </a:cubicBezTo>
                <a:cubicBezTo>
                  <a:pt x="144" y="101"/>
                  <a:pt x="144" y="101"/>
                  <a:pt x="144" y="101"/>
                </a:cubicBezTo>
                <a:cubicBezTo>
                  <a:pt x="143" y="102"/>
                  <a:pt x="143" y="102"/>
                  <a:pt x="143" y="103"/>
                </a:cubicBezTo>
                <a:cubicBezTo>
                  <a:pt x="142" y="106"/>
                  <a:pt x="140" y="109"/>
                  <a:pt x="139" y="112"/>
                </a:cubicBezTo>
                <a:cubicBezTo>
                  <a:pt x="139" y="113"/>
                  <a:pt x="139" y="114"/>
                  <a:pt x="139" y="114"/>
                </a:cubicBezTo>
                <a:cubicBezTo>
                  <a:pt x="149" y="128"/>
                  <a:pt x="149" y="128"/>
                  <a:pt x="149" y="128"/>
                </a:cubicBezTo>
                <a:cubicBezTo>
                  <a:pt x="151" y="130"/>
                  <a:pt x="150" y="134"/>
                  <a:pt x="148" y="137"/>
                </a:cubicBezTo>
                <a:cubicBezTo>
                  <a:pt x="137" y="148"/>
                  <a:pt x="137" y="148"/>
                  <a:pt x="137" y="148"/>
                </a:cubicBezTo>
                <a:cubicBezTo>
                  <a:pt x="134" y="151"/>
                  <a:pt x="130" y="151"/>
                  <a:pt x="127" y="149"/>
                </a:cubicBezTo>
                <a:cubicBezTo>
                  <a:pt x="114" y="139"/>
                  <a:pt x="114" y="139"/>
                  <a:pt x="114" y="139"/>
                </a:cubicBezTo>
                <a:cubicBezTo>
                  <a:pt x="113" y="139"/>
                  <a:pt x="113" y="139"/>
                  <a:pt x="112" y="139"/>
                </a:cubicBezTo>
                <a:cubicBezTo>
                  <a:pt x="109" y="141"/>
                  <a:pt x="106" y="142"/>
                  <a:pt x="102" y="143"/>
                </a:cubicBezTo>
                <a:cubicBezTo>
                  <a:pt x="102" y="143"/>
                  <a:pt x="101" y="144"/>
                  <a:pt x="101" y="145"/>
                </a:cubicBezTo>
                <a:cubicBezTo>
                  <a:pt x="99" y="161"/>
                  <a:pt x="99" y="161"/>
                  <a:pt x="99" y="161"/>
                </a:cubicBezTo>
                <a:cubicBezTo>
                  <a:pt x="98" y="164"/>
                  <a:pt x="95" y="167"/>
                  <a:pt x="91" y="167"/>
                </a:cubicBezTo>
                <a:close/>
                <a:moveTo>
                  <a:pt x="75" y="160"/>
                </a:moveTo>
                <a:cubicBezTo>
                  <a:pt x="91" y="160"/>
                  <a:pt x="91" y="160"/>
                  <a:pt x="91" y="160"/>
                </a:cubicBezTo>
                <a:cubicBezTo>
                  <a:pt x="94" y="143"/>
                  <a:pt x="94" y="143"/>
                  <a:pt x="94" y="143"/>
                </a:cubicBezTo>
                <a:cubicBezTo>
                  <a:pt x="94" y="140"/>
                  <a:pt x="97" y="137"/>
                  <a:pt x="100" y="136"/>
                </a:cubicBezTo>
                <a:cubicBezTo>
                  <a:pt x="103" y="135"/>
                  <a:pt x="106" y="134"/>
                  <a:pt x="108" y="133"/>
                </a:cubicBezTo>
                <a:cubicBezTo>
                  <a:pt x="112" y="131"/>
                  <a:pt x="115" y="131"/>
                  <a:pt x="118" y="133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42" y="132"/>
                  <a:pt x="142" y="132"/>
                  <a:pt x="142" y="132"/>
                </a:cubicBezTo>
                <a:cubicBezTo>
                  <a:pt x="133" y="119"/>
                  <a:pt x="133" y="119"/>
                  <a:pt x="133" y="119"/>
                </a:cubicBezTo>
                <a:cubicBezTo>
                  <a:pt x="131" y="116"/>
                  <a:pt x="130" y="112"/>
                  <a:pt x="132" y="109"/>
                </a:cubicBezTo>
                <a:cubicBezTo>
                  <a:pt x="134" y="106"/>
                  <a:pt x="135" y="103"/>
                  <a:pt x="136" y="100"/>
                </a:cubicBezTo>
                <a:cubicBezTo>
                  <a:pt x="137" y="97"/>
                  <a:pt x="140" y="94"/>
                  <a:pt x="143" y="94"/>
                </a:cubicBezTo>
                <a:cubicBezTo>
                  <a:pt x="159" y="91"/>
                  <a:pt x="159" y="91"/>
                  <a:pt x="159" y="91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140" y="73"/>
                  <a:pt x="137" y="70"/>
                  <a:pt x="136" y="67"/>
                </a:cubicBezTo>
                <a:cubicBezTo>
                  <a:pt x="135" y="64"/>
                  <a:pt x="134" y="61"/>
                  <a:pt x="132" y="59"/>
                </a:cubicBezTo>
                <a:cubicBezTo>
                  <a:pt x="130" y="55"/>
                  <a:pt x="131" y="51"/>
                  <a:pt x="133" y="49"/>
                </a:cubicBezTo>
                <a:cubicBezTo>
                  <a:pt x="142" y="35"/>
                  <a:pt x="142" y="35"/>
                  <a:pt x="142" y="35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18" y="34"/>
                  <a:pt x="118" y="34"/>
                  <a:pt x="118" y="34"/>
                </a:cubicBezTo>
                <a:cubicBezTo>
                  <a:pt x="115" y="36"/>
                  <a:pt x="112" y="36"/>
                  <a:pt x="108" y="35"/>
                </a:cubicBezTo>
                <a:cubicBezTo>
                  <a:pt x="106" y="33"/>
                  <a:pt x="103" y="32"/>
                  <a:pt x="100" y="31"/>
                </a:cubicBezTo>
                <a:cubicBezTo>
                  <a:pt x="97" y="30"/>
                  <a:pt x="94" y="27"/>
                  <a:pt x="94" y="24"/>
                </a:cubicBezTo>
                <a:cubicBezTo>
                  <a:pt x="91" y="8"/>
                  <a:pt x="91" y="8"/>
                  <a:pt x="91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3" y="24"/>
                  <a:pt x="73" y="24"/>
                  <a:pt x="73" y="24"/>
                </a:cubicBezTo>
                <a:cubicBezTo>
                  <a:pt x="72" y="27"/>
                  <a:pt x="70" y="30"/>
                  <a:pt x="66" y="31"/>
                </a:cubicBezTo>
                <a:cubicBezTo>
                  <a:pt x="64" y="32"/>
                  <a:pt x="61" y="33"/>
                  <a:pt x="58" y="35"/>
                </a:cubicBezTo>
                <a:cubicBezTo>
                  <a:pt x="55" y="36"/>
                  <a:pt x="51" y="36"/>
                  <a:pt x="48" y="34"/>
                </a:cubicBezTo>
                <a:cubicBezTo>
                  <a:pt x="35" y="24"/>
                  <a:pt x="35" y="24"/>
                  <a:pt x="35" y="24"/>
                </a:cubicBezTo>
                <a:cubicBezTo>
                  <a:pt x="24" y="35"/>
                  <a:pt x="24" y="35"/>
                  <a:pt x="24" y="35"/>
                </a:cubicBezTo>
                <a:cubicBezTo>
                  <a:pt x="34" y="49"/>
                  <a:pt x="34" y="49"/>
                  <a:pt x="34" y="49"/>
                </a:cubicBezTo>
                <a:cubicBezTo>
                  <a:pt x="36" y="51"/>
                  <a:pt x="36" y="55"/>
                  <a:pt x="34" y="59"/>
                </a:cubicBezTo>
                <a:cubicBezTo>
                  <a:pt x="33" y="61"/>
                  <a:pt x="32" y="64"/>
                  <a:pt x="31" y="67"/>
                </a:cubicBezTo>
                <a:cubicBezTo>
                  <a:pt x="30" y="70"/>
                  <a:pt x="27" y="73"/>
                  <a:pt x="23" y="73"/>
                </a:cubicBezTo>
                <a:cubicBezTo>
                  <a:pt x="7" y="76"/>
                  <a:pt x="7" y="76"/>
                  <a:pt x="7" y="76"/>
                </a:cubicBezTo>
                <a:cubicBezTo>
                  <a:pt x="7" y="91"/>
                  <a:pt x="7" y="91"/>
                  <a:pt x="7" y="91"/>
                </a:cubicBezTo>
                <a:cubicBezTo>
                  <a:pt x="23" y="94"/>
                  <a:pt x="23" y="94"/>
                  <a:pt x="23" y="94"/>
                </a:cubicBezTo>
                <a:cubicBezTo>
                  <a:pt x="27" y="94"/>
                  <a:pt x="30" y="97"/>
                  <a:pt x="31" y="100"/>
                </a:cubicBezTo>
                <a:cubicBezTo>
                  <a:pt x="32" y="103"/>
                  <a:pt x="33" y="106"/>
                  <a:pt x="34" y="109"/>
                </a:cubicBezTo>
                <a:cubicBezTo>
                  <a:pt x="36" y="112"/>
                  <a:pt x="36" y="116"/>
                  <a:pt x="34" y="119"/>
                </a:cubicBezTo>
                <a:cubicBezTo>
                  <a:pt x="24" y="132"/>
                  <a:pt x="24" y="132"/>
                  <a:pt x="24" y="132"/>
                </a:cubicBezTo>
                <a:cubicBezTo>
                  <a:pt x="35" y="143"/>
                  <a:pt x="35" y="143"/>
                  <a:pt x="35" y="143"/>
                </a:cubicBezTo>
                <a:cubicBezTo>
                  <a:pt x="48" y="133"/>
                  <a:pt x="48" y="133"/>
                  <a:pt x="48" y="133"/>
                </a:cubicBezTo>
                <a:cubicBezTo>
                  <a:pt x="51" y="131"/>
                  <a:pt x="55" y="131"/>
                  <a:pt x="58" y="133"/>
                </a:cubicBezTo>
                <a:cubicBezTo>
                  <a:pt x="61" y="134"/>
                  <a:pt x="64" y="135"/>
                  <a:pt x="66" y="136"/>
                </a:cubicBezTo>
                <a:cubicBezTo>
                  <a:pt x="70" y="137"/>
                  <a:pt x="72" y="140"/>
                  <a:pt x="73" y="143"/>
                </a:cubicBezTo>
                <a:lnTo>
                  <a:pt x="75" y="160"/>
                </a:lnTo>
                <a:close/>
                <a:moveTo>
                  <a:pt x="24" y="132"/>
                </a:moveTo>
                <a:cubicBezTo>
                  <a:pt x="24" y="132"/>
                  <a:pt x="24" y="132"/>
                  <a:pt x="24" y="132"/>
                </a:cubicBezTo>
                <a:close/>
                <a:moveTo>
                  <a:pt x="143" y="132"/>
                </a:moveTo>
                <a:cubicBezTo>
                  <a:pt x="143" y="132"/>
                  <a:pt x="143" y="132"/>
                  <a:pt x="143" y="132"/>
                </a:cubicBezTo>
                <a:close/>
                <a:moveTo>
                  <a:pt x="159" y="92"/>
                </a:moveTo>
                <a:cubicBezTo>
                  <a:pt x="159" y="92"/>
                  <a:pt x="159" y="92"/>
                  <a:pt x="159" y="92"/>
                </a:cubicBezTo>
                <a:close/>
                <a:moveTo>
                  <a:pt x="7" y="92"/>
                </a:moveTo>
                <a:cubicBezTo>
                  <a:pt x="7" y="92"/>
                  <a:pt x="7" y="92"/>
                  <a:pt x="7" y="92"/>
                </a:cubicBezTo>
                <a:close/>
                <a:moveTo>
                  <a:pt x="159" y="91"/>
                </a:moveTo>
                <a:cubicBezTo>
                  <a:pt x="159" y="91"/>
                  <a:pt x="159" y="91"/>
                  <a:pt x="159" y="91"/>
                </a:cubicBezTo>
                <a:close/>
                <a:moveTo>
                  <a:pt x="7" y="91"/>
                </a:moveTo>
                <a:cubicBezTo>
                  <a:pt x="7" y="91"/>
                  <a:pt x="7" y="91"/>
                  <a:pt x="7" y="91"/>
                </a:cubicBezTo>
                <a:cubicBezTo>
                  <a:pt x="7" y="91"/>
                  <a:pt x="7" y="91"/>
                  <a:pt x="7" y="91"/>
                </a:cubicBezTo>
                <a:close/>
                <a:moveTo>
                  <a:pt x="132" y="24"/>
                </a:moveTo>
                <a:cubicBezTo>
                  <a:pt x="132" y="24"/>
                  <a:pt x="132" y="24"/>
                  <a:pt x="132" y="24"/>
                </a:cubicBezTo>
                <a:cubicBezTo>
                  <a:pt x="132" y="24"/>
                  <a:pt x="132" y="24"/>
                  <a:pt x="132" y="24"/>
                </a:cubicBezTo>
                <a:close/>
                <a:moveTo>
                  <a:pt x="131" y="24"/>
                </a:moveTo>
                <a:cubicBezTo>
                  <a:pt x="131" y="24"/>
                  <a:pt x="131" y="24"/>
                  <a:pt x="131" y="24"/>
                </a:cubicBezTo>
                <a:close/>
                <a:moveTo>
                  <a:pt x="83" y="117"/>
                </a:moveTo>
                <a:cubicBezTo>
                  <a:pt x="74" y="117"/>
                  <a:pt x="66" y="113"/>
                  <a:pt x="60" y="107"/>
                </a:cubicBezTo>
                <a:cubicBezTo>
                  <a:pt x="52" y="99"/>
                  <a:pt x="48" y="87"/>
                  <a:pt x="51" y="76"/>
                </a:cubicBezTo>
                <a:cubicBezTo>
                  <a:pt x="54" y="64"/>
                  <a:pt x="63" y="54"/>
                  <a:pt x="76" y="51"/>
                </a:cubicBezTo>
                <a:cubicBezTo>
                  <a:pt x="87" y="49"/>
                  <a:pt x="99" y="52"/>
                  <a:pt x="107" y="60"/>
                </a:cubicBezTo>
                <a:cubicBezTo>
                  <a:pt x="115" y="68"/>
                  <a:pt x="118" y="80"/>
                  <a:pt x="116" y="91"/>
                </a:cubicBezTo>
                <a:cubicBezTo>
                  <a:pt x="113" y="103"/>
                  <a:pt x="103" y="113"/>
                  <a:pt x="91" y="116"/>
                </a:cubicBezTo>
                <a:cubicBezTo>
                  <a:pt x="88" y="117"/>
                  <a:pt x="86" y="117"/>
                  <a:pt x="83" y="117"/>
                </a:cubicBezTo>
                <a:close/>
                <a:moveTo>
                  <a:pt x="83" y="58"/>
                </a:moveTo>
                <a:cubicBezTo>
                  <a:pt x="81" y="58"/>
                  <a:pt x="79" y="58"/>
                  <a:pt x="77" y="59"/>
                </a:cubicBezTo>
                <a:cubicBezTo>
                  <a:pt x="68" y="61"/>
                  <a:pt x="60" y="68"/>
                  <a:pt x="58" y="78"/>
                </a:cubicBezTo>
                <a:cubicBezTo>
                  <a:pt x="56" y="86"/>
                  <a:pt x="59" y="95"/>
                  <a:pt x="65" y="102"/>
                </a:cubicBezTo>
                <a:cubicBezTo>
                  <a:pt x="71" y="108"/>
                  <a:pt x="80" y="111"/>
                  <a:pt x="89" y="109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99" y="106"/>
                  <a:pt x="106" y="99"/>
                  <a:pt x="108" y="89"/>
                </a:cubicBezTo>
                <a:cubicBezTo>
                  <a:pt x="110" y="81"/>
                  <a:pt x="108" y="72"/>
                  <a:pt x="101" y="66"/>
                </a:cubicBezTo>
                <a:cubicBezTo>
                  <a:pt x="96" y="61"/>
                  <a:pt x="90" y="58"/>
                  <a:pt x="83" y="58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6" name="Freeform 29">
            <a:extLst>
              <a:ext uri="{FF2B5EF4-FFF2-40B4-BE49-F238E27FC236}">
                <a16:creationId xmlns="" xmlns:a16="http://schemas.microsoft.com/office/drawing/2014/main" id="{92C4E764-FA9B-4EBB-B5CA-0C960BCD3CFA}"/>
              </a:ext>
            </a:extLst>
          </p:cNvPr>
          <p:cNvSpPr>
            <a:spLocks/>
          </p:cNvSpPr>
          <p:nvPr/>
        </p:nvSpPr>
        <p:spPr bwMode="auto">
          <a:xfrm>
            <a:off x="8059103" y="2760419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7" name="Freeform 25">
            <a:extLst>
              <a:ext uri="{FF2B5EF4-FFF2-40B4-BE49-F238E27FC236}">
                <a16:creationId xmlns="" xmlns:a16="http://schemas.microsoft.com/office/drawing/2014/main" id="{2AEA1303-DA51-43FA-A20A-86B011047057}"/>
              </a:ext>
            </a:extLst>
          </p:cNvPr>
          <p:cNvSpPr>
            <a:spLocks noEditPoints="1"/>
          </p:cNvSpPr>
          <p:nvPr/>
        </p:nvSpPr>
        <p:spPr bwMode="auto">
          <a:xfrm>
            <a:off x="7889171" y="1440315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9" name="Freeform 33">
            <a:extLst>
              <a:ext uri="{FF2B5EF4-FFF2-40B4-BE49-F238E27FC236}">
                <a16:creationId xmlns="" xmlns:a16="http://schemas.microsoft.com/office/drawing/2014/main" id="{60D07B90-3F25-427F-A57E-2B2C7E41195B}"/>
              </a:ext>
            </a:extLst>
          </p:cNvPr>
          <p:cNvSpPr>
            <a:spLocks noEditPoints="1"/>
          </p:cNvSpPr>
          <p:nvPr/>
        </p:nvSpPr>
        <p:spPr bwMode="auto">
          <a:xfrm>
            <a:off x="7647029" y="2132118"/>
            <a:ext cx="506416" cy="499448"/>
          </a:xfrm>
          <a:custGeom>
            <a:avLst/>
            <a:gdLst>
              <a:gd name="T0" fmla="*/ 287651 w 167"/>
              <a:gd name="T1" fmla="*/ 681056 h 167"/>
              <a:gd name="T2" fmla="*/ 232659 w 167"/>
              <a:gd name="T3" fmla="*/ 587992 h 167"/>
              <a:gd name="T4" fmla="*/ 126905 w 167"/>
              <a:gd name="T5" fmla="*/ 626064 h 167"/>
              <a:gd name="T6" fmla="*/ 114215 w 167"/>
              <a:gd name="T7" fmla="*/ 482238 h 167"/>
              <a:gd name="T8" fmla="*/ 93064 w 167"/>
              <a:gd name="T9" fmla="*/ 427246 h 167"/>
              <a:gd name="T10" fmla="*/ 0 w 167"/>
              <a:gd name="T11" fmla="*/ 317262 h 167"/>
              <a:gd name="T12" fmla="*/ 101524 w 167"/>
              <a:gd name="T13" fmla="*/ 270730 h 167"/>
              <a:gd name="T14" fmla="*/ 76143 w 167"/>
              <a:gd name="T15" fmla="*/ 169206 h 167"/>
              <a:gd name="T16" fmla="*/ 164977 w 167"/>
              <a:gd name="T17" fmla="*/ 76143 h 167"/>
              <a:gd name="T18" fmla="*/ 270731 w 167"/>
              <a:gd name="T19" fmla="*/ 101524 h 167"/>
              <a:gd name="T20" fmla="*/ 317263 w 167"/>
              <a:gd name="T21" fmla="*/ 0 h 167"/>
              <a:gd name="T22" fmla="*/ 427247 w 167"/>
              <a:gd name="T23" fmla="*/ 97294 h 167"/>
              <a:gd name="T24" fmla="*/ 482239 w 167"/>
              <a:gd name="T25" fmla="*/ 118445 h 167"/>
              <a:gd name="T26" fmla="*/ 626065 w 167"/>
              <a:gd name="T27" fmla="*/ 126905 h 167"/>
              <a:gd name="T28" fmla="*/ 587993 w 167"/>
              <a:gd name="T29" fmla="*/ 232659 h 167"/>
              <a:gd name="T30" fmla="*/ 681057 w 167"/>
              <a:gd name="T31" fmla="*/ 287651 h 167"/>
              <a:gd name="T32" fmla="*/ 706438 w 167"/>
              <a:gd name="T33" fmla="*/ 389175 h 167"/>
              <a:gd name="T34" fmla="*/ 604914 w 167"/>
              <a:gd name="T35" fmla="*/ 435707 h 167"/>
              <a:gd name="T36" fmla="*/ 630295 w 167"/>
              <a:gd name="T37" fmla="*/ 541461 h 167"/>
              <a:gd name="T38" fmla="*/ 537231 w 167"/>
              <a:gd name="T39" fmla="*/ 630294 h 167"/>
              <a:gd name="T40" fmla="*/ 431477 w 167"/>
              <a:gd name="T41" fmla="*/ 604913 h 167"/>
              <a:gd name="T42" fmla="*/ 384945 w 167"/>
              <a:gd name="T43" fmla="*/ 706437 h 167"/>
              <a:gd name="T44" fmla="*/ 397636 w 167"/>
              <a:gd name="T45" fmla="*/ 604913 h 167"/>
              <a:gd name="T46" fmla="*/ 499160 w 167"/>
              <a:gd name="T47" fmla="*/ 562612 h 167"/>
              <a:gd name="T48" fmla="*/ 562612 w 167"/>
              <a:gd name="T49" fmla="*/ 503389 h 167"/>
              <a:gd name="T50" fmla="*/ 604914 w 167"/>
              <a:gd name="T51" fmla="*/ 397635 h 167"/>
              <a:gd name="T52" fmla="*/ 604914 w 167"/>
              <a:gd name="T53" fmla="*/ 308802 h 167"/>
              <a:gd name="T54" fmla="*/ 562612 w 167"/>
              <a:gd name="T55" fmla="*/ 207278 h 167"/>
              <a:gd name="T56" fmla="*/ 499160 w 167"/>
              <a:gd name="T57" fmla="*/ 143825 h 167"/>
              <a:gd name="T58" fmla="*/ 397636 w 167"/>
              <a:gd name="T59" fmla="*/ 101524 h 167"/>
              <a:gd name="T60" fmla="*/ 308802 w 167"/>
              <a:gd name="T61" fmla="*/ 101524 h 167"/>
              <a:gd name="T62" fmla="*/ 203048 w 167"/>
              <a:gd name="T63" fmla="*/ 143825 h 167"/>
              <a:gd name="T64" fmla="*/ 143826 w 167"/>
              <a:gd name="T65" fmla="*/ 207278 h 167"/>
              <a:gd name="T66" fmla="*/ 97294 w 167"/>
              <a:gd name="T67" fmla="*/ 308802 h 167"/>
              <a:gd name="T68" fmla="*/ 97294 w 167"/>
              <a:gd name="T69" fmla="*/ 397635 h 167"/>
              <a:gd name="T70" fmla="*/ 143826 w 167"/>
              <a:gd name="T71" fmla="*/ 503389 h 167"/>
              <a:gd name="T72" fmla="*/ 203048 w 167"/>
              <a:gd name="T73" fmla="*/ 562612 h 167"/>
              <a:gd name="T74" fmla="*/ 308802 w 167"/>
              <a:gd name="T75" fmla="*/ 604913 h 167"/>
              <a:gd name="T76" fmla="*/ 101524 w 167"/>
              <a:gd name="T77" fmla="*/ 558381 h 167"/>
              <a:gd name="T78" fmla="*/ 672597 w 167"/>
              <a:gd name="T79" fmla="*/ 389175 h 167"/>
              <a:gd name="T80" fmla="*/ 29611 w 167"/>
              <a:gd name="T81" fmla="*/ 389175 h 167"/>
              <a:gd name="T82" fmla="*/ 29611 w 167"/>
              <a:gd name="T83" fmla="*/ 384945 h 167"/>
              <a:gd name="T84" fmla="*/ 558382 w 167"/>
              <a:gd name="T85" fmla="*/ 101524 h 167"/>
              <a:gd name="T86" fmla="*/ 554152 w 167"/>
              <a:gd name="T87" fmla="*/ 101524 h 167"/>
              <a:gd name="T88" fmla="*/ 253810 w 167"/>
              <a:gd name="T89" fmla="*/ 452627 h 167"/>
              <a:gd name="T90" fmla="*/ 452628 w 167"/>
              <a:gd name="T91" fmla="*/ 253810 h 167"/>
              <a:gd name="T92" fmla="*/ 351104 w 167"/>
              <a:gd name="T93" fmla="*/ 494929 h 167"/>
              <a:gd name="T94" fmla="*/ 245350 w 167"/>
              <a:gd name="T95" fmla="*/ 329953 h 167"/>
              <a:gd name="T96" fmla="*/ 376485 w 167"/>
              <a:gd name="T97" fmla="*/ 461088 h 167"/>
              <a:gd name="T98" fmla="*/ 351104 w 167"/>
              <a:gd name="T99" fmla="*/ 245349 h 1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67" h="167">
                <a:moveTo>
                  <a:pt x="91" y="167"/>
                </a:moveTo>
                <a:cubicBezTo>
                  <a:pt x="75" y="167"/>
                  <a:pt x="75" y="167"/>
                  <a:pt x="75" y="167"/>
                </a:cubicBezTo>
                <a:cubicBezTo>
                  <a:pt x="72" y="167"/>
                  <a:pt x="68" y="164"/>
                  <a:pt x="68" y="161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4"/>
                  <a:pt x="65" y="143"/>
                  <a:pt x="64" y="143"/>
                </a:cubicBezTo>
                <a:cubicBezTo>
                  <a:pt x="61" y="142"/>
                  <a:pt x="58" y="141"/>
                  <a:pt x="55" y="139"/>
                </a:cubicBezTo>
                <a:cubicBezTo>
                  <a:pt x="54" y="139"/>
                  <a:pt x="53" y="139"/>
                  <a:pt x="53" y="139"/>
                </a:cubicBezTo>
                <a:cubicBezTo>
                  <a:pt x="39" y="149"/>
                  <a:pt x="39" y="149"/>
                  <a:pt x="39" y="149"/>
                </a:cubicBezTo>
                <a:cubicBezTo>
                  <a:pt x="37" y="151"/>
                  <a:pt x="32" y="151"/>
                  <a:pt x="30" y="148"/>
                </a:cubicBezTo>
                <a:cubicBezTo>
                  <a:pt x="18" y="137"/>
                  <a:pt x="18" y="137"/>
                  <a:pt x="18" y="137"/>
                </a:cubicBezTo>
                <a:cubicBezTo>
                  <a:pt x="16" y="134"/>
                  <a:pt x="16" y="130"/>
                  <a:pt x="18" y="128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8" y="114"/>
                  <a:pt x="28" y="113"/>
                  <a:pt x="28" y="112"/>
                </a:cubicBezTo>
                <a:cubicBezTo>
                  <a:pt x="26" y="109"/>
                  <a:pt x="25" y="106"/>
                  <a:pt x="24" y="103"/>
                </a:cubicBezTo>
                <a:cubicBezTo>
                  <a:pt x="23" y="102"/>
                  <a:pt x="23" y="102"/>
                  <a:pt x="22" y="101"/>
                </a:cubicBezTo>
                <a:cubicBezTo>
                  <a:pt x="6" y="99"/>
                  <a:pt x="6" y="99"/>
                  <a:pt x="6" y="99"/>
                </a:cubicBezTo>
                <a:cubicBezTo>
                  <a:pt x="2" y="98"/>
                  <a:pt x="0" y="95"/>
                  <a:pt x="0" y="92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72"/>
                  <a:pt x="2" y="69"/>
                  <a:pt x="6" y="68"/>
                </a:cubicBezTo>
                <a:cubicBezTo>
                  <a:pt x="22" y="66"/>
                  <a:pt x="22" y="66"/>
                  <a:pt x="22" y="66"/>
                </a:cubicBezTo>
                <a:cubicBezTo>
                  <a:pt x="23" y="66"/>
                  <a:pt x="23" y="65"/>
                  <a:pt x="24" y="64"/>
                </a:cubicBezTo>
                <a:cubicBezTo>
                  <a:pt x="25" y="61"/>
                  <a:pt x="26" y="58"/>
                  <a:pt x="28" y="55"/>
                </a:cubicBezTo>
                <a:cubicBezTo>
                  <a:pt x="28" y="54"/>
                  <a:pt x="28" y="54"/>
                  <a:pt x="27" y="53"/>
                </a:cubicBezTo>
                <a:cubicBezTo>
                  <a:pt x="18" y="40"/>
                  <a:pt x="18" y="40"/>
                  <a:pt x="18" y="40"/>
                </a:cubicBezTo>
                <a:cubicBezTo>
                  <a:pt x="16" y="37"/>
                  <a:pt x="16" y="33"/>
                  <a:pt x="18" y="30"/>
                </a:cubicBezTo>
                <a:cubicBezTo>
                  <a:pt x="30" y="19"/>
                  <a:pt x="30" y="19"/>
                  <a:pt x="30" y="19"/>
                </a:cubicBezTo>
                <a:cubicBezTo>
                  <a:pt x="32" y="16"/>
                  <a:pt x="37" y="16"/>
                  <a:pt x="39" y="1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4" y="28"/>
                  <a:pt x="55" y="28"/>
                </a:cubicBezTo>
                <a:cubicBezTo>
                  <a:pt x="58" y="26"/>
                  <a:pt x="61" y="25"/>
                  <a:pt x="64" y="24"/>
                </a:cubicBezTo>
                <a:cubicBezTo>
                  <a:pt x="65" y="24"/>
                  <a:pt x="65" y="23"/>
                  <a:pt x="65" y="23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3"/>
                  <a:pt x="72" y="0"/>
                  <a:pt x="75" y="0"/>
                </a:cubicBezTo>
                <a:cubicBezTo>
                  <a:pt x="91" y="0"/>
                  <a:pt x="91" y="0"/>
                  <a:pt x="91" y="0"/>
                </a:cubicBezTo>
                <a:cubicBezTo>
                  <a:pt x="95" y="0"/>
                  <a:pt x="98" y="3"/>
                  <a:pt x="99" y="6"/>
                </a:cubicBezTo>
                <a:cubicBezTo>
                  <a:pt x="101" y="23"/>
                  <a:pt x="101" y="23"/>
                  <a:pt x="101" y="23"/>
                </a:cubicBezTo>
                <a:cubicBezTo>
                  <a:pt x="101" y="23"/>
                  <a:pt x="102" y="24"/>
                  <a:pt x="102" y="24"/>
                </a:cubicBezTo>
                <a:cubicBezTo>
                  <a:pt x="106" y="25"/>
                  <a:pt x="109" y="26"/>
                  <a:pt x="112" y="28"/>
                </a:cubicBezTo>
                <a:cubicBezTo>
                  <a:pt x="112" y="28"/>
                  <a:pt x="113" y="28"/>
                  <a:pt x="114" y="2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30" y="16"/>
                  <a:pt x="134" y="16"/>
                  <a:pt x="137" y="19"/>
                </a:cubicBezTo>
                <a:cubicBezTo>
                  <a:pt x="148" y="30"/>
                  <a:pt x="148" y="30"/>
                  <a:pt x="148" y="30"/>
                </a:cubicBezTo>
                <a:cubicBezTo>
                  <a:pt x="150" y="33"/>
                  <a:pt x="151" y="37"/>
                  <a:pt x="149" y="40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39" y="54"/>
                  <a:pt x="139" y="54"/>
                  <a:pt x="139" y="55"/>
                </a:cubicBezTo>
                <a:cubicBezTo>
                  <a:pt x="140" y="58"/>
                  <a:pt x="142" y="61"/>
                  <a:pt x="143" y="64"/>
                </a:cubicBezTo>
                <a:cubicBezTo>
                  <a:pt x="143" y="65"/>
                  <a:pt x="144" y="66"/>
                  <a:pt x="144" y="66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4" y="69"/>
                  <a:pt x="167" y="72"/>
                  <a:pt x="167" y="75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5"/>
                  <a:pt x="164" y="98"/>
                  <a:pt x="161" y="99"/>
                </a:cubicBezTo>
                <a:cubicBezTo>
                  <a:pt x="144" y="101"/>
                  <a:pt x="144" y="101"/>
                  <a:pt x="144" y="101"/>
                </a:cubicBezTo>
                <a:cubicBezTo>
                  <a:pt x="143" y="102"/>
                  <a:pt x="143" y="102"/>
                  <a:pt x="143" y="103"/>
                </a:cubicBezTo>
                <a:cubicBezTo>
                  <a:pt x="142" y="106"/>
                  <a:pt x="140" y="109"/>
                  <a:pt x="139" y="112"/>
                </a:cubicBezTo>
                <a:cubicBezTo>
                  <a:pt x="139" y="113"/>
                  <a:pt x="139" y="114"/>
                  <a:pt x="139" y="114"/>
                </a:cubicBezTo>
                <a:cubicBezTo>
                  <a:pt x="149" y="128"/>
                  <a:pt x="149" y="128"/>
                  <a:pt x="149" y="128"/>
                </a:cubicBezTo>
                <a:cubicBezTo>
                  <a:pt x="151" y="130"/>
                  <a:pt x="150" y="134"/>
                  <a:pt x="148" y="137"/>
                </a:cubicBezTo>
                <a:cubicBezTo>
                  <a:pt x="137" y="148"/>
                  <a:pt x="137" y="148"/>
                  <a:pt x="137" y="148"/>
                </a:cubicBezTo>
                <a:cubicBezTo>
                  <a:pt x="134" y="151"/>
                  <a:pt x="130" y="151"/>
                  <a:pt x="127" y="149"/>
                </a:cubicBezTo>
                <a:cubicBezTo>
                  <a:pt x="114" y="139"/>
                  <a:pt x="114" y="139"/>
                  <a:pt x="114" y="139"/>
                </a:cubicBezTo>
                <a:cubicBezTo>
                  <a:pt x="113" y="139"/>
                  <a:pt x="113" y="139"/>
                  <a:pt x="112" y="139"/>
                </a:cubicBezTo>
                <a:cubicBezTo>
                  <a:pt x="109" y="141"/>
                  <a:pt x="106" y="142"/>
                  <a:pt x="102" y="143"/>
                </a:cubicBezTo>
                <a:cubicBezTo>
                  <a:pt x="102" y="143"/>
                  <a:pt x="101" y="144"/>
                  <a:pt x="101" y="145"/>
                </a:cubicBezTo>
                <a:cubicBezTo>
                  <a:pt x="99" y="161"/>
                  <a:pt x="99" y="161"/>
                  <a:pt x="99" y="161"/>
                </a:cubicBezTo>
                <a:cubicBezTo>
                  <a:pt x="98" y="164"/>
                  <a:pt x="95" y="167"/>
                  <a:pt x="91" y="167"/>
                </a:cubicBezTo>
                <a:close/>
                <a:moveTo>
                  <a:pt x="75" y="160"/>
                </a:moveTo>
                <a:cubicBezTo>
                  <a:pt x="91" y="160"/>
                  <a:pt x="91" y="160"/>
                  <a:pt x="91" y="160"/>
                </a:cubicBezTo>
                <a:cubicBezTo>
                  <a:pt x="94" y="143"/>
                  <a:pt x="94" y="143"/>
                  <a:pt x="94" y="143"/>
                </a:cubicBezTo>
                <a:cubicBezTo>
                  <a:pt x="94" y="140"/>
                  <a:pt x="97" y="137"/>
                  <a:pt x="100" y="136"/>
                </a:cubicBezTo>
                <a:cubicBezTo>
                  <a:pt x="103" y="135"/>
                  <a:pt x="106" y="134"/>
                  <a:pt x="108" y="133"/>
                </a:cubicBezTo>
                <a:cubicBezTo>
                  <a:pt x="112" y="131"/>
                  <a:pt x="115" y="131"/>
                  <a:pt x="118" y="133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42" y="132"/>
                  <a:pt x="142" y="132"/>
                  <a:pt x="142" y="132"/>
                </a:cubicBezTo>
                <a:cubicBezTo>
                  <a:pt x="133" y="119"/>
                  <a:pt x="133" y="119"/>
                  <a:pt x="133" y="119"/>
                </a:cubicBezTo>
                <a:cubicBezTo>
                  <a:pt x="131" y="116"/>
                  <a:pt x="130" y="112"/>
                  <a:pt x="132" y="109"/>
                </a:cubicBezTo>
                <a:cubicBezTo>
                  <a:pt x="134" y="106"/>
                  <a:pt x="135" y="103"/>
                  <a:pt x="136" y="100"/>
                </a:cubicBezTo>
                <a:cubicBezTo>
                  <a:pt x="137" y="97"/>
                  <a:pt x="140" y="94"/>
                  <a:pt x="143" y="94"/>
                </a:cubicBezTo>
                <a:cubicBezTo>
                  <a:pt x="159" y="91"/>
                  <a:pt x="159" y="91"/>
                  <a:pt x="159" y="91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140" y="73"/>
                  <a:pt x="137" y="70"/>
                  <a:pt x="136" y="67"/>
                </a:cubicBezTo>
                <a:cubicBezTo>
                  <a:pt x="135" y="64"/>
                  <a:pt x="134" y="61"/>
                  <a:pt x="132" y="59"/>
                </a:cubicBezTo>
                <a:cubicBezTo>
                  <a:pt x="130" y="55"/>
                  <a:pt x="131" y="51"/>
                  <a:pt x="133" y="49"/>
                </a:cubicBezTo>
                <a:cubicBezTo>
                  <a:pt x="142" y="35"/>
                  <a:pt x="142" y="35"/>
                  <a:pt x="142" y="35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18" y="34"/>
                  <a:pt x="118" y="34"/>
                  <a:pt x="118" y="34"/>
                </a:cubicBezTo>
                <a:cubicBezTo>
                  <a:pt x="115" y="36"/>
                  <a:pt x="112" y="36"/>
                  <a:pt x="108" y="35"/>
                </a:cubicBezTo>
                <a:cubicBezTo>
                  <a:pt x="106" y="33"/>
                  <a:pt x="103" y="32"/>
                  <a:pt x="100" y="31"/>
                </a:cubicBezTo>
                <a:cubicBezTo>
                  <a:pt x="97" y="30"/>
                  <a:pt x="94" y="27"/>
                  <a:pt x="94" y="24"/>
                </a:cubicBezTo>
                <a:cubicBezTo>
                  <a:pt x="91" y="8"/>
                  <a:pt x="91" y="8"/>
                  <a:pt x="91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3" y="24"/>
                  <a:pt x="73" y="24"/>
                  <a:pt x="73" y="24"/>
                </a:cubicBezTo>
                <a:cubicBezTo>
                  <a:pt x="72" y="27"/>
                  <a:pt x="70" y="30"/>
                  <a:pt x="66" y="31"/>
                </a:cubicBezTo>
                <a:cubicBezTo>
                  <a:pt x="64" y="32"/>
                  <a:pt x="61" y="33"/>
                  <a:pt x="58" y="35"/>
                </a:cubicBezTo>
                <a:cubicBezTo>
                  <a:pt x="55" y="36"/>
                  <a:pt x="51" y="36"/>
                  <a:pt x="48" y="34"/>
                </a:cubicBezTo>
                <a:cubicBezTo>
                  <a:pt x="35" y="24"/>
                  <a:pt x="35" y="24"/>
                  <a:pt x="35" y="24"/>
                </a:cubicBezTo>
                <a:cubicBezTo>
                  <a:pt x="24" y="35"/>
                  <a:pt x="24" y="35"/>
                  <a:pt x="24" y="35"/>
                </a:cubicBezTo>
                <a:cubicBezTo>
                  <a:pt x="34" y="49"/>
                  <a:pt x="34" y="49"/>
                  <a:pt x="34" y="49"/>
                </a:cubicBezTo>
                <a:cubicBezTo>
                  <a:pt x="36" y="51"/>
                  <a:pt x="36" y="55"/>
                  <a:pt x="34" y="59"/>
                </a:cubicBezTo>
                <a:cubicBezTo>
                  <a:pt x="33" y="61"/>
                  <a:pt x="32" y="64"/>
                  <a:pt x="31" y="67"/>
                </a:cubicBezTo>
                <a:cubicBezTo>
                  <a:pt x="30" y="70"/>
                  <a:pt x="27" y="73"/>
                  <a:pt x="23" y="73"/>
                </a:cubicBezTo>
                <a:cubicBezTo>
                  <a:pt x="7" y="76"/>
                  <a:pt x="7" y="76"/>
                  <a:pt x="7" y="76"/>
                </a:cubicBezTo>
                <a:cubicBezTo>
                  <a:pt x="7" y="91"/>
                  <a:pt x="7" y="91"/>
                  <a:pt x="7" y="91"/>
                </a:cubicBezTo>
                <a:cubicBezTo>
                  <a:pt x="23" y="94"/>
                  <a:pt x="23" y="94"/>
                  <a:pt x="23" y="94"/>
                </a:cubicBezTo>
                <a:cubicBezTo>
                  <a:pt x="27" y="94"/>
                  <a:pt x="30" y="97"/>
                  <a:pt x="31" y="100"/>
                </a:cubicBezTo>
                <a:cubicBezTo>
                  <a:pt x="32" y="103"/>
                  <a:pt x="33" y="106"/>
                  <a:pt x="34" y="109"/>
                </a:cubicBezTo>
                <a:cubicBezTo>
                  <a:pt x="36" y="112"/>
                  <a:pt x="36" y="116"/>
                  <a:pt x="34" y="119"/>
                </a:cubicBezTo>
                <a:cubicBezTo>
                  <a:pt x="24" y="132"/>
                  <a:pt x="24" y="132"/>
                  <a:pt x="24" y="132"/>
                </a:cubicBezTo>
                <a:cubicBezTo>
                  <a:pt x="35" y="143"/>
                  <a:pt x="35" y="143"/>
                  <a:pt x="35" y="143"/>
                </a:cubicBezTo>
                <a:cubicBezTo>
                  <a:pt x="48" y="133"/>
                  <a:pt x="48" y="133"/>
                  <a:pt x="48" y="133"/>
                </a:cubicBezTo>
                <a:cubicBezTo>
                  <a:pt x="51" y="131"/>
                  <a:pt x="55" y="131"/>
                  <a:pt x="58" y="133"/>
                </a:cubicBezTo>
                <a:cubicBezTo>
                  <a:pt x="61" y="134"/>
                  <a:pt x="64" y="135"/>
                  <a:pt x="66" y="136"/>
                </a:cubicBezTo>
                <a:cubicBezTo>
                  <a:pt x="70" y="137"/>
                  <a:pt x="72" y="140"/>
                  <a:pt x="73" y="143"/>
                </a:cubicBezTo>
                <a:lnTo>
                  <a:pt x="75" y="160"/>
                </a:lnTo>
                <a:close/>
                <a:moveTo>
                  <a:pt x="24" y="132"/>
                </a:moveTo>
                <a:cubicBezTo>
                  <a:pt x="24" y="132"/>
                  <a:pt x="24" y="132"/>
                  <a:pt x="24" y="132"/>
                </a:cubicBezTo>
                <a:close/>
                <a:moveTo>
                  <a:pt x="143" y="132"/>
                </a:moveTo>
                <a:cubicBezTo>
                  <a:pt x="143" y="132"/>
                  <a:pt x="143" y="132"/>
                  <a:pt x="143" y="132"/>
                </a:cubicBezTo>
                <a:close/>
                <a:moveTo>
                  <a:pt x="159" y="92"/>
                </a:moveTo>
                <a:cubicBezTo>
                  <a:pt x="159" y="92"/>
                  <a:pt x="159" y="92"/>
                  <a:pt x="159" y="92"/>
                </a:cubicBezTo>
                <a:close/>
                <a:moveTo>
                  <a:pt x="7" y="92"/>
                </a:moveTo>
                <a:cubicBezTo>
                  <a:pt x="7" y="92"/>
                  <a:pt x="7" y="92"/>
                  <a:pt x="7" y="92"/>
                </a:cubicBezTo>
                <a:close/>
                <a:moveTo>
                  <a:pt x="159" y="91"/>
                </a:moveTo>
                <a:cubicBezTo>
                  <a:pt x="159" y="91"/>
                  <a:pt x="159" y="91"/>
                  <a:pt x="159" y="91"/>
                </a:cubicBezTo>
                <a:close/>
                <a:moveTo>
                  <a:pt x="7" y="91"/>
                </a:moveTo>
                <a:cubicBezTo>
                  <a:pt x="7" y="91"/>
                  <a:pt x="7" y="91"/>
                  <a:pt x="7" y="91"/>
                </a:cubicBezTo>
                <a:cubicBezTo>
                  <a:pt x="7" y="91"/>
                  <a:pt x="7" y="91"/>
                  <a:pt x="7" y="91"/>
                </a:cubicBezTo>
                <a:close/>
                <a:moveTo>
                  <a:pt x="132" y="24"/>
                </a:moveTo>
                <a:cubicBezTo>
                  <a:pt x="132" y="24"/>
                  <a:pt x="132" y="24"/>
                  <a:pt x="132" y="24"/>
                </a:cubicBezTo>
                <a:cubicBezTo>
                  <a:pt x="132" y="24"/>
                  <a:pt x="132" y="24"/>
                  <a:pt x="132" y="24"/>
                </a:cubicBezTo>
                <a:close/>
                <a:moveTo>
                  <a:pt x="131" y="24"/>
                </a:moveTo>
                <a:cubicBezTo>
                  <a:pt x="131" y="24"/>
                  <a:pt x="131" y="24"/>
                  <a:pt x="131" y="24"/>
                </a:cubicBezTo>
                <a:close/>
                <a:moveTo>
                  <a:pt x="83" y="117"/>
                </a:moveTo>
                <a:cubicBezTo>
                  <a:pt x="74" y="117"/>
                  <a:pt x="66" y="113"/>
                  <a:pt x="60" y="107"/>
                </a:cubicBezTo>
                <a:cubicBezTo>
                  <a:pt x="52" y="99"/>
                  <a:pt x="48" y="87"/>
                  <a:pt x="51" y="76"/>
                </a:cubicBezTo>
                <a:cubicBezTo>
                  <a:pt x="54" y="64"/>
                  <a:pt x="63" y="54"/>
                  <a:pt x="76" y="51"/>
                </a:cubicBezTo>
                <a:cubicBezTo>
                  <a:pt x="87" y="49"/>
                  <a:pt x="99" y="52"/>
                  <a:pt x="107" y="60"/>
                </a:cubicBezTo>
                <a:cubicBezTo>
                  <a:pt x="115" y="68"/>
                  <a:pt x="118" y="80"/>
                  <a:pt x="116" y="91"/>
                </a:cubicBezTo>
                <a:cubicBezTo>
                  <a:pt x="113" y="103"/>
                  <a:pt x="103" y="113"/>
                  <a:pt x="91" y="116"/>
                </a:cubicBezTo>
                <a:cubicBezTo>
                  <a:pt x="88" y="117"/>
                  <a:pt x="86" y="117"/>
                  <a:pt x="83" y="117"/>
                </a:cubicBezTo>
                <a:close/>
                <a:moveTo>
                  <a:pt x="83" y="58"/>
                </a:moveTo>
                <a:cubicBezTo>
                  <a:pt x="81" y="58"/>
                  <a:pt x="79" y="58"/>
                  <a:pt x="77" y="59"/>
                </a:cubicBezTo>
                <a:cubicBezTo>
                  <a:pt x="68" y="61"/>
                  <a:pt x="60" y="68"/>
                  <a:pt x="58" y="78"/>
                </a:cubicBezTo>
                <a:cubicBezTo>
                  <a:pt x="56" y="86"/>
                  <a:pt x="59" y="95"/>
                  <a:pt x="65" y="102"/>
                </a:cubicBezTo>
                <a:cubicBezTo>
                  <a:pt x="71" y="108"/>
                  <a:pt x="80" y="111"/>
                  <a:pt x="89" y="109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99" y="106"/>
                  <a:pt x="106" y="99"/>
                  <a:pt x="108" y="89"/>
                </a:cubicBezTo>
                <a:cubicBezTo>
                  <a:pt x="110" y="81"/>
                  <a:pt x="108" y="72"/>
                  <a:pt x="101" y="66"/>
                </a:cubicBezTo>
                <a:cubicBezTo>
                  <a:pt x="96" y="61"/>
                  <a:pt x="90" y="58"/>
                  <a:pt x="83" y="58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0" name="Freeform 25">
            <a:extLst>
              <a:ext uri="{FF2B5EF4-FFF2-40B4-BE49-F238E27FC236}">
                <a16:creationId xmlns="" xmlns:a16="http://schemas.microsoft.com/office/drawing/2014/main" id="{EE91123E-6A9C-4B7F-97BC-4AC399B3F97B}"/>
              </a:ext>
            </a:extLst>
          </p:cNvPr>
          <p:cNvSpPr>
            <a:spLocks noEditPoints="1"/>
          </p:cNvSpPr>
          <p:nvPr/>
        </p:nvSpPr>
        <p:spPr bwMode="auto">
          <a:xfrm>
            <a:off x="7278087" y="2835589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11" name="Freeform 29">
            <a:extLst>
              <a:ext uri="{FF2B5EF4-FFF2-40B4-BE49-F238E27FC236}">
                <a16:creationId xmlns="" xmlns:a16="http://schemas.microsoft.com/office/drawing/2014/main" id="{42B38ECD-3656-4108-88D1-577AEC67E248}"/>
              </a:ext>
            </a:extLst>
          </p:cNvPr>
          <p:cNvSpPr>
            <a:spLocks/>
          </p:cNvSpPr>
          <p:nvPr/>
        </p:nvSpPr>
        <p:spPr bwMode="auto">
          <a:xfrm>
            <a:off x="8069455" y="3543134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2" name="Freeform 25">
            <a:extLst>
              <a:ext uri="{FF2B5EF4-FFF2-40B4-BE49-F238E27FC236}">
                <a16:creationId xmlns="" xmlns:a16="http://schemas.microsoft.com/office/drawing/2014/main" id="{D8429A60-18EB-4869-8FCD-B0822EE2E03B}"/>
              </a:ext>
            </a:extLst>
          </p:cNvPr>
          <p:cNvSpPr>
            <a:spLocks noEditPoints="1"/>
          </p:cNvSpPr>
          <p:nvPr/>
        </p:nvSpPr>
        <p:spPr bwMode="auto">
          <a:xfrm>
            <a:off x="7288439" y="3618304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13" name="Freeform 29">
            <a:extLst>
              <a:ext uri="{FF2B5EF4-FFF2-40B4-BE49-F238E27FC236}">
                <a16:creationId xmlns="" xmlns:a16="http://schemas.microsoft.com/office/drawing/2014/main" id="{B15CA92D-DD56-414D-9F1E-7D175E621F1B}"/>
              </a:ext>
            </a:extLst>
          </p:cNvPr>
          <p:cNvSpPr>
            <a:spLocks/>
          </p:cNvSpPr>
          <p:nvPr/>
        </p:nvSpPr>
        <p:spPr bwMode="auto">
          <a:xfrm>
            <a:off x="8062054" y="4432376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4" name="Freeform 25">
            <a:extLst>
              <a:ext uri="{FF2B5EF4-FFF2-40B4-BE49-F238E27FC236}">
                <a16:creationId xmlns="" xmlns:a16="http://schemas.microsoft.com/office/drawing/2014/main" id="{751B1112-C00E-4994-9219-1C0C9016501A}"/>
              </a:ext>
            </a:extLst>
          </p:cNvPr>
          <p:cNvSpPr>
            <a:spLocks noEditPoints="1"/>
          </p:cNvSpPr>
          <p:nvPr/>
        </p:nvSpPr>
        <p:spPr bwMode="auto">
          <a:xfrm>
            <a:off x="7281038" y="4507546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17" name="Freeform 29">
            <a:extLst>
              <a:ext uri="{FF2B5EF4-FFF2-40B4-BE49-F238E27FC236}">
                <a16:creationId xmlns="" xmlns:a16="http://schemas.microsoft.com/office/drawing/2014/main" id="{5607E5A2-228D-4B3A-B372-FB657BB5F32F}"/>
              </a:ext>
            </a:extLst>
          </p:cNvPr>
          <p:cNvSpPr>
            <a:spLocks/>
          </p:cNvSpPr>
          <p:nvPr/>
        </p:nvSpPr>
        <p:spPr bwMode="auto">
          <a:xfrm>
            <a:off x="8079808" y="5204740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8" name="Freeform 25">
            <a:extLst>
              <a:ext uri="{FF2B5EF4-FFF2-40B4-BE49-F238E27FC236}">
                <a16:creationId xmlns="" xmlns:a16="http://schemas.microsoft.com/office/drawing/2014/main" id="{3306C707-D2F5-4870-9882-D3042607B2D1}"/>
              </a:ext>
            </a:extLst>
          </p:cNvPr>
          <p:cNvSpPr>
            <a:spLocks noEditPoints="1"/>
          </p:cNvSpPr>
          <p:nvPr/>
        </p:nvSpPr>
        <p:spPr bwMode="auto">
          <a:xfrm>
            <a:off x="7298792" y="5279910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19" name="Freeform 29">
            <a:extLst>
              <a:ext uri="{FF2B5EF4-FFF2-40B4-BE49-F238E27FC236}">
                <a16:creationId xmlns="" xmlns:a16="http://schemas.microsoft.com/office/drawing/2014/main" id="{3045C715-2D88-4FC3-88DB-E8CF1431D711}"/>
              </a:ext>
            </a:extLst>
          </p:cNvPr>
          <p:cNvSpPr>
            <a:spLocks/>
          </p:cNvSpPr>
          <p:nvPr/>
        </p:nvSpPr>
        <p:spPr bwMode="auto">
          <a:xfrm>
            <a:off x="8107922" y="5960821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20" name="Freeform 25">
            <a:extLst>
              <a:ext uri="{FF2B5EF4-FFF2-40B4-BE49-F238E27FC236}">
                <a16:creationId xmlns="" xmlns:a16="http://schemas.microsoft.com/office/drawing/2014/main" id="{1A0CD6F0-1852-4854-83B4-C06165C53B57}"/>
              </a:ext>
            </a:extLst>
          </p:cNvPr>
          <p:cNvSpPr>
            <a:spLocks noEditPoints="1"/>
          </p:cNvSpPr>
          <p:nvPr/>
        </p:nvSpPr>
        <p:spPr bwMode="auto">
          <a:xfrm>
            <a:off x="7326906" y="6035991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191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2790-F4D8-2343-ABB8-2A8C1CFE52D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37106FC7-E369-4497-8285-A8D5C15BBD3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06413" y="1144587"/>
          <a:ext cx="8150226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36509">
                  <a:extLst>
                    <a:ext uri="{9D8B030D-6E8A-4147-A177-3AD203B41FA5}">
                      <a16:colId xmlns="" xmlns:a16="http://schemas.microsoft.com/office/drawing/2014/main" val="2738814507"/>
                    </a:ext>
                  </a:extLst>
                </a:gridCol>
                <a:gridCol w="1513717">
                  <a:extLst>
                    <a:ext uri="{9D8B030D-6E8A-4147-A177-3AD203B41FA5}">
                      <a16:colId xmlns="" xmlns:a16="http://schemas.microsoft.com/office/drawing/2014/main" val="1234163660"/>
                    </a:ext>
                  </a:extLst>
                </a:gridCol>
              </a:tblGrid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MNRE should consider providing financial support and structuring performance based incentives for distributed generation and clean energy technologies.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14634019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Create consumer awareness through campaigns that focus on promoting and cultivating energy conserving behavior in space cooling.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6272060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Drive adoption of energy efficient building materials and equipment into mainstream through consistent testing and rating protocols, and market transformation strategies.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93540051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Government of India should come out with an evaluation framework for rating refrigerants keeping in mind all the key criteria, to send a clear and strong signal to manufacturers and safeguarding the interest of its citizens and the environment.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4091777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Encourage R&amp;D on low GWP and green refrigerants., ensuring all safety and EE requirements are being met.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7465166"/>
                  </a:ext>
                </a:extLst>
              </a:tr>
              <a:tr h="434314">
                <a:tc>
                  <a:txBody>
                    <a:bodyPr/>
                    <a:lstStyle/>
                    <a:p>
                      <a:r>
                        <a:rPr lang="en-US" dirty="0"/>
                        <a:t>Design upstream incentive programs to accelerate the phase out HFCs.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11662731"/>
                  </a:ext>
                </a:extLst>
              </a:tr>
            </a:tbl>
          </a:graphicData>
        </a:graphic>
      </p:graphicFrame>
      <p:sp>
        <p:nvSpPr>
          <p:cNvPr id="5" name="Freeform 29">
            <a:extLst>
              <a:ext uri="{FF2B5EF4-FFF2-40B4-BE49-F238E27FC236}">
                <a16:creationId xmlns="" xmlns:a16="http://schemas.microsoft.com/office/drawing/2014/main" id="{A7E2A395-BAF4-41AF-969F-2D19851BDEB4}"/>
              </a:ext>
            </a:extLst>
          </p:cNvPr>
          <p:cNvSpPr>
            <a:spLocks/>
          </p:cNvSpPr>
          <p:nvPr/>
        </p:nvSpPr>
        <p:spPr bwMode="auto">
          <a:xfrm>
            <a:off x="8079808" y="4237069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6" name="Freeform 25">
            <a:extLst>
              <a:ext uri="{FF2B5EF4-FFF2-40B4-BE49-F238E27FC236}">
                <a16:creationId xmlns="" xmlns:a16="http://schemas.microsoft.com/office/drawing/2014/main" id="{1BA9B3AE-C1D1-4411-9B33-E0124024ABEC}"/>
              </a:ext>
            </a:extLst>
          </p:cNvPr>
          <p:cNvSpPr>
            <a:spLocks noEditPoints="1"/>
          </p:cNvSpPr>
          <p:nvPr/>
        </p:nvSpPr>
        <p:spPr bwMode="auto">
          <a:xfrm>
            <a:off x="7298792" y="4312239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7" name="Freeform 29">
            <a:extLst>
              <a:ext uri="{FF2B5EF4-FFF2-40B4-BE49-F238E27FC236}">
                <a16:creationId xmlns="" xmlns:a16="http://schemas.microsoft.com/office/drawing/2014/main" id="{2758FC7F-C9B7-439B-8098-1571849401AA}"/>
              </a:ext>
            </a:extLst>
          </p:cNvPr>
          <p:cNvSpPr>
            <a:spLocks/>
          </p:cNvSpPr>
          <p:nvPr/>
        </p:nvSpPr>
        <p:spPr bwMode="auto">
          <a:xfrm>
            <a:off x="7743933" y="3164350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9" name="Freeform 29">
            <a:extLst>
              <a:ext uri="{FF2B5EF4-FFF2-40B4-BE49-F238E27FC236}">
                <a16:creationId xmlns="" xmlns:a16="http://schemas.microsoft.com/office/drawing/2014/main" id="{AAE87ECE-B181-45D6-B59A-8E88D8A96152}"/>
              </a:ext>
            </a:extLst>
          </p:cNvPr>
          <p:cNvSpPr>
            <a:spLocks/>
          </p:cNvSpPr>
          <p:nvPr/>
        </p:nvSpPr>
        <p:spPr bwMode="auto">
          <a:xfrm>
            <a:off x="7752813" y="2267701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0" name="Freeform 29">
            <a:extLst>
              <a:ext uri="{FF2B5EF4-FFF2-40B4-BE49-F238E27FC236}">
                <a16:creationId xmlns="" xmlns:a16="http://schemas.microsoft.com/office/drawing/2014/main" id="{D57DA47F-F06E-41EA-B71D-009A6BAE4707}"/>
              </a:ext>
            </a:extLst>
          </p:cNvPr>
          <p:cNvSpPr>
            <a:spLocks/>
          </p:cNvSpPr>
          <p:nvPr/>
        </p:nvSpPr>
        <p:spPr bwMode="auto">
          <a:xfrm>
            <a:off x="7780924" y="1345901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1" name="Freeform 29">
            <a:extLst>
              <a:ext uri="{FF2B5EF4-FFF2-40B4-BE49-F238E27FC236}">
                <a16:creationId xmlns="" xmlns:a16="http://schemas.microsoft.com/office/drawing/2014/main" id="{4430217B-0287-4EF0-9E25-7BDC392983D0}"/>
              </a:ext>
            </a:extLst>
          </p:cNvPr>
          <p:cNvSpPr>
            <a:spLocks/>
          </p:cNvSpPr>
          <p:nvPr/>
        </p:nvSpPr>
        <p:spPr bwMode="auto">
          <a:xfrm>
            <a:off x="8107920" y="5774390"/>
            <a:ext cx="340929" cy="499448"/>
          </a:xfrm>
          <a:custGeom>
            <a:avLst/>
            <a:gdLst>
              <a:gd name="T0" fmla="*/ 434975 w 111"/>
              <a:gd name="T1" fmla="*/ 430742 h 165"/>
              <a:gd name="T2" fmla="*/ 286065 w 111"/>
              <a:gd name="T3" fmla="*/ 293688 h 165"/>
              <a:gd name="T4" fmla="*/ 199853 w 111"/>
              <a:gd name="T5" fmla="*/ 274109 h 165"/>
              <a:gd name="T6" fmla="*/ 86211 w 111"/>
              <a:gd name="T7" fmla="*/ 207539 h 165"/>
              <a:gd name="T8" fmla="*/ 211609 w 111"/>
              <a:gd name="T9" fmla="*/ 144886 h 165"/>
              <a:gd name="T10" fmla="*/ 337008 w 111"/>
              <a:gd name="T11" fmla="*/ 191876 h 165"/>
              <a:gd name="T12" fmla="*/ 360520 w 111"/>
              <a:gd name="T13" fmla="*/ 199708 h 165"/>
              <a:gd name="T14" fmla="*/ 380113 w 111"/>
              <a:gd name="T15" fmla="*/ 187960 h 165"/>
              <a:gd name="T16" fmla="*/ 403625 w 111"/>
              <a:gd name="T17" fmla="*/ 156633 h 165"/>
              <a:gd name="T18" fmla="*/ 262552 w 111"/>
              <a:gd name="T19" fmla="*/ 78317 h 165"/>
              <a:gd name="T20" fmla="*/ 254715 w 111"/>
              <a:gd name="T21" fmla="*/ 74401 h 165"/>
              <a:gd name="T22" fmla="*/ 254715 w 111"/>
              <a:gd name="T23" fmla="*/ 11748 h 165"/>
              <a:gd name="T24" fmla="*/ 235122 w 111"/>
              <a:gd name="T25" fmla="*/ 0 h 165"/>
              <a:gd name="T26" fmla="*/ 199853 w 111"/>
              <a:gd name="T27" fmla="*/ 0 h 165"/>
              <a:gd name="T28" fmla="*/ 180260 w 111"/>
              <a:gd name="T29" fmla="*/ 11748 h 165"/>
              <a:gd name="T30" fmla="*/ 180260 w 111"/>
              <a:gd name="T31" fmla="*/ 74401 h 165"/>
              <a:gd name="T32" fmla="*/ 172423 w 111"/>
              <a:gd name="T33" fmla="*/ 74401 h 165"/>
              <a:gd name="T34" fmla="*/ 0 w 111"/>
              <a:gd name="T35" fmla="*/ 207539 h 165"/>
              <a:gd name="T36" fmla="*/ 164585 w 111"/>
              <a:gd name="T37" fmla="*/ 340678 h 165"/>
              <a:gd name="T38" fmla="*/ 258634 w 111"/>
              <a:gd name="T39" fmla="*/ 364173 h 165"/>
              <a:gd name="T40" fmla="*/ 348764 w 111"/>
              <a:gd name="T41" fmla="*/ 434658 h 165"/>
              <a:gd name="T42" fmla="*/ 223366 w 111"/>
              <a:gd name="T43" fmla="*/ 501227 h 165"/>
              <a:gd name="T44" fmla="*/ 78374 w 111"/>
              <a:gd name="T45" fmla="*/ 450321 h 165"/>
              <a:gd name="T46" fmla="*/ 31350 w 111"/>
              <a:gd name="T47" fmla="*/ 458153 h 165"/>
              <a:gd name="T48" fmla="*/ 19593 w 111"/>
              <a:gd name="T49" fmla="*/ 489480 h 165"/>
              <a:gd name="T50" fmla="*/ 172423 w 111"/>
              <a:gd name="T51" fmla="*/ 567796 h 165"/>
              <a:gd name="T52" fmla="*/ 180260 w 111"/>
              <a:gd name="T53" fmla="*/ 571712 h 165"/>
              <a:gd name="T54" fmla="*/ 180260 w 111"/>
              <a:gd name="T55" fmla="*/ 630450 h 165"/>
              <a:gd name="T56" fmla="*/ 199853 w 111"/>
              <a:gd name="T57" fmla="*/ 646113 h 165"/>
              <a:gd name="T58" fmla="*/ 235122 w 111"/>
              <a:gd name="T59" fmla="*/ 646113 h 165"/>
              <a:gd name="T60" fmla="*/ 254715 w 111"/>
              <a:gd name="T61" fmla="*/ 630450 h 165"/>
              <a:gd name="T62" fmla="*/ 254715 w 111"/>
              <a:gd name="T63" fmla="*/ 571712 h 165"/>
              <a:gd name="T64" fmla="*/ 266471 w 111"/>
              <a:gd name="T65" fmla="*/ 571712 h 165"/>
              <a:gd name="T66" fmla="*/ 434975 w 111"/>
              <a:gd name="T67" fmla="*/ 430742 h 165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11" h="165">
                <a:moveTo>
                  <a:pt x="111" y="110"/>
                </a:moveTo>
                <a:cubicBezTo>
                  <a:pt x="111" y="94"/>
                  <a:pt x="98" y="81"/>
                  <a:pt x="73" y="75"/>
                </a:cubicBezTo>
                <a:cubicBezTo>
                  <a:pt x="70" y="74"/>
                  <a:pt x="54" y="70"/>
                  <a:pt x="51" y="70"/>
                </a:cubicBezTo>
                <a:cubicBezTo>
                  <a:pt x="31" y="65"/>
                  <a:pt x="22" y="61"/>
                  <a:pt x="22" y="53"/>
                </a:cubicBezTo>
                <a:cubicBezTo>
                  <a:pt x="22" y="45"/>
                  <a:pt x="31" y="37"/>
                  <a:pt x="54" y="37"/>
                </a:cubicBezTo>
                <a:cubicBezTo>
                  <a:pt x="70" y="37"/>
                  <a:pt x="86" y="48"/>
                  <a:pt x="86" y="49"/>
                </a:cubicBezTo>
                <a:cubicBezTo>
                  <a:pt x="88" y="50"/>
                  <a:pt x="90" y="51"/>
                  <a:pt x="92" y="51"/>
                </a:cubicBezTo>
                <a:cubicBezTo>
                  <a:pt x="93" y="51"/>
                  <a:pt x="94" y="51"/>
                  <a:pt x="97" y="48"/>
                </a:cubicBezTo>
                <a:cubicBezTo>
                  <a:pt x="99" y="46"/>
                  <a:pt x="103" y="42"/>
                  <a:pt x="103" y="40"/>
                </a:cubicBezTo>
                <a:cubicBezTo>
                  <a:pt x="103" y="34"/>
                  <a:pt x="87" y="24"/>
                  <a:pt x="67" y="20"/>
                </a:cubicBezTo>
                <a:cubicBezTo>
                  <a:pt x="65" y="19"/>
                  <a:pt x="65" y="19"/>
                  <a:pt x="65" y="19"/>
                </a:cubicBezTo>
                <a:cubicBezTo>
                  <a:pt x="65" y="3"/>
                  <a:pt x="65" y="3"/>
                  <a:pt x="65" y="3"/>
                </a:cubicBezTo>
                <a:cubicBezTo>
                  <a:pt x="65" y="1"/>
                  <a:pt x="63" y="0"/>
                  <a:pt x="60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49" y="0"/>
                  <a:pt x="46" y="1"/>
                  <a:pt x="46" y="3"/>
                </a:cubicBezTo>
                <a:cubicBezTo>
                  <a:pt x="46" y="19"/>
                  <a:pt x="46" y="19"/>
                  <a:pt x="46" y="19"/>
                </a:cubicBezTo>
                <a:cubicBezTo>
                  <a:pt x="44" y="19"/>
                  <a:pt x="44" y="19"/>
                  <a:pt x="44" y="19"/>
                </a:cubicBezTo>
                <a:cubicBezTo>
                  <a:pt x="17" y="22"/>
                  <a:pt x="0" y="35"/>
                  <a:pt x="0" y="53"/>
                </a:cubicBezTo>
                <a:cubicBezTo>
                  <a:pt x="0" y="74"/>
                  <a:pt x="20" y="82"/>
                  <a:pt x="42" y="87"/>
                </a:cubicBezTo>
                <a:cubicBezTo>
                  <a:pt x="45" y="88"/>
                  <a:pt x="63" y="93"/>
                  <a:pt x="66" y="93"/>
                </a:cubicBezTo>
                <a:cubicBezTo>
                  <a:pt x="86" y="98"/>
                  <a:pt x="89" y="106"/>
                  <a:pt x="89" y="111"/>
                </a:cubicBezTo>
                <a:cubicBezTo>
                  <a:pt x="89" y="116"/>
                  <a:pt x="86" y="128"/>
                  <a:pt x="57" y="128"/>
                </a:cubicBezTo>
                <a:cubicBezTo>
                  <a:pt x="41" y="128"/>
                  <a:pt x="21" y="115"/>
                  <a:pt x="20" y="115"/>
                </a:cubicBezTo>
                <a:cubicBezTo>
                  <a:pt x="15" y="112"/>
                  <a:pt x="11" y="113"/>
                  <a:pt x="8" y="117"/>
                </a:cubicBezTo>
                <a:cubicBezTo>
                  <a:pt x="8" y="117"/>
                  <a:pt x="5" y="121"/>
                  <a:pt x="5" y="125"/>
                </a:cubicBezTo>
                <a:cubicBezTo>
                  <a:pt x="5" y="130"/>
                  <a:pt x="23" y="141"/>
                  <a:pt x="44" y="145"/>
                </a:cubicBezTo>
                <a:cubicBezTo>
                  <a:pt x="46" y="146"/>
                  <a:pt x="46" y="146"/>
                  <a:pt x="46" y="146"/>
                </a:cubicBezTo>
                <a:cubicBezTo>
                  <a:pt x="46" y="161"/>
                  <a:pt x="46" y="161"/>
                  <a:pt x="46" y="161"/>
                </a:cubicBezTo>
                <a:cubicBezTo>
                  <a:pt x="46" y="163"/>
                  <a:pt x="49" y="165"/>
                  <a:pt x="51" y="165"/>
                </a:cubicBezTo>
                <a:cubicBezTo>
                  <a:pt x="60" y="165"/>
                  <a:pt x="60" y="165"/>
                  <a:pt x="60" y="165"/>
                </a:cubicBezTo>
                <a:cubicBezTo>
                  <a:pt x="63" y="165"/>
                  <a:pt x="65" y="163"/>
                  <a:pt x="65" y="161"/>
                </a:cubicBezTo>
                <a:cubicBezTo>
                  <a:pt x="65" y="146"/>
                  <a:pt x="65" y="146"/>
                  <a:pt x="65" y="146"/>
                </a:cubicBezTo>
                <a:cubicBezTo>
                  <a:pt x="68" y="146"/>
                  <a:pt x="68" y="146"/>
                  <a:pt x="68" y="146"/>
                </a:cubicBezTo>
                <a:cubicBezTo>
                  <a:pt x="100" y="142"/>
                  <a:pt x="111" y="125"/>
                  <a:pt x="111" y="110"/>
                </a:cubicBezTo>
                <a:close/>
              </a:path>
            </a:pathLst>
          </a:custGeom>
          <a:solidFill>
            <a:srgbClr val="7CB904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12" name="Freeform 25">
            <a:extLst>
              <a:ext uri="{FF2B5EF4-FFF2-40B4-BE49-F238E27FC236}">
                <a16:creationId xmlns="" xmlns:a16="http://schemas.microsoft.com/office/drawing/2014/main" id="{2C6A707C-1CC1-46B9-8F56-96106DC6C97C}"/>
              </a:ext>
            </a:extLst>
          </p:cNvPr>
          <p:cNvSpPr>
            <a:spLocks noEditPoints="1"/>
          </p:cNvSpPr>
          <p:nvPr/>
        </p:nvSpPr>
        <p:spPr bwMode="auto">
          <a:xfrm>
            <a:off x="7326904" y="5849560"/>
            <a:ext cx="626179" cy="410354"/>
          </a:xfrm>
          <a:custGeom>
            <a:avLst/>
            <a:gdLst>
              <a:gd name="T0" fmla="*/ 559555 w 185"/>
              <a:gd name="T1" fmla="*/ 250283 h 123"/>
              <a:gd name="T2" fmla="*/ 262169 w 185"/>
              <a:gd name="T3" fmla="*/ 117320 h 123"/>
              <a:gd name="T4" fmla="*/ 246517 w 185"/>
              <a:gd name="T5" fmla="*/ 82124 h 123"/>
              <a:gd name="T6" fmla="*/ 575207 w 185"/>
              <a:gd name="T7" fmla="*/ 46928 h 123"/>
              <a:gd name="T8" fmla="*/ 602598 w 185"/>
              <a:gd name="T9" fmla="*/ 11732 h 123"/>
              <a:gd name="T10" fmla="*/ 661292 w 185"/>
              <a:gd name="T11" fmla="*/ 211176 h 123"/>
              <a:gd name="T12" fmla="*/ 723900 w 185"/>
              <a:gd name="T13" fmla="*/ 199444 h 123"/>
              <a:gd name="T14" fmla="*/ 633902 w 185"/>
              <a:gd name="T15" fmla="*/ 0 h 123"/>
              <a:gd name="T16" fmla="*/ 19565 w 185"/>
              <a:gd name="T17" fmla="*/ 262015 h 123"/>
              <a:gd name="T18" fmla="*/ 82172 w 185"/>
              <a:gd name="T19" fmla="*/ 46928 h 123"/>
              <a:gd name="T20" fmla="*/ 35217 w 185"/>
              <a:gd name="T21" fmla="*/ 27375 h 123"/>
              <a:gd name="T22" fmla="*/ 3913 w 185"/>
              <a:gd name="T23" fmla="*/ 238551 h 123"/>
              <a:gd name="T24" fmla="*/ 250430 w 185"/>
              <a:gd name="T25" fmla="*/ 402800 h 123"/>
              <a:gd name="T26" fmla="*/ 223039 w 185"/>
              <a:gd name="T27" fmla="*/ 437996 h 123"/>
              <a:gd name="T28" fmla="*/ 266082 w 185"/>
              <a:gd name="T29" fmla="*/ 469281 h 123"/>
              <a:gd name="T30" fmla="*/ 293473 w 185"/>
              <a:gd name="T31" fmla="*/ 437996 h 123"/>
              <a:gd name="T32" fmla="*/ 168258 w 185"/>
              <a:gd name="T33" fmla="*/ 437996 h 123"/>
              <a:gd name="T34" fmla="*/ 230865 w 185"/>
              <a:gd name="T35" fmla="*/ 355871 h 123"/>
              <a:gd name="T36" fmla="*/ 176084 w 185"/>
              <a:gd name="T37" fmla="*/ 383246 h 123"/>
              <a:gd name="T38" fmla="*/ 109563 w 185"/>
              <a:gd name="T39" fmla="*/ 355871 h 123"/>
              <a:gd name="T40" fmla="*/ 148693 w 185"/>
              <a:gd name="T41" fmla="*/ 387157 h 123"/>
              <a:gd name="T42" fmla="*/ 183910 w 185"/>
              <a:gd name="T43" fmla="*/ 305033 h 123"/>
              <a:gd name="T44" fmla="*/ 129128 w 185"/>
              <a:gd name="T45" fmla="*/ 332407 h 123"/>
              <a:gd name="T46" fmla="*/ 101737 w 185"/>
              <a:gd name="T47" fmla="*/ 340229 h 123"/>
              <a:gd name="T48" fmla="*/ 97824 w 185"/>
              <a:gd name="T49" fmla="*/ 262015 h 123"/>
              <a:gd name="T50" fmla="*/ 82172 w 185"/>
              <a:gd name="T51" fmla="*/ 277658 h 123"/>
              <a:gd name="T52" fmla="*/ 66521 w 185"/>
              <a:gd name="T53" fmla="*/ 332407 h 123"/>
              <a:gd name="T54" fmla="*/ 547816 w 185"/>
              <a:gd name="T55" fmla="*/ 301122 h 123"/>
              <a:gd name="T56" fmla="*/ 367819 w 185"/>
              <a:gd name="T57" fmla="*/ 109499 h 123"/>
              <a:gd name="T58" fmla="*/ 262169 w 185"/>
              <a:gd name="T59" fmla="*/ 132963 h 123"/>
              <a:gd name="T60" fmla="*/ 238691 w 185"/>
              <a:gd name="T61" fmla="*/ 66481 h 123"/>
              <a:gd name="T62" fmla="*/ 117389 w 185"/>
              <a:gd name="T63" fmla="*/ 230730 h 123"/>
              <a:gd name="T64" fmla="*/ 191736 w 185"/>
              <a:gd name="T65" fmla="*/ 293301 h 123"/>
              <a:gd name="T66" fmla="*/ 262169 w 185"/>
              <a:gd name="T67" fmla="*/ 375425 h 123"/>
              <a:gd name="T68" fmla="*/ 324777 w 185"/>
              <a:gd name="T69" fmla="*/ 441906 h 123"/>
              <a:gd name="T70" fmla="*/ 344342 w 185"/>
              <a:gd name="T71" fmla="*/ 449728 h 123"/>
              <a:gd name="T72" fmla="*/ 363906 w 185"/>
              <a:gd name="T73" fmla="*/ 410621 h 123"/>
              <a:gd name="T74" fmla="*/ 301299 w 185"/>
              <a:gd name="T75" fmla="*/ 344139 h 123"/>
              <a:gd name="T76" fmla="*/ 406949 w 185"/>
              <a:gd name="T77" fmla="*/ 414532 h 123"/>
              <a:gd name="T78" fmla="*/ 426514 w 185"/>
              <a:gd name="T79" fmla="*/ 363693 h 123"/>
              <a:gd name="T80" fmla="*/ 371732 w 185"/>
              <a:gd name="T81" fmla="*/ 320675 h 123"/>
              <a:gd name="T82" fmla="*/ 383471 w 185"/>
              <a:gd name="T83" fmla="*/ 305033 h 123"/>
              <a:gd name="T84" fmla="*/ 496948 w 185"/>
              <a:gd name="T85" fmla="*/ 359782 h 123"/>
              <a:gd name="T86" fmla="*/ 473470 w 185"/>
              <a:gd name="T87" fmla="*/ 301122 h 123"/>
              <a:gd name="T88" fmla="*/ 434340 w 185"/>
              <a:gd name="T89" fmla="*/ 258105 h 123"/>
              <a:gd name="T90" fmla="*/ 547816 w 185"/>
              <a:gd name="T91" fmla="*/ 301122 h 1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85" h="123">
                <a:moveTo>
                  <a:pt x="147" y="12"/>
                </a:moveTo>
                <a:cubicBezTo>
                  <a:pt x="164" y="55"/>
                  <a:pt x="164" y="55"/>
                  <a:pt x="164" y="55"/>
                </a:cubicBezTo>
                <a:cubicBezTo>
                  <a:pt x="143" y="64"/>
                  <a:pt x="143" y="64"/>
                  <a:pt x="143" y="64"/>
                </a:cubicBezTo>
                <a:cubicBezTo>
                  <a:pt x="132" y="54"/>
                  <a:pt x="97" y="24"/>
                  <a:pt x="94" y="24"/>
                </a:cubicBezTo>
                <a:cubicBezTo>
                  <a:pt x="92" y="24"/>
                  <a:pt x="81" y="28"/>
                  <a:pt x="80" y="28"/>
                </a:cubicBezTo>
                <a:cubicBezTo>
                  <a:pt x="80" y="28"/>
                  <a:pt x="73" y="30"/>
                  <a:pt x="67" y="30"/>
                </a:cubicBezTo>
                <a:cubicBezTo>
                  <a:pt x="65" y="30"/>
                  <a:pt x="63" y="30"/>
                  <a:pt x="61" y="29"/>
                </a:cubicBezTo>
                <a:cubicBezTo>
                  <a:pt x="60" y="28"/>
                  <a:pt x="59" y="27"/>
                  <a:pt x="59" y="26"/>
                </a:cubicBezTo>
                <a:cubicBezTo>
                  <a:pt x="59" y="23"/>
                  <a:pt x="62" y="21"/>
                  <a:pt x="63" y="21"/>
                </a:cubicBezTo>
                <a:cubicBezTo>
                  <a:pt x="72" y="16"/>
                  <a:pt x="97" y="6"/>
                  <a:pt x="99" y="6"/>
                </a:cubicBezTo>
                <a:cubicBezTo>
                  <a:pt x="99" y="6"/>
                  <a:pt x="99" y="6"/>
                  <a:pt x="100" y="6"/>
                </a:cubicBezTo>
                <a:cubicBezTo>
                  <a:pt x="106" y="6"/>
                  <a:pt x="143" y="11"/>
                  <a:pt x="147" y="12"/>
                </a:cubicBezTo>
                <a:close/>
                <a:moveTo>
                  <a:pt x="162" y="0"/>
                </a:moveTo>
                <a:cubicBezTo>
                  <a:pt x="162" y="0"/>
                  <a:pt x="161" y="0"/>
                  <a:pt x="161" y="0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4"/>
                  <a:pt x="151" y="4"/>
                  <a:pt x="151" y="6"/>
                </a:cubicBezTo>
                <a:cubicBezTo>
                  <a:pt x="150" y="7"/>
                  <a:pt x="150" y="8"/>
                  <a:pt x="151" y="9"/>
                </a:cubicBezTo>
                <a:cubicBezTo>
                  <a:pt x="169" y="54"/>
                  <a:pt x="169" y="54"/>
                  <a:pt x="169" y="54"/>
                </a:cubicBezTo>
                <a:cubicBezTo>
                  <a:pt x="170" y="56"/>
                  <a:pt x="172" y="58"/>
                  <a:pt x="175" y="57"/>
                </a:cubicBezTo>
                <a:cubicBezTo>
                  <a:pt x="182" y="54"/>
                  <a:pt x="182" y="54"/>
                  <a:pt x="182" y="54"/>
                </a:cubicBezTo>
                <a:cubicBezTo>
                  <a:pt x="183" y="54"/>
                  <a:pt x="184" y="53"/>
                  <a:pt x="185" y="51"/>
                </a:cubicBezTo>
                <a:cubicBezTo>
                  <a:pt x="185" y="50"/>
                  <a:pt x="185" y="49"/>
                  <a:pt x="185" y="48"/>
                </a:cubicBezTo>
                <a:cubicBezTo>
                  <a:pt x="167" y="3"/>
                  <a:pt x="167" y="3"/>
                  <a:pt x="167" y="3"/>
                </a:cubicBezTo>
                <a:cubicBezTo>
                  <a:pt x="166" y="1"/>
                  <a:pt x="164" y="0"/>
                  <a:pt x="162" y="0"/>
                </a:cubicBezTo>
                <a:close/>
                <a:moveTo>
                  <a:pt x="1" y="61"/>
                </a:moveTo>
                <a:cubicBezTo>
                  <a:pt x="0" y="63"/>
                  <a:pt x="1" y="64"/>
                  <a:pt x="2" y="65"/>
                </a:cubicBezTo>
                <a:cubicBezTo>
                  <a:pt x="3" y="66"/>
                  <a:pt x="4" y="66"/>
                  <a:pt x="5" y="67"/>
                </a:cubicBezTo>
                <a:cubicBezTo>
                  <a:pt x="13" y="67"/>
                  <a:pt x="13" y="67"/>
                  <a:pt x="13" y="67"/>
                </a:cubicBezTo>
                <a:cubicBezTo>
                  <a:pt x="15" y="67"/>
                  <a:pt x="17" y="65"/>
                  <a:pt x="18" y="63"/>
                </a:cubicBezTo>
                <a:cubicBezTo>
                  <a:pt x="21" y="12"/>
                  <a:pt x="21" y="12"/>
                  <a:pt x="21" y="12"/>
                </a:cubicBezTo>
                <a:cubicBezTo>
                  <a:pt x="22" y="11"/>
                  <a:pt x="21" y="10"/>
                  <a:pt x="20" y="9"/>
                </a:cubicBezTo>
                <a:cubicBezTo>
                  <a:pt x="19" y="8"/>
                  <a:pt x="18" y="7"/>
                  <a:pt x="17" y="7"/>
                </a:cubicBezTo>
                <a:cubicBezTo>
                  <a:pt x="9" y="7"/>
                  <a:pt x="9" y="7"/>
                  <a:pt x="9" y="7"/>
                </a:cubicBezTo>
                <a:cubicBezTo>
                  <a:pt x="9" y="7"/>
                  <a:pt x="9" y="7"/>
                  <a:pt x="9" y="7"/>
                </a:cubicBezTo>
                <a:cubicBezTo>
                  <a:pt x="7" y="7"/>
                  <a:pt x="5" y="9"/>
                  <a:pt x="4" y="11"/>
                </a:cubicBezTo>
                <a:lnTo>
                  <a:pt x="1" y="61"/>
                </a:lnTo>
                <a:close/>
                <a:moveTo>
                  <a:pt x="76" y="106"/>
                </a:moveTo>
                <a:cubicBezTo>
                  <a:pt x="76" y="105"/>
                  <a:pt x="75" y="103"/>
                  <a:pt x="73" y="102"/>
                </a:cubicBezTo>
                <a:cubicBezTo>
                  <a:pt x="70" y="99"/>
                  <a:pt x="67" y="100"/>
                  <a:pt x="64" y="103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60" y="108"/>
                  <a:pt x="60" y="108"/>
                  <a:pt x="60" y="108"/>
                </a:cubicBezTo>
                <a:cubicBezTo>
                  <a:pt x="57" y="112"/>
                  <a:pt x="57" y="112"/>
                  <a:pt x="57" y="112"/>
                </a:cubicBezTo>
                <a:cubicBezTo>
                  <a:pt x="53" y="117"/>
                  <a:pt x="57" y="120"/>
                  <a:pt x="58" y="121"/>
                </a:cubicBezTo>
                <a:cubicBezTo>
                  <a:pt x="60" y="123"/>
                  <a:pt x="61" y="123"/>
                  <a:pt x="63" y="123"/>
                </a:cubicBezTo>
                <a:cubicBezTo>
                  <a:pt x="64" y="123"/>
                  <a:pt x="66" y="122"/>
                  <a:pt x="68" y="120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3" y="114"/>
                  <a:pt x="73" y="114"/>
                  <a:pt x="73" y="114"/>
                </a:cubicBezTo>
                <a:cubicBezTo>
                  <a:pt x="75" y="112"/>
                  <a:pt x="75" y="112"/>
                  <a:pt x="75" y="112"/>
                </a:cubicBezTo>
                <a:cubicBezTo>
                  <a:pt x="76" y="110"/>
                  <a:pt x="77" y="108"/>
                  <a:pt x="76" y="106"/>
                </a:cubicBezTo>
                <a:close/>
                <a:moveTo>
                  <a:pt x="40" y="103"/>
                </a:moveTo>
                <a:cubicBezTo>
                  <a:pt x="38" y="106"/>
                  <a:pt x="39" y="109"/>
                  <a:pt x="43" y="112"/>
                </a:cubicBezTo>
                <a:cubicBezTo>
                  <a:pt x="46" y="115"/>
                  <a:pt x="49" y="115"/>
                  <a:pt x="52" y="111"/>
                </a:cubicBezTo>
                <a:cubicBezTo>
                  <a:pt x="61" y="101"/>
                  <a:pt x="61" y="101"/>
                  <a:pt x="61" y="101"/>
                </a:cubicBezTo>
                <a:cubicBezTo>
                  <a:pt x="65" y="96"/>
                  <a:pt x="61" y="92"/>
                  <a:pt x="59" y="91"/>
                </a:cubicBezTo>
                <a:cubicBezTo>
                  <a:pt x="56" y="88"/>
                  <a:pt x="53" y="89"/>
                  <a:pt x="50" y="92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cubicBezTo>
                  <a:pt x="45" y="98"/>
                  <a:pt x="45" y="98"/>
                  <a:pt x="45" y="98"/>
                </a:cubicBezTo>
                <a:lnTo>
                  <a:pt x="40" y="103"/>
                </a:lnTo>
                <a:close/>
                <a:moveTo>
                  <a:pt x="28" y="91"/>
                </a:moveTo>
                <a:cubicBezTo>
                  <a:pt x="26" y="92"/>
                  <a:pt x="26" y="94"/>
                  <a:pt x="26" y="96"/>
                </a:cubicBezTo>
                <a:cubicBezTo>
                  <a:pt x="26" y="98"/>
                  <a:pt x="27" y="99"/>
                  <a:pt x="29" y="101"/>
                </a:cubicBezTo>
                <a:cubicBezTo>
                  <a:pt x="32" y="103"/>
                  <a:pt x="35" y="103"/>
                  <a:pt x="38" y="99"/>
                </a:cubicBezTo>
                <a:cubicBezTo>
                  <a:pt x="48" y="88"/>
                  <a:pt x="48" y="88"/>
                  <a:pt x="48" y="88"/>
                </a:cubicBezTo>
                <a:cubicBezTo>
                  <a:pt x="49" y="86"/>
                  <a:pt x="50" y="84"/>
                  <a:pt x="50" y="83"/>
                </a:cubicBezTo>
                <a:cubicBezTo>
                  <a:pt x="49" y="81"/>
                  <a:pt x="48" y="79"/>
                  <a:pt x="47" y="78"/>
                </a:cubicBezTo>
                <a:cubicBezTo>
                  <a:pt x="43" y="75"/>
                  <a:pt x="40" y="76"/>
                  <a:pt x="37" y="79"/>
                </a:cubicBezTo>
                <a:cubicBezTo>
                  <a:pt x="33" y="85"/>
                  <a:pt x="33" y="85"/>
                  <a:pt x="33" y="85"/>
                </a:cubicBezTo>
                <a:cubicBezTo>
                  <a:pt x="33" y="85"/>
                  <a:pt x="33" y="85"/>
                  <a:pt x="33" y="85"/>
                </a:cubicBezTo>
                <a:cubicBezTo>
                  <a:pt x="32" y="86"/>
                  <a:pt x="32" y="86"/>
                  <a:pt x="32" y="86"/>
                </a:cubicBezTo>
                <a:lnTo>
                  <a:pt x="28" y="91"/>
                </a:lnTo>
                <a:close/>
                <a:moveTo>
                  <a:pt x="26" y="87"/>
                </a:moveTo>
                <a:cubicBezTo>
                  <a:pt x="35" y="75"/>
                  <a:pt x="35" y="75"/>
                  <a:pt x="35" y="75"/>
                </a:cubicBezTo>
                <a:cubicBezTo>
                  <a:pt x="39" y="70"/>
                  <a:pt x="35" y="66"/>
                  <a:pt x="34" y="65"/>
                </a:cubicBezTo>
                <a:cubicBezTo>
                  <a:pt x="31" y="63"/>
                  <a:pt x="28" y="63"/>
                  <a:pt x="25" y="67"/>
                </a:cubicBezTo>
                <a:cubicBezTo>
                  <a:pt x="22" y="71"/>
                  <a:pt x="22" y="71"/>
                  <a:pt x="22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1" y="71"/>
                  <a:pt x="21" y="71"/>
                </a:cubicBezTo>
                <a:cubicBezTo>
                  <a:pt x="17" y="76"/>
                  <a:pt x="17" y="76"/>
                  <a:pt x="17" y="76"/>
                </a:cubicBezTo>
                <a:cubicBezTo>
                  <a:pt x="15" y="78"/>
                  <a:pt x="14" y="80"/>
                  <a:pt x="14" y="82"/>
                </a:cubicBezTo>
                <a:cubicBezTo>
                  <a:pt x="15" y="84"/>
                  <a:pt x="16" y="85"/>
                  <a:pt x="17" y="85"/>
                </a:cubicBezTo>
                <a:cubicBezTo>
                  <a:pt x="18" y="87"/>
                  <a:pt x="20" y="88"/>
                  <a:pt x="22" y="88"/>
                </a:cubicBezTo>
                <a:cubicBezTo>
                  <a:pt x="23" y="88"/>
                  <a:pt x="24" y="88"/>
                  <a:pt x="26" y="87"/>
                </a:cubicBezTo>
                <a:close/>
                <a:moveTo>
                  <a:pt x="140" y="77"/>
                </a:moveTo>
                <a:cubicBezTo>
                  <a:pt x="142" y="74"/>
                  <a:pt x="144" y="70"/>
                  <a:pt x="139" y="67"/>
                </a:cubicBezTo>
                <a:cubicBezTo>
                  <a:pt x="136" y="64"/>
                  <a:pt x="136" y="64"/>
                  <a:pt x="136" y="64"/>
                </a:cubicBezTo>
                <a:cubicBezTo>
                  <a:pt x="119" y="49"/>
                  <a:pt x="98" y="31"/>
                  <a:pt x="94" y="28"/>
                </a:cubicBezTo>
                <a:cubicBezTo>
                  <a:pt x="91" y="29"/>
                  <a:pt x="86" y="31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74" y="34"/>
                  <a:pt x="67" y="34"/>
                </a:cubicBezTo>
                <a:cubicBezTo>
                  <a:pt x="64" y="34"/>
                  <a:pt x="61" y="34"/>
                  <a:pt x="59" y="33"/>
                </a:cubicBezTo>
                <a:cubicBezTo>
                  <a:pt x="55" y="30"/>
                  <a:pt x="55" y="27"/>
                  <a:pt x="55" y="25"/>
                </a:cubicBezTo>
                <a:cubicBezTo>
                  <a:pt x="55" y="22"/>
                  <a:pt x="58" y="18"/>
                  <a:pt x="61" y="17"/>
                </a:cubicBezTo>
                <a:cubicBezTo>
                  <a:pt x="26" y="12"/>
                  <a:pt x="26" y="12"/>
                  <a:pt x="26" y="12"/>
                </a:cubicBezTo>
                <a:cubicBezTo>
                  <a:pt x="22" y="63"/>
                  <a:pt x="22" y="63"/>
                  <a:pt x="22" y="63"/>
                </a:cubicBezTo>
                <a:cubicBezTo>
                  <a:pt x="25" y="60"/>
                  <a:pt x="28" y="59"/>
                  <a:pt x="30" y="59"/>
                </a:cubicBezTo>
                <a:cubicBezTo>
                  <a:pt x="32" y="59"/>
                  <a:pt x="35" y="60"/>
                  <a:pt x="37" y="62"/>
                </a:cubicBezTo>
                <a:cubicBezTo>
                  <a:pt x="40" y="65"/>
                  <a:pt x="42" y="68"/>
                  <a:pt x="41" y="72"/>
                </a:cubicBezTo>
                <a:cubicBezTo>
                  <a:pt x="44" y="72"/>
                  <a:pt x="47" y="73"/>
                  <a:pt x="49" y="75"/>
                </a:cubicBezTo>
                <a:cubicBezTo>
                  <a:pt x="53" y="77"/>
                  <a:pt x="54" y="81"/>
                  <a:pt x="54" y="85"/>
                </a:cubicBezTo>
                <a:cubicBezTo>
                  <a:pt x="57" y="84"/>
                  <a:pt x="60" y="85"/>
                  <a:pt x="62" y="87"/>
                </a:cubicBezTo>
                <a:cubicBezTo>
                  <a:pt x="65" y="90"/>
                  <a:pt x="67" y="93"/>
                  <a:pt x="67" y="96"/>
                </a:cubicBezTo>
                <a:cubicBezTo>
                  <a:pt x="70" y="95"/>
                  <a:pt x="73" y="96"/>
                  <a:pt x="76" y="99"/>
                </a:cubicBezTo>
                <a:cubicBezTo>
                  <a:pt x="80" y="102"/>
                  <a:pt x="82" y="106"/>
                  <a:pt x="80" y="111"/>
                </a:cubicBezTo>
                <a:cubicBezTo>
                  <a:pt x="83" y="113"/>
                  <a:pt x="83" y="113"/>
                  <a:pt x="83" y="113"/>
                </a:cubicBezTo>
                <a:cubicBezTo>
                  <a:pt x="83" y="113"/>
                  <a:pt x="84" y="114"/>
                  <a:pt x="84" y="114"/>
                </a:cubicBezTo>
                <a:cubicBezTo>
                  <a:pt x="84" y="114"/>
                  <a:pt x="84" y="114"/>
                  <a:pt x="84" y="114"/>
                </a:cubicBezTo>
                <a:cubicBezTo>
                  <a:pt x="85" y="115"/>
                  <a:pt x="86" y="115"/>
                  <a:pt x="88" y="115"/>
                </a:cubicBezTo>
                <a:cubicBezTo>
                  <a:pt x="90" y="115"/>
                  <a:pt x="91" y="114"/>
                  <a:pt x="92" y="113"/>
                </a:cubicBezTo>
                <a:cubicBezTo>
                  <a:pt x="94" y="110"/>
                  <a:pt x="96" y="108"/>
                  <a:pt x="93" y="105"/>
                </a:cubicBezTo>
                <a:cubicBezTo>
                  <a:pt x="93" y="105"/>
                  <a:pt x="93" y="105"/>
                  <a:pt x="93" y="105"/>
                </a:cubicBezTo>
                <a:cubicBezTo>
                  <a:pt x="77" y="92"/>
                  <a:pt x="77" y="92"/>
                  <a:pt x="77" y="92"/>
                </a:cubicBezTo>
                <a:cubicBezTo>
                  <a:pt x="77" y="91"/>
                  <a:pt x="76" y="91"/>
                  <a:pt x="76" y="90"/>
                </a:cubicBezTo>
                <a:cubicBezTo>
                  <a:pt x="76" y="89"/>
                  <a:pt x="77" y="89"/>
                  <a:pt x="77" y="88"/>
                </a:cubicBezTo>
                <a:cubicBezTo>
                  <a:pt x="78" y="87"/>
                  <a:pt x="80" y="87"/>
                  <a:pt x="81" y="88"/>
                </a:cubicBezTo>
                <a:cubicBezTo>
                  <a:pt x="101" y="105"/>
                  <a:pt x="101" y="105"/>
                  <a:pt x="101" y="105"/>
                </a:cubicBezTo>
                <a:cubicBezTo>
                  <a:pt x="102" y="106"/>
                  <a:pt x="103" y="106"/>
                  <a:pt x="104" y="106"/>
                </a:cubicBezTo>
                <a:cubicBezTo>
                  <a:pt x="106" y="106"/>
                  <a:pt x="108" y="105"/>
                  <a:pt x="110" y="103"/>
                </a:cubicBezTo>
                <a:cubicBezTo>
                  <a:pt x="111" y="102"/>
                  <a:pt x="112" y="100"/>
                  <a:pt x="112" y="98"/>
                </a:cubicBezTo>
                <a:cubicBezTo>
                  <a:pt x="111" y="97"/>
                  <a:pt x="110" y="95"/>
                  <a:pt x="109" y="93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95" y="82"/>
                  <a:pt x="95" y="82"/>
                  <a:pt x="95" y="82"/>
                </a:cubicBezTo>
                <a:cubicBezTo>
                  <a:pt x="94" y="82"/>
                  <a:pt x="94" y="81"/>
                  <a:pt x="94" y="80"/>
                </a:cubicBezTo>
                <a:cubicBezTo>
                  <a:pt x="94" y="80"/>
                  <a:pt x="94" y="79"/>
                  <a:pt x="95" y="79"/>
                </a:cubicBezTo>
                <a:cubicBezTo>
                  <a:pt x="95" y="78"/>
                  <a:pt x="97" y="77"/>
                  <a:pt x="98" y="78"/>
                </a:cubicBezTo>
                <a:cubicBezTo>
                  <a:pt x="117" y="93"/>
                  <a:pt x="117" y="93"/>
                  <a:pt x="117" y="93"/>
                </a:cubicBezTo>
                <a:cubicBezTo>
                  <a:pt x="118" y="95"/>
                  <a:pt x="120" y="95"/>
                  <a:pt x="121" y="95"/>
                </a:cubicBezTo>
                <a:cubicBezTo>
                  <a:pt x="123" y="95"/>
                  <a:pt x="125" y="94"/>
                  <a:pt x="127" y="92"/>
                </a:cubicBezTo>
                <a:cubicBezTo>
                  <a:pt x="129" y="90"/>
                  <a:pt x="129" y="88"/>
                  <a:pt x="129" y="87"/>
                </a:cubicBezTo>
                <a:cubicBezTo>
                  <a:pt x="129" y="85"/>
                  <a:pt x="128" y="83"/>
                  <a:pt x="126" y="82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21" y="77"/>
                  <a:pt x="121" y="77"/>
                  <a:pt x="121" y="77"/>
                </a:cubicBezTo>
                <a:cubicBezTo>
                  <a:pt x="111" y="69"/>
                  <a:pt x="111" y="69"/>
                  <a:pt x="111" y="69"/>
                </a:cubicBezTo>
                <a:cubicBezTo>
                  <a:pt x="110" y="69"/>
                  <a:pt x="110" y="67"/>
                  <a:pt x="111" y="66"/>
                </a:cubicBezTo>
                <a:cubicBezTo>
                  <a:pt x="111" y="65"/>
                  <a:pt x="113" y="65"/>
                  <a:pt x="114" y="66"/>
                </a:cubicBezTo>
                <a:cubicBezTo>
                  <a:pt x="130" y="78"/>
                  <a:pt x="130" y="78"/>
                  <a:pt x="130" y="78"/>
                </a:cubicBezTo>
                <a:cubicBezTo>
                  <a:pt x="133" y="81"/>
                  <a:pt x="137" y="80"/>
                  <a:pt x="140" y="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endParaRPr lang="en-US" dirty="0"/>
          </a:p>
        </p:txBody>
      </p:sp>
      <p:sp>
        <p:nvSpPr>
          <p:cNvPr id="13" name="Freeform 33">
            <a:extLst>
              <a:ext uri="{FF2B5EF4-FFF2-40B4-BE49-F238E27FC236}">
                <a16:creationId xmlns="" xmlns:a16="http://schemas.microsoft.com/office/drawing/2014/main" id="{059B0F26-E326-4D40-BAAC-327BC8234457}"/>
              </a:ext>
            </a:extLst>
          </p:cNvPr>
          <p:cNvSpPr>
            <a:spLocks noEditPoints="1"/>
          </p:cNvSpPr>
          <p:nvPr/>
        </p:nvSpPr>
        <p:spPr bwMode="auto">
          <a:xfrm>
            <a:off x="7647029" y="5141660"/>
            <a:ext cx="506416" cy="499448"/>
          </a:xfrm>
          <a:custGeom>
            <a:avLst/>
            <a:gdLst>
              <a:gd name="T0" fmla="*/ 287651 w 167"/>
              <a:gd name="T1" fmla="*/ 681056 h 167"/>
              <a:gd name="T2" fmla="*/ 232659 w 167"/>
              <a:gd name="T3" fmla="*/ 587992 h 167"/>
              <a:gd name="T4" fmla="*/ 126905 w 167"/>
              <a:gd name="T5" fmla="*/ 626064 h 167"/>
              <a:gd name="T6" fmla="*/ 114215 w 167"/>
              <a:gd name="T7" fmla="*/ 482238 h 167"/>
              <a:gd name="T8" fmla="*/ 93064 w 167"/>
              <a:gd name="T9" fmla="*/ 427246 h 167"/>
              <a:gd name="T10" fmla="*/ 0 w 167"/>
              <a:gd name="T11" fmla="*/ 317262 h 167"/>
              <a:gd name="T12" fmla="*/ 101524 w 167"/>
              <a:gd name="T13" fmla="*/ 270730 h 167"/>
              <a:gd name="T14" fmla="*/ 76143 w 167"/>
              <a:gd name="T15" fmla="*/ 169206 h 167"/>
              <a:gd name="T16" fmla="*/ 164977 w 167"/>
              <a:gd name="T17" fmla="*/ 76143 h 167"/>
              <a:gd name="T18" fmla="*/ 270731 w 167"/>
              <a:gd name="T19" fmla="*/ 101524 h 167"/>
              <a:gd name="T20" fmla="*/ 317263 w 167"/>
              <a:gd name="T21" fmla="*/ 0 h 167"/>
              <a:gd name="T22" fmla="*/ 427247 w 167"/>
              <a:gd name="T23" fmla="*/ 97294 h 167"/>
              <a:gd name="T24" fmla="*/ 482239 w 167"/>
              <a:gd name="T25" fmla="*/ 118445 h 167"/>
              <a:gd name="T26" fmla="*/ 626065 w 167"/>
              <a:gd name="T27" fmla="*/ 126905 h 167"/>
              <a:gd name="T28" fmla="*/ 587993 w 167"/>
              <a:gd name="T29" fmla="*/ 232659 h 167"/>
              <a:gd name="T30" fmla="*/ 681057 w 167"/>
              <a:gd name="T31" fmla="*/ 287651 h 167"/>
              <a:gd name="T32" fmla="*/ 706438 w 167"/>
              <a:gd name="T33" fmla="*/ 389175 h 167"/>
              <a:gd name="T34" fmla="*/ 604914 w 167"/>
              <a:gd name="T35" fmla="*/ 435707 h 167"/>
              <a:gd name="T36" fmla="*/ 630295 w 167"/>
              <a:gd name="T37" fmla="*/ 541461 h 167"/>
              <a:gd name="T38" fmla="*/ 537231 w 167"/>
              <a:gd name="T39" fmla="*/ 630294 h 167"/>
              <a:gd name="T40" fmla="*/ 431477 w 167"/>
              <a:gd name="T41" fmla="*/ 604913 h 167"/>
              <a:gd name="T42" fmla="*/ 384945 w 167"/>
              <a:gd name="T43" fmla="*/ 706437 h 167"/>
              <a:gd name="T44" fmla="*/ 397636 w 167"/>
              <a:gd name="T45" fmla="*/ 604913 h 167"/>
              <a:gd name="T46" fmla="*/ 499160 w 167"/>
              <a:gd name="T47" fmla="*/ 562612 h 167"/>
              <a:gd name="T48" fmla="*/ 562612 w 167"/>
              <a:gd name="T49" fmla="*/ 503389 h 167"/>
              <a:gd name="T50" fmla="*/ 604914 w 167"/>
              <a:gd name="T51" fmla="*/ 397635 h 167"/>
              <a:gd name="T52" fmla="*/ 604914 w 167"/>
              <a:gd name="T53" fmla="*/ 308802 h 167"/>
              <a:gd name="T54" fmla="*/ 562612 w 167"/>
              <a:gd name="T55" fmla="*/ 207278 h 167"/>
              <a:gd name="T56" fmla="*/ 499160 w 167"/>
              <a:gd name="T57" fmla="*/ 143825 h 167"/>
              <a:gd name="T58" fmla="*/ 397636 w 167"/>
              <a:gd name="T59" fmla="*/ 101524 h 167"/>
              <a:gd name="T60" fmla="*/ 308802 w 167"/>
              <a:gd name="T61" fmla="*/ 101524 h 167"/>
              <a:gd name="T62" fmla="*/ 203048 w 167"/>
              <a:gd name="T63" fmla="*/ 143825 h 167"/>
              <a:gd name="T64" fmla="*/ 143826 w 167"/>
              <a:gd name="T65" fmla="*/ 207278 h 167"/>
              <a:gd name="T66" fmla="*/ 97294 w 167"/>
              <a:gd name="T67" fmla="*/ 308802 h 167"/>
              <a:gd name="T68" fmla="*/ 97294 w 167"/>
              <a:gd name="T69" fmla="*/ 397635 h 167"/>
              <a:gd name="T70" fmla="*/ 143826 w 167"/>
              <a:gd name="T71" fmla="*/ 503389 h 167"/>
              <a:gd name="T72" fmla="*/ 203048 w 167"/>
              <a:gd name="T73" fmla="*/ 562612 h 167"/>
              <a:gd name="T74" fmla="*/ 308802 w 167"/>
              <a:gd name="T75" fmla="*/ 604913 h 167"/>
              <a:gd name="T76" fmla="*/ 101524 w 167"/>
              <a:gd name="T77" fmla="*/ 558381 h 167"/>
              <a:gd name="T78" fmla="*/ 672597 w 167"/>
              <a:gd name="T79" fmla="*/ 389175 h 167"/>
              <a:gd name="T80" fmla="*/ 29611 w 167"/>
              <a:gd name="T81" fmla="*/ 389175 h 167"/>
              <a:gd name="T82" fmla="*/ 29611 w 167"/>
              <a:gd name="T83" fmla="*/ 384945 h 167"/>
              <a:gd name="T84" fmla="*/ 558382 w 167"/>
              <a:gd name="T85" fmla="*/ 101524 h 167"/>
              <a:gd name="T86" fmla="*/ 554152 w 167"/>
              <a:gd name="T87" fmla="*/ 101524 h 167"/>
              <a:gd name="T88" fmla="*/ 253810 w 167"/>
              <a:gd name="T89" fmla="*/ 452627 h 167"/>
              <a:gd name="T90" fmla="*/ 452628 w 167"/>
              <a:gd name="T91" fmla="*/ 253810 h 167"/>
              <a:gd name="T92" fmla="*/ 351104 w 167"/>
              <a:gd name="T93" fmla="*/ 494929 h 167"/>
              <a:gd name="T94" fmla="*/ 245350 w 167"/>
              <a:gd name="T95" fmla="*/ 329953 h 167"/>
              <a:gd name="T96" fmla="*/ 376485 w 167"/>
              <a:gd name="T97" fmla="*/ 461088 h 167"/>
              <a:gd name="T98" fmla="*/ 351104 w 167"/>
              <a:gd name="T99" fmla="*/ 245349 h 1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67" h="167">
                <a:moveTo>
                  <a:pt x="91" y="167"/>
                </a:moveTo>
                <a:cubicBezTo>
                  <a:pt x="75" y="167"/>
                  <a:pt x="75" y="167"/>
                  <a:pt x="75" y="167"/>
                </a:cubicBezTo>
                <a:cubicBezTo>
                  <a:pt x="72" y="167"/>
                  <a:pt x="68" y="164"/>
                  <a:pt x="68" y="161"/>
                </a:cubicBezTo>
                <a:cubicBezTo>
                  <a:pt x="65" y="145"/>
                  <a:pt x="65" y="145"/>
                  <a:pt x="65" y="145"/>
                </a:cubicBezTo>
                <a:cubicBezTo>
                  <a:pt x="65" y="144"/>
                  <a:pt x="65" y="143"/>
                  <a:pt x="64" y="143"/>
                </a:cubicBezTo>
                <a:cubicBezTo>
                  <a:pt x="61" y="142"/>
                  <a:pt x="58" y="141"/>
                  <a:pt x="55" y="139"/>
                </a:cubicBezTo>
                <a:cubicBezTo>
                  <a:pt x="54" y="139"/>
                  <a:pt x="53" y="139"/>
                  <a:pt x="53" y="139"/>
                </a:cubicBezTo>
                <a:cubicBezTo>
                  <a:pt x="39" y="149"/>
                  <a:pt x="39" y="149"/>
                  <a:pt x="39" y="149"/>
                </a:cubicBezTo>
                <a:cubicBezTo>
                  <a:pt x="37" y="151"/>
                  <a:pt x="32" y="151"/>
                  <a:pt x="30" y="148"/>
                </a:cubicBezTo>
                <a:cubicBezTo>
                  <a:pt x="18" y="137"/>
                  <a:pt x="18" y="137"/>
                  <a:pt x="18" y="137"/>
                </a:cubicBezTo>
                <a:cubicBezTo>
                  <a:pt x="16" y="134"/>
                  <a:pt x="16" y="130"/>
                  <a:pt x="18" y="128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8" y="114"/>
                  <a:pt x="28" y="113"/>
                  <a:pt x="28" y="112"/>
                </a:cubicBezTo>
                <a:cubicBezTo>
                  <a:pt x="26" y="109"/>
                  <a:pt x="25" y="106"/>
                  <a:pt x="24" y="103"/>
                </a:cubicBezTo>
                <a:cubicBezTo>
                  <a:pt x="23" y="102"/>
                  <a:pt x="23" y="102"/>
                  <a:pt x="22" y="101"/>
                </a:cubicBezTo>
                <a:cubicBezTo>
                  <a:pt x="6" y="99"/>
                  <a:pt x="6" y="99"/>
                  <a:pt x="6" y="99"/>
                </a:cubicBezTo>
                <a:cubicBezTo>
                  <a:pt x="2" y="98"/>
                  <a:pt x="0" y="95"/>
                  <a:pt x="0" y="92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72"/>
                  <a:pt x="2" y="69"/>
                  <a:pt x="6" y="68"/>
                </a:cubicBezTo>
                <a:cubicBezTo>
                  <a:pt x="22" y="66"/>
                  <a:pt x="22" y="66"/>
                  <a:pt x="22" y="66"/>
                </a:cubicBezTo>
                <a:cubicBezTo>
                  <a:pt x="23" y="66"/>
                  <a:pt x="23" y="65"/>
                  <a:pt x="24" y="64"/>
                </a:cubicBezTo>
                <a:cubicBezTo>
                  <a:pt x="25" y="61"/>
                  <a:pt x="26" y="58"/>
                  <a:pt x="28" y="55"/>
                </a:cubicBezTo>
                <a:cubicBezTo>
                  <a:pt x="28" y="54"/>
                  <a:pt x="28" y="54"/>
                  <a:pt x="27" y="53"/>
                </a:cubicBezTo>
                <a:cubicBezTo>
                  <a:pt x="18" y="40"/>
                  <a:pt x="18" y="40"/>
                  <a:pt x="18" y="40"/>
                </a:cubicBezTo>
                <a:cubicBezTo>
                  <a:pt x="16" y="37"/>
                  <a:pt x="16" y="33"/>
                  <a:pt x="18" y="30"/>
                </a:cubicBezTo>
                <a:cubicBezTo>
                  <a:pt x="30" y="19"/>
                  <a:pt x="30" y="19"/>
                  <a:pt x="30" y="19"/>
                </a:cubicBezTo>
                <a:cubicBezTo>
                  <a:pt x="32" y="16"/>
                  <a:pt x="37" y="16"/>
                  <a:pt x="39" y="18"/>
                </a:cubicBezTo>
                <a:cubicBezTo>
                  <a:pt x="53" y="28"/>
                  <a:pt x="53" y="28"/>
                  <a:pt x="53" y="28"/>
                </a:cubicBezTo>
                <a:cubicBezTo>
                  <a:pt x="53" y="28"/>
                  <a:pt x="54" y="28"/>
                  <a:pt x="55" y="28"/>
                </a:cubicBezTo>
                <a:cubicBezTo>
                  <a:pt x="58" y="26"/>
                  <a:pt x="61" y="25"/>
                  <a:pt x="64" y="24"/>
                </a:cubicBezTo>
                <a:cubicBezTo>
                  <a:pt x="65" y="24"/>
                  <a:pt x="65" y="23"/>
                  <a:pt x="65" y="23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3"/>
                  <a:pt x="72" y="0"/>
                  <a:pt x="75" y="0"/>
                </a:cubicBezTo>
                <a:cubicBezTo>
                  <a:pt x="91" y="0"/>
                  <a:pt x="91" y="0"/>
                  <a:pt x="91" y="0"/>
                </a:cubicBezTo>
                <a:cubicBezTo>
                  <a:pt x="95" y="0"/>
                  <a:pt x="98" y="3"/>
                  <a:pt x="99" y="6"/>
                </a:cubicBezTo>
                <a:cubicBezTo>
                  <a:pt x="101" y="23"/>
                  <a:pt x="101" y="23"/>
                  <a:pt x="101" y="23"/>
                </a:cubicBezTo>
                <a:cubicBezTo>
                  <a:pt x="101" y="23"/>
                  <a:pt x="102" y="24"/>
                  <a:pt x="102" y="24"/>
                </a:cubicBezTo>
                <a:cubicBezTo>
                  <a:pt x="106" y="25"/>
                  <a:pt x="109" y="26"/>
                  <a:pt x="112" y="28"/>
                </a:cubicBezTo>
                <a:cubicBezTo>
                  <a:pt x="112" y="28"/>
                  <a:pt x="113" y="28"/>
                  <a:pt x="114" y="28"/>
                </a:cubicBezTo>
                <a:cubicBezTo>
                  <a:pt x="127" y="18"/>
                  <a:pt x="127" y="18"/>
                  <a:pt x="127" y="18"/>
                </a:cubicBezTo>
                <a:cubicBezTo>
                  <a:pt x="130" y="16"/>
                  <a:pt x="134" y="16"/>
                  <a:pt x="137" y="19"/>
                </a:cubicBezTo>
                <a:cubicBezTo>
                  <a:pt x="148" y="30"/>
                  <a:pt x="148" y="30"/>
                  <a:pt x="148" y="30"/>
                </a:cubicBezTo>
                <a:cubicBezTo>
                  <a:pt x="150" y="33"/>
                  <a:pt x="151" y="37"/>
                  <a:pt x="149" y="40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39" y="54"/>
                  <a:pt x="139" y="54"/>
                  <a:pt x="139" y="55"/>
                </a:cubicBezTo>
                <a:cubicBezTo>
                  <a:pt x="140" y="58"/>
                  <a:pt x="142" y="61"/>
                  <a:pt x="143" y="64"/>
                </a:cubicBezTo>
                <a:cubicBezTo>
                  <a:pt x="143" y="65"/>
                  <a:pt x="144" y="66"/>
                  <a:pt x="144" y="66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1" y="68"/>
                  <a:pt x="161" y="68"/>
                  <a:pt x="161" y="68"/>
                </a:cubicBezTo>
                <a:cubicBezTo>
                  <a:pt x="164" y="69"/>
                  <a:pt x="167" y="72"/>
                  <a:pt x="167" y="75"/>
                </a:cubicBezTo>
                <a:cubicBezTo>
                  <a:pt x="167" y="92"/>
                  <a:pt x="167" y="92"/>
                  <a:pt x="167" y="92"/>
                </a:cubicBezTo>
                <a:cubicBezTo>
                  <a:pt x="167" y="95"/>
                  <a:pt x="164" y="98"/>
                  <a:pt x="161" y="99"/>
                </a:cubicBezTo>
                <a:cubicBezTo>
                  <a:pt x="144" y="101"/>
                  <a:pt x="144" y="101"/>
                  <a:pt x="144" y="101"/>
                </a:cubicBezTo>
                <a:cubicBezTo>
                  <a:pt x="143" y="102"/>
                  <a:pt x="143" y="102"/>
                  <a:pt x="143" y="103"/>
                </a:cubicBezTo>
                <a:cubicBezTo>
                  <a:pt x="142" y="106"/>
                  <a:pt x="140" y="109"/>
                  <a:pt x="139" y="112"/>
                </a:cubicBezTo>
                <a:cubicBezTo>
                  <a:pt x="139" y="113"/>
                  <a:pt x="139" y="114"/>
                  <a:pt x="139" y="114"/>
                </a:cubicBezTo>
                <a:cubicBezTo>
                  <a:pt x="149" y="128"/>
                  <a:pt x="149" y="128"/>
                  <a:pt x="149" y="128"/>
                </a:cubicBezTo>
                <a:cubicBezTo>
                  <a:pt x="151" y="130"/>
                  <a:pt x="150" y="134"/>
                  <a:pt x="148" y="137"/>
                </a:cubicBezTo>
                <a:cubicBezTo>
                  <a:pt x="137" y="148"/>
                  <a:pt x="137" y="148"/>
                  <a:pt x="137" y="148"/>
                </a:cubicBezTo>
                <a:cubicBezTo>
                  <a:pt x="134" y="151"/>
                  <a:pt x="130" y="151"/>
                  <a:pt x="127" y="149"/>
                </a:cubicBezTo>
                <a:cubicBezTo>
                  <a:pt x="114" y="139"/>
                  <a:pt x="114" y="139"/>
                  <a:pt x="114" y="139"/>
                </a:cubicBezTo>
                <a:cubicBezTo>
                  <a:pt x="113" y="139"/>
                  <a:pt x="113" y="139"/>
                  <a:pt x="112" y="139"/>
                </a:cubicBezTo>
                <a:cubicBezTo>
                  <a:pt x="109" y="141"/>
                  <a:pt x="106" y="142"/>
                  <a:pt x="102" y="143"/>
                </a:cubicBezTo>
                <a:cubicBezTo>
                  <a:pt x="102" y="143"/>
                  <a:pt x="101" y="144"/>
                  <a:pt x="101" y="145"/>
                </a:cubicBezTo>
                <a:cubicBezTo>
                  <a:pt x="99" y="161"/>
                  <a:pt x="99" y="161"/>
                  <a:pt x="99" y="161"/>
                </a:cubicBezTo>
                <a:cubicBezTo>
                  <a:pt x="98" y="164"/>
                  <a:pt x="95" y="167"/>
                  <a:pt x="91" y="167"/>
                </a:cubicBezTo>
                <a:close/>
                <a:moveTo>
                  <a:pt x="75" y="160"/>
                </a:moveTo>
                <a:cubicBezTo>
                  <a:pt x="91" y="160"/>
                  <a:pt x="91" y="160"/>
                  <a:pt x="91" y="160"/>
                </a:cubicBezTo>
                <a:cubicBezTo>
                  <a:pt x="94" y="143"/>
                  <a:pt x="94" y="143"/>
                  <a:pt x="94" y="143"/>
                </a:cubicBezTo>
                <a:cubicBezTo>
                  <a:pt x="94" y="140"/>
                  <a:pt x="97" y="137"/>
                  <a:pt x="100" y="136"/>
                </a:cubicBezTo>
                <a:cubicBezTo>
                  <a:pt x="103" y="135"/>
                  <a:pt x="106" y="134"/>
                  <a:pt x="108" y="133"/>
                </a:cubicBezTo>
                <a:cubicBezTo>
                  <a:pt x="112" y="131"/>
                  <a:pt x="115" y="131"/>
                  <a:pt x="118" y="133"/>
                </a:cubicBezTo>
                <a:cubicBezTo>
                  <a:pt x="131" y="143"/>
                  <a:pt x="131" y="143"/>
                  <a:pt x="131" y="143"/>
                </a:cubicBezTo>
                <a:cubicBezTo>
                  <a:pt x="142" y="132"/>
                  <a:pt x="142" y="132"/>
                  <a:pt x="142" y="132"/>
                </a:cubicBezTo>
                <a:cubicBezTo>
                  <a:pt x="133" y="119"/>
                  <a:pt x="133" y="119"/>
                  <a:pt x="133" y="119"/>
                </a:cubicBezTo>
                <a:cubicBezTo>
                  <a:pt x="131" y="116"/>
                  <a:pt x="130" y="112"/>
                  <a:pt x="132" y="109"/>
                </a:cubicBezTo>
                <a:cubicBezTo>
                  <a:pt x="134" y="106"/>
                  <a:pt x="135" y="103"/>
                  <a:pt x="136" y="100"/>
                </a:cubicBezTo>
                <a:cubicBezTo>
                  <a:pt x="137" y="97"/>
                  <a:pt x="140" y="94"/>
                  <a:pt x="143" y="94"/>
                </a:cubicBezTo>
                <a:cubicBezTo>
                  <a:pt x="159" y="91"/>
                  <a:pt x="159" y="91"/>
                  <a:pt x="159" y="91"/>
                </a:cubicBezTo>
                <a:cubicBezTo>
                  <a:pt x="159" y="76"/>
                  <a:pt x="159" y="76"/>
                  <a:pt x="159" y="76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140" y="73"/>
                  <a:pt x="137" y="70"/>
                  <a:pt x="136" y="67"/>
                </a:cubicBezTo>
                <a:cubicBezTo>
                  <a:pt x="135" y="64"/>
                  <a:pt x="134" y="61"/>
                  <a:pt x="132" y="59"/>
                </a:cubicBezTo>
                <a:cubicBezTo>
                  <a:pt x="130" y="55"/>
                  <a:pt x="131" y="51"/>
                  <a:pt x="133" y="49"/>
                </a:cubicBezTo>
                <a:cubicBezTo>
                  <a:pt x="142" y="35"/>
                  <a:pt x="142" y="35"/>
                  <a:pt x="142" y="35"/>
                </a:cubicBezTo>
                <a:cubicBezTo>
                  <a:pt x="131" y="24"/>
                  <a:pt x="131" y="24"/>
                  <a:pt x="131" y="24"/>
                </a:cubicBezTo>
                <a:cubicBezTo>
                  <a:pt x="118" y="34"/>
                  <a:pt x="118" y="34"/>
                  <a:pt x="118" y="34"/>
                </a:cubicBezTo>
                <a:cubicBezTo>
                  <a:pt x="115" y="36"/>
                  <a:pt x="112" y="36"/>
                  <a:pt x="108" y="35"/>
                </a:cubicBezTo>
                <a:cubicBezTo>
                  <a:pt x="106" y="33"/>
                  <a:pt x="103" y="32"/>
                  <a:pt x="100" y="31"/>
                </a:cubicBezTo>
                <a:cubicBezTo>
                  <a:pt x="97" y="30"/>
                  <a:pt x="94" y="27"/>
                  <a:pt x="94" y="24"/>
                </a:cubicBezTo>
                <a:cubicBezTo>
                  <a:pt x="91" y="8"/>
                  <a:pt x="91" y="8"/>
                  <a:pt x="91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3" y="24"/>
                  <a:pt x="73" y="24"/>
                  <a:pt x="73" y="24"/>
                </a:cubicBezTo>
                <a:cubicBezTo>
                  <a:pt x="72" y="27"/>
                  <a:pt x="70" y="30"/>
                  <a:pt x="66" y="31"/>
                </a:cubicBezTo>
                <a:cubicBezTo>
                  <a:pt x="64" y="32"/>
                  <a:pt x="61" y="33"/>
                  <a:pt x="58" y="35"/>
                </a:cubicBezTo>
                <a:cubicBezTo>
                  <a:pt x="55" y="36"/>
                  <a:pt x="51" y="36"/>
                  <a:pt x="48" y="34"/>
                </a:cubicBezTo>
                <a:cubicBezTo>
                  <a:pt x="35" y="24"/>
                  <a:pt x="35" y="24"/>
                  <a:pt x="35" y="24"/>
                </a:cubicBezTo>
                <a:cubicBezTo>
                  <a:pt x="24" y="35"/>
                  <a:pt x="24" y="35"/>
                  <a:pt x="24" y="35"/>
                </a:cubicBezTo>
                <a:cubicBezTo>
                  <a:pt x="34" y="49"/>
                  <a:pt x="34" y="49"/>
                  <a:pt x="34" y="49"/>
                </a:cubicBezTo>
                <a:cubicBezTo>
                  <a:pt x="36" y="51"/>
                  <a:pt x="36" y="55"/>
                  <a:pt x="34" y="59"/>
                </a:cubicBezTo>
                <a:cubicBezTo>
                  <a:pt x="33" y="61"/>
                  <a:pt x="32" y="64"/>
                  <a:pt x="31" y="67"/>
                </a:cubicBezTo>
                <a:cubicBezTo>
                  <a:pt x="30" y="70"/>
                  <a:pt x="27" y="73"/>
                  <a:pt x="23" y="73"/>
                </a:cubicBezTo>
                <a:cubicBezTo>
                  <a:pt x="7" y="76"/>
                  <a:pt x="7" y="76"/>
                  <a:pt x="7" y="76"/>
                </a:cubicBezTo>
                <a:cubicBezTo>
                  <a:pt x="7" y="91"/>
                  <a:pt x="7" y="91"/>
                  <a:pt x="7" y="91"/>
                </a:cubicBezTo>
                <a:cubicBezTo>
                  <a:pt x="23" y="94"/>
                  <a:pt x="23" y="94"/>
                  <a:pt x="23" y="94"/>
                </a:cubicBezTo>
                <a:cubicBezTo>
                  <a:pt x="27" y="94"/>
                  <a:pt x="30" y="97"/>
                  <a:pt x="31" y="100"/>
                </a:cubicBezTo>
                <a:cubicBezTo>
                  <a:pt x="32" y="103"/>
                  <a:pt x="33" y="106"/>
                  <a:pt x="34" y="109"/>
                </a:cubicBezTo>
                <a:cubicBezTo>
                  <a:pt x="36" y="112"/>
                  <a:pt x="36" y="116"/>
                  <a:pt x="34" y="119"/>
                </a:cubicBezTo>
                <a:cubicBezTo>
                  <a:pt x="24" y="132"/>
                  <a:pt x="24" y="132"/>
                  <a:pt x="24" y="132"/>
                </a:cubicBezTo>
                <a:cubicBezTo>
                  <a:pt x="35" y="143"/>
                  <a:pt x="35" y="143"/>
                  <a:pt x="35" y="143"/>
                </a:cubicBezTo>
                <a:cubicBezTo>
                  <a:pt x="48" y="133"/>
                  <a:pt x="48" y="133"/>
                  <a:pt x="48" y="133"/>
                </a:cubicBezTo>
                <a:cubicBezTo>
                  <a:pt x="51" y="131"/>
                  <a:pt x="55" y="131"/>
                  <a:pt x="58" y="133"/>
                </a:cubicBezTo>
                <a:cubicBezTo>
                  <a:pt x="61" y="134"/>
                  <a:pt x="64" y="135"/>
                  <a:pt x="66" y="136"/>
                </a:cubicBezTo>
                <a:cubicBezTo>
                  <a:pt x="70" y="137"/>
                  <a:pt x="72" y="140"/>
                  <a:pt x="73" y="143"/>
                </a:cubicBezTo>
                <a:lnTo>
                  <a:pt x="75" y="160"/>
                </a:lnTo>
                <a:close/>
                <a:moveTo>
                  <a:pt x="24" y="132"/>
                </a:moveTo>
                <a:cubicBezTo>
                  <a:pt x="24" y="132"/>
                  <a:pt x="24" y="132"/>
                  <a:pt x="24" y="132"/>
                </a:cubicBezTo>
                <a:close/>
                <a:moveTo>
                  <a:pt x="143" y="132"/>
                </a:moveTo>
                <a:cubicBezTo>
                  <a:pt x="143" y="132"/>
                  <a:pt x="143" y="132"/>
                  <a:pt x="143" y="132"/>
                </a:cubicBezTo>
                <a:close/>
                <a:moveTo>
                  <a:pt x="159" y="92"/>
                </a:moveTo>
                <a:cubicBezTo>
                  <a:pt x="159" y="92"/>
                  <a:pt x="159" y="92"/>
                  <a:pt x="159" y="92"/>
                </a:cubicBezTo>
                <a:close/>
                <a:moveTo>
                  <a:pt x="7" y="92"/>
                </a:moveTo>
                <a:cubicBezTo>
                  <a:pt x="7" y="92"/>
                  <a:pt x="7" y="92"/>
                  <a:pt x="7" y="92"/>
                </a:cubicBezTo>
                <a:close/>
                <a:moveTo>
                  <a:pt x="159" y="91"/>
                </a:moveTo>
                <a:cubicBezTo>
                  <a:pt x="159" y="91"/>
                  <a:pt x="159" y="91"/>
                  <a:pt x="159" y="91"/>
                </a:cubicBezTo>
                <a:close/>
                <a:moveTo>
                  <a:pt x="7" y="91"/>
                </a:moveTo>
                <a:cubicBezTo>
                  <a:pt x="7" y="91"/>
                  <a:pt x="7" y="91"/>
                  <a:pt x="7" y="91"/>
                </a:cubicBezTo>
                <a:cubicBezTo>
                  <a:pt x="7" y="91"/>
                  <a:pt x="7" y="91"/>
                  <a:pt x="7" y="91"/>
                </a:cubicBezTo>
                <a:close/>
                <a:moveTo>
                  <a:pt x="132" y="24"/>
                </a:moveTo>
                <a:cubicBezTo>
                  <a:pt x="132" y="24"/>
                  <a:pt x="132" y="24"/>
                  <a:pt x="132" y="24"/>
                </a:cubicBezTo>
                <a:cubicBezTo>
                  <a:pt x="132" y="24"/>
                  <a:pt x="132" y="24"/>
                  <a:pt x="132" y="24"/>
                </a:cubicBezTo>
                <a:close/>
                <a:moveTo>
                  <a:pt x="131" y="24"/>
                </a:moveTo>
                <a:cubicBezTo>
                  <a:pt x="131" y="24"/>
                  <a:pt x="131" y="24"/>
                  <a:pt x="131" y="24"/>
                </a:cubicBezTo>
                <a:close/>
                <a:moveTo>
                  <a:pt x="83" y="117"/>
                </a:moveTo>
                <a:cubicBezTo>
                  <a:pt x="74" y="117"/>
                  <a:pt x="66" y="113"/>
                  <a:pt x="60" y="107"/>
                </a:cubicBezTo>
                <a:cubicBezTo>
                  <a:pt x="52" y="99"/>
                  <a:pt x="48" y="87"/>
                  <a:pt x="51" y="76"/>
                </a:cubicBezTo>
                <a:cubicBezTo>
                  <a:pt x="54" y="64"/>
                  <a:pt x="63" y="54"/>
                  <a:pt x="76" y="51"/>
                </a:cubicBezTo>
                <a:cubicBezTo>
                  <a:pt x="87" y="49"/>
                  <a:pt x="99" y="52"/>
                  <a:pt x="107" y="60"/>
                </a:cubicBezTo>
                <a:cubicBezTo>
                  <a:pt x="115" y="68"/>
                  <a:pt x="118" y="80"/>
                  <a:pt x="116" y="91"/>
                </a:cubicBezTo>
                <a:cubicBezTo>
                  <a:pt x="113" y="103"/>
                  <a:pt x="103" y="113"/>
                  <a:pt x="91" y="116"/>
                </a:cubicBezTo>
                <a:cubicBezTo>
                  <a:pt x="88" y="117"/>
                  <a:pt x="86" y="117"/>
                  <a:pt x="83" y="117"/>
                </a:cubicBezTo>
                <a:close/>
                <a:moveTo>
                  <a:pt x="83" y="58"/>
                </a:moveTo>
                <a:cubicBezTo>
                  <a:pt x="81" y="58"/>
                  <a:pt x="79" y="58"/>
                  <a:pt x="77" y="59"/>
                </a:cubicBezTo>
                <a:cubicBezTo>
                  <a:pt x="68" y="61"/>
                  <a:pt x="60" y="68"/>
                  <a:pt x="58" y="78"/>
                </a:cubicBezTo>
                <a:cubicBezTo>
                  <a:pt x="56" y="86"/>
                  <a:pt x="59" y="95"/>
                  <a:pt x="65" y="102"/>
                </a:cubicBezTo>
                <a:cubicBezTo>
                  <a:pt x="71" y="108"/>
                  <a:pt x="80" y="111"/>
                  <a:pt x="89" y="109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99" y="106"/>
                  <a:pt x="106" y="99"/>
                  <a:pt x="108" y="89"/>
                </a:cubicBezTo>
                <a:cubicBezTo>
                  <a:pt x="110" y="81"/>
                  <a:pt x="108" y="72"/>
                  <a:pt x="101" y="66"/>
                </a:cubicBezTo>
                <a:cubicBezTo>
                  <a:pt x="96" y="61"/>
                  <a:pt x="90" y="58"/>
                  <a:pt x="83" y="58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  <a:extLst/>
        </p:spPr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0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Aspects of the NCAP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72289479"/>
              </p:ext>
            </p:extLst>
          </p:nvPr>
        </p:nvGraphicFramePr>
        <p:xfrm>
          <a:off x="506504" y="1308091"/>
          <a:ext cx="7768319" cy="512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863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 with AEEE’s Strategic Priority to Address Space Cooling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25223" y="2557433"/>
            <a:ext cx="8150704" cy="3792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300" b="1" dirty="0"/>
              <a:t>AEEE’s subject-matter expertise in Cooling: Unprecedented work with important ramifications</a:t>
            </a:r>
          </a:p>
          <a:p>
            <a:pPr lvl="1">
              <a:spcBef>
                <a:spcPts val="1200"/>
              </a:spcBef>
              <a:buFont typeface="Wingdings" charset="2"/>
              <a:buChar char="Ø"/>
            </a:pPr>
            <a:r>
              <a:rPr lang="en-US" sz="2000" b="1" dirty="0"/>
              <a:t>Psychrometric field tests of RACs to their energy performance at different temperature setpoints</a:t>
            </a:r>
          </a:p>
          <a:p>
            <a:pPr lvl="1">
              <a:spcBef>
                <a:spcPts val="1200"/>
              </a:spcBef>
              <a:buFont typeface="Wingdings" charset="2"/>
              <a:buChar char="Ø"/>
            </a:pPr>
            <a:r>
              <a:rPr lang="en-US" sz="2000" b="1" dirty="0"/>
              <a:t>First-of-its-kind comprehensive overview of </a:t>
            </a:r>
            <a:r>
              <a:rPr lang="en-US" sz="2000" b="1" dirty="0" smtClean="0"/>
              <a:t>nationwide </a:t>
            </a:r>
            <a:r>
              <a:rPr lang="en-US" sz="2000" b="1" dirty="0"/>
              <a:t>cooling </a:t>
            </a:r>
            <a:r>
              <a:rPr lang="en-US" sz="2000" b="1" dirty="0" smtClean="0"/>
              <a:t>demand </a:t>
            </a:r>
            <a:r>
              <a:rPr lang="en-US" sz="2000" b="1" dirty="0"/>
              <a:t>by sector</a:t>
            </a:r>
          </a:p>
          <a:p>
            <a:pPr lvl="1">
              <a:spcBef>
                <a:spcPts val="1200"/>
              </a:spcBef>
              <a:buFont typeface="Wingdings" charset="2"/>
              <a:buChar char="Ø"/>
            </a:pPr>
            <a:r>
              <a:rPr lang="en-US" sz="2000" b="1" dirty="0"/>
              <a:t>Nationwide survey to </a:t>
            </a:r>
            <a:r>
              <a:rPr lang="en-US" sz="2000" b="1" dirty="0" smtClean="0"/>
              <a:t>understand the residential RAC usage pattern</a:t>
            </a:r>
            <a:endParaRPr lang="en-US" sz="2000" b="1" dirty="0"/>
          </a:p>
          <a:p>
            <a:pPr lvl="1">
              <a:spcBef>
                <a:spcPts val="1200"/>
              </a:spcBef>
              <a:buFont typeface="Wingdings" charset="2"/>
              <a:buChar char="Ø"/>
            </a:pPr>
            <a:r>
              <a:rPr lang="en-US" sz="2000" b="1" dirty="0" smtClean="0"/>
              <a:t>Catalyzing </a:t>
            </a:r>
            <a:r>
              <a:rPr lang="en-US" sz="2000" b="1" dirty="0"/>
              <a:t>the </a:t>
            </a:r>
            <a:r>
              <a:rPr lang="en-US" sz="2000" b="1" dirty="0" smtClean="0"/>
              <a:t>formation of Smart </a:t>
            </a:r>
            <a:r>
              <a:rPr lang="en-US" sz="2000" b="1" dirty="0"/>
              <a:t>and Sustainable Space Cooling Coalition to lead India’s transition to a responsibly cooled built environment</a:t>
            </a:r>
          </a:p>
          <a:p>
            <a:pPr marL="0" indent="0">
              <a:buNone/>
            </a:pPr>
            <a:endParaRPr lang="en-US" sz="23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493148" y="1267365"/>
            <a:ext cx="8380411" cy="1070548"/>
            <a:chOff x="0" y="0"/>
            <a:chExt cx="8358196" cy="1137108"/>
          </a:xfrm>
        </p:grpSpPr>
        <p:sp>
          <p:nvSpPr>
            <p:cNvPr id="7" name="Rounded Rectangle 20"/>
            <p:cNvSpPr/>
            <p:nvPr/>
          </p:nvSpPr>
          <p:spPr>
            <a:xfrm>
              <a:off x="0" y="0"/>
              <a:ext cx="8150704" cy="1137108"/>
            </a:xfrm>
            <a:prstGeom prst="roundRect">
              <a:avLst/>
            </a:prstGeom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55509" y="55510"/>
              <a:ext cx="8302687" cy="1026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/>
              <a:r>
                <a:rPr lang="en-GB" sz="2000" dirty="0">
                  <a:solidFill>
                    <a:srgbClr val="385723"/>
                  </a:solidFill>
                </a:rPr>
                <a:t>Government’s focus to establish access to cooling as a national priority is synchronous with AEEE’s drive to enable sustainable and accessible thermal comfort for all</a:t>
              </a:r>
              <a:endParaRPr lang="en-IN" sz="2000" dirty="0">
                <a:solidFill>
                  <a:srgbClr val="38572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1781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"/>
          <p:cNvSpPr txBox="1">
            <a:spLocks/>
          </p:cNvSpPr>
          <p:nvPr/>
        </p:nvSpPr>
        <p:spPr>
          <a:xfrm>
            <a:off x="506505" y="5409569"/>
            <a:ext cx="8543428" cy="1620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800" kern="1200" smtClean="0">
                <a:solidFill>
                  <a:srgbClr val="7CB90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IN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000" dirty="0">
              <a:solidFill>
                <a:schemeClr val="tx2"/>
              </a:solidFill>
              <a:latin typeface="Calibri Light"/>
              <a:ea typeface="+mj-ea"/>
              <a:cs typeface="Calibri Light"/>
            </a:endParaRPr>
          </a:p>
        </p:txBody>
      </p:sp>
      <p:pic>
        <p:nvPicPr>
          <p:cNvPr id="33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30" y="1341097"/>
            <a:ext cx="3357034" cy="47280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Content Placeholder 3"/>
          <p:cNvSpPr txBox="1">
            <a:spLocks/>
          </p:cNvSpPr>
          <p:nvPr/>
        </p:nvSpPr>
        <p:spPr>
          <a:xfrm>
            <a:off x="3759414" y="1403358"/>
            <a:ext cx="5220663" cy="2159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/>
            <a:r>
              <a:rPr lang="en-GB" sz="2000" smtClean="0">
                <a:solidFill>
                  <a:srgbClr val="385723"/>
                </a:solidFill>
              </a:rPr>
              <a:t>Sustainable and Smart </a:t>
            </a:r>
            <a:r>
              <a:rPr lang="en-GB" sz="2000" dirty="0">
                <a:solidFill>
                  <a:srgbClr val="385723"/>
                </a:solidFill>
              </a:rPr>
              <a:t>Space Cooling Coalition (SSSCC</a:t>
            </a:r>
            <a:r>
              <a:rPr lang="en-GB" sz="2000" dirty="0" smtClean="0">
                <a:solidFill>
                  <a:srgbClr val="385723"/>
                </a:solidFill>
              </a:rPr>
              <a:t>) is </a:t>
            </a:r>
            <a:r>
              <a:rPr lang="en-GB" sz="2000" dirty="0">
                <a:solidFill>
                  <a:srgbClr val="385723"/>
                </a:solidFill>
              </a:rPr>
              <a:t>a confluence of research, academic and industry organizations, with </a:t>
            </a:r>
            <a:r>
              <a:rPr lang="en-GB" sz="2000" b="1" dirty="0">
                <a:solidFill>
                  <a:srgbClr val="385723"/>
                </a:solidFill>
              </a:rPr>
              <a:t>a mission to lead India’s transition to a responsibly cooled built environment</a:t>
            </a:r>
            <a:r>
              <a:rPr lang="en-GB" sz="2000" dirty="0">
                <a:solidFill>
                  <a:srgbClr val="385723"/>
                </a:solidFill>
              </a:rPr>
              <a:t> by advancing research and policy recommendations, and enabling market transformation</a:t>
            </a:r>
            <a:r>
              <a:rPr lang="en-US" sz="2000" dirty="0">
                <a:solidFill>
                  <a:srgbClr val="385723"/>
                </a:solidFill>
              </a:rPr>
              <a:t>.</a:t>
            </a:r>
            <a:endParaRPr lang="en-GB" sz="2000" dirty="0">
              <a:solidFill>
                <a:srgbClr val="385723"/>
              </a:solidFill>
              <a:latin typeface="Calibri Light"/>
              <a:ea typeface="+mj-ea"/>
              <a:cs typeface="Calibri Light"/>
            </a:endParaRPr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the strength of the </a:t>
            </a:r>
            <a:r>
              <a:rPr lang="en-US" dirty="0" smtClean="0"/>
              <a:t>Sustainable and Smart Space </a:t>
            </a:r>
            <a:r>
              <a:rPr lang="en-US" dirty="0"/>
              <a:t>Cooling Coalition</a:t>
            </a:r>
          </a:p>
        </p:txBody>
      </p:sp>
      <p:sp>
        <p:nvSpPr>
          <p:cNvPr id="36" name="Text Placeholder 2"/>
          <p:cNvSpPr txBox="1">
            <a:spLocks/>
          </p:cNvSpPr>
          <p:nvPr/>
        </p:nvSpPr>
        <p:spPr>
          <a:xfrm>
            <a:off x="3834121" y="3871019"/>
            <a:ext cx="5302970" cy="2678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2800" kern="1200" smtClean="0">
                <a:solidFill>
                  <a:srgbClr val="7CB90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IN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Ø"/>
            </a:pPr>
            <a:r>
              <a:rPr lang="en-GB" sz="2000" dirty="0">
                <a:solidFill>
                  <a:schemeClr val="tx2"/>
                </a:solidFill>
                <a:latin typeface="Calibri"/>
                <a:ea typeface="+mj-ea"/>
                <a:cs typeface="Calibri"/>
              </a:rPr>
              <a:t>Coalition’s opening task:</a:t>
            </a:r>
            <a:br>
              <a:rPr lang="en-GB" sz="2000" dirty="0">
                <a:solidFill>
                  <a:schemeClr val="tx2"/>
                </a:solidFill>
                <a:latin typeface="Calibri"/>
                <a:ea typeface="+mj-ea"/>
                <a:cs typeface="Calibri"/>
              </a:rPr>
            </a:br>
            <a:r>
              <a:rPr lang="en-GB" sz="2000" b="1" dirty="0">
                <a:solidFill>
                  <a:schemeClr val="tx2"/>
                </a:solidFill>
                <a:latin typeface="Calibri"/>
                <a:ea typeface="+mj-ea"/>
                <a:cs typeface="Calibri"/>
              </a:rPr>
              <a:t>THERMAL COMFORT FOR ALL (TCA) </a:t>
            </a:r>
            <a:r>
              <a:rPr lang="en-GB" sz="2000" b="1" dirty="0" smtClean="0">
                <a:solidFill>
                  <a:schemeClr val="tx2"/>
                </a:solidFill>
                <a:latin typeface="Calibri"/>
                <a:ea typeface="+mj-ea"/>
                <a:cs typeface="Calibri"/>
              </a:rPr>
              <a:t>REPORT</a:t>
            </a:r>
            <a:endParaRPr lang="en-GB" sz="2000" b="1" dirty="0">
              <a:solidFill>
                <a:schemeClr val="tx2"/>
              </a:solidFill>
              <a:latin typeface="Calibri"/>
              <a:ea typeface="+mj-ea"/>
              <a:cs typeface="Calibri"/>
            </a:endParaRPr>
          </a:p>
          <a:p>
            <a:r>
              <a:rPr lang="en-GB" sz="2000" dirty="0">
                <a:solidFill>
                  <a:srgbClr val="385723"/>
                </a:solidFill>
              </a:rPr>
              <a:t>AGGREGATES current body of knowledge, potential challenges, and the wide-ranging benefits</a:t>
            </a:r>
          </a:p>
          <a:p>
            <a:pPr marL="223838" indent="-215900"/>
            <a:r>
              <a:rPr lang="en-GB" sz="2000" dirty="0">
                <a:solidFill>
                  <a:srgbClr val="385723"/>
                </a:solidFill>
              </a:rPr>
              <a:t>PROPOSES RECOMMENDATIONS designed to promote the vision of thermal comfort for all</a:t>
            </a:r>
          </a:p>
          <a:p>
            <a:pPr>
              <a:buFont typeface="Wingdings" charset="2"/>
              <a:buChar char="Ø"/>
            </a:pPr>
            <a:endParaRPr lang="en-GB" sz="2000" b="1" dirty="0">
              <a:solidFill>
                <a:schemeClr val="tx2"/>
              </a:solidFill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804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Foundational to AEEE Approach: Understanding Comfort Cooling in India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="" xmlns:a16="http://schemas.microsoft.com/office/drawing/2014/main" id="{847B9B12-F4C7-4D58-9EF5-9FBE1FA75B0F}"/>
              </a:ext>
            </a:extLst>
          </p:cNvPr>
          <p:cNvSpPr/>
          <p:nvPr/>
        </p:nvSpPr>
        <p:spPr>
          <a:xfrm>
            <a:off x="506504" y="1167618"/>
            <a:ext cx="8342074" cy="1593166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E2F11"/>
                </a:solidFill>
              </a:rPr>
              <a:t>Cooling a developing country like India is not the same as cooling in a developed nation.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E2F11"/>
                </a:solidFill>
              </a:rPr>
              <a:t>AC penetration 5-10%, versus 100+% in developed countries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E2F11"/>
                </a:solidFill>
              </a:rPr>
              <a:t>Prevalent alternative cooling technologies significantly high in volume: significantly lower kWh/unit; zero refrigerant use</a:t>
            </a:r>
            <a:endParaRPr lang="en-GB" dirty="0">
              <a:solidFill>
                <a:srgbClr val="0E2F1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9B0EBD67-8C4F-461A-92BD-B85A8C6B4690}"/>
              </a:ext>
            </a:extLst>
          </p:cNvPr>
          <p:cNvSpPr/>
          <p:nvPr/>
        </p:nvSpPr>
        <p:spPr>
          <a:xfrm>
            <a:off x="506504" y="3115224"/>
            <a:ext cx="8342074" cy="133643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E2F11"/>
                </a:solidFill>
              </a:rPr>
              <a:t>Majority of ACs and refrigerant volume is yet to come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E2F11"/>
                </a:solidFill>
              </a:rPr>
              <a:t>Unique opportunity to address the very root of the problem, by minimizing the demand for cooling</a:t>
            </a:r>
            <a:endParaRPr lang="en-GB" dirty="0">
              <a:solidFill>
                <a:srgbClr val="0E2F1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85303E18-BAB5-416C-8650-A75C164ADFE9}"/>
              </a:ext>
            </a:extLst>
          </p:cNvPr>
          <p:cNvSpPr/>
          <p:nvPr/>
        </p:nvSpPr>
        <p:spPr>
          <a:xfrm>
            <a:off x="506504" y="4799832"/>
            <a:ext cx="8342074" cy="133643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E2F11"/>
                </a:solidFill>
              </a:rPr>
              <a:t>Conversation about cooling need to be all-encompassing: active air conditioning + alternative cooling strategies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E2F11"/>
                </a:solidFill>
              </a:rPr>
              <a:t>We will not get to a point - even in the next 15 years – where majority can afford ACs</a:t>
            </a:r>
            <a:endParaRPr lang="en-GB" dirty="0">
              <a:solidFill>
                <a:srgbClr val="0E2F1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84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</a:t>
            </a:r>
            <a:r>
              <a:rPr lang="en-US" dirty="0"/>
              <a:t>of Alignment with NCAP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99866015"/>
              </p:ext>
            </p:extLst>
          </p:nvPr>
        </p:nvGraphicFramePr>
        <p:xfrm>
          <a:off x="506504" y="1308091"/>
          <a:ext cx="7768319" cy="512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95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6DEC19-4234-4EF9-B793-868BAFB61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168" y="50599"/>
            <a:ext cx="6954254" cy="967248"/>
          </a:xfrm>
        </p:spPr>
        <p:txBody>
          <a:bodyPr>
            <a:normAutofit/>
          </a:bodyPr>
          <a:lstStyle/>
          <a:p>
            <a:r>
              <a:rPr lang="en-US" dirty="0"/>
              <a:t>WHY Building Sector is so significant!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05232"/>
              </p:ext>
            </p:extLst>
          </p:nvPr>
        </p:nvGraphicFramePr>
        <p:xfrm>
          <a:off x="484777" y="1497092"/>
          <a:ext cx="4372391" cy="323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093997"/>
              </p:ext>
            </p:extLst>
          </p:nvPr>
        </p:nvGraphicFramePr>
        <p:xfrm>
          <a:off x="4301970" y="1497092"/>
          <a:ext cx="4419564" cy="3236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48C2DB7-E601-4BF1-AEE6-065462919186}"/>
              </a:ext>
            </a:extLst>
          </p:cNvPr>
          <p:cNvSpPr txBox="1"/>
          <p:nvPr/>
        </p:nvSpPr>
        <p:spPr>
          <a:xfrm>
            <a:off x="6386536" y="4747246"/>
            <a:ext cx="2334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/>
              <a:t>(Source: CSE and </a:t>
            </a:r>
            <a:r>
              <a:rPr lang="en-GB" sz="1200" dirty="0" err="1"/>
              <a:t>cBalance</a:t>
            </a:r>
            <a:r>
              <a:rPr lang="en-GB" sz="1200" dirty="0"/>
              <a:t>) </a:t>
            </a:r>
          </a:p>
        </p:txBody>
      </p:sp>
      <p:sp>
        <p:nvSpPr>
          <p:cNvPr id="3" name="Rectangle 2"/>
          <p:cNvSpPr/>
          <p:nvPr/>
        </p:nvSpPr>
        <p:spPr>
          <a:xfrm>
            <a:off x="407619" y="5147859"/>
            <a:ext cx="8642313" cy="1561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spcBef>
                <a:spcPts val="300"/>
              </a:spcBef>
              <a:buFont typeface="Arial"/>
              <a:buChar char="•"/>
            </a:pPr>
            <a:r>
              <a:rPr lang="en-US" sz="2200" dirty="0">
                <a:solidFill>
                  <a:srgbClr val="0E2F11"/>
                </a:solidFill>
              </a:rPr>
              <a:t>Buildings and mobile air-conditioning dominate India’s cooling demand </a:t>
            </a:r>
            <a:r>
              <a:rPr lang="mr-IN" sz="2200" dirty="0">
                <a:solidFill>
                  <a:srgbClr val="0E2F11"/>
                </a:solidFill>
              </a:rPr>
              <a:t>–</a:t>
            </a:r>
            <a:r>
              <a:rPr lang="en-US" sz="2200" dirty="0">
                <a:solidFill>
                  <a:srgbClr val="0E2F11"/>
                </a:solidFill>
              </a:rPr>
              <a:t>  at </a:t>
            </a:r>
            <a:r>
              <a:rPr lang="en-US" sz="2200" dirty="0" smtClean="0">
                <a:solidFill>
                  <a:srgbClr val="0E2F11"/>
                </a:solidFill>
              </a:rPr>
              <a:t>~2/3rd </a:t>
            </a:r>
            <a:r>
              <a:rPr lang="en-US" sz="2200" dirty="0">
                <a:solidFill>
                  <a:srgbClr val="0E2F11"/>
                </a:solidFill>
              </a:rPr>
              <a:t>of the total; refrigeration at </a:t>
            </a:r>
            <a:r>
              <a:rPr lang="en-US" sz="2200" dirty="0" smtClean="0">
                <a:solidFill>
                  <a:srgbClr val="0E2F11"/>
                </a:solidFill>
              </a:rPr>
              <a:t>~1/3rd</a:t>
            </a:r>
            <a:endParaRPr lang="en-US" sz="2200" dirty="0">
              <a:solidFill>
                <a:srgbClr val="0E2F11"/>
              </a:solidFill>
            </a:endParaRPr>
          </a:p>
          <a:p>
            <a:pPr marL="234950" indent="-234950">
              <a:spcBef>
                <a:spcPts val="900"/>
              </a:spcBef>
              <a:buFont typeface="Arial"/>
              <a:buChar char="•"/>
            </a:pPr>
            <a:r>
              <a:rPr lang="en-US" sz="2200" dirty="0">
                <a:solidFill>
                  <a:srgbClr val="0E2F11"/>
                </a:solidFill>
              </a:rPr>
              <a:t>Building sector AC projected to grow </a:t>
            </a:r>
            <a:r>
              <a:rPr lang="en-US" sz="2200" dirty="0" smtClean="0">
                <a:solidFill>
                  <a:srgbClr val="0E2F11"/>
                </a:solidFill>
              </a:rPr>
              <a:t>from 43% to 51</a:t>
            </a:r>
            <a:r>
              <a:rPr lang="en-US" sz="2200" dirty="0">
                <a:solidFill>
                  <a:srgbClr val="0E2F11"/>
                </a:solidFill>
              </a:rPr>
              <a:t>% </a:t>
            </a:r>
            <a:r>
              <a:rPr lang="en-US" sz="2200" dirty="0" smtClean="0">
                <a:solidFill>
                  <a:srgbClr val="0E2F11"/>
                </a:solidFill>
              </a:rPr>
              <a:t>of </a:t>
            </a:r>
            <a:r>
              <a:rPr lang="en-US" sz="2200" dirty="0">
                <a:solidFill>
                  <a:srgbClr val="0E2F11"/>
                </a:solidFill>
              </a:rPr>
              <a:t>total </a:t>
            </a:r>
            <a:r>
              <a:rPr lang="en-US" sz="2200" dirty="0" smtClean="0">
                <a:solidFill>
                  <a:srgbClr val="0E2F11"/>
                </a:solidFill>
              </a:rPr>
              <a:t>cooling and refrigeration demand </a:t>
            </a:r>
            <a:r>
              <a:rPr lang="en-US" sz="2200" dirty="0">
                <a:solidFill>
                  <a:srgbClr val="0E2F11"/>
                </a:solidFill>
              </a:rPr>
              <a:t>by 2030</a:t>
            </a:r>
          </a:p>
        </p:txBody>
      </p:sp>
    </p:spTree>
    <p:extLst>
      <p:ext uri="{BB962C8B-B14F-4D97-AF65-F5344CB8AC3E}">
        <p14:creationId xmlns:p14="http://schemas.microsoft.com/office/powerpoint/2010/main" val="1336340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260" y="96279"/>
            <a:ext cx="6802566" cy="637478"/>
          </a:xfrm>
        </p:spPr>
        <p:txBody>
          <a:bodyPr>
            <a:normAutofit fontScale="90000"/>
          </a:bodyPr>
          <a:lstStyle/>
          <a:p>
            <a:r>
              <a:rPr lang="en-GB" dirty="0"/>
              <a:t>Potential Impact: Keeping Our Buildings Cool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endParaRPr lang="en-GB" sz="1500" dirty="0"/>
          </a:p>
          <a:p>
            <a:pPr marL="0" indent="0" algn="r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7AB4FF0C-560B-49E1-B0B1-8403D87AE4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927098"/>
              </p:ext>
            </p:extLst>
          </p:nvPr>
        </p:nvGraphicFramePr>
        <p:xfrm>
          <a:off x="194327" y="1328646"/>
          <a:ext cx="8462881" cy="4974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D573656-98E5-456C-8445-2E16532132AA}"/>
              </a:ext>
            </a:extLst>
          </p:cNvPr>
          <p:cNvSpPr txBox="1"/>
          <p:nvPr/>
        </p:nvSpPr>
        <p:spPr>
          <a:xfrm>
            <a:off x="5991104" y="1926301"/>
            <a:ext cx="2723444" cy="35394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 anchor="ctr" anchorCtr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itchFamily="34" charset="0"/>
                <a:cs typeface="Arial" pitchFamily="34" charset="0"/>
              </a:rPr>
              <a:t>Multiple studies unanimously project a significant increase the RAC stock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" pitchFamily="34" charset="0"/>
                <a:cs typeface="Arial" pitchFamily="34" charset="0"/>
              </a:rPr>
              <a:t>Expected emissions from RACs alone would pose challenge for efforts to reduce refrigerants </a:t>
            </a:r>
            <a:r>
              <a:rPr lang="en-US" sz="800" i="1" dirty="0">
                <a:latin typeface="Arial" pitchFamily="34" charset="0"/>
                <a:cs typeface="Arial" pitchFamily="34" charset="0"/>
              </a:rPr>
              <a:t>(Source: TERI)</a:t>
            </a:r>
            <a:endParaRPr lang="en-US" sz="1800" b="1" dirty="0">
              <a:latin typeface="Arial" pitchFamily="34" charset="0"/>
              <a:cs typeface="Arial" pitchFamily="34" charset="0"/>
            </a:endParaRPr>
          </a:p>
          <a:p>
            <a:pPr algn="r"/>
            <a:endParaRPr lang="en-US" sz="8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2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D201D4DA-B9D0-5B41-8483-76FC1CDFA171}" vid="{228F0185-2D31-2441-8B02-787877B57B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EE Conclave</Template>
  <TotalTime>8621</TotalTime>
  <Words>1826</Words>
  <Application>Microsoft Macintosh PowerPoint</Application>
  <PresentationFormat>On-screen Show (4:3)</PresentationFormat>
  <Paragraphs>211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 Narrow</vt:lpstr>
      <vt:lpstr>Calibri</vt:lpstr>
      <vt:lpstr>Calibri Light</vt:lpstr>
      <vt:lpstr>Cambria</vt:lpstr>
      <vt:lpstr>Mangal</vt:lpstr>
      <vt:lpstr>Times New Roman</vt:lpstr>
      <vt:lpstr>Wingdings</vt:lpstr>
      <vt:lpstr>Arial</vt:lpstr>
      <vt:lpstr>Office Theme</vt:lpstr>
      <vt:lpstr>PowerPoint Presentation</vt:lpstr>
      <vt:lpstr>National Cooling Action Plan: Context</vt:lpstr>
      <vt:lpstr>Unique Aspects of the NCAP</vt:lpstr>
      <vt:lpstr>Alignment with AEEE’s Strategic Priority to Address Space Cooling</vt:lpstr>
      <vt:lpstr>Leveraging the strength of the Sustainable and Smart Space Cooling Coalition</vt:lpstr>
      <vt:lpstr>Foundational to AEEE Approach: Understanding Comfort Cooling in India</vt:lpstr>
      <vt:lpstr>Points of Alignment with NCAP</vt:lpstr>
      <vt:lpstr>WHY Building Sector is so significant!</vt:lpstr>
      <vt:lpstr>Potential Impact: Keeping Our Buildings Cool</vt:lpstr>
      <vt:lpstr>COOLING THE BUILDING SECTOR PRELIMINARY FINDINGS (Based on AEEE research: Work-in-progress cooling demand analysis)</vt:lpstr>
      <vt:lpstr>2017 Scenario: Space Cooling in Buildings</vt:lpstr>
      <vt:lpstr>2017 Scenario: Air-conditioning in Buildings</vt:lpstr>
      <vt:lpstr>2027 (BAU) Scenario: Air-conditioning in Buildings</vt:lpstr>
      <vt:lpstr>2017 and 2027 (BAU) Scenarios: RAC Penetration in the Residential Sector</vt:lpstr>
      <vt:lpstr>Looking ahead: 34% energy saving is possible under Improved Scenario</vt:lpstr>
      <vt:lpstr>Looking ahead: 36% carbon saving is possible under Improved Scenario</vt:lpstr>
      <vt:lpstr>RAC Analysis: Key Results</vt:lpstr>
      <vt:lpstr>Improved Scenario </vt:lpstr>
      <vt:lpstr>THE PATH FORWARD</vt:lpstr>
      <vt:lpstr>Need For Integrated Solutions: Whole is Greater Than The Sum of Parts</vt:lpstr>
      <vt:lpstr>The ACTIONABLES</vt:lpstr>
      <vt:lpstr>Actionables: Strategic Focus</vt:lpstr>
      <vt:lpstr>Actionables: Strategic Focus</vt:lpstr>
      <vt:lpstr>Summary: Key Takeaways</vt:lpstr>
      <vt:lpstr>satish@aeee.in sneha@aeee.in</vt:lpstr>
      <vt:lpstr>APPENDIX</vt:lpstr>
      <vt:lpstr>Specific Tasks</vt:lpstr>
      <vt:lpstr>Specific Tasks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 EFFICIENCY CONCLAVE</dc:title>
  <dc:creator>Aparna</dc:creator>
  <cp:lastModifiedBy>Satish Kumar</cp:lastModifiedBy>
  <cp:revision>597</cp:revision>
  <cp:lastPrinted>2017-12-11T06:20:02Z</cp:lastPrinted>
  <dcterms:created xsi:type="dcterms:W3CDTF">2016-12-09T08:24:30Z</dcterms:created>
  <dcterms:modified xsi:type="dcterms:W3CDTF">2018-01-17T01:29:44Z</dcterms:modified>
  <cp:contentStatus/>
</cp:coreProperties>
</file>