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5B5BB-0CE2-4D28-A90A-2714F3F3AF00}" type="datetimeFigureOut">
              <a:rPr lang="en-IN" smtClean="0"/>
              <a:t>17-01-2018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F1629-93A8-42FD-A930-8366F635ED9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NATIONAL COOLING ACTION PLAN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7500"/>
          </a:bodyPr>
          <a:lstStyle/>
          <a:p>
            <a:pPr marL="0" indent="0"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                         </a:t>
            </a:r>
            <a:r>
              <a:rPr lang="en-US" sz="3700" b="1" dirty="0" smtClean="0">
                <a:solidFill>
                  <a:schemeClr val="bg2"/>
                </a:solidFill>
              </a:rPr>
              <a:t>Summary of Discussions</a:t>
            </a:r>
          </a:p>
          <a:p>
            <a:pPr marL="0" indent="0">
              <a:buNone/>
            </a:pPr>
            <a:endParaRPr lang="en-US" sz="3700" b="1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IN" sz="37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5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792088"/>
          </a:xfrm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NATIONAL COOLING ACTION PLAN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48064" y="2996952"/>
            <a:ext cx="3437744" cy="1080120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Collaborative R&amp;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 Platform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Short, Medium &amp; Long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 Term </a:t>
            </a:r>
            <a:endParaRPr kumimoji="0" lang="en-I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55576" y="2924944"/>
            <a:ext cx="3672408" cy="115212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/>
          <a:p>
            <a:pPr algn="ctr">
              <a:spcBef>
                <a:spcPct val="20000"/>
              </a:spcBef>
            </a:pPr>
            <a:r>
              <a:rPr lang="en-US" sz="3200" b="1" dirty="0" smtClean="0"/>
              <a:t> Cooling Demand Scenarios </a:t>
            </a:r>
          </a:p>
          <a:p>
            <a:pPr algn="ctr">
              <a:spcBef>
                <a:spcPct val="20000"/>
              </a:spcBef>
            </a:pPr>
            <a:r>
              <a:rPr lang="en-US" sz="3200" b="1" dirty="0" smtClean="0"/>
              <a:t>(</a:t>
            </a:r>
            <a:r>
              <a:rPr lang="en-US" sz="2600" b="1" dirty="0" smtClean="0"/>
              <a:t>next 20 years)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30657" y="4725144"/>
            <a:ext cx="2664296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 dirty="0" smtClean="0"/>
              <a:t>Scenarios BAU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419872" y="4725144"/>
            <a:ext cx="3672408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Scenarios with technology interventions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547664" y="4365104"/>
            <a:ext cx="3301033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9552" y="407707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131840" y="407707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ubtitle 2"/>
          <p:cNvSpPr txBox="1">
            <a:spLocks/>
          </p:cNvSpPr>
          <p:nvPr/>
        </p:nvSpPr>
        <p:spPr>
          <a:xfrm>
            <a:off x="2555776" y="1340768"/>
            <a:ext cx="4320480" cy="115212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algn="ctr">
              <a:spcBef>
                <a:spcPct val="20000"/>
              </a:spcBef>
            </a:pPr>
            <a:r>
              <a:rPr lang="en-US" sz="3200" b="1" dirty="0" smtClean="0"/>
              <a:t> Visionary Plan For Cooling: Aligning with Kigali Amendment </a:t>
            </a:r>
          </a:p>
          <a:p>
            <a:pPr algn="ctr">
              <a:spcBef>
                <a:spcPct val="20000"/>
              </a:spcBef>
            </a:pPr>
            <a:endParaRPr lang="en-US" sz="2600" b="1" dirty="0" smtClean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076056" y="55892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644008" y="2492896"/>
            <a:ext cx="0" cy="2160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804248" y="2708920"/>
            <a:ext cx="0" cy="3240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547664" y="4365104"/>
            <a:ext cx="11335" cy="3600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860032" y="4365104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ubtitle 2"/>
          <p:cNvSpPr txBox="1">
            <a:spLocks/>
          </p:cNvSpPr>
          <p:nvPr/>
        </p:nvSpPr>
        <p:spPr>
          <a:xfrm>
            <a:off x="2951820" y="5877272"/>
            <a:ext cx="5256584" cy="864096"/>
          </a:xfrm>
          <a:prstGeom prst="rect">
            <a:avLst/>
          </a:prstGeom>
          <a:solidFill>
            <a:srgbClr val="0033CC"/>
          </a:solidFill>
          <a:ln w="1905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 dirty="0" smtClean="0"/>
              <a:t>Policy Instruments for optimal use of Resources</a:t>
            </a:r>
          </a:p>
          <a:p>
            <a:pPr algn="ctr">
              <a:spcBef>
                <a:spcPct val="20000"/>
              </a:spcBef>
            </a:pPr>
            <a:r>
              <a:rPr lang="en-US" sz="2000" b="1" dirty="0" smtClean="0"/>
              <a:t>Building Design, CDD, EE   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749130" y="2666366"/>
            <a:ext cx="4055118" cy="3600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580112" y="5597624"/>
            <a:ext cx="0" cy="2796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771800" y="263691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9" y="1196752"/>
            <a:ext cx="2736303" cy="792088"/>
          </a:xfrm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dirty="0" smtClean="0"/>
              <a:t> Cooling Demand</a:t>
            </a:r>
            <a:endParaRPr lang="en-IN" sz="28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92080" y="1052736"/>
            <a:ext cx="2304256" cy="43204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Business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Usual</a:t>
            </a:r>
            <a:endParaRPr kumimoji="0" lang="en-I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99592" y="2204864"/>
            <a:ext cx="1886341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smtClean="0"/>
              <a:t>Residential &amp; Commercial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29397" y="188657"/>
            <a:ext cx="7772400" cy="79208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600" b="1" dirty="0" smtClean="0">
                <a:solidFill>
                  <a:srgbClr val="FFFF00"/>
                </a:solidFill>
              </a:rPr>
              <a:t>NATIONAL COOLING ACTION PLAN</a:t>
            </a: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899592" y="3212976"/>
            <a:ext cx="1584176" cy="50405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smtClean="0"/>
              <a:t>Cold Chain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99592" y="3861048"/>
            <a:ext cx="1872208" cy="79208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/>
          <a:p>
            <a:r>
              <a:rPr lang="en-US" sz="2400" b="1" dirty="0" smtClean="0"/>
              <a:t>Mobile A/C </a:t>
            </a:r>
          </a:p>
          <a:p>
            <a:r>
              <a:rPr lang="en-US" sz="2400" b="1" dirty="0" smtClean="0"/>
              <a:t>Car, Bus, Train, Shipping etc.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899592" y="4797152"/>
            <a:ext cx="1886341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en-US" sz="2400" b="1" dirty="0" smtClean="0"/>
              <a:t>Industrial Refrigeration : Process Cooling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899592" y="5805264"/>
            <a:ext cx="1886341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smtClean="0"/>
              <a:t>Servicing Sector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53411" y="1556792"/>
            <a:ext cx="0" cy="4752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3411" y="6309320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7544" y="2708920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67544" y="5229200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67544" y="4293096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67544" y="3429000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444394" y="1556792"/>
            <a:ext cx="93610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ubtitle 2"/>
          <p:cNvSpPr txBox="1">
            <a:spLocks/>
          </p:cNvSpPr>
          <p:nvPr/>
        </p:nvSpPr>
        <p:spPr>
          <a:xfrm>
            <a:off x="5292080" y="1628800"/>
            <a:ext cx="3142081" cy="561939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Technology  Interventions</a:t>
            </a:r>
            <a:endParaRPr kumimoji="0" lang="en-I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2" name="Straight Arrow Connector 41"/>
          <p:cNvCxnSpPr>
            <a:stCxn id="4" idx="1"/>
          </p:cNvCxnSpPr>
          <p:nvPr/>
        </p:nvCxnSpPr>
        <p:spPr>
          <a:xfrm flipH="1">
            <a:off x="4116802" y="1268760"/>
            <a:ext cx="1175278" cy="31501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4116802" y="1628800"/>
            <a:ext cx="115212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/>
          <p:cNvSpPr txBox="1">
            <a:spLocks/>
          </p:cNvSpPr>
          <p:nvPr/>
        </p:nvSpPr>
        <p:spPr>
          <a:xfrm>
            <a:off x="7092280" y="2708920"/>
            <a:ext cx="1886341" cy="576064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smtClean="0"/>
              <a:t>Upper Limit</a:t>
            </a: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7092280" y="5373216"/>
            <a:ext cx="1886341" cy="50405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smtClean="0"/>
              <a:t>Lower Limit</a:t>
            </a:r>
          </a:p>
        </p:txBody>
      </p:sp>
      <p:sp>
        <p:nvSpPr>
          <p:cNvPr id="49" name="Left Brace 48"/>
          <p:cNvSpPr/>
          <p:nvPr/>
        </p:nvSpPr>
        <p:spPr>
          <a:xfrm>
            <a:off x="2843808" y="2276872"/>
            <a:ext cx="1152128" cy="410445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Right Brace 49"/>
          <p:cNvSpPr/>
          <p:nvPr/>
        </p:nvSpPr>
        <p:spPr>
          <a:xfrm>
            <a:off x="5220072" y="2276872"/>
            <a:ext cx="1226822" cy="4104456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Left Brace 50"/>
          <p:cNvSpPr/>
          <p:nvPr/>
        </p:nvSpPr>
        <p:spPr>
          <a:xfrm>
            <a:off x="6199918" y="2939205"/>
            <a:ext cx="864096" cy="275676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3687313" y="2564904"/>
            <a:ext cx="2036815" cy="936104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Cooling  &amp; Refrigerant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Demand</a:t>
            </a:r>
            <a:endParaRPr kumimoji="0" lang="en-I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3687313" y="5184243"/>
            <a:ext cx="1872208" cy="79208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Power Demand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IN" sz="2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4644008" y="3645024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001" y="980728"/>
            <a:ext cx="7048399" cy="720080"/>
          </a:xfrm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b="1" dirty="0" smtClean="0"/>
              <a:t>Synthesis Group </a:t>
            </a:r>
            <a:br>
              <a:rPr lang="en-US" sz="2400" b="1" dirty="0" smtClean="0"/>
            </a:br>
            <a:r>
              <a:rPr lang="en-US" sz="2400" b="1" dirty="0" smtClean="0"/>
              <a:t>Lead </a:t>
            </a:r>
            <a:r>
              <a:rPr lang="en-US" sz="2400" b="1" dirty="0" smtClean="0"/>
              <a:t>Author  + CLAs of Working Groups</a:t>
            </a:r>
            <a:endParaRPr lang="en-IN" sz="2400" b="1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23529" y="3293368"/>
            <a:ext cx="2364622" cy="855712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40000" lnSpcReduction="20000"/>
          </a:bodyPr>
          <a:lstStyle/>
          <a:p>
            <a:pPr algn="ctr"/>
            <a:r>
              <a:rPr lang="en-US" sz="6000" b="1" dirty="0" smtClean="0"/>
              <a:t>Space Cooling-</a:t>
            </a:r>
          </a:p>
          <a:p>
            <a:pPr algn="ctr"/>
            <a:r>
              <a:rPr lang="en-US" sz="6000" b="1" dirty="0" smtClean="0"/>
              <a:t>Buildings + EE</a:t>
            </a:r>
            <a:endParaRPr lang="en-US" sz="2400" b="1" dirty="0" smtClean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61761" y="188640"/>
            <a:ext cx="7772400" cy="576064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3600" b="1" noProof="0" dirty="0" smtClean="0">
                <a:solidFill>
                  <a:srgbClr val="FFFF00"/>
                </a:solidFill>
              </a:rPr>
              <a:t>WAY FORWARD: WORKING STRUCTURE</a:t>
            </a: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3419872" y="3293368"/>
            <a:ext cx="1800495" cy="855712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Technology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323528" y="5373216"/>
            <a:ext cx="2160240" cy="918102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algn="ctr"/>
            <a:r>
              <a:rPr lang="en-US" sz="2400" b="1" dirty="0" smtClean="0"/>
              <a:t>Safety Standards)</a:t>
            </a:r>
          </a:p>
          <a:p>
            <a:pPr algn="ctr"/>
            <a:r>
              <a:rPr lang="en-US" sz="2400" b="1" dirty="0" smtClean="0"/>
              <a:t>(Risk Assessment) </a:t>
            </a:r>
          </a:p>
          <a:p>
            <a:pPr algn="ctr"/>
            <a:endParaRPr lang="en-US" sz="2400" b="1" dirty="0" smtClean="0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5536307" y="3284984"/>
            <a:ext cx="1699989" cy="864096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Servicing</a:t>
            </a:r>
          </a:p>
          <a:p>
            <a:pPr algn="ctr"/>
            <a:endParaRPr lang="en-US" sz="2400" b="1" dirty="0" smtClean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7380312" y="3387913"/>
            <a:ext cx="1368152" cy="689159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R &amp; D 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5004048" y="162880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483768" y="4803257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4116802" y="4653136"/>
            <a:ext cx="115212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/>
          <p:cNvSpPr txBox="1">
            <a:spLocks/>
          </p:cNvSpPr>
          <p:nvPr/>
        </p:nvSpPr>
        <p:spPr>
          <a:xfrm>
            <a:off x="2627784" y="2060848"/>
            <a:ext cx="4680520" cy="724272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algn="ctr"/>
            <a:r>
              <a:rPr lang="en-US" sz="2400" b="1" dirty="0" smtClean="0"/>
              <a:t>Working Groups</a:t>
            </a:r>
          </a:p>
          <a:p>
            <a:pPr algn="ctr"/>
            <a:r>
              <a:rPr lang="en-US" sz="2400" b="1" dirty="0" smtClean="0"/>
              <a:t>Chapter Lead Author (CLA)  + Co-Authors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076056" y="2785120"/>
            <a:ext cx="0" cy="2118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579092" y="2996952"/>
            <a:ext cx="641845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004048" y="4356720"/>
            <a:ext cx="0" cy="3684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ubtitle 2"/>
          <p:cNvSpPr txBox="1">
            <a:spLocks/>
          </p:cNvSpPr>
          <p:nvPr/>
        </p:nvSpPr>
        <p:spPr>
          <a:xfrm>
            <a:off x="323528" y="4437112"/>
            <a:ext cx="2160240" cy="79208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algn="ctr"/>
            <a:r>
              <a:rPr lang="en-US" sz="2400" b="1" dirty="0" smtClean="0"/>
              <a:t>MAC, Bus &amp; Train AC  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3491880" y="5157192"/>
            <a:ext cx="2376264" cy="61206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algn="ctr"/>
            <a:r>
              <a:rPr lang="en-US" sz="2400" b="1" dirty="0"/>
              <a:t>Industrial Refrigeration</a:t>
            </a: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491880" y="4445496"/>
            <a:ext cx="2304256" cy="567680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HVAC &amp;R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372200" y="2996952"/>
            <a:ext cx="0" cy="2964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935721" y="2996952"/>
            <a:ext cx="20655" cy="3684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283967" y="2996952"/>
            <a:ext cx="1" cy="2964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1547664" y="2996952"/>
            <a:ext cx="0" cy="2964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964488" y="3708648"/>
            <a:ext cx="0" cy="27446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987824" y="6165304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051653" y="4803257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987824" y="5517232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987824" y="3717032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619944" y="4445496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Subtitle 2"/>
          <p:cNvSpPr txBox="1">
            <a:spLocks/>
          </p:cNvSpPr>
          <p:nvPr/>
        </p:nvSpPr>
        <p:spPr>
          <a:xfrm>
            <a:off x="3527884" y="5913276"/>
            <a:ext cx="2268252" cy="756084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Cold Chain</a:t>
            </a:r>
            <a:endParaRPr lang="en-US" sz="2400" b="1" dirty="0"/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2483768" y="57332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Subtitle 2"/>
          <p:cNvSpPr txBox="1">
            <a:spLocks/>
          </p:cNvSpPr>
          <p:nvPr/>
        </p:nvSpPr>
        <p:spPr>
          <a:xfrm>
            <a:off x="179512" y="2132856"/>
            <a:ext cx="2304256" cy="567680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/>
          <a:p>
            <a:pPr algn="ctr"/>
            <a:r>
              <a:rPr lang="en-US" sz="2400" b="1" dirty="0" smtClean="0"/>
              <a:t>Policy  </a:t>
            </a:r>
            <a:r>
              <a:rPr lang="en-US" sz="2400" b="1" dirty="0" smtClean="0"/>
              <a:t>&amp; Regulations</a:t>
            </a:r>
            <a:endParaRPr lang="en-US" sz="2400" b="1" dirty="0" smtClean="0"/>
          </a:p>
        </p:txBody>
      </p:sp>
      <p:sp>
        <p:nvSpPr>
          <p:cNvPr id="72" name="Subtitle 2"/>
          <p:cNvSpPr txBox="1">
            <a:spLocks/>
          </p:cNvSpPr>
          <p:nvPr/>
        </p:nvSpPr>
        <p:spPr>
          <a:xfrm>
            <a:off x="6228184" y="6173688"/>
            <a:ext cx="2304256" cy="567680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/>
          <a:p>
            <a:pPr algn="ctr"/>
            <a:r>
              <a:rPr lang="en-US" sz="2400" b="1" dirty="0" smtClean="0"/>
              <a:t>Cooling Degree Days &amp; Low Energy  Tech.</a:t>
            </a:r>
          </a:p>
        </p:txBody>
      </p:sp>
      <p:sp>
        <p:nvSpPr>
          <p:cNvPr id="73" name="Subtitle 2"/>
          <p:cNvSpPr txBox="1">
            <a:spLocks/>
          </p:cNvSpPr>
          <p:nvPr/>
        </p:nvSpPr>
        <p:spPr>
          <a:xfrm>
            <a:off x="6228184" y="5517232"/>
            <a:ext cx="2304256" cy="567680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algn="ctr"/>
            <a:r>
              <a:rPr lang="en-US" sz="2400" b="1" dirty="0" smtClean="0"/>
              <a:t>Not-in- Kind Tech</a:t>
            </a:r>
          </a:p>
        </p:txBody>
      </p:sp>
      <p:sp>
        <p:nvSpPr>
          <p:cNvPr id="74" name="Subtitle 2"/>
          <p:cNvSpPr txBox="1">
            <a:spLocks/>
          </p:cNvSpPr>
          <p:nvPr/>
        </p:nvSpPr>
        <p:spPr>
          <a:xfrm>
            <a:off x="6228184" y="4941168"/>
            <a:ext cx="2304256" cy="432048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algn="ctr"/>
            <a:r>
              <a:rPr lang="en-US" sz="2400" b="1" dirty="0" smtClean="0"/>
              <a:t>HVAC&amp;R Equipment</a:t>
            </a:r>
          </a:p>
        </p:txBody>
      </p:sp>
      <p:sp>
        <p:nvSpPr>
          <p:cNvPr id="75" name="Subtitle 2"/>
          <p:cNvSpPr txBox="1">
            <a:spLocks/>
          </p:cNvSpPr>
          <p:nvPr/>
        </p:nvSpPr>
        <p:spPr>
          <a:xfrm>
            <a:off x="6228184" y="4365104"/>
            <a:ext cx="2304256" cy="468052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b="1" dirty="0" smtClean="0"/>
              <a:t>Low-GWP Ref</a:t>
            </a:r>
          </a:p>
        </p:txBody>
      </p:sp>
      <p:cxnSp>
        <p:nvCxnSpPr>
          <p:cNvPr id="76" name="Straight Connector 75"/>
          <p:cNvCxnSpPr/>
          <p:nvPr/>
        </p:nvCxnSpPr>
        <p:spPr>
          <a:xfrm>
            <a:off x="2976664" y="3717032"/>
            <a:ext cx="0" cy="24566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8532440" y="5877272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8460432" y="645333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8532440" y="5157192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8532440" y="4653136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8676456" y="3717032"/>
            <a:ext cx="288032" cy="1546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09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Authors 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7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Space Cooling: Buildings and EE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Technology: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HVAC&amp;R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Cold Chain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Industrial Refrigeration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Car, Bus, Train, Metro Air conditioning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Safety Standards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Servicing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Research &amp; Development: Collaborative R&amp;D Platform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Policy &amp; Regulations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140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211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NATIONAL COOLING ACTION PLAN</vt:lpstr>
      <vt:lpstr>NATIONAL COOLING ACTION PLAN</vt:lpstr>
      <vt:lpstr> Cooling Demand</vt:lpstr>
      <vt:lpstr>Synthesis Group  Lead Author  + CLAs of Working Groups</vt:lpstr>
      <vt:lpstr>Authors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COOLING ACTION PLAN</dc:title>
  <dc:creator>sppu</dc:creator>
  <cp:lastModifiedBy>Agarwal</cp:lastModifiedBy>
  <cp:revision>37</cp:revision>
  <dcterms:created xsi:type="dcterms:W3CDTF">2018-01-16T11:02:51Z</dcterms:created>
  <dcterms:modified xsi:type="dcterms:W3CDTF">2018-01-17T09:17:11Z</dcterms:modified>
</cp:coreProperties>
</file>