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notesSlides/notesSlide1.xml" ContentType="application/vnd.openxmlformats-officedocument.presentationml.notesSl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notesSlides/notesSlide2.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69" r:id="rId2"/>
  </p:sldMasterIdLst>
  <p:notesMasterIdLst>
    <p:notesMasterId r:id="rId13"/>
  </p:notesMasterIdLst>
  <p:sldIdLst>
    <p:sldId id="273" r:id="rId3"/>
    <p:sldId id="257" r:id="rId4"/>
    <p:sldId id="258" r:id="rId5"/>
    <p:sldId id="271" r:id="rId6"/>
    <p:sldId id="264" r:id="rId7"/>
    <p:sldId id="265" r:id="rId8"/>
    <p:sldId id="267" r:id="rId9"/>
    <p:sldId id="268" r:id="rId10"/>
    <p:sldId id="272" r:id="rId11"/>
    <p:sldId id="270" r:id="rId12"/>
  </p:sldIdLst>
  <p:sldSz cx="9144000" cy="6858000" type="screen4x3"/>
  <p:notesSz cx="6858000" cy="9144000"/>
  <p:defaultTextStyle>
    <a:defPPr>
      <a:defRPr lang="en-US"/>
    </a:defPPr>
    <a:lvl1pPr marL="0" algn="l" defTabSz="914165" rtl="0" eaLnBrk="1" latinLnBrk="0" hangingPunct="1">
      <a:defRPr sz="1800" kern="1200">
        <a:solidFill>
          <a:schemeClr val="tx1"/>
        </a:solidFill>
        <a:latin typeface="+mn-lt"/>
        <a:ea typeface="+mn-ea"/>
        <a:cs typeface="+mn-cs"/>
      </a:defRPr>
    </a:lvl1pPr>
    <a:lvl2pPr marL="457082" algn="l" defTabSz="914165" rtl="0" eaLnBrk="1" latinLnBrk="0" hangingPunct="1">
      <a:defRPr sz="1800" kern="1200">
        <a:solidFill>
          <a:schemeClr val="tx1"/>
        </a:solidFill>
        <a:latin typeface="+mn-lt"/>
        <a:ea typeface="+mn-ea"/>
        <a:cs typeface="+mn-cs"/>
      </a:defRPr>
    </a:lvl2pPr>
    <a:lvl3pPr marL="914165" algn="l" defTabSz="914165" rtl="0" eaLnBrk="1" latinLnBrk="0" hangingPunct="1">
      <a:defRPr sz="1800" kern="1200">
        <a:solidFill>
          <a:schemeClr val="tx1"/>
        </a:solidFill>
        <a:latin typeface="+mn-lt"/>
        <a:ea typeface="+mn-ea"/>
        <a:cs typeface="+mn-cs"/>
      </a:defRPr>
    </a:lvl3pPr>
    <a:lvl4pPr marL="1371250" algn="l" defTabSz="914165" rtl="0" eaLnBrk="1" latinLnBrk="0" hangingPunct="1">
      <a:defRPr sz="1800" kern="1200">
        <a:solidFill>
          <a:schemeClr val="tx1"/>
        </a:solidFill>
        <a:latin typeface="+mn-lt"/>
        <a:ea typeface="+mn-ea"/>
        <a:cs typeface="+mn-cs"/>
      </a:defRPr>
    </a:lvl4pPr>
    <a:lvl5pPr marL="1828332" algn="l" defTabSz="914165" rtl="0" eaLnBrk="1" latinLnBrk="0" hangingPunct="1">
      <a:defRPr sz="1800" kern="1200">
        <a:solidFill>
          <a:schemeClr val="tx1"/>
        </a:solidFill>
        <a:latin typeface="+mn-lt"/>
        <a:ea typeface="+mn-ea"/>
        <a:cs typeface="+mn-cs"/>
      </a:defRPr>
    </a:lvl5pPr>
    <a:lvl6pPr marL="2285415" algn="l" defTabSz="914165" rtl="0" eaLnBrk="1" latinLnBrk="0" hangingPunct="1">
      <a:defRPr sz="1800" kern="1200">
        <a:solidFill>
          <a:schemeClr val="tx1"/>
        </a:solidFill>
        <a:latin typeface="+mn-lt"/>
        <a:ea typeface="+mn-ea"/>
        <a:cs typeface="+mn-cs"/>
      </a:defRPr>
    </a:lvl6pPr>
    <a:lvl7pPr marL="2742500" algn="l" defTabSz="914165" rtl="0" eaLnBrk="1" latinLnBrk="0" hangingPunct="1">
      <a:defRPr sz="1800" kern="1200">
        <a:solidFill>
          <a:schemeClr val="tx1"/>
        </a:solidFill>
        <a:latin typeface="+mn-lt"/>
        <a:ea typeface="+mn-ea"/>
        <a:cs typeface="+mn-cs"/>
      </a:defRPr>
    </a:lvl7pPr>
    <a:lvl8pPr marL="3199580" algn="l" defTabSz="914165" rtl="0" eaLnBrk="1" latinLnBrk="0" hangingPunct="1">
      <a:defRPr sz="1800" kern="1200">
        <a:solidFill>
          <a:schemeClr val="tx1"/>
        </a:solidFill>
        <a:latin typeface="+mn-lt"/>
        <a:ea typeface="+mn-ea"/>
        <a:cs typeface="+mn-cs"/>
      </a:defRPr>
    </a:lvl8pPr>
    <a:lvl9pPr marL="3656665" algn="l" defTabSz="91416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76512" autoAdjust="0"/>
  </p:normalViewPr>
  <p:slideViewPr>
    <p:cSldViewPr>
      <p:cViewPr varScale="1">
        <p:scale>
          <a:sx n="57" d="100"/>
          <a:sy n="57" d="100"/>
        </p:scale>
        <p:origin x="1776" y="66"/>
      </p:cViewPr>
      <p:guideLst>
        <p:guide orient="horz" pos="2160"/>
        <p:guide pos="2880"/>
      </p:guideLst>
    </p:cSldViewPr>
  </p:slideViewPr>
  <p:outlineViewPr>
    <p:cViewPr>
      <p:scale>
        <a:sx n="33" d="100"/>
        <a:sy n="33" d="100"/>
      </p:scale>
      <p:origin x="0" y="4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07A62-87D7-4C94-8431-AF8240CCE494}" type="datetimeFigureOut">
              <a:rPr lang="en-IN" smtClean="0"/>
              <a:t>17-01-2018</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19CE25-79F5-42DA-9667-2D06A9C18A35}" type="slidenum">
              <a:rPr lang="en-IN" smtClean="0"/>
              <a:t>‹#›</a:t>
            </a:fld>
            <a:endParaRPr lang="en-IN"/>
          </a:p>
        </p:txBody>
      </p:sp>
    </p:spTree>
    <p:extLst>
      <p:ext uri="{BB962C8B-B14F-4D97-AF65-F5344CB8AC3E}">
        <p14:creationId xmlns:p14="http://schemas.microsoft.com/office/powerpoint/2010/main" val="3670304658"/>
      </p:ext>
    </p:extLst>
  </p:cSld>
  <p:clrMap bg1="lt1" tx1="dk1" bg2="lt2" tx2="dk2" accent1="accent1" accent2="accent2" accent3="accent3" accent4="accent4" accent5="accent5" accent6="accent6" hlink="hlink" folHlink="folHlink"/>
  <p:notesStyle>
    <a:lvl1pPr marL="0" algn="l" defTabSz="914165" rtl="0" eaLnBrk="1" latinLnBrk="0" hangingPunct="1">
      <a:defRPr sz="1200" kern="1200">
        <a:solidFill>
          <a:schemeClr val="tx1"/>
        </a:solidFill>
        <a:latin typeface="+mn-lt"/>
        <a:ea typeface="+mn-ea"/>
        <a:cs typeface="+mn-cs"/>
      </a:defRPr>
    </a:lvl1pPr>
    <a:lvl2pPr marL="457082" algn="l" defTabSz="914165" rtl="0" eaLnBrk="1" latinLnBrk="0" hangingPunct="1">
      <a:defRPr sz="1200" kern="1200">
        <a:solidFill>
          <a:schemeClr val="tx1"/>
        </a:solidFill>
        <a:latin typeface="+mn-lt"/>
        <a:ea typeface="+mn-ea"/>
        <a:cs typeface="+mn-cs"/>
      </a:defRPr>
    </a:lvl2pPr>
    <a:lvl3pPr marL="914165" algn="l" defTabSz="914165" rtl="0" eaLnBrk="1" latinLnBrk="0" hangingPunct="1">
      <a:defRPr sz="1200" kern="1200">
        <a:solidFill>
          <a:schemeClr val="tx1"/>
        </a:solidFill>
        <a:latin typeface="+mn-lt"/>
        <a:ea typeface="+mn-ea"/>
        <a:cs typeface="+mn-cs"/>
      </a:defRPr>
    </a:lvl3pPr>
    <a:lvl4pPr marL="1371250" algn="l" defTabSz="914165" rtl="0" eaLnBrk="1" latinLnBrk="0" hangingPunct="1">
      <a:defRPr sz="1200" kern="1200">
        <a:solidFill>
          <a:schemeClr val="tx1"/>
        </a:solidFill>
        <a:latin typeface="+mn-lt"/>
        <a:ea typeface="+mn-ea"/>
        <a:cs typeface="+mn-cs"/>
      </a:defRPr>
    </a:lvl4pPr>
    <a:lvl5pPr marL="1828332" algn="l" defTabSz="914165" rtl="0" eaLnBrk="1" latinLnBrk="0" hangingPunct="1">
      <a:defRPr sz="1200" kern="1200">
        <a:solidFill>
          <a:schemeClr val="tx1"/>
        </a:solidFill>
        <a:latin typeface="+mn-lt"/>
        <a:ea typeface="+mn-ea"/>
        <a:cs typeface="+mn-cs"/>
      </a:defRPr>
    </a:lvl5pPr>
    <a:lvl6pPr marL="2285415" algn="l" defTabSz="914165" rtl="0" eaLnBrk="1" latinLnBrk="0" hangingPunct="1">
      <a:defRPr sz="1200" kern="1200">
        <a:solidFill>
          <a:schemeClr val="tx1"/>
        </a:solidFill>
        <a:latin typeface="+mn-lt"/>
        <a:ea typeface="+mn-ea"/>
        <a:cs typeface="+mn-cs"/>
      </a:defRPr>
    </a:lvl6pPr>
    <a:lvl7pPr marL="2742500" algn="l" defTabSz="914165" rtl="0" eaLnBrk="1" latinLnBrk="0" hangingPunct="1">
      <a:defRPr sz="1200" kern="1200">
        <a:solidFill>
          <a:schemeClr val="tx1"/>
        </a:solidFill>
        <a:latin typeface="+mn-lt"/>
        <a:ea typeface="+mn-ea"/>
        <a:cs typeface="+mn-cs"/>
      </a:defRPr>
    </a:lvl7pPr>
    <a:lvl8pPr marL="3199580" algn="l" defTabSz="914165" rtl="0" eaLnBrk="1" latinLnBrk="0" hangingPunct="1">
      <a:defRPr sz="1200" kern="1200">
        <a:solidFill>
          <a:schemeClr val="tx1"/>
        </a:solidFill>
        <a:latin typeface="+mn-lt"/>
        <a:ea typeface="+mn-ea"/>
        <a:cs typeface="+mn-cs"/>
      </a:defRPr>
    </a:lvl8pPr>
    <a:lvl9pPr marL="3656665" algn="l" defTabSz="91416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6D799756-71DF-0C47-85D6-7DF846799E4C}"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885144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0154778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2895600"/>
            <a:ext cx="9144000" cy="1295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pic>
        <p:nvPicPr>
          <p:cNvPr id="8" name="Picture 7" descr="D:\6. 2015 June\Pivotal\Cover.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r="28970"/>
          <a:stretch/>
        </p:blipFill>
        <p:spPr bwMode="auto">
          <a:xfrm>
            <a:off x="-19728" y="4211713"/>
            <a:ext cx="6495032" cy="9144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D:\Logos\TERI Logo-High Res.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68496" y="4379680"/>
            <a:ext cx="936356" cy="57144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7606644" y="4373603"/>
            <a:ext cx="1503980" cy="600164"/>
          </a:xfrm>
          <a:prstGeom prst="rect">
            <a:avLst/>
          </a:prstGeom>
          <a:noFill/>
        </p:spPr>
        <p:txBody>
          <a:bodyPr wrap="square" rtlCol="0">
            <a:spAutoFit/>
          </a:bodyPr>
          <a:lstStyle/>
          <a:p>
            <a:pPr defTabSz="914400"/>
            <a:r>
              <a:rPr lang="en-IN" sz="1100" b="1" dirty="0">
                <a:solidFill>
                  <a:prstClr val="black">
                    <a:lumMod val="85000"/>
                    <a:lumOff val="15000"/>
                  </a:prstClr>
                </a:solidFill>
                <a:latin typeface="Adobe Fan Heiti Std B" pitchFamily="34" charset="-128"/>
                <a:ea typeface="Adobe Fan Heiti Std B" pitchFamily="34" charset="-128"/>
              </a:rPr>
              <a:t>Creating Innovative </a:t>
            </a:r>
          </a:p>
          <a:p>
            <a:pPr defTabSz="914400"/>
            <a:r>
              <a:rPr lang="en-IN" sz="1100" b="1" dirty="0">
                <a:solidFill>
                  <a:prstClr val="black">
                    <a:lumMod val="85000"/>
                    <a:lumOff val="15000"/>
                  </a:prstClr>
                </a:solidFill>
                <a:latin typeface="Adobe Fan Heiti Std B" pitchFamily="34" charset="-128"/>
                <a:ea typeface="Adobe Fan Heiti Std B" pitchFamily="34" charset="-128"/>
              </a:rPr>
              <a:t>Solutions for a</a:t>
            </a:r>
          </a:p>
          <a:p>
            <a:pPr defTabSz="914400"/>
            <a:r>
              <a:rPr lang="en-IN" sz="1100" b="1" dirty="0">
                <a:solidFill>
                  <a:prstClr val="black">
                    <a:lumMod val="85000"/>
                    <a:lumOff val="15000"/>
                  </a:prstClr>
                </a:solidFill>
                <a:latin typeface="Adobe Fan Heiti Std B" pitchFamily="34" charset="-128"/>
                <a:ea typeface="Adobe Fan Heiti Std B" pitchFamily="34" charset="-128"/>
              </a:rPr>
              <a:t>Sustainable Future</a:t>
            </a:r>
          </a:p>
        </p:txBody>
      </p:sp>
    </p:spTree>
    <p:extLst>
      <p:ext uri="{BB962C8B-B14F-4D97-AF65-F5344CB8AC3E}">
        <p14:creationId xmlns:p14="http://schemas.microsoft.com/office/powerpoint/2010/main" val="1312881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9521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7650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5600">
                <a:solidFill>
                  <a:srgbClr val="FFFFFF"/>
                </a:solidFill>
              </a:rPr>
              <a:t>Title Text</a:t>
            </a:r>
          </a:p>
        </p:txBody>
      </p:sp>
      <p:sp>
        <p:nvSpPr>
          <p:cNvPr id="19" name="Shape 19"/>
          <p:cNvSpPr>
            <a:spLocks noGrp="1"/>
          </p:cNvSpPr>
          <p:nvPr>
            <p:ph type="body" idx="1"/>
          </p:nvPr>
        </p:nvSpPr>
        <p:spPr>
          <a:prstGeom prst="rect">
            <a:avLst/>
          </a:prstGeom>
        </p:spPr>
        <p:txBody>
          <a:bodyPr/>
          <a:lstStyle/>
          <a:p>
            <a:pPr lvl="0">
              <a:defRPr sz="1800">
                <a:solidFill>
                  <a:srgbClr val="000000"/>
                </a:solidFill>
              </a:defRPr>
            </a:pPr>
            <a:r>
              <a:rPr sz="2700">
                <a:solidFill>
                  <a:srgbClr val="FFFFFF"/>
                </a:solidFill>
              </a:rPr>
              <a:t>Body Level One</a:t>
            </a:r>
          </a:p>
          <a:p>
            <a:pPr lvl="1">
              <a:defRPr sz="1800">
                <a:solidFill>
                  <a:srgbClr val="000000"/>
                </a:solidFill>
              </a:defRPr>
            </a:pPr>
            <a:r>
              <a:rPr sz="2700">
                <a:solidFill>
                  <a:srgbClr val="FFFFFF"/>
                </a:solidFill>
              </a:rPr>
              <a:t>Body Level Two</a:t>
            </a:r>
          </a:p>
          <a:p>
            <a:pPr lvl="2">
              <a:defRPr sz="1800">
                <a:solidFill>
                  <a:srgbClr val="000000"/>
                </a:solidFill>
              </a:defRPr>
            </a:pPr>
            <a:r>
              <a:rPr sz="2700">
                <a:solidFill>
                  <a:srgbClr val="FFFFFF"/>
                </a:solidFill>
              </a:rPr>
              <a:t>Body Level Three</a:t>
            </a:r>
          </a:p>
          <a:p>
            <a:pPr lvl="3">
              <a:defRPr sz="1800">
                <a:solidFill>
                  <a:srgbClr val="000000"/>
                </a:solidFill>
              </a:defRPr>
            </a:pPr>
            <a:r>
              <a:rPr sz="2700">
                <a:solidFill>
                  <a:srgbClr val="FFFFFF"/>
                </a:solidFill>
              </a:rPr>
              <a:t>Body Level Four</a:t>
            </a:r>
          </a:p>
          <a:p>
            <a:pPr lvl="4">
              <a:defRPr sz="1800">
                <a:solidFill>
                  <a:srgbClr val="000000"/>
                </a:solidFill>
              </a:defRPr>
            </a:pPr>
            <a:r>
              <a:rPr sz="2700">
                <a:solidFill>
                  <a:srgbClr val="FFFFFF"/>
                </a:solidFill>
              </a:rPr>
              <a:t>Body Level Five</a:t>
            </a:r>
          </a:p>
        </p:txBody>
      </p:sp>
    </p:spTree>
    <p:extLst>
      <p:ext uri="{BB962C8B-B14F-4D97-AF65-F5344CB8AC3E}">
        <p14:creationId xmlns:p14="http://schemas.microsoft.com/office/powerpoint/2010/main" val="265606321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2895600"/>
            <a:ext cx="9144000" cy="1295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pic>
        <p:nvPicPr>
          <p:cNvPr id="8" name="Picture 7" descr="D:\6. 2015 June\Pivotal\Cover.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r="28970"/>
          <a:stretch/>
        </p:blipFill>
        <p:spPr bwMode="auto">
          <a:xfrm>
            <a:off x="-19728" y="4211713"/>
            <a:ext cx="6495032" cy="9144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D:\Logos\TERI Logo-High Res.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68496" y="4379680"/>
            <a:ext cx="936356" cy="57144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7606644" y="4373603"/>
            <a:ext cx="1503980" cy="600164"/>
          </a:xfrm>
          <a:prstGeom prst="rect">
            <a:avLst/>
          </a:prstGeom>
          <a:noFill/>
        </p:spPr>
        <p:txBody>
          <a:bodyPr wrap="square" rtlCol="0">
            <a:spAutoFit/>
          </a:bodyPr>
          <a:lstStyle/>
          <a:p>
            <a:pPr defTabSz="914400"/>
            <a:r>
              <a:rPr lang="en-IN" sz="1100" b="1" dirty="0">
                <a:solidFill>
                  <a:prstClr val="black">
                    <a:lumMod val="85000"/>
                    <a:lumOff val="15000"/>
                  </a:prstClr>
                </a:solidFill>
                <a:latin typeface="Adobe Fan Heiti Std B" pitchFamily="34" charset="-128"/>
                <a:ea typeface="Adobe Fan Heiti Std B" pitchFamily="34" charset="-128"/>
              </a:rPr>
              <a:t>Creating Innovative </a:t>
            </a:r>
          </a:p>
          <a:p>
            <a:pPr defTabSz="914400"/>
            <a:r>
              <a:rPr lang="en-IN" sz="1100" b="1" dirty="0">
                <a:solidFill>
                  <a:prstClr val="black">
                    <a:lumMod val="85000"/>
                    <a:lumOff val="15000"/>
                  </a:prstClr>
                </a:solidFill>
                <a:latin typeface="Adobe Fan Heiti Std B" pitchFamily="34" charset="-128"/>
                <a:ea typeface="Adobe Fan Heiti Std B" pitchFamily="34" charset="-128"/>
              </a:rPr>
              <a:t>Solutions for a</a:t>
            </a:r>
          </a:p>
          <a:p>
            <a:pPr defTabSz="914400"/>
            <a:r>
              <a:rPr lang="en-IN" sz="1100" b="1" dirty="0">
                <a:solidFill>
                  <a:prstClr val="black">
                    <a:lumMod val="85000"/>
                    <a:lumOff val="15000"/>
                  </a:prstClr>
                </a:solidFill>
                <a:latin typeface="Adobe Fan Heiti Std B" pitchFamily="34" charset="-128"/>
                <a:ea typeface="Adobe Fan Heiti Std B" pitchFamily="34" charset="-128"/>
              </a:rPr>
              <a:t>Sustainable Future</a:t>
            </a:r>
          </a:p>
        </p:txBody>
      </p:sp>
    </p:spTree>
    <p:extLst>
      <p:ext uri="{BB962C8B-B14F-4D97-AF65-F5344CB8AC3E}">
        <p14:creationId xmlns:p14="http://schemas.microsoft.com/office/powerpoint/2010/main" val="3859601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62310"/>
            <a:ext cx="8229600" cy="584775"/>
          </a:xfrm>
        </p:spPr>
        <p:txBody>
          <a:bodyPr>
            <a:spAutoFit/>
          </a:bodyPr>
          <a:lstStyle>
            <a:lvl1pPr algn="l">
              <a:defRPr sz="3200" b="1">
                <a:latin typeface="Cambria" pitchFamily="18" charset="0"/>
              </a:defRPr>
            </a:lvl1pPr>
          </a:lstStyle>
          <a:p>
            <a:r>
              <a:rPr lang="en-US" dirty="0"/>
              <a:t>Click to edit Master title style</a:t>
            </a:r>
          </a:p>
        </p:txBody>
      </p:sp>
      <p:sp>
        <p:nvSpPr>
          <p:cNvPr id="3" name="Content Placeholder 2"/>
          <p:cNvSpPr>
            <a:spLocks noGrp="1"/>
          </p:cNvSpPr>
          <p:nvPr>
            <p:ph idx="1"/>
          </p:nvPr>
        </p:nvSpPr>
        <p:spPr>
          <a:xfrm>
            <a:off x="457200" y="1383031"/>
            <a:ext cx="8229600" cy="4354830"/>
          </a:xfrm>
        </p:spPr>
        <p:txBody>
          <a:bodyPr>
            <a:normAutofit/>
          </a:bodyPr>
          <a:lstStyle>
            <a:lvl1pPr marL="342900" indent="-342900">
              <a:buSzPct val="75000"/>
              <a:buFont typeface="Wingdings" pitchFamily="2" charset="2"/>
              <a:buChar char="î"/>
              <a:defRPr sz="2600">
                <a:latin typeface="Cambria" pitchFamily="18" charset="0"/>
              </a:defRPr>
            </a:lvl1pPr>
            <a:lvl2pPr marL="742950" indent="-285750">
              <a:buSzPct val="80000"/>
              <a:buFont typeface="Courier New" pitchFamily="49" charset="0"/>
              <a:buChar char="o"/>
              <a:defRPr sz="2400">
                <a:latin typeface="Cambria" pitchFamily="18" charset="0"/>
              </a:defRPr>
            </a:lvl2pPr>
            <a:lvl3pPr marL="1143000" indent="-228600">
              <a:buSzPct val="80000"/>
              <a:buFont typeface="Wingdings" pitchFamily="2" charset="2"/>
              <a:buChar char="§"/>
              <a:defRPr sz="2200">
                <a:latin typeface="Cambria" pitchFamily="18" charset="0"/>
              </a:defRPr>
            </a:lvl3pPr>
            <a:lvl4pPr>
              <a:defRPr>
                <a:latin typeface="Cambria" pitchFamily="18" charset="0"/>
              </a:defRPr>
            </a:lvl4pPr>
            <a:lvl5pPr>
              <a:defRPr>
                <a:latin typeface="Cambria" pitchFamily="18" charset="0"/>
              </a:defRPr>
            </a:lvl5p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15204"/>
            <a:ext cx="9144000" cy="32381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spTree>
    <p:extLst>
      <p:ext uri="{BB962C8B-B14F-4D97-AF65-F5344CB8AC3E}">
        <p14:creationId xmlns:p14="http://schemas.microsoft.com/office/powerpoint/2010/main" val="3024610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15204"/>
            <a:ext cx="9144000" cy="32381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spTree>
    <p:extLst>
      <p:ext uri="{BB962C8B-B14F-4D97-AF65-F5344CB8AC3E}">
        <p14:creationId xmlns:p14="http://schemas.microsoft.com/office/powerpoint/2010/main" val="1161225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11466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6179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65420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4856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62310"/>
            <a:ext cx="8229600" cy="584775"/>
          </a:xfrm>
        </p:spPr>
        <p:txBody>
          <a:bodyPr>
            <a:spAutoFit/>
          </a:bodyPr>
          <a:lstStyle>
            <a:lvl1pPr algn="l">
              <a:defRPr sz="3200" b="1">
                <a:latin typeface="Cambria" pitchFamily="18" charset="0"/>
              </a:defRPr>
            </a:lvl1pPr>
          </a:lstStyle>
          <a:p>
            <a:r>
              <a:rPr lang="en-US" dirty="0"/>
              <a:t>Click to edit Master title style</a:t>
            </a:r>
          </a:p>
        </p:txBody>
      </p:sp>
      <p:sp>
        <p:nvSpPr>
          <p:cNvPr id="3" name="Content Placeholder 2"/>
          <p:cNvSpPr>
            <a:spLocks noGrp="1"/>
          </p:cNvSpPr>
          <p:nvPr>
            <p:ph idx="1"/>
          </p:nvPr>
        </p:nvSpPr>
        <p:spPr>
          <a:xfrm>
            <a:off x="457200" y="1383031"/>
            <a:ext cx="8229600" cy="4354830"/>
          </a:xfrm>
        </p:spPr>
        <p:txBody>
          <a:bodyPr>
            <a:normAutofit/>
          </a:bodyPr>
          <a:lstStyle>
            <a:lvl1pPr marL="342900" indent="-342900">
              <a:buSzPct val="75000"/>
              <a:buFont typeface="Wingdings" pitchFamily="2" charset="2"/>
              <a:buChar char="î"/>
              <a:defRPr sz="2600">
                <a:latin typeface="Cambria" pitchFamily="18" charset="0"/>
              </a:defRPr>
            </a:lvl1pPr>
            <a:lvl2pPr marL="742950" indent="-285750">
              <a:buSzPct val="80000"/>
              <a:buFont typeface="Courier New" pitchFamily="49" charset="0"/>
              <a:buChar char="o"/>
              <a:defRPr sz="2400">
                <a:latin typeface="Cambria" pitchFamily="18" charset="0"/>
              </a:defRPr>
            </a:lvl2pPr>
            <a:lvl3pPr marL="1143000" indent="-228600">
              <a:buSzPct val="80000"/>
              <a:buFont typeface="Wingdings" pitchFamily="2" charset="2"/>
              <a:buChar char="§"/>
              <a:defRPr sz="2200">
                <a:latin typeface="Cambria" pitchFamily="18" charset="0"/>
              </a:defRPr>
            </a:lvl3pPr>
            <a:lvl4pPr>
              <a:defRPr>
                <a:latin typeface="Cambria" pitchFamily="18" charset="0"/>
              </a:defRPr>
            </a:lvl4pPr>
            <a:lvl5pPr>
              <a:defRPr>
                <a:latin typeface="Cambria" pitchFamily="18" charset="0"/>
              </a:defRPr>
            </a:lvl5p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70866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81949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09192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69878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7171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5600">
                <a:solidFill>
                  <a:srgbClr val="FFFFFF"/>
                </a:solidFill>
              </a:rPr>
              <a:t>Title Text</a:t>
            </a:r>
          </a:p>
        </p:txBody>
      </p:sp>
      <p:sp>
        <p:nvSpPr>
          <p:cNvPr id="19" name="Shape 19"/>
          <p:cNvSpPr>
            <a:spLocks noGrp="1"/>
          </p:cNvSpPr>
          <p:nvPr>
            <p:ph type="body" idx="1"/>
          </p:nvPr>
        </p:nvSpPr>
        <p:spPr>
          <a:prstGeom prst="rect">
            <a:avLst/>
          </a:prstGeom>
        </p:spPr>
        <p:txBody>
          <a:bodyPr/>
          <a:lstStyle/>
          <a:p>
            <a:pPr lvl="0">
              <a:defRPr sz="1800">
                <a:solidFill>
                  <a:srgbClr val="000000"/>
                </a:solidFill>
              </a:defRPr>
            </a:pPr>
            <a:r>
              <a:rPr sz="2700">
                <a:solidFill>
                  <a:srgbClr val="FFFFFF"/>
                </a:solidFill>
              </a:rPr>
              <a:t>Body Level One</a:t>
            </a:r>
          </a:p>
          <a:p>
            <a:pPr lvl="1">
              <a:defRPr sz="1800">
                <a:solidFill>
                  <a:srgbClr val="000000"/>
                </a:solidFill>
              </a:defRPr>
            </a:pPr>
            <a:r>
              <a:rPr sz="2700">
                <a:solidFill>
                  <a:srgbClr val="FFFFFF"/>
                </a:solidFill>
              </a:rPr>
              <a:t>Body Level Two</a:t>
            </a:r>
          </a:p>
          <a:p>
            <a:pPr lvl="2">
              <a:defRPr sz="1800">
                <a:solidFill>
                  <a:srgbClr val="000000"/>
                </a:solidFill>
              </a:defRPr>
            </a:pPr>
            <a:r>
              <a:rPr sz="2700">
                <a:solidFill>
                  <a:srgbClr val="FFFFFF"/>
                </a:solidFill>
              </a:rPr>
              <a:t>Body Level Three</a:t>
            </a:r>
          </a:p>
          <a:p>
            <a:pPr lvl="3">
              <a:defRPr sz="1800">
                <a:solidFill>
                  <a:srgbClr val="000000"/>
                </a:solidFill>
              </a:defRPr>
            </a:pPr>
            <a:r>
              <a:rPr sz="2700">
                <a:solidFill>
                  <a:srgbClr val="FFFFFF"/>
                </a:solidFill>
              </a:rPr>
              <a:t>Body Level Four</a:t>
            </a:r>
          </a:p>
          <a:p>
            <a:pPr lvl="4">
              <a:defRPr sz="1800">
                <a:solidFill>
                  <a:srgbClr val="000000"/>
                </a:solidFill>
              </a:defRPr>
            </a:pPr>
            <a:r>
              <a:rPr sz="2700">
                <a:solidFill>
                  <a:srgbClr val="FFFFFF"/>
                </a:solidFill>
              </a:rPr>
              <a:t>Body Level Five</a:t>
            </a:r>
          </a:p>
        </p:txBody>
      </p:sp>
    </p:spTree>
    <p:extLst>
      <p:ext uri="{BB962C8B-B14F-4D97-AF65-F5344CB8AC3E}">
        <p14:creationId xmlns:p14="http://schemas.microsoft.com/office/powerpoint/2010/main" val="265606321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274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831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2457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8450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5656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508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91528C-53DF-4C52-9134-3C70FB9828B7}" type="datetimeFigureOut">
              <a:rPr lang="en-US" smtClean="0">
                <a:solidFill>
                  <a:prstClr val="black">
                    <a:tint val="75000"/>
                  </a:prstClr>
                </a:solidFill>
              </a:rPr>
              <a:pPr/>
              <a:t>1/17/2018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B89D629-A377-492A-AF3F-5E5B00DC621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733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B891528C-53DF-4C52-9134-3C70FB9828B7}" type="datetimeFigureOut">
              <a:rPr lang="en-US" smtClean="0">
                <a:solidFill>
                  <a:prstClr val="black">
                    <a:tint val="75000"/>
                  </a:prstClr>
                </a:solidFill>
              </a:rPr>
              <a:pPr defTabSz="914400"/>
              <a:t>1/17/2018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8B89D629-A377-492A-AF3F-5E5B00DC6219}" type="slidenum">
              <a:rPr lang="en-US" smtClean="0">
                <a:solidFill>
                  <a:prstClr val="black">
                    <a:tint val="75000"/>
                  </a:prstClr>
                </a:solidFill>
              </a:rPr>
              <a:pPr defTabSz="914400"/>
              <a:t>‹#›</a:t>
            </a:fld>
            <a:endParaRPr lang="en-US">
              <a:solidFill>
                <a:prstClr val="black">
                  <a:tint val="75000"/>
                </a:prstClr>
              </a:solidFill>
            </a:endParaRPr>
          </a:p>
        </p:txBody>
      </p:sp>
      <p:sp>
        <p:nvSpPr>
          <p:cNvPr id="7" name="Rectangle 6"/>
          <p:cNvSpPr/>
          <p:nvPr userDrawn="1"/>
        </p:nvSpPr>
        <p:spPr>
          <a:xfrm>
            <a:off x="0" y="-15204"/>
            <a:ext cx="9144000" cy="32381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spTree>
    <p:extLst>
      <p:ext uri="{BB962C8B-B14F-4D97-AF65-F5344CB8AC3E}">
        <p14:creationId xmlns:p14="http://schemas.microsoft.com/office/powerpoint/2010/main" val="244850790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B891528C-53DF-4C52-9134-3C70FB9828B7}" type="datetimeFigureOut">
              <a:rPr lang="en-US" smtClean="0">
                <a:solidFill>
                  <a:prstClr val="black">
                    <a:tint val="75000"/>
                  </a:prstClr>
                </a:solidFill>
              </a:rPr>
              <a:pPr defTabSz="914400"/>
              <a:t>1/17/2018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8B89D629-A377-492A-AF3F-5E5B00DC6219}" type="slidenum">
              <a:rPr lang="en-US" smtClean="0">
                <a:solidFill>
                  <a:prstClr val="black">
                    <a:tint val="75000"/>
                  </a:prstClr>
                </a:solidFill>
              </a:rPr>
              <a:pPr defTabSz="914400"/>
              <a:t>‹#›</a:t>
            </a:fld>
            <a:endParaRPr lang="en-US">
              <a:solidFill>
                <a:prstClr val="black">
                  <a:tint val="75000"/>
                </a:prstClr>
              </a:solidFill>
            </a:endParaRPr>
          </a:p>
        </p:txBody>
      </p:sp>
      <p:sp>
        <p:nvSpPr>
          <p:cNvPr id="7" name="Rectangle 6"/>
          <p:cNvSpPr/>
          <p:nvPr userDrawn="1"/>
        </p:nvSpPr>
        <p:spPr>
          <a:xfrm>
            <a:off x="0" y="-15204"/>
            <a:ext cx="9144000" cy="32381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IN">
              <a:solidFill>
                <a:prstClr val="white"/>
              </a:solidFill>
            </a:endParaRPr>
          </a:p>
        </p:txBody>
      </p:sp>
    </p:spTree>
    <p:extLst>
      <p:ext uri="{BB962C8B-B14F-4D97-AF65-F5344CB8AC3E}">
        <p14:creationId xmlns:p14="http://schemas.microsoft.com/office/powerpoint/2010/main" val="524983352"/>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homas.spencer@teri.res.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4.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23900" y="5257800"/>
            <a:ext cx="7962900" cy="923330"/>
          </a:xfrm>
          <a:prstGeom prst="rect">
            <a:avLst/>
          </a:prstGeom>
          <a:noFill/>
        </p:spPr>
        <p:txBody>
          <a:bodyPr wrap="square" rtlCol="0">
            <a:spAutoFit/>
          </a:bodyPr>
          <a:lstStyle/>
          <a:p>
            <a:pPr algn="ctr" defTabSz="914400"/>
            <a:r>
              <a:rPr lang="en-US" dirty="0" smtClean="0">
                <a:solidFill>
                  <a:prstClr val="black">
                    <a:lumMod val="85000"/>
                    <a:lumOff val="15000"/>
                  </a:prstClr>
                </a:solidFill>
                <a:latin typeface="Cambria" pitchFamily="18" charset="0"/>
              </a:rPr>
              <a:t>Karan </a:t>
            </a:r>
            <a:r>
              <a:rPr lang="en-US" dirty="0" err="1" smtClean="0">
                <a:solidFill>
                  <a:prstClr val="black">
                    <a:lumMod val="85000"/>
                    <a:lumOff val="15000"/>
                  </a:prstClr>
                </a:solidFill>
                <a:latin typeface="Cambria" pitchFamily="18" charset="0"/>
              </a:rPr>
              <a:t>Mangotra</a:t>
            </a:r>
            <a:endParaRPr lang="en-US" dirty="0">
              <a:solidFill>
                <a:prstClr val="black">
                  <a:lumMod val="85000"/>
                  <a:lumOff val="15000"/>
                </a:prstClr>
              </a:solidFill>
              <a:latin typeface="Cambria" pitchFamily="18" charset="0"/>
            </a:endParaRPr>
          </a:p>
          <a:p>
            <a:pPr algn="ctr" defTabSz="914400"/>
            <a:endParaRPr lang="en-US" dirty="0">
              <a:solidFill>
                <a:prstClr val="black">
                  <a:lumMod val="85000"/>
                  <a:lumOff val="15000"/>
                </a:prstClr>
              </a:solidFill>
              <a:latin typeface="Cambria" pitchFamily="18" charset="0"/>
            </a:endParaRPr>
          </a:p>
          <a:p>
            <a:pPr algn="ctr" defTabSz="914400"/>
            <a:r>
              <a:rPr lang="en-US" dirty="0" smtClean="0">
                <a:solidFill>
                  <a:prstClr val="black">
                    <a:lumMod val="85000"/>
                    <a:lumOff val="15000"/>
                  </a:prstClr>
                </a:solidFill>
                <a:latin typeface="Cambria" pitchFamily="18" charset="0"/>
              </a:rPr>
              <a:t>Fellow, TERI, </a:t>
            </a:r>
            <a:r>
              <a:rPr lang="en-US" dirty="0" smtClean="0">
                <a:solidFill>
                  <a:prstClr val="black">
                    <a:lumMod val="85000"/>
                    <a:lumOff val="15000"/>
                  </a:prstClr>
                </a:solidFill>
                <a:latin typeface="Cambria" pitchFamily="18" charset="0"/>
                <a:hlinkClick r:id="rId2"/>
              </a:rPr>
              <a:t>Karan.mangotra@teri.res.in</a:t>
            </a:r>
            <a:r>
              <a:rPr lang="en-US" dirty="0" smtClean="0">
                <a:solidFill>
                  <a:prstClr val="black">
                    <a:lumMod val="85000"/>
                    <a:lumOff val="15000"/>
                  </a:prstClr>
                </a:solidFill>
                <a:latin typeface="Cambria" pitchFamily="18" charset="0"/>
              </a:rPr>
              <a:t> </a:t>
            </a:r>
            <a:endParaRPr lang="en-US" dirty="0">
              <a:solidFill>
                <a:prstClr val="black">
                  <a:lumMod val="85000"/>
                  <a:lumOff val="15000"/>
                </a:prstClr>
              </a:solidFill>
              <a:latin typeface="Cambria" pitchFamily="18" charset="0"/>
            </a:endParaRPr>
          </a:p>
        </p:txBody>
      </p:sp>
      <p:sp>
        <p:nvSpPr>
          <p:cNvPr id="2" name="Rectangle 1"/>
          <p:cNvSpPr/>
          <p:nvPr/>
        </p:nvSpPr>
        <p:spPr>
          <a:xfrm>
            <a:off x="107504" y="3105835"/>
            <a:ext cx="8856984" cy="954107"/>
          </a:xfrm>
          <a:prstGeom prst="rect">
            <a:avLst/>
          </a:prstGeom>
        </p:spPr>
        <p:txBody>
          <a:bodyPr wrap="square">
            <a:spAutoFit/>
          </a:bodyPr>
          <a:lstStyle/>
          <a:p>
            <a:pPr algn="ctr"/>
            <a:r>
              <a:rPr lang="en-US" sz="2800" b="1" dirty="0" smtClean="0">
                <a:solidFill>
                  <a:schemeClr val="bg1"/>
                </a:solidFill>
                <a:latin typeface="Times New Roman" pitchFamily="18" charset="0"/>
                <a:ea typeface="Times New Roman"/>
                <a:cs typeface="Times New Roman" pitchFamily="18" charset="0"/>
              </a:rPr>
              <a:t> Enhancing Energy Efficiency:</a:t>
            </a:r>
          </a:p>
          <a:p>
            <a:pPr algn="ctr"/>
            <a:r>
              <a:rPr lang="en-US" sz="2800" b="1" dirty="0" smtClean="0">
                <a:solidFill>
                  <a:schemeClr val="bg1"/>
                </a:solidFill>
                <a:latin typeface="Times New Roman" pitchFamily="18" charset="0"/>
                <a:ea typeface="Times New Roman"/>
                <a:cs typeface="Times New Roman" pitchFamily="18" charset="0"/>
              </a:rPr>
              <a:t> </a:t>
            </a:r>
            <a:r>
              <a:rPr lang="en-US" sz="2800" b="1" dirty="0">
                <a:solidFill>
                  <a:schemeClr val="bg1"/>
                </a:solidFill>
                <a:latin typeface="Times New Roman" pitchFamily="18" charset="0"/>
                <a:ea typeface="Times New Roman"/>
                <a:cs typeface="Times New Roman" pitchFamily="18" charset="0"/>
              </a:rPr>
              <a:t>Opportunity through the Kigali Amendment </a:t>
            </a:r>
            <a:endParaRPr lang="en-IN" sz="2800" b="1" dirty="0">
              <a:solidFill>
                <a:schemeClr val="bg1"/>
              </a:solidFill>
            </a:endParaRPr>
          </a:p>
        </p:txBody>
      </p:sp>
    </p:spTree>
    <p:extLst>
      <p:ext uri="{BB962C8B-B14F-4D97-AF65-F5344CB8AC3E}">
        <p14:creationId xmlns:p14="http://schemas.microsoft.com/office/powerpoint/2010/main" val="1059540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sz="4000" dirty="0">
                <a:latin typeface="Times New Roman" pitchFamily="18" charset="0"/>
                <a:cs typeface="Times New Roman" pitchFamily="18" charset="0"/>
              </a:rPr>
              <a:t>Thank You</a:t>
            </a:r>
            <a:endParaRPr lang="en-IN" sz="4000" dirty="0">
              <a:latin typeface="Times New Roman" pitchFamily="18" charset="0"/>
              <a:cs typeface="Times New Roman" pitchFamily="18" charset="0"/>
            </a:endParaRPr>
          </a:p>
        </p:txBody>
      </p:sp>
    </p:spTree>
    <p:extLst>
      <p:ext uri="{BB962C8B-B14F-4D97-AF65-F5344CB8AC3E}">
        <p14:creationId xmlns:p14="http://schemas.microsoft.com/office/powerpoint/2010/main" val="19642061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Shape 35"/>
          <p:cNvSpPr>
            <a:spLocks noGrp="1"/>
          </p:cNvSpPr>
          <p:nvPr>
            <p:ph type="title"/>
          </p:nvPr>
        </p:nvSpPr>
        <p:spPr>
          <a:xfrm>
            <a:off x="669727" y="285750"/>
            <a:ext cx="7804547" cy="622970"/>
          </a:xfrm>
          <a:prstGeom prst="rect">
            <a:avLst/>
          </a:prstGeom>
        </p:spPr>
        <p:txBody>
          <a:bodyPr>
            <a:normAutofit/>
          </a:bodyPr>
          <a:lstStyle>
            <a:lvl1pPr defTabSz="484886">
              <a:defRPr sz="6600"/>
            </a:lvl1pPr>
          </a:lstStyle>
          <a:p>
            <a:pPr lvl="0">
              <a:defRPr sz="1800">
                <a:solidFill>
                  <a:srgbClr val="000000"/>
                </a:solidFill>
              </a:defRPr>
            </a:pPr>
            <a:r>
              <a:rPr sz="2800" b="1" dirty="0">
                <a:latin typeface="Times New Roman" pitchFamily="18" charset="0"/>
                <a:cs typeface="Times New Roman" pitchFamily="18" charset="0"/>
              </a:rPr>
              <a:t>Quality of life improvements are paramount</a:t>
            </a:r>
          </a:p>
        </p:txBody>
      </p:sp>
      <p:sp>
        <p:nvSpPr>
          <p:cNvPr id="36" name="Shape 36"/>
          <p:cNvSpPr>
            <a:spLocks noGrp="1"/>
          </p:cNvSpPr>
          <p:nvPr>
            <p:ph type="body" idx="1"/>
          </p:nvPr>
        </p:nvSpPr>
        <p:spPr>
          <a:xfrm>
            <a:off x="5839769" y="1373656"/>
            <a:ext cx="3334184" cy="4465494"/>
          </a:xfrm>
          <a:prstGeom prst="rect">
            <a:avLst/>
          </a:prstGeom>
        </p:spPr>
        <p:txBody>
          <a:bodyPr>
            <a:normAutofit/>
          </a:bodyPr>
          <a:lstStyle/>
          <a:p>
            <a:pPr>
              <a:spcBef>
                <a:spcPts val="703"/>
              </a:spcBef>
              <a:buClr>
                <a:srgbClr val="FFFFFF"/>
              </a:buClr>
              <a:defRPr sz="1800">
                <a:solidFill>
                  <a:srgbClr val="000000"/>
                </a:solidFill>
              </a:defRPr>
            </a:pPr>
            <a:r>
              <a:rPr sz="1800" dirty="0">
                <a:latin typeface="Times New Roman" pitchFamily="18" charset="0"/>
                <a:cs typeface="Times New Roman" pitchFamily="18" charset="0"/>
              </a:rPr>
              <a:t>Energy consumption increases are inevitable</a:t>
            </a:r>
          </a:p>
          <a:p>
            <a:pPr marL="607035" lvl="1">
              <a:spcBef>
                <a:spcPts val="703"/>
              </a:spcBef>
              <a:buClr>
                <a:srgbClr val="FFFFFF"/>
              </a:buClr>
              <a:defRPr sz="1800">
                <a:solidFill>
                  <a:srgbClr val="000000"/>
                </a:solidFill>
              </a:defRPr>
            </a:pPr>
            <a:r>
              <a:rPr sz="1800" dirty="0">
                <a:latin typeface="Times New Roman" pitchFamily="18" charset="0"/>
                <a:cs typeface="Times New Roman" pitchFamily="18" charset="0"/>
              </a:rPr>
              <a:t>Not enough energy or climate-space if energy use is 5 toe/capita; </a:t>
            </a:r>
          </a:p>
          <a:p>
            <a:pPr marL="607035" lvl="1">
              <a:spcBef>
                <a:spcPts val="703"/>
              </a:spcBef>
              <a:buClr>
                <a:srgbClr val="FFFFFF"/>
              </a:buClr>
              <a:defRPr sz="1800">
                <a:solidFill>
                  <a:srgbClr val="000000"/>
                </a:solidFill>
              </a:defRPr>
            </a:pPr>
            <a:r>
              <a:rPr sz="1800" dirty="0">
                <a:latin typeface="Times New Roman" pitchFamily="18" charset="0"/>
                <a:cs typeface="Times New Roman" pitchFamily="18" charset="0"/>
              </a:rPr>
              <a:t>Goal is to enable high quality of life at 1.5-2 toe/capita - requires accelerated energy efficiency </a:t>
            </a:r>
          </a:p>
        </p:txBody>
      </p:sp>
      <p:pic>
        <p:nvPicPr>
          <p:cNvPr id="37" name="image2.png"/>
          <p:cNvPicPr/>
          <p:nvPr/>
        </p:nvPicPr>
        <p:blipFill>
          <a:blip r:embed="rId3">
            <a:extLst/>
          </a:blip>
          <a:stretch>
            <a:fillRect/>
          </a:stretch>
        </p:blipFill>
        <p:spPr>
          <a:xfrm>
            <a:off x="93518" y="1412776"/>
            <a:ext cx="6134666" cy="4176464"/>
          </a:xfrm>
          <a:prstGeom prst="rect">
            <a:avLst/>
          </a:prstGeom>
          <a:ln w="12700">
            <a:miter lim="400000"/>
          </a:ln>
        </p:spPr>
      </p:pic>
    </p:spTree>
    <p:extLst>
      <p:ext uri="{BB962C8B-B14F-4D97-AF65-F5344CB8AC3E}">
        <p14:creationId xmlns:p14="http://schemas.microsoft.com/office/powerpoint/2010/main" val="2337662363"/>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4" name="Shape 44"/>
          <p:cNvSpPr>
            <a:spLocks noGrp="1"/>
          </p:cNvSpPr>
          <p:nvPr>
            <p:ph type="title"/>
          </p:nvPr>
        </p:nvSpPr>
        <p:spPr>
          <a:xfrm>
            <a:off x="776805" y="290215"/>
            <a:ext cx="7804549" cy="546497"/>
          </a:xfrm>
          <a:prstGeom prst="rect">
            <a:avLst/>
          </a:prstGeom>
        </p:spPr>
        <p:txBody>
          <a:bodyPr>
            <a:normAutofit/>
          </a:bodyPr>
          <a:lstStyle/>
          <a:p>
            <a:pPr lvl="0">
              <a:defRPr sz="1800">
                <a:solidFill>
                  <a:srgbClr val="000000"/>
                </a:solidFill>
              </a:defRPr>
            </a:pPr>
            <a:r>
              <a:rPr lang="en-IN" sz="2800" b="1" dirty="0">
                <a:latin typeface="Times New Roman" pitchFamily="18" charset="0"/>
                <a:cs typeface="Times New Roman" pitchFamily="18" charset="0"/>
              </a:rPr>
              <a:t>Managing Demand Growth</a:t>
            </a:r>
            <a:endParaRPr sz="2800" b="1" dirty="0">
              <a:latin typeface="Times New Roman" pitchFamily="18" charset="0"/>
              <a:cs typeface="Times New Roman" pitchFamily="18" charset="0"/>
            </a:endParaRPr>
          </a:p>
        </p:txBody>
      </p:sp>
      <p:sp>
        <p:nvSpPr>
          <p:cNvPr id="45" name="Shape 45"/>
          <p:cNvSpPr>
            <a:spLocks noGrp="1"/>
          </p:cNvSpPr>
          <p:nvPr>
            <p:ph type="body" idx="1"/>
          </p:nvPr>
        </p:nvSpPr>
        <p:spPr>
          <a:xfrm>
            <a:off x="11899" y="1268760"/>
            <a:ext cx="3840021" cy="5036344"/>
          </a:xfrm>
          <a:prstGeom prst="rect">
            <a:avLst/>
          </a:prstGeom>
        </p:spPr>
        <p:txBody>
          <a:bodyPr>
            <a:normAutofit/>
          </a:bodyPr>
          <a:lstStyle/>
          <a:p>
            <a:pPr marL="379559" defTabSz="398305">
              <a:spcBef>
                <a:spcPts val="1266"/>
              </a:spcBef>
              <a:buClr>
                <a:srgbClr val="FFFFFF"/>
              </a:buClr>
              <a:defRPr sz="1800">
                <a:solidFill>
                  <a:srgbClr val="000000"/>
                </a:solidFill>
              </a:defRPr>
            </a:pPr>
            <a:r>
              <a:rPr sz="2000" dirty="0">
                <a:latin typeface="Times New Roman" pitchFamily="18" charset="0"/>
                <a:cs typeface="Times New Roman" pitchFamily="18" charset="0"/>
              </a:rPr>
              <a:t>Economy is growing fast; vast </a:t>
            </a:r>
            <a:r>
              <a:rPr lang="en-IN" sz="2000" dirty="0">
                <a:latin typeface="Times New Roman" pitchFamily="18" charset="0"/>
                <a:cs typeface="Times New Roman" pitchFamily="18" charset="0"/>
              </a:rPr>
              <a:t>fraction </a:t>
            </a:r>
            <a:r>
              <a:rPr sz="2000" dirty="0">
                <a:latin typeface="Times New Roman" pitchFamily="18" charset="0"/>
                <a:cs typeface="Times New Roman" pitchFamily="18" charset="0"/>
              </a:rPr>
              <a:t>(</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two-thirds) of energy supply and use infrastructure in 2030 has yet to be </a:t>
            </a:r>
            <a:r>
              <a:rPr sz="2000" dirty="0" err="1">
                <a:latin typeface="Times New Roman" pitchFamily="18" charset="0"/>
                <a:cs typeface="Times New Roman" pitchFamily="18" charset="0"/>
              </a:rPr>
              <a:t>bui</a:t>
            </a:r>
            <a:r>
              <a:rPr lang="en-IN" sz="2000" dirty="0" err="1">
                <a:latin typeface="Times New Roman" pitchFamily="18" charset="0"/>
                <a:cs typeface="Times New Roman" pitchFamily="18" charset="0"/>
              </a:rPr>
              <a:t>lt</a:t>
            </a:r>
            <a:endParaRPr lang="en-IN" sz="2000" dirty="0">
              <a:latin typeface="Times New Roman" pitchFamily="18" charset="0"/>
              <a:cs typeface="Times New Roman" pitchFamily="18" charset="0"/>
            </a:endParaRPr>
          </a:p>
          <a:p>
            <a:pPr marL="379559" defTabSz="398305">
              <a:spcBef>
                <a:spcPts val="1266"/>
              </a:spcBef>
              <a:buClr>
                <a:srgbClr val="FFFFFF"/>
              </a:buClr>
              <a:defRPr sz="1800">
                <a:solidFill>
                  <a:srgbClr val="000000"/>
                </a:solidFill>
              </a:defRPr>
            </a:pPr>
            <a:r>
              <a:rPr lang="en-IN" sz="2000" dirty="0">
                <a:latin typeface="Times New Roman" pitchFamily="18" charset="0"/>
                <a:cs typeface="Times New Roman" pitchFamily="18" charset="0"/>
              </a:rPr>
              <a:t>Future energy use and GHG emissions would largely depend on efficiency of built/installed infrastructure</a:t>
            </a:r>
          </a:p>
          <a:p>
            <a:pPr marL="379559" defTabSz="398305">
              <a:spcBef>
                <a:spcPts val="1266"/>
              </a:spcBef>
              <a:buClr>
                <a:srgbClr val="FFFFFF"/>
              </a:buClr>
              <a:defRPr sz="1800">
                <a:solidFill>
                  <a:srgbClr val="000000"/>
                </a:solidFill>
              </a:defRPr>
            </a:pPr>
            <a:r>
              <a:rPr lang="en-IN" sz="2000" dirty="0">
                <a:latin typeface="Times New Roman" pitchFamily="18" charset="0"/>
                <a:cs typeface="Times New Roman" pitchFamily="18" charset="0"/>
              </a:rPr>
              <a:t>Regulations, fiscal and financial policies, and business models would influence rate of efficiency increase</a:t>
            </a:r>
          </a:p>
          <a:p>
            <a:pPr marL="791286" indent="-791286" defTabSz="398305">
              <a:lnSpc>
                <a:spcPct val="80000"/>
              </a:lnSpc>
              <a:spcBef>
                <a:spcPts val="2812"/>
              </a:spcBef>
              <a:buClr>
                <a:srgbClr val="FFFFFF"/>
              </a:buClr>
              <a:defRPr sz="1800">
                <a:solidFill>
                  <a:srgbClr val="000000"/>
                </a:solidFill>
              </a:defRPr>
            </a:pPr>
            <a:endParaRPr sz="9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1920" y="1340768"/>
            <a:ext cx="5320308" cy="4536504"/>
          </a:xfrm>
          <a:prstGeom prst="rect">
            <a:avLst/>
          </a:prstGeom>
        </p:spPr>
      </p:pic>
    </p:spTree>
    <p:extLst>
      <p:ext uri="{BB962C8B-B14F-4D97-AF65-F5344CB8AC3E}">
        <p14:creationId xmlns:p14="http://schemas.microsoft.com/office/powerpoint/2010/main" val="3654395106"/>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4" name="Shape 44"/>
          <p:cNvSpPr>
            <a:spLocks noGrp="1"/>
          </p:cNvSpPr>
          <p:nvPr>
            <p:ph type="title"/>
          </p:nvPr>
        </p:nvSpPr>
        <p:spPr>
          <a:xfrm>
            <a:off x="755580" y="260648"/>
            <a:ext cx="7804549" cy="648072"/>
          </a:xfrm>
          <a:prstGeom prst="rect">
            <a:avLst/>
          </a:prstGeom>
        </p:spPr>
        <p:txBody>
          <a:bodyPr>
            <a:normAutofit/>
          </a:bodyPr>
          <a:lstStyle/>
          <a:p>
            <a:pPr marL="321374" lvl="1" algn="ctr" defTabSz="398326">
              <a:spcBef>
                <a:spcPts val="703"/>
              </a:spcBef>
              <a:buClr>
                <a:srgbClr val="FFFFFF"/>
              </a:buClr>
              <a:buSzPct val="75000"/>
              <a:defRPr sz="1800">
                <a:solidFill>
                  <a:srgbClr val="000000"/>
                </a:solidFill>
              </a:defRPr>
            </a:pPr>
            <a:r>
              <a:rPr sz="2800" b="1" dirty="0">
                <a:solidFill>
                  <a:schemeClr val="tx1"/>
                </a:solidFill>
                <a:latin typeface="Times New Roman" pitchFamily="18" charset="0"/>
                <a:cs typeface="Times New Roman" pitchFamily="18" charset="0"/>
              </a:rPr>
              <a:t>Well-trodden highways</a:t>
            </a:r>
          </a:p>
        </p:txBody>
      </p:sp>
      <p:sp>
        <p:nvSpPr>
          <p:cNvPr id="45" name="Shape 45"/>
          <p:cNvSpPr>
            <a:spLocks noGrp="1"/>
          </p:cNvSpPr>
          <p:nvPr>
            <p:ph type="body" idx="1"/>
          </p:nvPr>
        </p:nvSpPr>
        <p:spPr>
          <a:xfrm>
            <a:off x="179512" y="1340769"/>
            <a:ext cx="8784975" cy="5322408"/>
          </a:xfrm>
          <a:prstGeom prst="rect">
            <a:avLst/>
          </a:prstGeom>
        </p:spPr>
        <p:txBody>
          <a:bodyPr>
            <a:normAutofit/>
          </a:bodyPr>
          <a:lstStyle/>
          <a:p>
            <a:pPr marL="321372" lvl="1" indent="0" defTabSz="398326">
              <a:lnSpc>
                <a:spcPct val="80000"/>
              </a:lnSpc>
              <a:spcBef>
                <a:spcPts val="703"/>
              </a:spcBef>
              <a:buClr>
                <a:srgbClr val="FFFFFF"/>
              </a:buClr>
              <a:buNone/>
              <a:defRPr sz="1800">
                <a:solidFill>
                  <a:srgbClr val="000000"/>
                </a:solidFill>
              </a:defRPr>
            </a:pPr>
            <a:r>
              <a:rPr sz="2400" b="1" dirty="0">
                <a:latin typeface="Times New Roman" pitchFamily="18" charset="0"/>
                <a:cs typeface="Times New Roman" pitchFamily="18" charset="0"/>
              </a:rPr>
              <a:t>Equipment and appliances  </a:t>
            </a:r>
          </a:p>
          <a:p>
            <a:pPr marL="642765" lvl="2" indent="0" defTabSz="398326">
              <a:spcBef>
                <a:spcPts val="703"/>
              </a:spcBef>
              <a:buClr>
                <a:srgbClr val="FFFFFF"/>
              </a:buClr>
              <a:buNone/>
              <a:defRPr sz="1800">
                <a:solidFill>
                  <a:srgbClr val="000000"/>
                </a:solidFill>
              </a:defRPr>
            </a:pPr>
            <a:r>
              <a:rPr dirty="0">
                <a:latin typeface="Times New Roman" pitchFamily="18" charset="0"/>
                <a:cs typeface="Times New Roman" pitchFamily="18" charset="0"/>
              </a:rPr>
              <a:t>Standards and labeling; </a:t>
            </a:r>
            <a:endParaRPr lang="en-IN" dirty="0">
              <a:latin typeface="Times New Roman" pitchFamily="18" charset="0"/>
              <a:cs typeface="Times New Roman" pitchFamily="18" charset="0"/>
            </a:endParaRPr>
          </a:p>
          <a:p>
            <a:pPr marL="642765" lvl="2" indent="0" defTabSz="398326">
              <a:spcBef>
                <a:spcPts val="703"/>
              </a:spcBef>
              <a:buClr>
                <a:srgbClr val="FFFFFF"/>
              </a:buClr>
              <a:buNone/>
              <a:defRPr sz="1800">
                <a:solidFill>
                  <a:srgbClr val="000000"/>
                </a:solidFill>
              </a:defRPr>
            </a:pPr>
            <a:r>
              <a:rPr dirty="0">
                <a:latin typeface="Times New Roman" pitchFamily="18" charset="0"/>
                <a:cs typeface="Times New Roman" pitchFamily="18" charset="0"/>
              </a:rPr>
              <a:t>Star label is a well-recognized brand; </a:t>
            </a:r>
            <a:r>
              <a:rPr dirty="0" smtClean="0">
                <a:latin typeface="Times New Roman" pitchFamily="18" charset="0"/>
                <a:cs typeface="Times New Roman" pitchFamily="18" charset="0"/>
              </a:rPr>
              <a:t>achieved </a:t>
            </a:r>
            <a:r>
              <a:rPr dirty="0">
                <a:latin typeface="Times New Roman" pitchFamily="18" charset="0"/>
                <a:cs typeface="Times New Roman" pitchFamily="18" charset="0"/>
              </a:rPr>
              <a:t>reduction of over 25% in average energy use of new appliances</a:t>
            </a:r>
          </a:p>
          <a:p>
            <a:pPr marL="321372" lvl="1" indent="0" defTabSz="398326">
              <a:lnSpc>
                <a:spcPct val="80000"/>
              </a:lnSpc>
              <a:spcBef>
                <a:spcPts val="703"/>
              </a:spcBef>
              <a:buClr>
                <a:srgbClr val="FFFFFF"/>
              </a:buClr>
              <a:buNone/>
              <a:defRPr sz="1800">
                <a:solidFill>
                  <a:srgbClr val="000000"/>
                </a:solidFill>
              </a:defRPr>
            </a:pPr>
            <a:endParaRPr lang="en-US" sz="2400" dirty="0" smtClean="0">
              <a:latin typeface="Times New Roman" pitchFamily="18" charset="0"/>
              <a:cs typeface="Times New Roman" pitchFamily="18" charset="0"/>
            </a:endParaRPr>
          </a:p>
          <a:p>
            <a:pPr marL="321372" lvl="1" indent="0" defTabSz="398326">
              <a:lnSpc>
                <a:spcPct val="80000"/>
              </a:lnSpc>
              <a:spcBef>
                <a:spcPts val="703"/>
              </a:spcBef>
              <a:buClr>
                <a:srgbClr val="FFFFFF"/>
              </a:buClr>
              <a:buNone/>
              <a:defRPr sz="1800">
                <a:solidFill>
                  <a:srgbClr val="000000"/>
                </a:solidFill>
              </a:defRPr>
            </a:pPr>
            <a:r>
              <a:rPr sz="2400" b="1" dirty="0" smtClean="0">
                <a:latin typeface="Times New Roman" pitchFamily="18" charset="0"/>
                <a:cs typeface="Times New Roman" pitchFamily="18" charset="0"/>
              </a:rPr>
              <a:t>Buildings</a:t>
            </a:r>
            <a:endParaRPr lang="en-IN" sz="2400" b="1" dirty="0">
              <a:latin typeface="Times New Roman" pitchFamily="18" charset="0"/>
              <a:cs typeface="Times New Roman" pitchFamily="18" charset="0"/>
            </a:endParaRPr>
          </a:p>
          <a:p>
            <a:pPr marL="642765" lvl="2" indent="0" defTabSz="398326">
              <a:spcBef>
                <a:spcPts val="703"/>
              </a:spcBef>
              <a:buClr>
                <a:srgbClr val="FFFFFF"/>
              </a:buClr>
              <a:buNone/>
              <a:defRPr sz="1800">
                <a:solidFill>
                  <a:srgbClr val="000000"/>
                </a:solidFill>
              </a:defRPr>
            </a:pPr>
            <a:r>
              <a:rPr lang="en-IN" dirty="0">
                <a:latin typeface="Times New Roman" pitchFamily="18" charset="0"/>
                <a:cs typeface="Times New Roman" pitchFamily="18" charset="0"/>
              </a:rPr>
              <a:t>Energy Conservation Building Code for new commercial buildings</a:t>
            </a:r>
          </a:p>
          <a:p>
            <a:pPr marL="642765" lvl="2" indent="0" defTabSz="398326">
              <a:spcBef>
                <a:spcPts val="703"/>
              </a:spcBef>
              <a:buClr>
                <a:srgbClr val="FFFFFF"/>
              </a:buClr>
              <a:buNone/>
              <a:defRPr sz="1800">
                <a:solidFill>
                  <a:srgbClr val="000000"/>
                </a:solidFill>
              </a:defRPr>
            </a:pPr>
            <a:r>
              <a:rPr lang="en-IN" dirty="0">
                <a:latin typeface="Times New Roman" pitchFamily="18" charset="0"/>
                <a:cs typeface="Times New Roman" pitchFamily="18" charset="0"/>
              </a:rPr>
              <a:t>Guidelines for residential buildings </a:t>
            </a:r>
          </a:p>
          <a:p>
            <a:pPr marL="642765" lvl="2" indent="0" defTabSz="398326">
              <a:spcBef>
                <a:spcPts val="703"/>
              </a:spcBef>
              <a:buClr>
                <a:srgbClr val="FFFFFF"/>
              </a:buClr>
              <a:buNone/>
              <a:defRPr sz="1800">
                <a:solidFill>
                  <a:srgbClr val="000000"/>
                </a:solidFill>
              </a:defRPr>
            </a:pPr>
            <a:r>
              <a:rPr lang="en-IN" dirty="0" smtClean="0">
                <a:latin typeface="Times New Roman" pitchFamily="18" charset="0"/>
                <a:cs typeface="Times New Roman" pitchFamily="18" charset="0"/>
              </a:rPr>
              <a:t>Labelling </a:t>
            </a:r>
            <a:r>
              <a:rPr lang="en-IN" dirty="0">
                <a:latin typeface="Times New Roman" pitchFamily="18" charset="0"/>
                <a:cs typeface="Times New Roman" pitchFamily="18" charset="0"/>
              </a:rPr>
              <a:t>of existing </a:t>
            </a:r>
            <a:r>
              <a:rPr lang="en-IN" dirty="0">
                <a:solidFill>
                  <a:schemeClr val="bg1"/>
                </a:solidFill>
                <a:latin typeface="Times New Roman" pitchFamily="18" charset="0"/>
                <a:cs typeface="Times New Roman" pitchFamily="18" charset="0"/>
              </a:rPr>
              <a:t> </a:t>
            </a:r>
            <a:r>
              <a:rPr lang="en-IN" dirty="0" smtClean="0">
                <a:latin typeface="Times New Roman" pitchFamily="18" charset="0"/>
                <a:cs typeface="Times New Roman" pitchFamily="18" charset="0"/>
              </a:rPr>
              <a:t>Buildings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4044242073"/>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 y="764704"/>
            <a:ext cx="9143995" cy="6093295"/>
          </a:xfrm>
        </p:spPr>
        <p:txBody>
          <a:bodyPr>
            <a:noAutofit/>
          </a:bodyPr>
          <a:lstStyle/>
          <a:p>
            <a:pPr marL="457082" lvl="1" indent="0">
              <a:buNone/>
            </a:pPr>
            <a:r>
              <a:rPr lang="en-GB" sz="2000" u="sng" dirty="0" smtClean="0">
                <a:latin typeface="Times New Roman" pitchFamily="18" charset="0"/>
                <a:cs typeface="Times New Roman" pitchFamily="18" charset="0"/>
              </a:rPr>
              <a:t>1</a:t>
            </a:r>
            <a:r>
              <a:rPr lang="en-GB" sz="2000" u="sng" dirty="0">
                <a:latin typeface="Times New Roman" pitchFamily="18" charset="0"/>
                <a:cs typeface="Times New Roman" pitchFamily="18" charset="0"/>
              </a:rPr>
              <a:t>) </a:t>
            </a:r>
            <a:r>
              <a:rPr lang="en-GB" sz="2000" b="1" u="sng" dirty="0">
                <a:latin typeface="Times New Roman" pitchFamily="18" charset="0"/>
                <a:cs typeface="Times New Roman" pitchFamily="18" charset="0"/>
              </a:rPr>
              <a:t>Equipment efficiency (60-70%)</a:t>
            </a:r>
          </a:p>
          <a:p>
            <a:pPr lvl="2"/>
            <a:r>
              <a:rPr lang="en-GB" sz="2000" dirty="0" smtClean="0">
                <a:latin typeface="Times New Roman" pitchFamily="18" charset="0"/>
                <a:cs typeface="Times New Roman" pitchFamily="18" charset="0"/>
              </a:rPr>
              <a:t>High </a:t>
            </a:r>
            <a:r>
              <a:rPr lang="en-GB" sz="2000" dirty="0">
                <a:latin typeface="Times New Roman" pitchFamily="18" charset="0"/>
                <a:cs typeface="Times New Roman" pitchFamily="18" charset="0"/>
              </a:rPr>
              <a:t>Efficiency Heat </a:t>
            </a:r>
            <a:r>
              <a:rPr lang="en-GB" sz="2000" dirty="0" smtClean="0">
                <a:latin typeface="Times New Roman" pitchFamily="18" charset="0"/>
                <a:cs typeface="Times New Roman" pitchFamily="18" charset="0"/>
              </a:rPr>
              <a:t>exchangers </a:t>
            </a:r>
            <a:endParaRPr lang="en-GB" sz="2000" dirty="0">
              <a:latin typeface="Times New Roman" pitchFamily="18" charset="0"/>
              <a:cs typeface="Times New Roman" pitchFamily="18" charset="0"/>
            </a:endParaRPr>
          </a:p>
          <a:p>
            <a:pPr lvl="2"/>
            <a:r>
              <a:rPr lang="en-GB" sz="2000" dirty="0">
                <a:latin typeface="Times New Roman" pitchFamily="18" charset="0"/>
                <a:cs typeface="Times New Roman" pitchFamily="18" charset="0"/>
              </a:rPr>
              <a:t>Motors with variable speed </a:t>
            </a:r>
            <a:r>
              <a:rPr lang="en-GB" sz="2000" dirty="0" smtClean="0">
                <a:latin typeface="Times New Roman" pitchFamily="18" charset="0"/>
                <a:cs typeface="Times New Roman" pitchFamily="18" charset="0"/>
              </a:rPr>
              <a:t>drives </a:t>
            </a:r>
          </a:p>
          <a:p>
            <a:pPr lvl="2"/>
            <a:r>
              <a:rPr lang="en-GB" sz="2000" dirty="0">
                <a:latin typeface="Times New Roman" pitchFamily="18" charset="0"/>
                <a:cs typeface="Times New Roman" pitchFamily="18" charset="0"/>
              </a:rPr>
              <a:t>High Efficiency Compressors </a:t>
            </a:r>
            <a:r>
              <a:rPr lang="en-GB" sz="2000" dirty="0" smtClean="0">
                <a:latin typeface="Times New Roman" pitchFamily="18" charset="0"/>
                <a:cs typeface="Times New Roman" pitchFamily="18" charset="0"/>
              </a:rPr>
              <a:t> </a:t>
            </a:r>
            <a:endParaRPr lang="en-GB" sz="2000" dirty="0">
              <a:latin typeface="Times New Roman" pitchFamily="18" charset="0"/>
              <a:cs typeface="Times New Roman" pitchFamily="18" charset="0"/>
            </a:endParaRPr>
          </a:p>
          <a:p>
            <a:pPr lvl="2"/>
            <a:r>
              <a:rPr lang="en-GB" sz="2000" dirty="0">
                <a:latin typeface="Times New Roman" pitchFamily="18" charset="0"/>
                <a:cs typeface="Times New Roman" pitchFamily="18" charset="0"/>
              </a:rPr>
              <a:t>Electronic controls for reduced standby </a:t>
            </a:r>
            <a:r>
              <a:rPr lang="en-GB" sz="2000" dirty="0" smtClean="0">
                <a:latin typeface="Times New Roman" pitchFamily="18" charset="0"/>
                <a:cs typeface="Times New Roman" pitchFamily="18" charset="0"/>
              </a:rPr>
              <a:t>loads  </a:t>
            </a:r>
          </a:p>
          <a:p>
            <a:pPr lvl="1"/>
            <a:endParaRPr lang="en-GB" sz="2000" u="sng" dirty="0" smtClean="0">
              <a:latin typeface="Times New Roman" pitchFamily="18" charset="0"/>
              <a:cs typeface="Times New Roman" pitchFamily="18" charset="0"/>
            </a:endParaRPr>
          </a:p>
          <a:p>
            <a:pPr marL="457082" lvl="1" indent="0">
              <a:buNone/>
            </a:pPr>
            <a:r>
              <a:rPr lang="en-GB" sz="2000" b="1" u="sng" dirty="0">
                <a:latin typeface="Times New Roman" pitchFamily="18" charset="0"/>
                <a:cs typeface="Times New Roman" pitchFamily="18" charset="0"/>
              </a:rPr>
              <a:t>2) Buildings (50%)</a:t>
            </a:r>
          </a:p>
          <a:p>
            <a:pPr lvl="2"/>
            <a:r>
              <a:rPr lang="en-GB" sz="2000" dirty="0">
                <a:latin typeface="Times New Roman" pitchFamily="18" charset="0"/>
                <a:cs typeface="Times New Roman" pitchFamily="18" charset="0"/>
              </a:rPr>
              <a:t>Building design</a:t>
            </a:r>
          </a:p>
          <a:p>
            <a:pPr lvl="2"/>
            <a:r>
              <a:rPr lang="en-GB" sz="2000" dirty="0">
                <a:latin typeface="Times New Roman" pitchFamily="18" charset="0"/>
                <a:cs typeface="Times New Roman" pitchFamily="18" charset="0"/>
              </a:rPr>
              <a:t>Shading</a:t>
            </a:r>
          </a:p>
          <a:p>
            <a:pPr lvl="2"/>
            <a:r>
              <a:rPr lang="en-GB" sz="2000" dirty="0">
                <a:latin typeface="Times New Roman" pitchFamily="18" charset="0"/>
                <a:cs typeface="Times New Roman" pitchFamily="18" charset="0"/>
              </a:rPr>
              <a:t>Cool-roofs</a:t>
            </a:r>
          </a:p>
          <a:p>
            <a:pPr marL="457082" lvl="1" indent="0">
              <a:buNone/>
            </a:pPr>
            <a:endParaRPr lang="en-GB" sz="2000" u="sng" dirty="0">
              <a:latin typeface="Times New Roman" pitchFamily="18" charset="0"/>
              <a:cs typeface="Times New Roman" pitchFamily="18" charset="0"/>
            </a:endParaRPr>
          </a:p>
          <a:p>
            <a:pPr marL="457082" lvl="1" indent="0">
              <a:lnSpc>
                <a:spcPct val="120000"/>
              </a:lnSpc>
              <a:buNone/>
            </a:pPr>
            <a:r>
              <a:rPr lang="en-GB" sz="2000" b="1" u="sng" dirty="0">
                <a:latin typeface="Times New Roman" pitchFamily="18" charset="0"/>
                <a:cs typeface="Times New Roman" pitchFamily="18" charset="0"/>
              </a:rPr>
              <a:t>3) Servicing, Management and Behaviour change (10-20%)</a:t>
            </a:r>
          </a:p>
          <a:p>
            <a:pPr lvl="2"/>
            <a:r>
              <a:rPr lang="en-GB" sz="2000" dirty="0">
                <a:latin typeface="Times New Roman" pitchFamily="18" charset="0"/>
                <a:cs typeface="Times New Roman" pitchFamily="18" charset="0"/>
              </a:rPr>
              <a:t>Pre-paid metering</a:t>
            </a:r>
          </a:p>
          <a:p>
            <a:pPr lvl="2"/>
            <a:r>
              <a:rPr lang="en-GB" sz="2000" dirty="0">
                <a:latin typeface="Times New Roman" pitchFamily="18" charset="0"/>
                <a:cs typeface="Times New Roman" pitchFamily="18" charset="0"/>
              </a:rPr>
              <a:t>Timely servicing</a:t>
            </a:r>
          </a:p>
          <a:p>
            <a:pPr marL="457082" lvl="1" indent="0">
              <a:buNone/>
            </a:pPr>
            <a:endParaRPr lang="en-GB" sz="2000" u="sng" dirty="0">
              <a:latin typeface="Times New Roman" pitchFamily="18" charset="0"/>
              <a:cs typeface="Times New Roman" pitchFamily="18" charset="0"/>
            </a:endParaRPr>
          </a:p>
          <a:p>
            <a:pPr marL="457082" lvl="1" indent="0">
              <a:buNone/>
            </a:pPr>
            <a:r>
              <a:rPr lang="en-GB" sz="2000" b="1" u="sng" dirty="0">
                <a:latin typeface="Times New Roman" pitchFamily="18" charset="0"/>
                <a:cs typeface="Times New Roman" pitchFamily="18" charset="0"/>
              </a:rPr>
              <a:t>4) Refrigerant change (5-10%)</a:t>
            </a:r>
          </a:p>
          <a:p>
            <a:pPr lvl="2"/>
            <a:endParaRPr lang="en-GB" sz="1800" b="1" dirty="0"/>
          </a:p>
        </p:txBody>
      </p:sp>
      <p:sp>
        <p:nvSpPr>
          <p:cNvPr id="5" name="Title 4"/>
          <p:cNvSpPr>
            <a:spLocks noGrp="1"/>
          </p:cNvSpPr>
          <p:nvPr>
            <p:ph type="title"/>
          </p:nvPr>
        </p:nvSpPr>
        <p:spPr>
          <a:xfrm>
            <a:off x="467544" y="301879"/>
            <a:ext cx="8229600" cy="523220"/>
          </a:xfrm>
        </p:spPr>
        <p:txBody>
          <a:bodyPr/>
          <a:lstStyle/>
          <a:p>
            <a:pPr algn="ctr"/>
            <a:r>
              <a:rPr lang="en-GB" sz="2800" dirty="0">
                <a:latin typeface="Times New Roman" pitchFamily="18" charset="0"/>
                <a:cs typeface="Times New Roman" pitchFamily="18" charset="0"/>
              </a:rPr>
              <a:t>Potential for Energy Efficiency Improvements </a:t>
            </a:r>
            <a:endParaRPr lang="en-IN" sz="2800" dirty="0"/>
          </a:p>
        </p:txBody>
      </p:sp>
    </p:spTree>
    <p:extLst>
      <p:ext uri="{BB962C8B-B14F-4D97-AF65-F5344CB8AC3E}">
        <p14:creationId xmlns:p14="http://schemas.microsoft.com/office/powerpoint/2010/main" val="30670645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568952" cy="4980211"/>
          </a:xfrm>
        </p:spPr>
        <p:txBody>
          <a:bodyPr>
            <a:normAutofit/>
          </a:bodyPr>
          <a:lstStyle/>
          <a:p>
            <a:r>
              <a:rPr lang="en-US" sz="2400" dirty="0" smtClean="0">
                <a:latin typeface="Times New Roman" pitchFamily="18" charset="0"/>
                <a:cs typeface="Times New Roman" pitchFamily="18" charset="0"/>
              </a:rPr>
              <a:t>Kigali Decision on Energy Efficiency</a:t>
            </a:r>
          </a:p>
          <a:p>
            <a:pPr lvl="1"/>
            <a:r>
              <a:rPr lang="en-US" dirty="0" smtClean="0">
                <a:latin typeface="Times New Roman" pitchFamily="18" charset="0"/>
                <a:cs typeface="Times New Roman" pitchFamily="18" charset="0"/>
              </a:rPr>
              <a:t>Decision XXVIII/3 provides opportunity to enhancing energy efficiency of appliances</a:t>
            </a:r>
          </a:p>
          <a:p>
            <a:r>
              <a:rPr lang="en-US" sz="2400" dirty="0" smtClean="0">
                <a:latin typeface="Times New Roman" pitchFamily="18" charset="0"/>
                <a:cs typeface="Times New Roman" pitchFamily="18" charset="0"/>
              </a:rPr>
              <a:t>Energy Efficiency Within MLF</a:t>
            </a:r>
          </a:p>
          <a:p>
            <a:pPr lvl="1"/>
            <a:r>
              <a:rPr lang="en-US" dirty="0" smtClean="0">
                <a:latin typeface="Times New Roman" pitchFamily="18" charset="0"/>
                <a:cs typeface="Times New Roman" pitchFamily="18" charset="0"/>
              </a:rPr>
              <a:t>Need to develop cost guidelines associated with maintain or/and enhancing energy efficiency of replacement technology &amp; equipment </a:t>
            </a:r>
          </a:p>
          <a:p>
            <a:r>
              <a:rPr lang="en-US" sz="2400" dirty="0" smtClean="0">
                <a:latin typeface="Times New Roman" pitchFamily="18" charset="0"/>
                <a:cs typeface="Times New Roman" pitchFamily="18" charset="0"/>
              </a:rPr>
              <a:t>TEAP report-Energy Efficiency:</a:t>
            </a:r>
          </a:p>
          <a:p>
            <a:pPr lvl="1"/>
            <a:r>
              <a:rPr lang="en-US" dirty="0" smtClean="0">
                <a:latin typeface="Times New Roman" pitchFamily="18" charset="0"/>
                <a:cs typeface="Times New Roman" pitchFamily="18" charset="0"/>
              </a:rPr>
              <a:t>Need to maximize climate benefits </a:t>
            </a:r>
            <a:endParaRPr lang="en-IN" dirty="0">
              <a:latin typeface="Times New Roman" pitchFamily="18" charset="0"/>
              <a:cs typeface="Times New Roman" pitchFamily="18" charset="0"/>
            </a:endParaRPr>
          </a:p>
        </p:txBody>
      </p:sp>
      <p:sp>
        <p:nvSpPr>
          <p:cNvPr id="4" name="Title 3"/>
          <p:cNvSpPr>
            <a:spLocks noGrp="1"/>
          </p:cNvSpPr>
          <p:nvPr>
            <p:ph type="title"/>
          </p:nvPr>
        </p:nvSpPr>
        <p:spPr>
          <a:xfrm>
            <a:off x="395536" y="332656"/>
            <a:ext cx="8229600" cy="523220"/>
          </a:xfrm>
        </p:spPr>
        <p:txBody>
          <a:bodyPr/>
          <a:lstStyle/>
          <a:p>
            <a:pPr algn="ctr"/>
            <a:r>
              <a:rPr lang="en-GB" sz="2800" dirty="0">
                <a:latin typeface="Times New Roman" pitchFamily="18" charset="0"/>
                <a:cs typeface="Times New Roman" pitchFamily="18" charset="0"/>
              </a:rPr>
              <a:t>Kigali Amendment and Energy Efficiency</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8917467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8834" y="961690"/>
            <a:ext cx="8970579" cy="5896310"/>
          </a:xfrm>
        </p:spPr>
        <p:txBody>
          <a:bodyPr>
            <a:noAutofit/>
          </a:bodyPr>
          <a:lstStyle/>
          <a:p>
            <a:pPr marL="0" indent="0">
              <a:buNone/>
            </a:pPr>
            <a:endParaRPr lang="en-GB" sz="2000" b="1" dirty="0" smtClean="0">
              <a:latin typeface="Times New Roman" pitchFamily="18" charset="0"/>
              <a:cs typeface="Times New Roman" pitchFamily="18" charset="0"/>
            </a:endParaRPr>
          </a:p>
          <a:p>
            <a:r>
              <a:rPr lang="en-GB" sz="2000" dirty="0" smtClean="0">
                <a:latin typeface="Times New Roman" pitchFamily="18" charset="0"/>
                <a:cs typeface="Times New Roman" pitchFamily="18" charset="0"/>
              </a:rPr>
              <a:t>Assessing </a:t>
            </a:r>
            <a:r>
              <a:rPr lang="en-GB" sz="2000" dirty="0">
                <a:latin typeface="Times New Roman" pitchFamily="18" charset="0"/>
                <a:cs typeface="Times New Roman" pitchFamily="18" charset="0"/>
              </a:rPr>
              <a:t>the readiness of Article </a:t>
            </a:r>
            <a:r>
              <a:rPr lang="en-GB" sz="2000" dirty="0" smtClean="0">
                <a:latin typeface="Times New Roman" pitchFamily="18" charset="0"/>
                <a:cs typeface="Times New Roman" pitchFamily="18" charset="0"/>
              </a:rPr>
              <a:t>5 (developing) </a:t>
            </a:r>
            <a:r>
              <a:rPr lang="en-GB" sz="2000" dirty="0">
                <a:latin typeface="Times New Roman" pitchFamily="18" charset="0"/>
                <a:cs typeface="Times New Roman" pitchFamily="18" charset="0"/>
              </a:rPr>
              <a:t>countries to facilitate the implementation of energy efficiency measures (a list of relevant needs and methodologies to assess national baselines and performance metrics, measures to implement energy efficiency certification processes and testing) </a:t>
            </a:r>
            <a:endParaRPr lang="en-GB" sz="2000" dirty="0" smtClean="0">
              <a:latin typeface="Times New Roman" pitchFamily="18" charset="0"/>
              <a:cs typeface="Times New Roman" pitchFamily="18" charset="0"/>
            </a:endParaRPr>
          </a:p>
          <a:p>
            <a:endParaRPr lang="en-GB" sz="2000" dirty="0">
              <a:latin typeface="Times New Roman" pitchFamily="18" charset="0"/>
              <a:cs typeface="Times New Roman" pitchFamily="18" charset="0"/>
            </a:endParaRPr>
          </a:p>
          <a:p>
            <a:r>
              <a:rPr lang="en-GB" sz="2000" dirty="0">
                <a:latin typeface="Times New Roman" pitchFamily="18" charset="0"/>
                <a:cs typeface="Times New Roman" pitchFamily="18" charset="0"/>
              </a:rPr>
              <a:t>options for attaching energy efficiency strictly to HFC phase-down activities</a:t>
            </a:r>
            <a:r>
              <a:rPr lang="en-GB" sz="2000" dirty="0" smtClean="0">
                <a:latin typeface="Times New Roman" pitchFamily="18" charset="0"/>
                <a:cs typeface="Times New Roman" pitchFamily="18" charset="0"/>
              </a:rPr>
              <a:t>, </a:t>
            </a:r>
          </a:p>
          <a:p>
            <a:endParaRPr lang="en-GB" sz="2000" dirty="0">
              <a:latin typeface="Times New Roman" pitchFamily="18" charset="0"/>
              <a:cs typeface="Times New Roman" pitchFamily="18" charset="0"/>
            </a:endParaRPr>
          </a:p>
          <a:p>
            <a:r>
              <a:rPr lang="en-GB" sz="2000" dirty="0">
                <a:latin typeface="Times New Roman" pitchFamily="18" charset="0"/>
                <a:cs typeface="Times New Roman" pitchFamily="18" charset="0"/>
              </a:rPr>
              <a:t>options for verifying funded energy efficient products compliance during operation; </a:t>
            </a:r>
            <a:endParaRPr lang="en-GB" sz="2000" dirty="0" smtClean="0">
              <a:latin typeface="Times New Roman" pitchFamily="18" charset="0"/>
              <a:cs typeface="Times New Roman" pitchFamily="18" charset="0"/>
            </a:endParaRPr>
          </a:p>
          <a:p>
            <a:endParaRPr lang="en-GB" sz="2000" dirty="0">
              <a:latin typeface="Times New Roman" pitchFamily="18" charset="0"/>
              <a:cs typeface="Times New Roman" pitchFamily="18" charset="0"/>
            </a:endParaRPr>
          </a:p>
          <a:p>
            <a:r>
              <a:rPr lang="en-GB" sz="2000" dirty="0">
                <a:latin typeface="Times New Roman" pitchFamily="18" charset="0"/>
                <a:cs typeface="Times New Roman" pitchFamily="18" charset="0"/>
              </a:rPr>
              <a:t>strategic planning under the Kigali Amendment </a:t>
            </a:r>
            <a:endParaRPr lang="en-GB" sz="2000" dirty="0" smtClean="0">
              <a:latin typeface="Times New Roman" pitchFamily="18" charset="0"/>
              <a:cs typeface="Times New Roman" pitchFamily="18" charset="0"/>
            </a:endParaRPr>
          </a:p>
          <a:p>
            <a:endParaRPr lang="en-GB" sz="2000" dirty="0">
              <a:latin typeface="Times New Roman" pitchFamily="18" charset="0"/>
              <a:cs typeface="Times New Roman" pitchFamily="18" charset="0"/>
            </a:endParaRPr>
          </a:p>
          <a:p>
            <a:r>
              <a:rPr lang="en-GB" sz="2000" dirty="0">
                <a:latin typeface="Times New Roman" pitchFamily="18" charset="0"/>
                <a:cs typeface="Times New Roman" pitchFamily="18" charset="0"/>
              </a:rPr>
              <a:t>incorporating energy efficiency in cost guidelines would be a complicated work as evaluation criteria and standards for energy efficiency vary among countries</a:t>
            </a:r>
            <a:endParaRPr lang="en-US" sz="2000" dirty="0">
              <a:latin typeface="Times New Roman" pitchFamily="18" charset="0"/>
              <a:cs typeface="Times New Roman" pitchFamily="18" charset="0"/>
            </a:endParaRPr>
          </a:p>
          <a:p>
            <a:endParaRPr lang="en-GB" sz="2000" baseline="30000" dirty="0"/>
          </a:p>
          <a:p>
            <a:endParaRPr lang="en-GB" sz="2000" dirty="0"/>
          </a:p>
          <a:p>
            <a:pPr lvl="1"/>
            <a:endParaRPr lang="en-GB" sz="2000" dirty="0"/>
          </a:p>
          <a:p>
            <a:pPr lvl="1"/>
            <a:endParaRPr lang="en-GB" sz="2000" dirty="0"/>
          </a:p>
        </p:txBody>
      </p:sp>
      <p:sp>
        <p:nvSpPr>
          <p:cNvPr id="4" name="Title 3"/>
          <p:cNvSpPr>
            <a:spLocks noGrp="1"/>
          </p:cNvSpPr>
          <p:nvPr>
            <p:ph type="title"/>
          </p:nvPr>
        </p:nvSpPr>
        <p:spPr>
          <a:xfrm>
            <a:off x="188038" y="332656"/>
            <a:ext cx="8928992" cy="523220"/>
          </a:xfrm>
        </p:spPr>
        <p:txBody>
          <a:bodyPr/>
          <a:lstStyle/>
          <a:p>
            <a:pPr algn="ctr"/>
            <a:r>
              <a:rPr lang="en-GB" sz="2800" dirty="0">
                <a:latin typeface="Times New Roman" pitchFamily="18" charset="0"/>
                <a:cs typeface="Times New Roman" pitchFamily="18" charset="0"/>
              </a:rPr>
              <a:t>Emerging </a:t>
            </a:r>
            <a:r>
              <a:rPr lang="en-GB" sz="2800" dirty="0" smtClean="0">
                <a:latin typeface="Times New Roman" pitchFamily="18" charset="0"/>
                <a:cs typeface="Times New Roman" pitchFamily="18" charset="0"/>
              </a:rPr>
              <a:t>Needs</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12577258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6713"/>
            <a:ext cx="9144000" cy="5884934"/>
          </a:xfrm>
        </p:spPr>
        <p:txBody>
          <a:bodyPr>
            <a:normAutofit/>
          </a:bodyPr>
          <a:lstStyle/>
          <a:p>
            <a:r>
              <a:rPr lang="en-GB" sz="2200" dirty="0" smtClean="0">
                <a:latin typeface="Times New Roman" pitchFamily="18" charset="0"/>
                <a:cs typeface="Times New Roman" pitchFamily="18" charset="0"/>
              </a:rPr>
              <a:t>Convergence between domestic policies to enhance EE while lowering GWP of </a:t>
            </a:r>
            <a:r>
              <a:rPr lang="en-GB" sz="2200" dirty="0" smtClean="0">
                <a:latin typeface="Times New Roman" pitchFamily="18" charset="0"/>
                <a:cs typeface="Times New Roman" pitchFamily="18" charset="0"/>
              </a:rPr>
              <a:t>refrigerants to maximise climate benefits</a:t>
            </a:r>
            <a:endParaRPr lang="en-GB" sz="2200" dirty="0" smtClean="0">
              <a:latin typeface="Times New Roman" pitchFamily="18" charset="0"/>
              <a:cs typeface="Times New Roman" pitchFamily="18" charset="0"/>
            </a:endParaRPr>
          </a:p>
          <a:p>
            <a:endParaRPr lang="en-GB" sz="2200" dirty="0">
              <a:latin typeface="Times New Roman" pitchFamily="18" charset="0"/>
              <a:cs typeface="Times New Roman" pitchFamily="18" charset="0"/>
            </a:endParaRPr>
          </a:p>
          <a:p>
            <a:r>
              <a:rPr lang="en-GB" sz="2200" dirty="0">
                <a:latin typeface="Times New Roman" pitchFamily="18" charset="0"/>
                <a:cs typeface="Times New Roman" pitchFamily="18" charset="0"/>
              </a:rPr>
              <a:t>Prioritise “access to cooling” as a development </a:t>
            </a:r>
            <a:r>
              <a:rPr lang="en-GB" sz="2200" dirty="0" smtClean="0">
                <a:latin typeface="Times New Roman" pitchFamily="18" charset="0"/>
                <a:cs typeface="Times New Roman" pitchFamily="18" charset="0"/>
              </a:rPr>
              <a:t>goal</a:t>
            </a:r>
            <a:endParaRPr lang="en-GB" sz="2200" dirty="0">
              <a:latin typeface="Times New Roman" pitchFamily="18" charset="0"/>
              <a:cs typeface="Times New Roman" pitchFamily="18" charset="0"/>
            </a:endParaRPr>
          </a:p>
          <a:p>
            <a:pPr marL="628591" lvl="2">
              <a:spcBef>
                <a:spcPts val="1000"/>
              </a:spcBef>
            </a:pPr>
            <a:r>
              <a:rPr lang="en-US" dirty="0">
                <a:latin typeface="Times New Roman" pitchFamily="18" charset="0"/>
                <a:cs typeface="Times New Roman" pitchFamily="18" charset="0"/>
              </a:rPr>
              <a:t>Framework involving the entire spectrum of energy consumption segments during HFC </a:t>
            </a:r>
            <a:r>
              <a:rPr lang="en-US" dirty="0" smtClean="0">
                <a:latin typeface="Times New Roman" pitchFamily="18" charset="0"/>
                <a:cs typeface="Times New Roman" pitchFamily="18" charset="0"/>
              </a:rPr>
              <a:t>transition</a:t>
            </a:r>
            <a:endParaRPr lang="en-GB" dirty="0">
              <a:latin typeface="Times New Roman" pitchFamily="18" charset="0"/>
              <a:cs typeface="Times New Roman" pitchFamily="18" charset="0"/>
            </a:endParaRPr>
          </a:p>
          <a:p>
            <a:pPr marL="628591" lvl="2">
              <a:spcBef>
                <a:spcPts val="1000"/>
              </a:spcBef>
            </a:pPr>
            <a:r>
              <a:rPr lang="en-GB" dirty="0">
                <a:latin typeface="Times New Roman" pitchFamily="18" charset="0"/>
                <a:cs typeface="Times New Roman" pitchFamily="18" charset="0"/>
              </a:rPr>
              <a:t>Innovative implementation or business model to deliver </a:t>
            </a:r>
            <a:r>
              <a:rPr lang="en-GB" dirty="0" smtClean="0">
                <a:latin typeface="Times New Roman" pitchFamily="18" charset="0"/>
                <a:cs typeface="Times New Roman" pitchFamily="18" charset="0"/>
              </a:rPr>
              <a:t>efficient, affordable and </a:t>
            </a:r>
            <a:r>
              <a:rPr lang="en-GB" dirty="0">
                <a:latin typeface="Times New Roman" pitchFamily="18" charset="0"/>
                <a:cs typeface="Times New Roman" pitchFamily="18" charset="0"/>
              </a:rPr>
              <a:t>low-GWP cooling together</a:t>
            </a:r>
          </a:p>
          <a:p>
            <a:endParaRPr lang="en-GB" sz="2200" dirty="0" smtClean="0">
              <a:latin typeface="Times New Roman" pitchFamily="18" charset="0"/>
              <a:cs typeface="Times New Roman" pitchFamily="18" charset="0"/>
            </a:endParaRPr>
          </a:p>
          <a:p>
            <a:r>
              <a:rPr lang="en-GB" sz="2200" dirty="0" smtClean="0">
                <a:latin typeface="Times New Roman" pitchFamily="18" charset="0"/>
                <a:cs typeface="Times New Roman" pitchFamily="18" charset="0"/>
              </a:rPr>
              <a:t>International collaboration for testing and standards</a:t>
            </a:r>
          </a:p>
          <a:p>
            <a:r>
              <a:rPr lang="en-GB" sz="2200" dirty="0" smtClean="0">
                <a:latin typeface="Times New Roman" pitchFamily="18" charset="0"/>
                <a:cs typeface="Times New Roman" pitchFamily="18" charset="0"/>
              </a:rPr>
              <a:t>Need for a short term(3 years), medium term (7 years) and long term (12 years) strategy with clearly defined indicators </a:t>
            </a:r>
          </a:p>
          <a:p>
            <a:endParaRPr lang="en-GB" sz="2200" dirty="0" smtClean="0">
              <a:latin typeface="Times New Roman" pitchFamily="18" charset="0"/>
              <a:cs typeface="Times New Roman" pitchFamily="18" charset="0"/>
            </a:endParaRPr>
          </a:p>
          <a:p>
            <a:pPr marL="0" indent="0" algn="ctr">
              <a:buNone/>
            </a:pPr>
            <a:r>
              <a:rPr lang="en-GB" sz="2200" dirty="0" smtClean="0">
                <a:latin typeface="Times New Roman" pitchFamily="18" charset="0"/>
                <a:cs typeface="Times New Roman" pitchFamily="18" charset="0"/>
              </a:rPr>
              <a:t>Together these may culminate into a framework for the </a:t>
            </a:r>
            <a:r>
              <a:rPr lang="en-GB" sz="2200" b="1" dirty="0" smtClean="0">
                <a:latin typeface="Times New Roman" pitchFamily="18" charset="0"/>
                <a:cs typeface="Times New Roman" pitchFamily="18" charset="0"/>
              </a:rPr>
              <a:t>National Cooling Action Plan</a:t>
            </a:r>
          </a:p>
          <a:p>
            <a:pPr marL="0" indent="0">
              <a:buNone/>
            </a:pPr>
            <a:endParaRPr lang="en-GB" sz="2200" dirty="0">
              <a:latin typeface="Times New Roman" pitchFamily="18" charset="0"/>
              <a:cs typeface="Times New Roman" pitchFamily="18" charset="0"/>
            </a:endParaRPr>
          </a:p>
          <a:p>
            <a:endParaRPr lang="en-GB" sz="2200" dirty="0" smtClean="0">
              <a:latin typeface="Times New Roman" pitchFamily="18" charset="0"/>
              <a:cs typeface="Times New Roman" pitchFamily="18" charset="0"/>
            </a:endParaRPr>
          </a:p>
        </p:txBody>
      </p:sp>
      <p:sp>
        <p:nvSpPr>
          <p:cNvPr id="4" name="Title 3"/>
          <p:cNvSpPr>
            <a:spLocks noGrp="1"/>
          </p:cNvSpPr>
          <p:nvPr>
            <p:ph type="title"/>
          </p:nvPr>
        </p:nvSpPr>
        <p:spPr>
          <a:xfrm>
            <a:off x="467544" y="229871"/>
            <a:ext cx="8229600" cy="523220"/>
          </a:xfrm>
        </p:spPr>
        <p:txBody>
          <a:bodyPr/>
          <a:lstStyle/>
          <a:p>
            <a:pPr algn="ctr"/>
            <a:r>
              <a:rPr lang="en-GB" sz="2800" dirty="0">
                <a:latin typeface="Times New Roman" pitchFamily="18" charset="0"/>
                <a:cs typeface="Times New Roman" pitchFamily="18" charset="0"/>
              </a:rPr>
              <a:t>Towards a National Cooling Action Plan</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39777263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8" name="Shape 68"/>
          <p:cNvSpPr>
            <a:spLocks noGrp="1"/>
          </p:cNvSpPr>
          <p:nvPr>
            <p:ph type="title"/>
          </p:nvPr>
        </p:nvSpPr>
        <p:spPr>
          <a:xfrm>
            <a:off x="669727" y="290215"/>
            <a:ext cx="7804547" cy="690513"/>
          </a:xfrm>
          <a:prstGeom prst="rect">
            <a:avLst/>
          </a:prstGeom>
        </p:spPr>
        <p:txBody>
          <a:bodyPr>
            <a:normAutofit/>
          </a:bodyPr>
          <a:lstStyle>
            <a:lvl1pPr defTabSz="566673">
              <a:defRPr sz="7700"/>
            </a:lvl1pPr>
          </a:lstStyle>
          <a:p>
            <a:pPr lvl="0">
              <a:defRPr sz="1800">
                <a:solidFill>
                  <a:srgbClr val="000000"/>
                </a:solidFill>
              </a:defRPr>
            </a:pPr>
            <a:r>
              <a:rPr lang="en-IN" sz="2800" b="1" dirty="0">
                <a:latin typeface="Times New Roman" pitchFamily="18" charset="0"/>
                <a:cs typeface="Times New Roman" pitchFamily="18" charset="0"/>
              </a:rPr>
              <a:t>Transitional </a:t>
            </a:r>
            <a:r>
              <a:rPr sz="2800" b="1" dirty="0">
                <a:latin typeface="Times New Roman" pitchFamily="18" charset="0"/>
                <a:cs typeface="Times New Roman" pitchFamily="18" charset="0"/>
              </a:rPr>
              <a:t>Challenges</a:t>
            </a:r>
          </a:p>
        </p:txBody>
      </p:sp>
      <p:sp>
        <p:nvSpPr>
          <p:cNvPr id="69" name="Shape 69"/>
          <p:cNvSpPr>
            <a:spLocks noGrp="1"/>
          </p:cNvSpPr>
          <p:nvPr>
            <p:ph type="body" idx="1"/>
          </p:nvPr>
        </p:nvSpPr>
        <p:spPr>
          <a:xfrm>
            <a:off x="251520" y="1052737"/>
            <a:ext cx="8496944" cy="4392488"/>
          </a:xfrm>
          <a:prstGeom prst="rect">
            <a:avLst/>
          </a:prstGeom>
        </p:spPr>
        <p:txBody>
          <a:bodyPr>
            <a:normAutofit/>
          </a:bodyPr>
          <a:lstStyle/>
          <a:p>
            <a:pPr marL="295725" indent="-295725" defTabSz="377871">
              <a:spcBef>
                <a:spcPts val="1266"/>
              </a:spcBef>
              <a:defRPr sz="1800">
                <a:solidFill>
                  <a:srgbClr val="000000"/>
                </a:solidFill>
              </a:defRPr>
            </a:pPr>
            <a:endParaRPr lang="en-IN" sz="2400" dirty="0" smtClean="0">
              <a:latin typeface="Times New Roman" pitchFamily="18" charset="0"/>
              <a:cs typeface="Times New Roman" pitchFamily="18" charset="0"/>
            </a:endParaRPr>
          </a:p>
          <a:p>
            <a:pPr marL="295725" indent="-295725" defTabSz="377871">
              <a:spcBef>
                <a:spcPts val="1266"/>
              </a:spcBef>
              <a:defRPr sz="1800">
                <a:solidFill>
                  <a:srgbClr val="000000"/>
                </a:solidFill>
              </a:defRPr>
            </a:pPr>
            <a:r>
              <a:rPr lang="en-IN" sz="2400" dirty="0" smtClean="0">
                <a:latin typeface="Times New Roman" pitchFamily="18" charset="0"/>
                <a:cs typeface="Times New Roman" pitchFamily="18" charset="0"/>
              </a:rPr>
              <a:t>Honing </a:t>
            </a:r>
            <a:r>
              <a:rPr lang="en-IN" sz="2400" dirty="0">
                <a:latin typeface="Times New Roman" pitchFamily="18" charset="0"/>
                <a:cs typeface="Times New Roman" pitchFamily="18" charset="0"/>
              </a:rPr>
              <a:t>in on the policy problem – data, analysis and options</a:t>
            </a:r>
          </a:p>
          <a:p>
            <a:pPr marL="617166" lvl="1" indent="-295725" defTabSz="377871">
              <a:spcBef>
                <a:spcPts val="422"/>
              </a:spcBef>
              <a:defRPr sz="1800">
                <a:solidFill>
                  <a:srgbClr val="000000"/>
                </a:solidFill>
              </a:defRPr>
            </a:pPr>
            <a:r>
              <a:rPr lang="en-IN" sz="2000" dirty="0">
                <a:latin typeface="Times New Roman" pitchFamily="18" charset="0"/>
                <a:cs typeface="Times New Roman" pitchFamily="18" charset="0"/>
              </a:rPr>
              <a:t>Human capacity to support design, and to bring together stakeholders who have never worked </a:t>
            </a:r>
            <a:r>
              <a:rPr lang="en-IN" sz="2000" dirty="0" smtClean="0">
                <a:latin typeface="Times New Roman" pitchFamily="18" charset="0"/>
                <a:cs typeface="Times New Roman" pitchFamily="18" charset="0"/>
              </a:rPr>
              <a:t>together</a:t>
            </a:r>
          </a:p>
          <a:p>
            <a:pPr marL="617166" lvl="1" indent="-295725" defTabSz="377871">
              <a:spcBef>
                <a:spcPts val="422"/>
              </a:spcBef>
              <a:defRPr sz="1800">
                <a:solidFill>
                  <a:srgbClr val="000000"/>
                </a:solidFill>
              </a:defRPr>
            </a:pPr>
            <a:endParaRPr lang="en-US" sz="2000" dirty="0">
              <a:latin typeface="Times New Roman" pitchFamily="18" charset="0"/>
              <a:cs typeface="Times New Roman" pitchFamily="18" charset="0"/>
            </a:endParaRPr>
          </a:p>
          <a:p>
            <a:pPr marL="295725" indent="-295725" defTabSz="377871">
              <a:spcBef>
                <a:spcPts val="1266"/>
              </a:spcBef>
              <a:defRPr sz="1800">
                <a:solidFill>
                  <a:srgbClr val="000000"/>
                </a:solidFill>
              </a:defRPr>
            </a:pPr>
            <a:r>
              <a:rPr lang="en-IN" sz="2400" dirty="0" smtClean="0">
                <a:latin typeface="Times New Roman" pitchFamily="18" charset="0"/>
                <a:cs typeface="Times New Roman" pitchFamily="18" charset="0"/>
              </a:rPr>
              <a:t>Implementation </a:t>
            </a:r>
            <a:r>
              <a:rPr lang="en-IN" sz="2400" dirty="0">
                <a:latin typeface="Times New Roman" pitchFamily="18" charset="0"/>
                <a:cs typeface="Times New Roman" pitchFamily="18" charset="0"/>
              </a:rPr>
              <a:t>Details – learning from global experience</a:t>
            </a:r>
          </a:p>
          <a:p>
            <a:pPr marL="617166" lvl="1" indent="-295725" defTabSz="377871">
              <a:spcBef>
                <a:spcPts val="422"/>
              </a:spcBef>
              <a:defRPr sz="1800">
                <a:solidFill>
                  <a:srgbClr val="000000"/>
                </a:solidFill>
              </a:defRPr>
            </a:pPr>
            <a:r>
              <a:rPr lang="en-IN" sz="2000" dirty="0">
                <a:latin typeface="Times New Roman" pitchFamily="18" charset="0"/>
                <a:cs typeface="Times New Roman" pitchFamily="18" charset="0"/>
              </a:rPr>
              <a:t>Looking at strategy and implementation together</a:t>
            </a:r>
            <a:endParaRPr sz="2000" dirty="0">
              <a:latin typeface="Times New Roman" pitchFamily="18" charset="0"/>
              <a:cs typeface="Times New Roman" pitchFamily="18" charset="0"/>
            </a:endParaRPr>
          </a:p>
          <a:p>
            <a:pPr marL="617166" lvl="1" indent="-295725" defTabSz="377871">
              <a:spcBef>
                <a:spcPts val="422"/>
              </a:spcBef>
              <a:defRPr sz="1800">
                <a:solidFill>
                  <a:srgbClr val="000000"/>
                </a:solidFill>
              </a:defRPr>
            </a:pPr>
            <a:r>
              <a:rPr lang="en-IN" sz="2000" dirty="0">
                <a:latin typeface="Times New Roman" pitchFamily="18" charset="0"/>
                <a:cs typeface="Times New Roman" pitchFamily="18" charset="0"/>
              </a:rPr>
              <a:t>Institutional strengthening – of think </a:t>
            </a:r>
            <a:r>
              <a:rPr lang="en-IN" sz="2000" dirty="0" smtClean="0">
                <a:latin typeface="Times New Roman" pitchFamily="18" charset="0"/>
                <a:cs typeface="Times New Roman" pitchFamily="18" charset="0"/>
              </a:rPr>
              <a:t>tanks/academia, industry and government </a:t>
            </a:r>
            <a:endParaRPr lang="en-IN" sz="2000" dirty="0">
              <a:latin typeface="Times New Roman" pitchFamily="18" charset="0"/>
              <a:cs typeface="Times New Roman" pitchFamily="18" charset="0"/>
            </a:endParaRPr>
          </a:p>
          <a:p>
            <a:pPr marL="617166" lvl="1" indent="-295725" defTabSz="377871">
              <a:spcBef>
                <a:spcPts val="422"/>
              </a:spcBef>
              <a:defRPr sz="1800">
                <a:solidFill>
                  <a:srgbClr val="000000"/>
                </a:solidFill>
              </a:defRPr>
            </a:pPr>
            <a:r>
              <a:rPr lang="en-IN" sz="2000" dirty="0">
                <a:latin typeface="Times New Roman" pitchFamily="18" charset="0"/>
                <a:cs typeface="Times New Roman" pitchFamily="18" charset="0"/>
              </a:rPr>
              <a:t>Low-cost capital to enable faster uptake of </a:t>
            </a:r>
            <a:r>
              <a:rPr lang="en-IN" sz="2000" dirty="0" smtClean="0">
                <a:latin typeface="Times New Roman" pitchFamily="18" charset="0"/>
                <a:cs typeface="Times New Roman" pitchFamily="18" charset="0"/>
              </a:rPr>
              <a:t>energy-efficient, affordable and low GWP </a:t>
            </a:r>
            <a:r>
              <a:rPr lang="en-IN" sz="2000" dirty="0">
                <a:latin typeface="Times New Roman" pitchFamily="18" charset="0"/>
                <a:cs typeface="Times New Roman" pitchFamily="18" charset="0"/>
              </a:rPr>
              <a:t>products</a:t>
            </a:r>
          </a:p>
          <a:p>
            <a:pPr marL="295725" indent="-295725" defTabSz="377871">
              <a:spcBef>
                <a:spcPts val="2672"/>
              </a:spcBef>
              <a:defRPr sz="1800">
                <a:solidFill>
                  <a:srgbClr val="000000"/>
                </a:solidFill>
              </a:defRPr>
            </a:pPr>
            <a:endParaRPr sz="2500" dirty="0"/>
          </a:p>
        </p:txBody>
      </p:sp>
    </p:spTree>
    <p:extLst>
      <p:ext uri="{BB962C8B-B14F-4D97-AF65-F5344CB8AC3E}">
        <p14:creationId xmlns:p14="http://schemas.microsoft.com/office/powerpoint/2010/main" val="1710264846"/>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357</TotalTime>
  <Words>541</Words>
  <Application>Microsoft Office PowerPoint</Application>
  <PresentationFormat>On-screen Show (4:3)</PresentationFormat>
  <Paragraphs>84</Paragraphs>
  <Slides>10</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Adobe Fan Heiti Std B</vt:lpstr>
      <vt:lpstr>Arial</vt:lpstr>
      <vt:lpstr>Calibri</vt:lpstr>
      <vt:lpstr>Cambria</vt:lpstr>
      <vt:lpstr>Courier New</vt:lpstr>
      <vt:lpstr>Times New Roman</vt:lpstr>
      <vt:lpstr>Wingdings</vt:lpstr>
      <vt:lpstr>3_Office Theme</vt:lpstr>
      <vt:lpstr>Office Theme</vt:lpstr>
      <vt:lpstr>PowerPoint Presentation</vt:lpstr>
      <vt:lpstr>Quality of life improvements are paramount</vt:lpstr>
      <vt:lpstr>Managing Demand Growth</vt:lpstr>
      <vt:lpstr>Well-trodden highways</vt:lpstr>
      <vt:lpstr>Potential for Energy Efficiency Improvements </vt:lpstr>
      <vt:lpstr>Kigali Amendment and Energy Efficiency</vt:lpstr>
      <vt:lpstr>Emerging Needs</vt:lpstr>
      <vt:lpstr>Towards a National Cooling Action Plan</vt:lpstr>
      <vt:lpstr>Transitional Challenges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Holistic gains for India: The EEE Opportunity through the Kigali Amendment</dc:title>
  <dc:creator>Administrator</dc:creator>
  <cp:lastModifiedBy>User</cp:lastModifiedBy>
  <cp:revision>24</cp:revision>
  <dcterms:created xsi:type="dcterms:W3CDTF">2018-01-15T11:50:35Z</dcterms:created>
  <dcterms:modified xsi:type="dcterms:W3CDTF">2018-01-17T08:14:52Z</dcterms:modified>
</cp:coreProperties>
</file>