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368" r:id="rId3"/>
    <p:sldId id="369" r:id="rId4"/>
    <p:sldId id="367" r:id="rId5"/>
    <p:sldId id="357" r:id="rId6"/>
    <p:sldId id="358" r:id="rId7"/>
    <p:sldId id="373" r:id="rId8"/>
    <p:sldId id="345" r:id="rId9"/>
    <p:sldId id="347" r:id="rId10"/>
    <p:sldId id="370" r:id="rId11"/>
    <p:sldId id="371" r:id="rId12"/>
    <p:sldId id="372" r:id="rId13"/>
    <p:sldId id="374" r:id="rId14"/>
    <p:sldId id="375" r:id="rId15"/>
    <p:sldId id="378" r:id="rId16"/>
    <p:sldId id="376" r:id="rId17"/>
    <p:sldId id="377" r:id="rId18"/>
    <p:sldId id="382" r:id="rId19"/>
    <p:sldId id="384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007"/>
    <a:srgbClr val="940B04"/>
    <a:srgbClr val="9F1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AD2A9-7CE6-48D2-9F69-42A98C985A5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2196-D12E-4B99-B5BE-E8FB71B1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2196-D12E-4B99-B5BE-E8FB71B109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62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21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03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83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55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77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71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4737-918B-4D8E-A6C3-16BD209FCB16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2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99889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294181" y="4567988"/>
            <a:ext cx="1894644" cy="1368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6372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ltGray">
          <a:xfrm>
            <a:off x="0" y="455734"/>
            <a:ext cx="12192000" cy="7729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34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62082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522810" y="1905000"/>
            <a:ext cx="9136854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FF9900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660" y="1162051"/>
            <a:ext cx="115813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22810" y="381000"/>
            <a:ext cx="9146382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8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933254"/>
            <a:ext cx="10437812" cy="7729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8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676572" y="6438513"/>
            <a:ext cx="845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© Copyrights. All rights reserved. Electronics Sector Skills Council of India,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9" r:id="rId3"/>
    <p:sldLayoutId id="2147483650" r:id="rId4"/>
    <p:sldLayoutId id="214748367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0" r:id="rId13"/>
    <p:sldLayoutId id="2147483661" r:id="rId14"/>
    <p:sldLayoutId id="2147483671" r:id="rId15"/>
    <p:sldLayoutId id="2147483666" r:id="rId16"/>
    <p:sldLayoutId id="2147483663" r:id="rId17"/>
    <p:sldLayoutId id="2147483667" r:id="rId18"/>
    <p:sldLayoutId id="2147483668" r:id="rId19"/>
    <p:sldLayoutId id="2147483658" r:id="rId20"/>
    <p:sldLayoutId id="2147483659" r:id="rId21"/>
    <p:sldLayoutId id="2147483675" r:id="rId22"/>
    <p:sldLayoutId id="214748367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jpg"/><Relationship Id="rId7" Type="http://schemas.openxmlformats.org/officeDocument/2006/relationships/image" Target="../media/image3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9" y="4590853"/>
            <a:ext cx="9453493" cy="132918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Stake Holders Meeting</a:t>
            </a:r>
            <a:br>
              <a:rPr lang="en-US" sz="3600" dirty="0" smtClean="0"/>
            </a:br>
            <a:r>
              <a:rPr lang="en-US" sz="3600" dirty="0" smtClean="0"/>
              <a:t>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Jan, 2017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0" y="360573"/>
            <a:ext cx="12192000" cy="3869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46374"/>
            <a:ext cx="2285999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95" y="1046374"/>
            <a:ext cx="25717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74" y="1046374"/>
            <a:ext cx="1711171" cy="1371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72574" y="2729748"/>
            <a:ext cx="8950171" cy="143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A.Balamurugan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Electronics </a:t>
            </a:r>
            <a:r>
              <a:rPr lang="en-US" sz="3600" dirty="0">
                <a:solidFill>
                  <a:schemeClr val="bg1"/>
                </a:solidFill>
              </a:rPr>
              <a:t>Sector Skills Council of </a:t>
            </a:r>
            <a:r>
              <a:rPr lang="en-US" sz="3600" dirty="0" smtClean="0">
                <a:solidFill>
                  <a:schemeClr val="bg1"/>
                </a:solidFill>
              </a:rPr>
              <a:t>India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					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289" y="4889683"/>
            <a:ext cx="160385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91" y="5920034"/>
            <a:ext cx="11762517" cy="8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60485" y="136300"/>
            <a:ext cx="642345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Qualification Pack Structure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7423" t="17774" r="18777" b="6445"/>
          <a:stretch/>
        </p:blipFill>
        <p:spPr>
          <a:xfrm>
            <a:off x="1694481" y="834938"/>
            <a:ext cx="8849693" cy="59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060485" y="136300"/>
            <a:ext cx="642345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Qualification Pack Structure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1707" t="22656" r="22511" b="16797"/>
          <a:stretch/>
        </p:blipFill>
        <p:spPr>
          <a:xfrm>
            <a:off x="1785937" y="1031079"/>
            <a:ext cx="8963304" cy="54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060485" y="136300"/>
            <a:ext cx="73317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National Occupational Standards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833" t="20703" r="18997" b="7401"/>
          <a:stretch/>
        </p:blipFill>
        <p:spPr>
          <a:xfrm>
            <a:off x="1698181" y="887243"/>
            <a:ext cx="9148064" cy="57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5059" y="136300"/>
            <a:ext cx="73317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NOS – Performance Criteria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1995" t="15625" r="19653" b="6156"/>
          <a:stretch/>
        </p:blipFill>
        <p:spPr>
          <a:xfrm>
            <a:off x="2347719" y="782631"/>
            <a:ext cx="78864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436369" y="136300"/>
            <a:ext cx="73317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NOS – Knowledge &amp; Skills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888" t="18466" r="19440" b="5398"/>
          <a:stretch/>
        </p:blipFill>
        <p:spPr>
          <a:xfrm>
            <a:off x="2232633" y="834938"/>
            <a:ext cx="8027614" cy="58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436369" y="136300"/>
            <a:ext cx="73317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NOS – Core Skills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1675" t="16382" r="19973" b="5587"/>
          <a:stretch/>
        </p:blipFill>
        <p:spPr>
          <a:xfrm>
            <a:off x="2306095" y="887243"/>
            <a:ext cx="7592291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5059" y="136300"/>
            <a:ext cx="733174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Criteria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1363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0079" t="19792" r="19972" b="12973"/>
          <a:stretch/>
        </p:blipFill>
        <p:spPr>
          <a:xfrm>
            <a:off x="1810205" y="901359"/>
            <a:ext cx="9095173" cy="57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6214" y="110868"/>
            <a:ext cx="7751997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ESSCI Vocational Skill Development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14" y="936384"/>
            <a:ext cx="5929311" cy="59631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/>
            <a:r>
              <a:rPr lang="en-IN" sz="2000" b="1" dirty="0" smtClean="0">
                <a:solidFill>
                  <a:srgbClr val="002060"/>
                </a:solidFill>
              </a:rPr>
              <a:t>Demand Side Focus: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Industry Membership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NOS Committee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SME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Assessors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IN" sz="1050" b="1" dirty="0" smtClean="0">
              <a:solidFill>
                <a:srgbClr val="002060"/>
              </a:solidFill>
            </a:endParaRPr>
          </a:p>
          <a:p>
            <a:pPr lvl="0" algn="just"/>
            <a:r>
              <a:rPr lang="en-IN" sz="2000" b="1" dirty="0" smtClean="0">
                <a:solidFill>
                  <a:srgbClr val="002060"/>
                </a:solidFill>
              </a:rPr>
              <a:t>Standards: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Occupational Map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Qualification Pack / NOS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Curriculum / Session Plan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Trainer Guide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Participant Handbook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Training PPTs / Videos / Online Content</a:t>
            </a:r>
          </a:p>
          <a:p>
            <a:pPr lvl="0" algn="just"/>
            <a:endParaRPr lang="en-IN" sz="11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en-IN" sz="2000" b="1" dirty="0" smtClean="0">
                <a:solidFill>
                  <a:srgbClr val="002060"/>
                </a:solidFill>
              </a:rPr>
              <a:t>Process for Building Capacity: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2060"/>
                </a:solidFill>
              </a:rPr>
              <a:t>Training Partner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Certified Trainer</a:t>
            </a:r>
            <a:endParaRPr lang="en-IN" sz="2000" dirty="0">
              <a:solidFill>
                <a:srgbClr val="00206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Training Centre approval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Assessment Partner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</a:rPr>
              <a:t>Certified Assessor</a:t>
            </a: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Manufacturing Training Programs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r="19010"/>
          <a:stretch/>
        </p:blipFill>
        <p:spPr bwMode="auto">
          <a:xfrm>
            <a:off x="7218361" y="1023468"/>
            <a:ext cx="3945962" cy="37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2213" y="6246018"/>
            <a:ext cx="5828966" cy="611981"/>
          </a:xfrm>
          <a:prstGeom prst="rect">
            <a:avLst/>
          </a:prstGeom>
          <a:solidFill>
            <a:srgbClr val="9F1804"/>
          </a:solidFill>
          <a:ln>
            <a:solidFill>
              <a:srgbClr val="9F1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918857" y="1023468"/>
            <a:ext cx="212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BY The Industry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For The Industry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TO The Industry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5277" y="4922579"/>
            <a:ext cx="4789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000" b="1" dirty="0"/>
              <a:t>Types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b="1" dirty="0"/>
              <a:t>Fresh Skilling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/>
              <a:t>Recognition of Prior Learning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/>
              <a:t>Upskilling</a:t>
            </a:r>
          </a:p>
        </p:txBody>
      </p:sp>
    </p:spTree>
    <p:extLst>
      <p:ext uri="{BB962C8B-B14F-4D97-AF65-F5344CB8AC3E}">
        <p14:creationId xmlns:p14="http://schemas.microsoft.com/office/powerpoint/2010/main" val="24673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625516" y="511105"/>
            <a:ext cx="5986048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&amp; Certification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30312" y="1385373"/>
            <a:ext cx="3353447" cy="5041186"/>
            <a:chOff x="978" y="-2"/>
            <a:chExt cx="2537532" cy="5755419"/>
          </a:xfrm>
          <a:solidFill>
            <a:schemeClr val="accent4">
              <a:lumMod val="75000"/>
            </a:schemeClr>
          </a:solidFill>
        </p:grpSpPr>
        <p:sp>
          <p:nvSpPr>
            <p:cNvPr id="14" name="Flowchart: Manual Operation 13"/>
            <p:cNvSpPr/>
            <p:nvPr/>
          </p:nvSpPr>
          <p:spPr>
            <a:xfrm rot="16200000">
              <a:off x="-1607966" y="1608942"/>
              <a:ext cx="5755419" cy="2537532"/>
            </a:xfrm>
            <a:prstGeom prst="flowChartManualOperation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5" name="Flowchart: Manual Operation 4"/>
            <p:cNvSpPr txBox="1"/>
            <p:nvPr/>
          </p:nvSpPr>
          <p:spPr>
            <a:xfrm>
              <a:off x="19728" y="962062"/>
              <a:ext cx="2126558" cy="371340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Assessment Partner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Industry connected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Technology proven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 oriented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Assessment capability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Statistical analysis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Video recording capability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 language support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Pan India support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59806" y="1385374"/>
            <a:ext cx="2838171" cy="4941976"/>
            <a:chOff x="2728822" y="-1"/>
            <a:chExt cx="2537533" cy="5642153"/>
          </a:xfrm>
          <a:solidFill>
            <a:schemeClr val="accent4">
              <a:lumMod val="75000"/>
            </a:schemeClr>
          </a:solidFill>
        </p:grpSpPr>
        <p:sp>
          <p:nvSpPr>
            <p:cNvPr id="17" name="Flowchart: Manual Operation 16"/>
            <p:cNvSpPr/>
            <p:nvPr/>
          </p:nvSpPr>
          <p:spPr>
            <a:xfrm rot="16200000">
              <a:off x="1176512" y="1552310"/>
              <a:ext cx="5642153" cy="2537532"/>
            </a:xfrm>
            <a:prstGeom prst="flowChartManualOperation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8" name="Flowchart: Manual Operation 6"/>
            <p:cNvSpPr txBox="1"/>
            <p:nvPr/>
          </p:nvSpPr>
          <p:spPr>
            <a:xfrm rot="21600000">
              <a:off x="2728822" y="1128431"/>
              <a:ext cx="2537532" cy="33852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Question bank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Both Theoretical and practical question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Both Technical and soft skill covered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 per weightage for each PCs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 least 5 set of questions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Prepared by Industry person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4023" y="1385374"/>
            <a:ext cx="2838171" cy="4941976"/>
            <a:chOff x="5456669" y="-1"/>
            <a:chExt cx="2537533" cy="5642153"/>
          </a:xfrm>
          <a:solidFill>
            <a:schemeClr val="accent4">
              <a:lumMod val="75000"/>
            </a:schemeClr>
          </a:solidFill>
        </p:grpSpPr>
        <p:sp>
          <p:nvSpPr>
            <p:cNvPr id="20" name="Flowchart: Manual Operation 19"/>
            <p:cNvSpPr/>
            <p:nvPr/>
          </p:nvSpPr>
          <p:spPr>
            <a:xfrm rot="16200000">
              <a:off x="3904359" y="1552310"/>
              <a:ext cx="5642153" cy="2537532"/>
            </a:xfrm>
            <a:prstGeom prst="flowChartManualOperation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1" name="Flowchart: Manual Operation 8"/>
            <p:cNvSpPr txBox="1"/>
            <p:nvPr/>
          </p:nvSpPr>
          <p:spPr>
            <a:xfrm rot="21600000">
              <a:off x="5456669" y="1128431"/>
              <a:ext cx="2537532" cy="33852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Assessment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Theoretical Assessment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Practical Assessment by the Industry person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Each Assessor approved after interview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1" indent="-17145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All Region and all language support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166833" y="499656"/>
            <a:ext cx="598604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Process Flow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422" t="18266" r="16082" b="4269"/>
          <a:stretch/>
        </p:blipFill>
        <p:spPr>
          <a:xfrm>
            <a:off x="1596979" y="1107582"/>
            <a:ext cx="8912181" cy="56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3015" y="469317"/>
            <a:ext cx="8933579" cy="70701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Skill India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87"/>
          <a:stretch/>
        </p:blipFill>
        <p:spPr>
          <a:xfrm>
            <a:off x="4963886" y="1312294"/>
            <a:ext cx="7240361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0" b="36141"/>
          <a:stretch/>
        </p:blipFill>
        <p:spPr>
          <a:xfrm>
            <a:off x="4994455" y="1325083"/>
            <a:ext cx="1807303" cy="1231061"/>
          </a:xfrm>
          <a:prstGeom prst="rect">
            <a:avLst/>
          </a:prstGeom>
        </p:spPr>
      </p:pic>
      <p:pic>
        <p:nvPicPr>
          <p:cNvPr id="2050" name="Picture 2" descr="http://3.bp.blogspot.com/-QUfEDFzzz3Y/VaXi2yySAmI/AAAAAAAAHps/VtPyNhu99cQ/s400/Skill%2BDevelopment_2.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62391" y="1325083"/>
            <a:ext cx="4819325" cy="27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9284" t="50744" r="46875" b="19891"/>
          <a:stretch/>
        </p:blipFill>
        <p:spPr>
          <a:xfrm>
            <a:off x="465690" y="4198002"/>
            <a:ext cx="5704114" cy="21481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67202" y="5355770"/>
            <a:ext cx="1288088" cy="870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Image result for Skill In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46" y="4215195"/>
            <a:ext cx="54102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16" y="6346117"/>
            <a:ext cx="8562689" cy="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166833" y="499656"/>
            <a:ext cx="598604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Process Flow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5125" t="16505" r="16378" b="9551"/>
          <a:stretch/>
        </p:blipFill>
        <p:spPr>
          <a:xfrm>
            <a:off x="1416676" y="1150752"/>
            <a:ext cx="8912180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10146" y="499656"/>
            <a:ext cx="9470666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Methodology &amp; Technology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3377" y="5655257"/>
            <a:ext cx="1647116" cy="642561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Questions on basic knowledge required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94470" y="5657753"/>
            <a:ext cx="1647116" cy="642561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Case-based practical scenario questions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8889" y="5304145"/>
            <a:ext cx="5341946" cy="2863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Test content: Fundamental and Practical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52889" y="4013083"/>
            <a:ext cx="5084698" cy="328416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Structured Practical Evaluation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313273" y="4409442"/>
            <a:ext cx="1440380" cy="89470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Competency based problem taxonomy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885884" y="4409442"/>
            <a:ext cx="1440380" cy="89470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Objective evaluation rubrics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317078" y="5447332"/>
            <a:ext cx="1440380" cy="89470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Standardized rubrics of evaluation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131862" y="2772955"/>
            <a:ext cx="0" cy="336840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40977" y="5657754"/>
            <a:ext cx="1647116" cy="642561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Automated Simulation based questions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85884" y="5453696"/>
            <a:ext cx="1463040" cy="894703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Automated Simulation based questions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Up-Down Arrow 18"/>
          <p:cNvSpPr/>
          <p:nvPr/>
        </p:nvSpPr>
        <p:spPr>
          <a:xfrm rot="16200000">
            <a:off x="5675954" y="-4145631"/>
            <a:ext cx="581134" cy="1114211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One technology enabled assessment framework with complete cross integration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854388" y="1525000"/>
            <a:ext cx="6833834" cy="1242255"/>
            <a:chOff x="1645919" y="-37128"/>
            <a:chExt cx="2993337" cy="1217832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2585084" y="-806211"/>
              <a:ext cx="1047750" cy="2926080"/>
            </a:xfrm>
            <a:prstGeom prst="round2Same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1645919" y="-37128"/>
              <a:ext cx="2993337" cy="1180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Assessment framework based on national occupational standards</a:t>
              </a:r>
            </a:p>
            <a:p>
              <a:pPr marL="57150" lvl="1" indent="-57150" defTabSz="4445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Certification awarded to individuals who meet benchmarks of knowledge and skills as per assessment framework</a:t>
              </a: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860612" y="1619869"/>
            <a:ext cx="3878254" cy="1074031"/>
            <a:chOff x="0" y="1984"/>
            <a:chExt cx="1645920" cy="1309687"/>
          </a:xfrm>
        </p:grpSpPr>
        <p:sp>
          <p:nvSpPr>
            <p:cNvPr id="25" name="Rounded Rectangle 24"/>
            <p:cNvSpPr/>
            <p:nvPr/>
          </p:nvSpPr>
          <p:spPr>
            <a:xfrm>
              <a:off x="0" y="1984"/>
              <a:ext cx="1645920" cy="130968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63934" y="65918"/>
              <a:ext cx="151805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QP/NOS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Assessment Framework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71604" y="2884462"/>
            <a:ext cx="5239231" cy="408986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Theoretical Knowledge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12544" y="2884462"/>
            <a:ext cx="5125043" cy="40401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Practical Skills</a:t>
            </a:r>
          </a:p>
        </p:txBody>
      </p:sp>
      <p:sp>
        <p:nvSpPr>
          <p:cNvPr id="29" name="Up-Down Arrow 28"/>
          <p:cNvSpPr/>
          <p:nvPr/>
        </p:nvSpPr>
        <p:spPr>
          <a:xfrm rot="16200000">
            <a:off x="3133104" y="1008469"/>
            <a:ext cx="516232" cy="5239231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Direct Candidate Assessment</a:t>
            </a:r>
            <a:r>
              <a:rPr lang="en-US" sz="2000" b="1" dirty="0">
                <a:solidFill>
                  <a:schemeClr val="tx1"/>
                </a:solidFill>
              </a:rPr>
              <a:t> x 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Up-Down Arrow 29"/>
          <p:cNvSpPr/>
          <p:nvPr/>
        </p:nvSpPr>
        <p:spPr>
          <a:xfrm rot="16200000">
            <a:off x="8516950" y="1064737"/>
            <a:ext cx="516232" cy="5125044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Assessor driven (</a:t>
            </a:r>
            <a:r>
              <a:rPr lang="en-US" sz="2000" b="1" dirty="0">
                <a:solidFill>
                  <a:schemeClr val="tx1"/>
                </a:solidFill>
              </a:rPr>
              <a:t>100-x) %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68888" y="4399499"/>
            <a:ext cx="1844993" cy="837411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Audio/Video based questions over telephone/computer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569520" y="4373839"/>
            <a:ext cx="1759826" cy="837411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Text or picture based questions with answers by key/touch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412966" y="4397698"/>
            <a:ext cx="1579638" cy="837411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Multi-lingual support in multiple regional languages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771604" y="3988256"/>
            <a:ext cx="5239231" cy="36669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Medium and Delivery: Technology (Breaking the boundaries)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166833" y="499656"/>
            <a:ext cx="598604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Tracking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500" r="11304" b="8383"/>
          <a:stretch/>
        </p:blipFill>
        <p:spPr>
          <a:xfrm>
            <a:off x="2130191" y="1167992"/>
            <a:ext cx="9708883" cy="563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074" r="11985" b="4275"/>
          <a:stretch/>
        </p:blipFill>
        <p:spPr>
          <a:xfrm>
            <a:off x="257575" y="2980065"/>
            <a:ext cx="5274117" cy="339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9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631576" y="499656"/>
            <a:ext cx="9270642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</a:t>
            </a:r>
            <a:r>
              <a:rPr lang="en-US" sz="3600" dirty="0"/>
              <a:t>Security and </a:t>
            </a:r>
            <a:r>
              <a:rPr lang="en-US" sz="3600" dirty="0" smtClean="0"/>
              <a:t>Proctoring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757" y="3954699"/>
            <a:ext cx="106445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7685" y="2161644"/>
            <a:ext cx="99676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http://jackson.io/img/findip-ic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7684" y="4858773"/>
            <a:ext cx="1070530" cy="762000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1414" y="1337118"/>
            <a:ext cx="1066800" cy="7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212977" y="1250194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Monitoring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Candidate monitored at intermittent intervals and pictures logged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41552" y="2182751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Question Security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Restricting copying of questions using keyboard and mouse to prevent leakage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4445" y="479089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Access Control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Control access to pre-selected IP addresses  and systems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1552" y="392853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Navigation</a:t>
            </a:r>
            <a:r>
              <a:rPr lang="en-US" sz="1400" b="1" dirty="0" smtClean="0">
                <a:solidFill>
                  <a:srgbClr val="C00000"/>
                </a:solidFill>
              </a:rPr>
              <a:t> Control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Control the candidate from referring/ working on other windows &amp; applications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1552" y="3067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Time Stamp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Restricting copying of questions using keyboard and mouse to prevent leakage</a:t>
            </a:r>
            <a:endParaRPr lang="en-US" sz="1400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4146471" y="3172264"/>
            <a:ext cx="987973" cy="647934"/>
          </a:xfrm>
          <a:prstGeom prst="snip2Diag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Time Stamp</a:t>
            </a:r>
            <a:endParaRPr lang="en-US" i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4231" y="5758510"/>
            <a:ext cx="1095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41552" y="5703812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Test Security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/>
              <a:t>Restricting copying of questions using keyboard and mouse to prevent leakage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14415" t="12054" r="18765" b="5208"/>
          <a:stretch/>
        </p:blipFill>
        <p:spPr>
          <a:xfrm>
            <a:off x="68510" y="1988858"/>
            <a:ext cx="3570794" cy="319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07" y="1303646"/>
            <a:ext cx="2507523" cy="52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166833" y="499656"/>
            <a:ext cx="598604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Assessment Feedback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45" y="1443703"/>
            <a:ext cx="3817128" cy="4768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38" y="1443703"/>
            <a:ext cx="3958522" cy="4765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1398829"/>
            <a:ext cx="3670787" cy="47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396814" y="499656"/>
            <a:ext cx="7709714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NSQF </a:t>
            </a:r>
            <a:r>
              <a:rPr lang="en-IN" sz="3600" b="1" dirty="0" err="1" smtClean="0">
                <a:latin typeface="Trebuchet MS" charset="0"/>
                <a:ea typeface="Trebuchet MS" charset="0"/>
                <a:cs typeface="Trebuchet MS" charset="0"/>
              </a:rPr>
              <a:t>SkillCard</a:t>
            </a:r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IN" sz="3600" b="1" smtClean="0">
                <a:latin typeface="Trebuchet MS" charset="0"/>
                <a:ea typeface="Trebuchet MS" charset="0"/>
                <a:cs typeface="Trebuchet MS" charset="0"/>
              </a:rPr>
              <a:t>&amp; Certificate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053" t="18037" r="20039" b="6743"/>
          <a:stretch/>
        </p:blipFill>
        <p:spPr>
          <a:xfrm>
            <a:off x="4052516" y="1312295"/>
            <a:ext cx="7708688" cy="5352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89" y="1687528"/>
            <a:ext cx="2687783" cy="2092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90" y="3988489"/>
            <a:ext cx="2687784" cy="2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052516" y="458800"/>
            <a:ext cx="410023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rebuchet MS" charset="0"/>
                <a:ea typeface="Trebuchet MS" charset="0"/>
                <a:cs typeface="Trebuchet MS" charset="0"/>
              </a:rPr>
              <a:t>Key Achievement </a:t>
            </a:r>
            <a:endParaRPr lang="id-ID" sz="3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448926"/>
            <a:ext cx="8562689" cy="40907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25647" y="1312295"/>
            <a:ext cx="1126635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159 QP (Qualification Pack) &amp; NOSs (National occupation Standards)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30 QP’s Content developed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2372 Certified Trainers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1013 Training Partners having over 4013 Centers across the country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8.04L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+ trainees have been trained under various programs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1790 Certified Assessors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ESSCI 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developed effective process for Quality &amp; Transparent Assessment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13 Center 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of Excellence (</a:t>
            </a:r>
            <a:r>
              <a:rPr lang="en-US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TOTs &amp; TOAs</a:t>
            </a:r>
            <a:endParaRPr lang="en-US" alt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145 Industry Experts empaneled as SMEs</a:t>
            </a:r>
            <a:endParaRPr lang="en-US" alt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International alignment for </a:t>
            </a:r>
            <a:r>
              <a:rPr lang="en-US" alt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Transnational Qualification Packs</a:t>
            </a:r>
            <a:endParaRPr lang="en-US" alt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471" y="2325390"/>
            <a:ext cx="5428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200" b="1" dirty="0" smtClean="0">
                <a:ea typeface="Calibri"/>
                <a:cs typeface="Times New Roman"/>
              </a:rPr>
              <a:t>Thank You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smtClean="0">
                <a:ea typeface="Calibri"/>
                <a:cs typeface="Times New Roman"/>
              </a:rPr>
              <a:t>bala@essc-india.org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23627"/>
            <a:ext cx="12192000" cy="384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150" y="289775"/>
            <a:ext cx="1270925" cy="101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36" y="394094"/>
            <a:ext cx="152399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625516" y="6207675"/>
            <a:ext cx="8562689" cy="6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3015" y="469317"/>
            <a:ext cx="8933579" cy="70701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National Policy for SDE 2015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17" y="4240248"/>
            <a:ext cx="3598782" cy="127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823" y="4256157"/>
            <a:ext cx="3423185" cy="12769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29543" y="1370792"/>
            <a:ext cx="4571419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rgbClr val="C00000"/>
                </a:solidFill>
              </a:rPr>
              <a:t>Skilling on a large Scale </a:t>
            </a:r>
            <a:r>
              <a:rPr lang="en-IN" sz="1600" dirty="0">
                <a:solidFill>
                  <a:srgbClr val="002060"/>
                </a:solidFill>
              </a:rPr>
              <a:t>at </a:t>
            </a:r>
            <a:r>
              <a:rPr lang="en-IN" sz="1600" b="1" dirty="0">
                <a:solidFill>
                  <a:srgbClr val="0070C0"/>
                </a:solidFill>
              </a:rPr>
              <a:t>Speed with high Standards</a:t>
            </a:r>
            <a:r>
              <a:rPr lang="en-IN" sz="1600" dirty="0">
                <a:solidFill>
                  <a:srgbClr val="002060"/>
                </a:solidFill>
              </a:rPr>
              <a:t> and to promote </a:t>
            </a:r>
            <a:r>
              <a:rPr lang="en-IN" sz="1600" dirty="0" smtClean="0">
                <a:solidFill>
                  <a:srgbClr val="002060"/>
                </a:solidFill>
              </a:rPr>
              <a:t>a 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</a:rPr>
              <a:t>culture of innovation based entrepreneurship </a:t>
            </a:r>
            <a:r>
              <a:rPr lang="en-IN" sz="1600" dirty="0">
                <a:solidFill>
                  <a:srgbClr val="002060"/>
                </a:solidFill>
              </a:rPr>
              <a:t>to ensure </a:t>
            </a:r>
            <a:r>
              <a:rPr lang="en-IN" sz="1600" b="1" dirty="0">
                <a:solidFill>
                  <a:srgbClr val="C00000"/>
                </a:solidFill>
              </a:rPr>
              <a:t>Sustainable livelihoods </a:t>
            </a:r>
            <a:r>
              <a:rPr lang="en-IN" sz="1600" dirty="0">
                <a:solidFill>
                  <a:srgbClr val="002060"/>
                </a:solidFill>
              </a:rPr>
              <a:t>for all citizens in the country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6647" t="39062" r="30307" b="35742"/>
          <a:stretch/>
        </p:blipFill>
        <p:spPr>
          <a:xfrm>
            <a:off x="7463419" y="2922923"/>
            <a:ext cx="4537543" cy="131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43" y="4362143"/>
            <a:ext cx="4571419" cy="110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27196" t="36914" r="29539" b="48047"/>
          <a:stretch/>
        </p:blipFill>
        <p:spPr>
          <a:xfrm>
            <a:off x="413931" y="5660214"/>
            <a:ext cx="5629275" cy="1100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889" y="5638782"/>
            <a:ext cx="5357812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24677" t="18204" r="22112" b="20883"/>
          <a:stretch/>
        </p:blipFill>
        <p:spPr>
          <a:xfrm>
            <a:off x="1806864" y="1303396"/>
            <a:ext cx="4193917" cy="2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1575" y="469317"/>
            <a:ext cx="9169775" cy="70701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Ministry of Skill Development                            &amp; Entrepreneurship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16" y="6346117"/>
            <a:ext cx="8562689" cy="511883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1" y="1397462"/>
            <a:ext cx="11915641" cy="50604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762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1575" y="469317"/>
            <a:ext cx="8933579" cy="70701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Skill Development Ecosystem in INDIA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Callout 2"/>
          <p:cNvSpPr/>
          <p:nvPr/>
        </p:nvSpPr>
        <p:spPr>
          <a:xfrm>
            <a:off x="0" y="3247834"/>
            <a:ext cx="1631575" cy="737505"/>
          </a:xfrm>
          <a:prstGeom prst="rightArrowCallout">
            <a:avLst/>
          </a:prstGeom>
          <a:solidFill>
            <a:srgbClr val="940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/>
              <a:t>Common Norms</a:t>
            </a:r>
            <a:endParaRPr lang="en-IN" sz="1600" dirty="0"/>
          </a:p>
        </p:txBody>
      </p:sp>
      <p:sp>
        <p:nvSpPr>
          <p:cNvPr id="9" name="Right Arrow Callout 8"/>
          <p:cNvSpPr/>
          <p:nvPr/>
        </p:nvSpPr>
        <p:spPr>
          <a:xfrm>
            <a:off x="-18204" y="4057651"/>
            <a:ext cx="1649779" cy="700488"/>
          </a:xfrm>
          <a:prstGeom prst="rightArrowCallout">
            <a:avLst/>
          </a:prstGeom>
          <a:solidFill>
            <a:srgbClr val="940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NSQF</a:t>
            </a:r>
            <a:endParaRPr lang="en-IN" dirty="0"/>
          </a:p>
        </p:txBody>
      </p:sp>
      <p:sp>
        <p:nvSpPr>
          <p:cNvPr id="10" name="Right Arrow Callout 9"/>
          <p:cNvSpPr/>
          <p:nvPr/>
        </p:nvSpPr>
        <p:spPr>
          <a:xfrm>
            <a:off x="10372" y="4811500"/>
            <a:ext cx="1621203" cy="645185"/>
          </a:xfrm>
          <a:prstGeom prst="rightArrowCallout">
            <a:avLst/>
          </a:prstGeom>
          <a:solidFill>
            <a:srgbClr val="940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NQAF</a:t>
            </a:r>
            <a:endParaRPr lang="en-IN" dirty="0"/>
          </a:p>
        </p:txBody>
      </p:sp>
      <p:sp>
        <p:nvSpPr>
          <p:cNvPr id="11" name="Right Arrow Callout 10"/>
          <p:cNvSpPr/>
          <p:nvPr/>
        </p:nvSpPr>
        <p:spPr>
          <a:xfrm>
            <a:off x="24660" y="5527148"/>
            <a:ext cx="1606915" cy="739071"/>
          </a:xfrm>
          <a:prstGeom prst="rightArrowCallout">
            <a:avLst/>
          </a:prstGeom>
          <a:solidFill>
            <a:srgbClr val="940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NSRD</a:t>
            </a:r>
            <a:endParaRPr lang="en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642" y="6346117"/>
            <a:ext cx="8514563" cy="511883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1507200" y="1378857"/>
            <a:ext cx="9627160" cy="505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1575" y="469317"/>
            <a:ext cx="8933579" cy="70701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How SSC 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16" y="6346117"/>
            <a:ext cx="8562689" cy="51188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358900"/>
            <a:ext cx="874871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1575" y="469317"/>
            <a:ext cx="8933579" cy="70701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NSQF Level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50"/>
            <a:ext cx="1631575" cy="9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360" y="45880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16" y="6346117"/>
            <a:ext cx="8562689" cy="511883"/>
          </a:xfrm>
          <a:prstGeom prst="rect">
            <a:avLst/>
          </a:prstGeom>
        </p:spPr>
      </p:pic>
      <p:pic>
        <p:nvPicPr>
          <p:cNvPr id="4098" name="Picture 2" descr="Image result for nsqf le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7" y="1283266"/>
            <a:ext cx="9859033" cy="554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59819"/>
            <a:ext cx="6896986" cy="671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/>
              <a:t>Electronics Manufacturing </a:t>
            </a:r>
            <a:r>
              <a:rPr lang="en-US" sz="5400" dirty="0"/>
              <a:t>Work Flow</a:t>
            </a:r>
            <a:endParaRPr lang="en-IN" sz="3200" b="1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6323435"/>
              </p:ext>
            </p:extLst>
          </p:nvPr>
        </p:nvGraphicFramePr>
        <p:xfrm>
          <a:off x="12879" y="1611715"/>
          <a:ext cx="12192000" cy="4129554"/>
        </p:xfrm>
        <a:graphic>
          <a:graphicData uri="http://schemas.openxmlformats.org/drawingml/2006/table">
            <a:tbl>
              <a:tblPr/>
              <a:tblGrid>
                <a:gridCol w="21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62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14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2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19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14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69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69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430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6956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007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642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8430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93524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35387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6426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R&amp;D and Engineering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Documentation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Materials Management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Vendor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 Development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PCB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Assembly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PCB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Inspection &amp; 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Climatic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Cardboard/Wooden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Package-Crate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Fabrication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Dispatch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Shipment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Documentation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Electrical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 Fabrication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Electrical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Inspection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Marketing Management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Production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 Control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Stores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Production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 Planning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Cable/Cable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Harness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Assembly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Cable/Cable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Harness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Inspection &amp; 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System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Assembly &amp;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Burn-In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Main Equipment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and Accessories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Packing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Sales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and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Dispatch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Mechanical fabrication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Inspection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Project/System Management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Standards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Procurement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Out Sourcing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Box/Card Cage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Cabinet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Assembly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Box/Card Cage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Cabinet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Inspection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EMI/EMC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Testing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Equipment/Packing Case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Marking/Labelling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Billing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882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62" marR="4362" marT="4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2" marR="4362" marT="4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42"/>
          <a:stretch/>
        </p:blipFill>
        <p:spPr>
          <a:xfrm>
            <a:off x="12880" y="6224337"/>
            <a:ext cx="12175326" cy="6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84"/>
          <a:stretch/>
        </p:blipFill>
        <p:spPr>
          <a:xfrm>
            <a:off x="304800" y="6448926"/>
            <a:ext cx="11883405" cy="4090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1814" y="74107"/>
            <a:ext cx="5611110" cy="671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/>
              <a:t>Qualification Packs Developed</a:t>
            </a:r>
            <a:endParaRPr lang="en-IN" sz="3200" b="1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45531"/>
            <a:ext cx="1315678" cy="78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23" y="88730"/>
            <a:ext cx="936856" cy="7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0201968"/>
              </p:ext>
            </p:extLst>
          </p:nvPr>
        </p:nvGraphicFramePr>
        <p:xfrm>
          <a:off x="2661722" y="1278784"/>
          <a:ext cx="7169559" cy="5234310"/>
        </p:xfrm>
        <a:graphic>
          <a:graphicData uri="http://schemas.openxmlformats.org/drawingml/2006/table">
            <a:tbl>
              <a:tblPr/>
              <a:tblGrid>
                <a:gridCol w="190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Department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QPs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Design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(13QPs)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Product/System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65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Manufacturing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(62QPs)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Procurement Material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Inwards Goods Inspection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Production Planning &amp; Control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Mechanical Fabrication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PCB Assembly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PCB Assembly Inspection &amp; Testing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Electronics Assembly &amp; Wiring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System Integration Testing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Plant Maintenance &amp;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342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Sales &amp; After </a:t>
                      </a:r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Sales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(39QPs)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Installation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Repair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3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Process </a:t>
                      </a:r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Lines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(33QPs)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Passive Component Manufacture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Active Component Design &amp; Encapsulation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PCB Design &amp; Fabrication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8113</TotalTime>
  <Words>674</Words>
  <Application>Microsoft Office PowerPoint</Application>
  <PresentationFormat>Widescreen</PresentationFormat>
  <Paragraphs>326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Berlin</vt:lpstr>
      <vt:lpstr>Stake Holders Meeting 17th Jan, 2017</vt:lpstr>
      <vt:lpstr>Skill India</vt:lpstr>
      <vt:lpstr>National Policy for SDE 2015</vt:lpstr>
      <vt:lpstr>Ministry of Skill Development                            &amp; Entrepreneurship</vt:lpstr>
      <vt:lpstr>Skill Development Ecosystem in INDIA</vt:lpstr>
      <vt:lpstr>How SSC Works</vt:lpstr>
      <vt:lpstr>NSQF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Skilling in Higher Education   - Concept Note</dc:title>
  <dc:creator>Srinivas A N</dc:creator>
  <cp:lastModifiedBy>hp</cp:lastModifiedBy>
  <cp:revision>300</cp:revision>
  <dcterms:created xsi:type="dcterms:W3CDTF">2016-06-09T13:28:14Z</dcterms:created>
  <dcterms:modified xsi:type="dcterms:W3CDTF">2018-01-17T08:45:56Z</dcterms:modified>
</cp:coreProperties>
</file>