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0" r:id="rId2"/>
    <p:sldId id="407" r:id="rId3"/>
    <p:sldId id="418" r:id="rId4"/>
    <p:sldId id="422" r:id="rId5"/>
    <p:sldId id="423" r:id="rId6"/>
    <p:sldId id="424" r:id="rId7"/>
    <p:sldId id="425" r:id="rId8"/>
    <p:sldId id="419" r:id="rId9"/>
    <p:sldId id="420" r:id="rId10"/>
    <p:sldId id="421" r:id="rId11"/>
    <p:sldId id="415" r:id="rId12"/>
    <p:sldId id="426" r:id="rId13"/>
    <p:sldId id="327" r:id="rId14"/>
  </p:sldIdLst>
  <p:sldSz cx="8961438" cy="6721475"/>
  <p:notesSz cx="6797675" cy="9926638"/>
  <p:custDataLst>
    <p:tags r:id="rId17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17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unabha" initials="a" lastIdx="2" clrIdx="0"/>
  <p:cmAuthor id="1" name="Mohit Sharma" initials="MS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5262"/>
    <a:srgbClr val="F66075"/>
    <a:srgbClr val="FA5464"/>
    <a:srgbClr val="F5334F"/>
    <a:srgbClr val="F7536A"/>
    <a:srgbClr val="F98797"/>
    <a:srgbClr val="F42442"/>
    <a:srgbClr val="395BEB"/>
    <a:srgbClr val="F79FDA"/>
    <a:srgbClr val="F5A1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00"/>
  </p:normalViewPr>
  <p:slideViewPr>
    <p:cSldViewPr snapToGrid="0">
      <p:cViewPr varScale="1">
        <p:scale>
          <a:sx n="69" d="100"/>
          <a:sy n="69" d="100"/>
        </p:scale>
        <p:origin x="1476" y="48"/>
      </p:cViewPr>
      <p:guideLst>
        <p:guide orient="horz" pos="2117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694" y="-102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sz="1600" dirty="0"/>
              <a:t>% of trained technicians in the formal</a:t>
            </a:r>
            <a:r>
              <a:rPr lang="en-IN" sz="1600" baseline="0" dirty="0"/>
              <a:t> and informal sector</a:t>
            </a:r>
            <a:endParaRPr lang="en-IN" sz="1600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Formal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RAC</c:v>
                </c:pt>
                <c:pt idx="1">
                  <c:v>MAC</c:v>
                </c:pt>
                <c:pt idx="2">
                  <c:v>CAC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>
                  <c:v>0.54900000000000004</c:v>
                </c:pt>
                <c:pt idx="1">
                  <c:v>0.50700000000000001</c:v>
                </c:pt>
                <c:pt idx="2">
                  <c:v>0.57799999999999996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94-4936-BA45-73848BA45D2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Informal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RAC</c:v>
                </c:pt>
                <c:pt idx="1">
                  <c:v>MAC</c:v>
                </c:pt>
                <c:pt idx="2">
                  <c:v>CAC</c:v>
                </c:pt>
              </c:strCache>
            </c:strRef>
          </c:cat>
          <c:val>
            <c:numRef>
              <c:f>Sheet1!$C$2:$C$4</c:f>
              <c:numCache>
                <c:formatCode>0.00%</c:formatCode>
                <c:ptCount val="3"/>
                <c:pt idx="0">
                  <c:v>0.28899999999999998</c:v>
                </c:pt>
                <c:pt idx="1">
                  <c:v>0.17499999999999999</c:v>
                </c:pt>
                <c:pt idx="2" formatCode="0%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94-4936-BA45-73848BA45D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3025792"/>
        <c:axId val="93036544"/>
      </c:barChart>
      <c:catAx>
        <c:axId val="93025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036544"/>
        <c:crossesAt val="0"/>
        <c:auto val="1"/>
        <c:lblAlgn val="ctr"/>
        <c:lblOffset val="100"/>
        <c:noMultiLvlLbl val="0"/>
      </c:catAx>
      <c:valAx>
        <c:axId val="93036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025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sz="1600" dirty="0">
                <a:latin typeface="Arial (Headings)"/>
              </a:rPr>
              <a:t>Good</a:t>
            </a:r>
            <a:r>
              <a:rPr lang="en-IN" sz="1600" baseline="0" dirty="0">
                <a:latin typeface="Arial (Headings)"/>
              </a:rPr>
              <a:t> Service Practices followed by technicians in all sectors </a:t>
            </a:r>
            <a:endParaRPr lang="en-IN" sz="1600" dirty="0">
              <a:latin typeface="Arial (Headings)"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RAC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Leak testing</c:v>
                </c:pt>
                <c:pt idx="1">
                  <c:v>Calibrated charging</c:v>
                </c:pt>
                <c:pt idx="2">
                  <c:v>Brazing/flaring</c:v>
                </c:pt>
                <c:pt idx="3">
                  <c:v>Flushing without refrigerant</c:v>
                </c:pt>
                <c:pt idx="4">
                  <c:v>Recovery of refrigerant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0.93103448275862066</c:v>
                </c:pt>
                <c:pt idx="1">
                  <c:v>0.51724137931034486</c:v>
                </c:pt>
                <c:pt idx="2">
                  <c:v>0.71551724137931039</c:v>
                </c:pt>
                <c:pt idx="3">
                  <c:v>0.33189655172413807</c:v>
                </c:pt>
                <c:pt idx="4">
                  <c:v>0.44396551724137934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AA-4F62-8BEB-51CCF3F100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Leak testing</c:v>
                </c:pt>
                <c:pt idx="1">
                  <c:v>Calibrated charging</c:v>
                </c:pt>
                <c:pt idx="2">
                  <c:v>Brazing/flaring</c:v>
                </c:pt>
                <c:pt idx="3">
                  <c:v>Flushing without refrigerant</c:v>
                </c:pt>
                <c:pt idx="4">
                  <c:v>Recovery of refrigerant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0.92274678111587982</c:v>
                </c:pt>
                <c:pt idx="1">
                  <c:v>0.57939914163090134</c:v>
                </c:pt>
                <c:pt idx="2">
                  <c:v>0.66952789699570836</c:v>
                </c:pt>
                <c:pt idx="3">
                  <c:v>0.41201716738197441</c:v>
                </c:pt>
                <c:pt idx="4">
                  <c:v>8.5836909871244677E-2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AA-4F62-8BEB-51CCF3F100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Leak testing</c:v>
                </c:pt>
                <c:pt idx="1">
                  <c:v>Calibrated charging</c:v>
                </c:pt>
                <c:pt idx="2">
                  <c:v>Brazing/flaring</c:v>
                </c:pt>
                <c:pt idx="3">
                  <c:v>Flushing without refrigerant</c:v>
                </c:pt>
                <c:pt idx="4">
                  <c:v>Recovery of refrigerant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0.88700564971751417</c:v>
                </c:pt>
                <c:pt idx="1">
                  <c:v>0.51412429378531077</c:v>
                </c:pt>
                <c:pt idx="2">
                  <c:v>0.67796610169491522</c:v>
                </c:pt>
                <c:pt idx="3">
                  <c:v>0.38418079096045232</c:v>
                </c:pt>
                <c:pt idx="4">
                  <c:v>0.2542372881355931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AAA-4F62-8BEB-51CCF3F100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6782976"/>
        <c:axId val="97550720"/>
      </c:barChart>
      <c:catAx>
        <c:axId val="967829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550720"/>
        <c:crosses val="autoZero"/>
        <c:auto val="1"/>
        <c:lblAlgn val="ctr"/>
        <c:lblOffset val="100"/>
        <c:noMultiLvlLbl val="0"/>
      </c:catAx>
      <c:valAx>
        <c:axId val="975507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782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9769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gray">
          <a:xfrm>
            <a:off x="488950" y="620713"/>
            <a:ext cx="5826125" cy="4368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sz="quarter" idx="3"/>
          </p:nvPr>
        </p:nvSpPr>
        <p:spPr bwMode="gray">
          <a:xfrm>
            <a:off x="550471" y="5333978"/>
            <a:ext cx="5792745" cy="1238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gray">
          <a:xfrm>
            <a:off x="6066383" y="9545175"/>
            <a:ext cx="539269" cy="185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3078A54-53A5-4610-BA4F-A7A359C8C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128" name="doc id"/>
          <p:cNvSpPr>
            <a:spLocks noGrp="1" noChangeArrowheads="1"/>
          </p:cNvSpPr>
          <p:nvPr>
            <p:ph type="ftr" sz="quarter" idx="4"/>
          </p:nvPr>
        </p:nvSpPr>
        <p:spPr bwMode="gray">
          <a:xfrm>
            <a:off x="6308013" y="111357"/>
            <a:ext cx="297638" cy="122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6065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117475" indent="-115888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▪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300038" indent="-180975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427038" indent="-125413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Font typeface="Arial" charset="0"/>
      <a:buChar char="▫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542925" indent="-114300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89000"/>
      <a:buFont typeface="Arial" charset="0"/>
      <a:buChar char="-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8EE2E4-33EA-40C2-AA17-C629A5D24ADC}" type="slidenum">
              <a:rPr lang="en-GB" smtClean="0">
                <a:cs typeface="Arial" charset="0"/>
              </a:rPr>
              <a:pPr/>
              <a:t>0</a:t>
            </a:fld>
            <a:endParaRPr lang="en-GB">
              <a:cs typeface="Arial" charset="0"/>
            </a:endParaRPr>
          </a:p>
        </p:txBody>
      </p:sp>
      <p:sp>
        <p:nvSpPr>
          <p:cNvPr id="16386" name="Rectangle 9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>
          <a:xfrm>
            <a:off x="550471" y="5333978"/>
            <a:ext cx="5792745" cy="246221"/>
          </a:xfrm>
        </p:spPr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4338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Trained versus trained comparison– with GSPs (within the informal sector only)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078A54-53A5-4610-BA4F-A7A359C8C783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374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50471" y="5333979"/>
            <a:ext cx="5792745" cy="247726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078A54-53A5-4610-BA4F-A7A359C8C783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461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c id"/>
          <p:cNvSpPr txBox="1">
            <a:spLocks noChangeArrowheads="1"/>
          </p:cNvSpPr>
          <p:nvPr/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>
              <a:defRPr/>
            </a:pPr>
            <a:endParaRPr lang="en-GB">
              <a:cs typeface="+mn-cs"/>
            </a:endParaRPr>
          </a:p>
        </p:txBody>
      </p:sp>
      <p:grpSp>
        <p:nvGrpSpPr>
          <p:cNvPr id="5" name="McK Title Elements"/>
          <p:cNvGrpSpPr>
            <a:grpSpLocks/>
          </p:cNvGrpSpPr>
          <p:nvPr/>
        </p:nvGrpSpPr>
        <p:grpSpPr bwMode="auto">
          <a:xfrm>
            <a:off x="0" y="0"/>
            <a:ext cx="8958263" cy="6723063"/>
            <a:chOff x="0" y="0"/>
            <a:chExt cx="5643" cy="4235"/>
          </a:xfrm>
        </p:grpSpPr>
        <p:sp>
          <p:nvSpPr>
            <p:cNvPr id="6" name="McK Document type" hidden="1"/>
            <p:cNvSpPr txBox="1">
              <a:spLocks noChangeArrowheads="1"/>
            </p:cNvSpPr>
            <p:nvPr userDrawn="1"/>
          </p:nvSpPr>
          <p:spPr bwMode="auto">
            <a:xfrm>
              <a:off x="1663" y="3108"/>
              <a:ext cx="310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b">
              <a:spAutoFit/>
            </a:bodyPr>
            <a:lstStyle/>
            <a:p>
              <a:pPr>
                <a:defRPr/>
              </a:pPr>
              <a:r>
                <a:rPr lang="en-GB" sz="1400">
                  <a:cs typeface="+mn-cs"/>
                </a:rPr>
                <a:t>Document type</a:t>
              </a:r>
            </a:p>
          </p:txBody>
        </p:sp>
        <p:sp>
          <p:nvSpPr>
            <p:cNvPr id="7" name="McK Date" hidden="1"/>
            <p:cNvSpPr txBox="1">
              <a:spLocks noChangeArrowheads="1"/>
            </p:cNvSpPr>
            <p:nvPr userDrawn="1"/>
          </p:nvSpPr>
          <p:spPr bwMode="auto">
            <a:xfrm>
              <a:off x="1663" y="3275"/>
              <a:ext cx="310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GB" sz="1400">
                  <a:cs typeface="+mn-cs"/>
                </a:rPr>
                <a:t>Date</a:t>
              </a:r>
            </a:p>
          </p:txBody>
        </p:sp>
        <p:sp>
          <p:nvSpPr>
            <p:cNvPr id="8" name="McK Disclaimer" hidden="1"/>
            <p:cNvSpPr>
              <a:spLocks noChangeArrowheads="1"/>
            </p:cNvSpPr>
            <p:nvPr userDrawn="1"/>
          </p:nvSpPr>
          <p:spPr bwMode="auto">
            <a:xfrm>
              <a:off x="1663" y="3714"/>
              <a:ext cx="277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b">
              <a:spAutoFit/>
            </a:bodyPr>
            <a:lstStyle/>
            <a:p>
              <a:pPr defTabSz="804863" eaLnBrk="0" hangingPunct="0">
                <a:defRPr/>
              </a:pPr>
              <a:r>
                <a:rPr lang="en-GB" sz="800">
                  <a:cs typeface="+mn-cs"/>
                </a:rPr>
                <a:t>CONFIDENTIAL AND PROPRIETARY</a:t>
              </a:r>
            </a:p>
            <a:p>
              <a:pPr defTabSz="804863" eaLnBrk="0" hangingPunct="0">
                <a:defRPr/>
              </a:pPr>
              <a:r>
                <a:rPr lang="en-GB" sz="800">
                  <a:cs typeface="+mn-cs"/>
                </a:rPr>
                <a:t>Any use of this material without specific permission of McKinsey &amp; Company is strictly prohibited</a:t>
              </a:r>
            </a:p>
          </p:txBody>
        </p:sp>
        <p:sp>
          <p:nvSpPr>
            <p:cNvPr id="9" name="TitleBottomPlaceholder" hidden="1"/>
            <p:cNvSpPr>
              <a:spLocks noChangeArrowheads="1"/>
            </p:cNvSpPr>
            <p:nvPr userDrawn="1"/>
          </p:nvSpPr>
          <p:spPr bwMode="auto">
            <a:xfrm>
              <a:off x="0" y="1410"/>
              <a:ext cx="1382" cy="2825"/>
            </a:xfrm>
            <a:prstGeom prst="rect">
              <a:avLst/>
            </a:prstGeom>
            <a:solidFill>
              <a:srgbClr val="0065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0" name="TitleTopPlaceholder" hidden="1"/>
            <p:cNvSpPr>
              <a:spLocks noChangeArrowheads="1"/>
            </p:cNvSpPr>
            <p:nvPr userDrawn="1"/>
          </p:nvSpPr>
          <p:spPr bwMode="auto">
            <a:xfrm>
              <a:off x="0" y="0"/>
              <a:ext cx="1382" cy="1410"/>
            </a:xfrm>
            <a:prstGeom prst="rect">
              <a:avLst/>
            </a:prstGeom>
            <a:solidFill>
              <a:srgbClr val="91A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1" name="Rectangle 1189" hidden="1"/>
            <p:cNvSpPr>
              <a:spLocks noChangeArrowheads="1"/>
            </p:cNvSpPr>
            <p:nvPr userDrawn="1"/>
          </p:nvSpPr>
          <p:spPr bwMode="auto">
            <a:xfrm>
              <a:off x="0" y="0"/>
              <a:ext cx="5643" cy="4234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</p:grpSp>
      <p:pic>
        <p:nvPicPr>
          <p:cNvPr id="12" name="TitleBottomBarBW" hidden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73913" y="6443663"/>
            <a:ext cx="1636712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640013" y="2133600"/>
            <a:ext cx="4935537" cy="487363"/>
          </a:xfrm>
        </p:spPr>
        <p:txBody>
          <a:bodyPr/>
          <a:lstStyle>
            <a:lvl1pPr>
              <a:defRPr sz="3200" b="0"/>
            </a:lvl1pPr>
          </a:lstStyle>
          <a:p>
            <a:r>
              <a:rPr lang="en-GB"/>
              <a:t>Click to edit Master title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640013" y="3867150"/>
            <a:ext cx="4935537" cy="212725"/>
          </a:xfrm>
        </p:spPr>
        <p:txBody>
          <a:bodyPr>
            <a:spAutoFit/>
          </a:bodyPr>
          <a:lstStyle>
            <a:lvl1pPr>
              <a:defRPr sz="1400"/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84596-0964-4F41-BEAE-C9C39E50CE7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3363" y="230188"/>
            <a:ext cx="2154237" cy="294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063" y="230188"/>
            <a:ext cx="6311900" cy="294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FE4F5-226A-4CED-9F7E-82178870890D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CC045-4D92-429D-BDDC-C845C4E146EF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025" y="4319588"/>
            <a:ext cx="7616825" cy="1335087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025" y="2849563"/>
            <a:ext cx="7616825" cy="14700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09BC1-480C-490B-8C7E-0A8D35E08CFC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2563" y="1951038"/>
            <a:ext cx="2074862" cy="1222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9825" y="1951038"/>
            <a:ext cx="2074863" cy="1222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2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775CF-158E-4EC8-8600-0D936A622FB5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675" y="269875"/>
            <a:ext cx="8066088" cy="11191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675" y="1504950"/>
            <a:ext cx="3959225" cy="6270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675" y="2132013"/>
            <a:ext cx="3959225" cy="3871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2950" y="1504950"/>
            <a:ext cx="3960813" cy="6270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2950" y="2132013"/>
            <a:ext cx="3960813" cy="3871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2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19051-54CD-4C95-AA72-DF18160F5BD7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2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ECABF-F5A4-45CD-9E7C-6672093DA03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6EA01-451D-4861-97FF-1E0F336C0917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675" y="268288"/>
            <a:ext cx="2947988" cy="1138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3613" y="268288"/>
            <a:ext cx="5010150" cy="5735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7675" y="1406525"/>
            <a:ext cx="2947988" cy="4597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88AED-3D00-441E-9253-67625BDDC58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5775" y="4705350"/>
            <a:ext cx="5376863" cy="555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55775" y="600075"/>
            <a:ext cx="5376863" cy="4033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5775" y="5260975"/>
            <a:ext cx="5376863" cy="788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6DA3B-531C-4FE0-B321-6B25A371A525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McK 2. Slide Title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30188"/>
            <a:ext cx="86185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76" name="McK 1. On-page tracker" hidden="1"/>
          <p:cNvSpPr>
            <a:spLocks noChangeArrowheads="1"/>
          </p:cNvSpPr>
          <p:nvPr/>
        </p:nvSpPr>
        <p:spPr bwMode="auto">
          <a:xfrm>
            <a:off x="119063" y="26988"/>
            <a:ext cx="8509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GB" sz="1400">
                <a:solidFill>
                  <a:srgbClr val="808080"/>
                </a:solidFill>
                <a:cs typeface="+mn-cs"/>
              </a:rPr>
              <a:t>TRACKER</a:t>
            </a:r>
          </a:p>
        </p:txBody>
      </p:sp>
      <p:sp>
        <p:nvSpPr>
          <p:cNvPr id="1032" name="McK 3. Unit of measure" hidden="1"/>
          <p:cNvSpPr txBox="1">
            <a:spLocks noChangeArrowheads="1"/>
          </p:cNvSpPr>
          <p:nvPr/>
        </p:nvSpPr>
        <p:spPr bwMode="auto">
          <a:xfrm>
            <a:off x="119063" y="531813"/>
            <a:ext cx="3656012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895350">
              <a:defRPr/>
            </a:pPr>
            <a:r>
              <a:rPr lang="en-GB" sz="1400">
                <a:solidFill>
                  <a:srgbClr val="808080"/>
                </a:solidFill>
                <a:cs typeface="+mn-cs"/>
              </a:rPr>
              <a:t>Unit of measure</a:t>
            </a:r>
          </a:p>
        </p:txBody>
      </p:sp>
      <p:grpSp>
        <p:nvGrpSpPr>
          <p:cNvPr id="1030" name="McK Slide Elements"/>
          <p:cNvGrpSpPr>
            <a:grpSpLocks/>
          </p:cNvGrpSpPr>
          <p:nvPr userDrawn="1"/>
        </p:nvGrpSpPr>
        <p:grpSpPr bwMode="auto">
          <a:xfrm>
            <a:off x="119063" y="6080125"/>
            <a:ext cx="8548687" cy="508000"/>
            <a:chOff x="75" y="3830"/>
            <a:chExt cx="5385" cy="320"/>
          </a:xfrm>
        </p:grpSpPr>
        <p:sp>
          <p:nvSpPr>
            <p:cNvPr id="1151" name="McK 4. Footnote" hidden="1"/>
            <p:cNvSpPr txBox="1">
              <a:spLocks noChangeArrowheads="1"/>
            </p:cNvSpPr>
            <p:nvPr userDrawn="1"/>
          </p:nvSpPr>
          <p:spPr bwMode="auto">
            <a:xfrm>
              <a:off x="75" y="3830"/>
              <a:ext cx="538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b">
              <a:spAutoFit/>
            </a:bodyPr>
            <a:lstStyle/>
            <a:p>
              <a:pPr marL="104775" indent="-104775" defTabSz="895350">
                <a:defRPr/>
              </a:pPr>
              <a:r>
                <a:rPr lang="en-GB" sz="1000">
                  <a:cs typeface="+mn-cs"/>
                </a:rPr>
                <a:t>1 Footnote</a:t>
              </a:r>
            </a:p>
          </p:txBody>
        </p:sp>
        <p:sp>
          <p:nvSpPr>
            <p:cNvPr id="1154" name="McK 5. Source" hidden="1"/>
            <p:cNvSpPr>
              <a:spLocks noChangeArrowheads="1"/>
            </p:cNvSpPr>
            <p:nvPr userDrawn="1"/>
          </p:nvSpPr>
          <p:spPr bwMode="auto">
            <a:xfrm>
              <a:off x="75" y="4054"/>
              <a:ext cx="43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609600" indent="-609600" defTabSz="895350">
                <a:tabLst>
                  <a:tab pos="612775" algn="l"/>
                </a:tabLst>
                <a:defRPr/>
              </a:pPr>
              <a:r>
                <a:rPr lang="en-GB" sz="1000">
                  <a:solidFill>
                    <a:srgbClr val="000000"/>
                  </a:solidFill>
                  <a:cs typeface="+mn-cs"/>
                </a:rPr>
                <a:t>SOURCE: Source</a:t>
              </a:r>
            </a:p>
          </p:txBody>
        </p:sp>
      </p:grpSp>
      <p:grpSp>
        <p:nvGrpSpPr>
          <p:cNvPr id="1031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037" name="AutoShape 249" hidden="1"/>
            <p:cNvCxnSpPr>
              <a:cxnSpLocks noChangeShapeType="1"/>
              <a:stCxn id="1274" idx="4"/>
              <a:endCxn id="1274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274" name="AutoShape 250" hidden="1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18288" anchor="b">
              <a:spAutoFit/>
            </a:bodyPr>
            <a:lstStyle/>
            <a:p>
              <a:pPr>
                <a:defRPr/>
              </a:pPr>
              <a:r>
                <a:rPr lang="en-GB" sz="1600" b="1">
                  <a:cs typeface="+mn-cs"/>
                </a:rPr>
                <a:t>Title</a:t>
              </a:r>
            </a:p>
            <a:p>
              <a:pPr>
                <a:defRPr/>
              </a:pPr>
              <a:r>
                <a:rPr lang="en-GB" sz="1600">
                  <a:solidFill>
                    <a:srgbClr val="808080"/>
                  </a:solidFill>
                  <a:cs typeface="+mn-cs"/>
                </a:rPr>
                <a:t>Unit of measure</a:t>
              </a:r>
            </a:p>
          </p:txBody>
        </p:sp>
      </p:grpSp>
      <p:sp>
        <p:nvSpPr>
          <p:cNvPr id="1304" name="Rectangle 28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45513" y="6435725"/>
            <a:ext cx="1952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ACC888E9-D250-4BD8-9C1C-41D08B3C270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1306" name="doc id"/>
          <p:cNvSpPr>
            <a:spLocks noChangeArrowheads="1"/>
          </p:cNvSpPr>
          <p:nvPr/>
        </p:nvSpPr>
        <p:spPr bwMode="auto">
          <a:xfrm>
            <a:off x="8081963" y="36513"/>
            <a:ext cx="6572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>
              <a:defRPr/>
            </a:pPr>
            <a:endParaRPr lang="en-US" sz="1000">
              <a:cs typeface="+mn-cs"/>
            </a:endParaRPr>
          </a:p>
        </p:txBody>
      </p:sp>
      <p:sp>
        <p:nvSpPr>
          <p:cNvPr id="1034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52563" y="1951038"/>
            <a:ext cx="4302125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312" name="SlideLogoSeparator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8418513" y="6403975"/>
            <a:ext cx="39687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pPr algn="r" defTabSz="895350">
              <a:defRPr/>
            </a:pPr>
            <a:r>
              <a:rPr lang="en-GB" sz="1200">
                <a:cs typeface="+mn-cs"/>
              </a:rPr>
              <a:t>|</a:t>
            </a:r>
          </a:p>
        </p:txBody>
      </p:sp>
      <p:pic>
        <p:nvPicPr>
          <p:cNvPr id="1036" name="Picture 2" descr="C:\Documents and Settings\Arunabha Ghosh\My Documents\Council on Energy, Environment and Water\ABC\Branding\CEEW logo - cropped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202613" y="0"/>
            <a:ext cx="7588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1" name="Picture 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-14927" y="6627813"/>
            <a:ext cx="8990013" cy="142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hf hdr="0" ftr="0" dt="0"/>
  <p:txStyles>
    <p:titleStyle>
      <a:lvl1pPr algn="l" defTabSz="895350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95350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0" fontAlgn="base" hangingPunct="0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fontAlgn="base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defTabSz="89535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6125" indent="-130175" algn="l" defTabSz="89535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1203325" indent="-130175" algn="l" defTabSz="895350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1660525" indent="-130175" algn="l" defTabSz="895350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2117725" indent="-130175" algn="l" defTabSz="895350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2574925" indent="-130175" algn="l" defTabSz="895350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54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 bwMode="gray">
          <a:xfrm>
            <a:off x="2313723" y="1329665"/>
            <a:ext cx="6644540" cy="1969770"/>
          </a:xfrm>
        </p:spPr>
        <p:txBody>
          <a:bodyPr/>
          <a:lstStyle/>
          <a:p>
            <a:r>
              <a:rPr lang="en-IN" sz="2400" b="1" dirty="0"/>
              <a:t>National Cooling Action Plan</a:t>
            </a:r>
            <a:br>
              <a:rPr lang="en-IN" sz="2400" b="1" dirty="0"/>
            </a:br>
            <a:br>
              <a:rPr lang="en-IN" sz="2400" b="1" dirty="0"/>
            </a:br>
            <a:r>
              <a:rPr lang="en-IN" sz="2400" b="1" i="1" dirty="0"/>
              <a:t>The Role of Servicing Sector</a:t>
            </a: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endParaRPr lang="en-IN" sz="1600" dirty="0"/>
          </a:p>
        </p:txBody>
      </p:sp>
      <p:sp>
        <p:nvSpPr>
          <p:cNvPr id="15362" name="TitleTopPlaceholder"/>
          <p:cNvSpPr>
            <a:spLocks noChangeArrowheads="1"/>
          </p:cNvSpPr>
          <p:nvPr/>
        </p:nvSpPr>
        <p:spPr bwMode="gray">
          <a:xfrm>
            <a:off x="0" y="0"/>
            <a:ext cx="2193925" cy="6721475"/>
          </a:xfrm>
          <a:prstGeom prst="rect">
            <a:avLst/>
          </a:prstGeom>
          <a:solidFill>
            <a:srgbClr val="29AAE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7"/>
          <p:cNvSpPr>
            <a:spLocks noChangeArrowheads="1"/>
          </p:cNvSpPr>
          <p:nvPr/>
        </p:nvSpPr>
        <p:spPr bwMode="gray">
          <a:xfrm>
            <a:off x="0" y="12700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57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2313723" y="3108762"/>
            <a:ext cx="6551730" cy="384720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dirty="0" err="1"/>
              <a:t>Dr.</a:t>
            </a:r>
            <a:r>
              <a:rPr lang="en-GB" dirty="0"/>
              <a:t> Vaibhav Chaturvedi</a:t>
            </a:r>
          </a:p>
          <a:p>
            <a:pPr marL="0" indent="0" eaLnBrk="1" hangingPunct="1">
              <a:buFontTx/>
              <a:buNone/>
            </a:pPr>
            <a:r>
              <a:rPr lang="en-GB" dirty="0"/>
              <a:t>Research Fellow</a:t>
            </a:r>
          </a:p>
          <a:p>
            <a:pPr marL="0" indent="0" eaLnBrk="1" hangingPunct="1">
              <a:buFontTx/>
              <a:buNone/>
            </a:pPr>
            <a:r>
              <a:rPr lang="en-GB" dirty="0"/>
              <a:t>Council on Energy, Environment and Water</a:t>
            </a:r>
          </a:p>
          <a:p>
            <a:pPr marL="0" indent="0" eaLnBrk="1" hangingPunct="1">
              <a:buFontTx/>
              <a:buNone/>
            </a:pPr>
            <a:r>
              <a:rPr lang="en-GB" dirty="0"/>
              <a:t>New Delhi, India</a:t>
            </a:r>
          </a:p>
          <a:p>
            <a:pPr marL="0" indent="0" eaLnBrk="1" hangingPunct="1">
              <a:buFontTx/>
              <a:buNone/>
            </a:pPr>
            <a:endParaRPr lang="en-GB" dirty="0"/>
          </a:p>
          <a:p>
            <a:pPr marL="0" indent="0" eaLnBrk="1" hangingPunct="1">
              <a:buFontTx/>
              <a:buNone/>
            </a:pPr>
            <a:endParaRPr lang="en-GB" dirty="0"/>
          </a:p>
          <a:p>
            <a:pPr marL="0" indent="0" eaLnBrk="1" hangingPunct="1">
              <a:buFontTx/>
              <a:buNone/>
            </a:pPr>
            <a:r>
              <a:rPr lang="en-US" dirty="0"/>
              <a:t>17</a:t>
            </a:r>
            <a:r>
              <a:rPr lang="en-US" baseline="30000" dirty="0"/>
              <a:t>th</a:t>
            </a:r>
            <a:r>
              <a:rPr lang="en-US" dirty="0"/>
              <a:t> January 2018</a:t>
            </a:r>
          </a:p>
          <a:p>
            <a:pPr marL="0" indent="0" eaLnBrk="1" hangingPunct="1">
              <a:buFontTx/>
              <a:buNone/>
            </a:pPr>
            <a:endParaRPr lang="en-US" dirty="0"/>
          </a:p>
          <a:p>
            <a:pPr marL="0" indent="0" eaLnBrk="1" hangingPunct="1">
              <a:buFontTx/>
              <a:buNone/>
            </a:pPr>
            <a:endParaRPr lang="en-US" dirty="0"/>
          </a:p>
          <a:p>
            <a:pPr marL="0" indent="0" eaLnBrk="1" hangingPunct="1">
              <a:buFontTx/>
              <a:buNone/>
            </a:pPr>
            <a:endParaRPr lang="en-US" dirty="0"/>
          </a:p>
          <a:p>
            <a:pPr marL="0" indent="0" eaLnBrk="1" hangingPunct="1">
              <a:buFontTx/>
              <a:buNone/>
            </a:pPr>
            <a:r>
              <a:rPr lang="en-US" dirty="0" err="1"/>
              <a:t>MoEFCC</a:t>
            </a:r>
            <a:r>
              <a:rPr lang="en-US"/>
              <a:t> stakeholder </a:t>
            </a:r>
            <a:r>
              <a:rPr lang="en-US" dirty="0"/>
              <a:t>consultation on Development of National Cooling Action Plan for India</a:t>
            </a:r>
          </a:p>
          <a:p>
            <a:pPr marL="0" indent="0" eaLnBrk="1" hangingPunct="1">
              <a:buFontTx/>
              <a:buNone/>
            </a:pPr>
            <a:r>
              <a:rPr lang="en-US" dirty="0"/>
              <a:t>New Delhi, India</a:t>
            </a:r>
          </a:p>
          <a:p>
            <a:pPr marL="0" indent="0" eaLnBrk="1" hangingPunct="1">
              <a:buFontTx/>
              <a:buNone/>
            </a:pPr>
            <a:endParaRPr lang="en-US" dirty="0"/>
          </a:p>
          <a:p>
            <a:pPr marL="0" indent="0" eaLnBrk="1" hangingPunct="1">
              <a:buFontTx/>
              <a:buNone/>
            </a:pPr>
            <a:endParaRPr lang="en-US" dirty="0"/>
          </a:p>
          <a:p>
            <a:pPr marL="0" indent="0" eaLnBrk="1" hangingPunct="1">
              <a:buFontTx/>
              <a:buNone/>
            </a:pPr>
            <a:endParaRPr lang="en-US" dirty="0"/>
          </a:p>
          <a:p>
            <a:pPr marL="0" indent="0" eaLnBrk="1" hangingPunct="1">
              <a:buFontTx/>
              <a:buNone/>
            </a:pPr>
            <a:endParaRPr lang="en-US" dirty="0"/>
          </a:p>
          <a:p>
            <a:pPr marL="0" indent="0" eaLnBrk="1" hangingPunct="1">
              <a:buFontTx/>
              <a:buNone/>
            </a:pPr>
            <a:r>
              <a:rPr lang="en-US" sz="1200" dirty="0"/>
              <a:t>© Council on Energy, Environment and Water, 2018</a:t>
            </a:r>
            <a:endParaRPr lang="en-GB" sz="1200" dirty="0"/>
          </a:p>
        </p:txBody>
      </p:sp>
      <p:pic>
        <p:nvPicPr>
          <p:cNvPr id="15365" name="Picture 1" descr="C:\Documents and Settings\Arunabha Ghosh\My Documents\Council on Energy, Environment and Water\ABC\Branding\CEEW logo - smal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32575" y="19050"/>
            <a:ext cx="229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CC045-4D92-429D-BDDC-C845C4E146EF}" type="slidenum">
              <a:rPr lang="en-GB" smtClean="0"/>
              <a:pPr>
                <a:defRPr/>
              </a:pPr>
              <a:t>9</a:t>
            </a:fld>
            <a:r>
              <a:rPr lang="en-GB"/>
              <a:t>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DF2761F-F2E5-453B-AC76-C279681D0522}"/>
              </a:ext>
            </a:extLst>
          </p:cNvPr>
          <p:cNvSpPr txBox="1">
            <a:spLocks/>
          </p:cNvSpPr>
          <p:nvPr/>
        </p:nvSpPr>
        <p:spPr bwMode="auto">
          <a:xfrm>
            <a:off x="171450" y="122466"/>
            <a:ext cx="8618537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2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4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6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8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>
                <a:latin typeface="Arial (Headings)"/>
                <a:cs typeface="Arial (Headings)"/>
              </a:rPr>
              <a:t>Changing incentive structure of the servicing technician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7594426-BD20-46C3-95CD-2CCEB04B3306}"/>
              </a:ext>
            </a:extLst>
          </p:cNvPr>
          <p:cNvGrpSpPr/>
          <p:nvPr/>
        </p:nvGrpSpPr>
        <p:grpSpPr>
          <a:xfrm>
            <a:off x="1244053" y="823824"/>
            <a:ext cx="6473332" cy="5341448"/>
            <a:chOff x="-1346752" y="823824"/>
            <a:chExt cx="6473332" cy="5341448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615543ED-0B87-4DC5-9E61-D63F74AB7E8D}"/>
                </a:ext>
              </a:extLst>
            </p:cNvPr>
            <p:cNvSpPr/>
            <p:nvPr/>
          </p:nvSpPr>
          <p:spPr>
            <a:xfrm>
              <a:off x="-1346752" y="5466059"/>
              <a:ext cx="1763187" cy="69292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IN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Trained professionals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9AB6DDD-FACC-44B2-AC1B-EB769B7E07DC}"/>
                </a:ext>
              </a:extLst>
            </p:cNvPr>
            <p:cNvGrpSpPr/>
            <p:nvPr/>
          </p:nvGrpSpPr>
          <p:grpSpPr>
            <a:xfrm>
              <a:off x="997131" y="823824"/>
              <a:ext cx="4129449" cy="5341448"/>
              <a:chOff x="997131" y="823824"/>
              <a:chExt cx="4129449" cy="5341448"/>
            </a:xfrm>
          </p:grpSpPr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35997ED1-93EA-477D-812B-AE7AA34518BC}"/>
                  </a:ext>
                </a:extLst>
              </p:cNvPr>
              <p:cNvSpPr/>
              <p:nvPr/>
            </p:nvSpPr>
            <p:spPr>
              <a:xfrm>
                <a:off x="997131" y="823824"/>
                <a:ext cx="1746465" cy="103909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1600" b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The Technician</a:t>
                </a:r>
                <a:endParaRPr lang="en-IN" b="1" dirty="0"/>
              </a:p>
            </p:txBody>
          </p:sp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F91DA87A-8716-4F8E-A891-ABB5D1B4C3C3}"/>
                  </a:ext>
                </a:extLst>
              </p:cNvPr>
              <p:cNvSpPr/>
              <p:nvPr/>
            </p:nvSpPr>
            <p:spPr>
              <a:xfrm>
                <a:off x="3380115" y="5472349"/>
                <a:ext cx="1746465" cy="69292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IN" sz="14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Higher service charges</a:t>
                </a:r>
              </a:p>
            </p:txBody>
          </p:sp>
        </p:grpSp>
      </p:grp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0E65F55-A566-4CD7-8A1C-6A6D17429FAE}"/>
              </a:ext>
            </a:extLst>
          </p:cNvPr>
          <p:cNvCxnSpPr>
            <a:cxnSpLocks/>
            <a:endCxn id="3" idx="0"/>
          </p:cNvCxnSpPr>
          <p:nvPr/>
        </p:nvCxnSpPr>
        <p:spPr>
          <a:xfrm flipH="1">
            <a:off x="2125647" y="5040996"/>
            <a:ext cx="1462290" cy="425063"/>
          </a:xfrm>
          <a:prstGeom prst="straightConnector1">
            <a:avLst/>
          </a:prstGeom>
          <a:ln w="22225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446EDCC-7759-49D1-9800-6A0F784B987B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5507392" y="5040996"/>
            <a:ext cx="1336761" cy="431353"/>
          </a:xfrm>
          <a:prstGeom prst="straightConnector1">
            <a:avLst/>
          </a:prstGeom>
          <a:ln w="22225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94A7C782-FCED-43AF-A261-185C3FFDF134}"/>
              </a:ext>
            </a:extLst>
          </p:cNvPr>
          <p:cNvSpPr/>
          <p:nvPr/>
        </p:nvSpPr>
        <p:spPr>
          <a:xfrm>
            <a:off x="1898073" y="2078585"/>
            <a:ext cx="5056909" cy="29506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IN" sz="1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big push towards formalising the sector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IN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Democratising skill enhancement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IN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IN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Massive Open Online Courses (MOOCs) through internet media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IN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IN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Tightly controlled certification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IN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343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CC045-4D92-429D-BDDC-C845C4E146EF}" type="slidenum">
              <a:rPr lang="en-GB" smtClean="0"/>
              <a:pPr>
                <a:defRPr/>
              </a:pPr>
              <a:t>10</a:t>
            </a:fld>
            <a:r>
              <a:rPr lang="en-GB" dirty="0"/>
              <a:t>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4FA371A-A131-4E69-8BC5-29526CADA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263" y="737772"/>
            <a:ext cx="8064137" cy="338915"/>
          </a:xfrm>
        </p:spPr>
        <p:txBody>
          <a:bodyPr/>
          <a:lstStyle/>
          <a:p>
            <a:r>
              <a:rPr lang="en-IN" dirty="0"/>
              <a:t>There is a huge servicing sector</a:t>
            </a:r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And this is growing</a:t>
            </a:r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Can we estimate the workforce in this sector in 2030 and 2050?</a:t>
            </a:r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As per CEEW estimates, India’s residential AC penetration will increase from 6% in 2015 to 24-33% in 2030 and 85-150% in 2050, depending on the economic growth</a:t>
            </a:r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If RAC servicing sector technicians grow at the same pace, total workforce strength will be at least 800,000 by 2030 (75-100 </a:t>
            </a:r>
            <a:r>
              <a:rPr lang="en-IN" dirty="0" err="1"/>
              <a:t>Mn</a:t>
            </a:r>
            <a:r>
              <a:rPr lang="en-IN" dirty="0"/>
              <a:t> ACs), and at least 2.5 million by 2050 (250-450 </a:t>
            </a:r>
            <a:r>
              <a:rPr lang="en-IN" dirty="0" err="1"/>
              <a:t>Mn</a:t>
            </a:r>
            <a:r>
              <a:rPr lang="en-IN" dirty="0"/>
              <a:t> </a:t>
            </a:r>
            <a:r>
              <a:rPr lang="en-IN" dirty="0" err="1"/>
              <a:t>Acs</a:t>
            </a:r>
            <a:r>
              <a:rPr lang="en-IN" dirty="0"/>
              <a:t>)</a:t>
            </a:r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Taking immediate steps towards formalising this high potential job sector is imperative</a:t>
            </a:r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Can we create an enterprise led sector rather than an individual led servicing sector?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DF2761F-F2E5-453B-AC76-C279681D0522}"/>
              </a:ext>
            </a:extLst>
          </p:cNvPr>
          <p:cNvSpPr txBox="1">
            <a:spLocks/>
          </p:cNvSpPr>
          <p:nvPr/>
        </p:nvSpPr>
        <p:spPr bwMode="auto">
          <a:xfrm>
            <a:off x="119065" y="101189"/>
            <a:ext cx="8618537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2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4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6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8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>
                <a:latin typeface="Arial (Headings)"/>
                <a:cs typeface="Arial (Headings)"/>
              </a:rPr>
              <a:t>A big push towards </a:t>
            </a:r>
            <a:r>
              <a:rPr lang="en-US" kern="0" dirty="0" err="1">
                <a:latin typeface="Arial (Headings)"/>
                <a:cs typeface="Arial (Headings)"/>
              </a:rPr>
              <a:t>formalisation</a:t>
            </a:r>
            <a:r>
              <a:rPr lang="en-US" kern="0" dirty="0">
                <a:latin typeface="Arial (Headings)"/>
                <a:cs typeface="Arial (Headings)"/>
              </a:rPr>
              <a:t> of the AC servicing sector</a:t>
            </a:r>
          </a:p>
        </p:txBody>
      </p:sp>
    </p:spTree>
    <p:extLst>
      <p:ext uri="{BB962C8B-B14F-4D97-AF65-F5344CB8AC3E}">
        <p14:creationId xmlns:p14="http://schemas.microsoft.com/office/powerpoint/2010/main" val="1883966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CC045-4D92-429D-BDDC-C845C4E146EF}" type="slidenum">
              <a:rPr lang="en-GB" smtClean="0"/>
              <a:pPr>
                <a:defRPr/>
              </a:pPr>
              <a:t>11</a:t>
            </a:fld>
            <a:r>
              <a:rPr lang="en-GB" dirty="0"/>
              <a:t>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4FA371A-A131-4E69-8BC5-29526CADA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263" y="862467"/>
            <a:ext cx="7994864" cy="338915"/>
          </a:xfrm>
        </p:spPr>
        <p:txBody>
          <a:bodyPr/>
          <a:lstStyle/>
          <a:p>
            <a:r>
              <a:rPr lang="en-IN" dirty="0"/>
              <a:t>Infrastructure for certification important, should be set up a bit prior to any MOOCs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Customer push towards certification should not lead to job losses in the near term, but a systemic overhaul could lead to short term challenges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Will be resource intensive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DF2761F-F2E5-453B-AC76-C279681D0522}"/>
              </a:ext>
            </a:extLst>
          </p:cNvPr>
          <p:cNvSpPr txBox="1">
            <a:spLocks/>
          </p:cNvSpPr>
          <p:nvPr/>
        </p:nvSpPr>
        <p:spPr bwMode="auto">
          <a:xfrm>
            <a:off x="119065" y="101189"/>
            <a:ext cx="8618537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2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4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6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8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>
                <a:latin typeface="Arial (Headings)"/>
                <a:cs typeface="Arial (Headings)"/>
              </a:rPr>
              <a:t>Challenges</a:t>
            </a:r>
          </a:p>
        </p:txBody>
      </p:sp>
    </p:spTree>
    <p:extLst>
      <p:ext uri="{BB962C8B-B14F-4D97-AF65-F5344CB8AC3E}">
        <p14:creationId xmlns:p14="http://schemas.microsoft.com/office/powerpoint/2010/main" val="420746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78950" y="5853243"/>
            <a:ext cx="8389068" cy="1010667"/>
            <a:chOff x="278950" y="4855743"/>
            <a:chExt cx="8389068" cy="1010667"/>
          </a:xfrm>
        </p:grpSpPr>
        <p:sp>
          <p:nvSpPr>
            <p:cNvPr id="2" name="Content Placeholder 3"/>
            <p:cNvSpPr txBox="1">
              <a:spLocks/>
            </p:cNvSpPr>
            <p:nvPr/>
          </p:nvSpPr>
          <p:spPr bwMode="auto">
            <a:xfrm>
              <a:off x="292100" y="4855743"/>
              <a:ext cx="7973126" cy="1010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marL="342900" indent="-342900" algn="l" defTabSz="895350" rtl="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16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3675" indent="-192088" algn="l" defTabSz="895350" rtl="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125000"/>
                <a:buFont typeface="Arial" charset="0"/>
                <a:buChar char="▪"/>
                <a:defRPr sz="1600">
                  <a:solidFill>
                    <a:schemeClr val="tx1"/>
                  </a:solidFill>
                  <a:latin typeface="+mn-lt"/>
                </a:defRPr>
              </a:lvl2pPr>
              <a:lvl3pPr marL="457200" indent="-261938" algn="l" defTabSz="895350" rtl="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charset="0"/>
                <a:buChar char="–"/>
                <a:defRPr sz="1600">
                  <a:solidFill>
                    <a:schemeClr val="tx1"/>
                  </a:solidFill>
                  <a:latin typeface="+mn-lt"/>
                </a:defRPr>
              </a:lvl3pPr>
              <a:lvl4pPr marL="614363" indent="-155575" algn="l" defTabSz="895350" rtl="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 typeface="Arial" charset="0"/>
                <a:buChar char="▫"/>
                <a:defRPr sz="1600">
                  <a:solidFill>
                    <a:schemeClr val="tx1"/>
                  </a:solidFill>
                  <a:latin typeface="+mn-lt"/>
                </a:defRPr>
              </a:lvl4pPr>
              <a:lvl5pPr marL="746125" indent="-130175" algn="l" defTabSz="895350" rtl="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1600">
                  <a:solidFill>
                    <a:schemeClr val="tx1"/>
                  </a:solidFill>
                  <a:latin typeface="+mn-lt"/>
                </a:defRPr>
              </a:lvl5pPr>
              <a:lvl6pPr marL="1203325" indent="-130175" algn="l" defTabSz="895350" rtl="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1600">
                  <a:solidFill>
                    <a:schemeClr val="tx1"/>
                  </a:solidFill>
                  <a:latin typeface="+mn-lt"/>
                </a:defRPr>
              </a:lvl6pPr>
              <a:lvl7pPr marL="1660525" indent="-130175" algn="l" defTabSz="895350" rtl="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1600">
                  <a:solidFill>
                    <a:schemeClr val="tx1"/>
                  </a:solidFill>
                  <a:latin typeface="+mn-lt"/>
                </a:defRPr>
              </a:lvl7pPr>
              <a:lvl8pPr marL="2117725" indent="-130175" algn="l" defTabSz="895350" rtl="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1600">
                  <a:solidFill>
                    <a:schemeClr val="tx1"/>
                  </a:solidFill>
                  <a:latin typeface="+mn-lt"/>
                </a:defRPr>
              </a:lvl8pPr>
              <a:lvl9pPr marL="2574925" indent="-130175" algn="l" defTabSz="895350" rtl="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16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>
                <a:buFontTx/>
                <a:buNone/>
                <a:defRPr/>
              </a:pPr>
              <a:r>
                <a:rPr lang="en-US" sz="1400" b="1" dirty="0">
                  <a:solidFill>
                    <a:schemeClr val="accent1">
                      <a:lumMod val="75000"/>
                    </a:schemeClr>
                  </a:solidFill>
                </a:rPr>
                <a:t>http://ceew.in</a:t>
              </a:r>
              <a:endParaRPr lang="en-GB" sz="1100" dirty="0"/>
            </a:p>
          </p:txBody>
        </p:sp>
        <p:pic>
          <p:nvPicPr>
            <p:cNvPr id="5134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950" y="5231405"/>
              <a:ext cx="1200150" cy="381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37" name="Picture 1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32350" y="5231405"/>
              <a:ext cx="1200150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38" name="Picture 1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1993" y="5212355"/>
              <a:ext cx="2486025" cy="381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39" name="Picture 19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1975" y="5212355"/>
              <a:ext cx="1104900" cy="3619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40" name="Picture 20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0250" y="5209655"/>
              <a:ext cx="1190625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8442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163" y="1684338"/>
            <a:ext cx="6859356" cy="225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-30252" y="4904858"/>
            <a:ext cx="8618537" cy="292388"/>
          </a:xfrm>
        </p:spPr>
        <p:txBody>
          <a:bodyPr/>
          <a:lstStyle/>
          <a:p>
            <a:pPr algn="ctr"/>
            <a:r>
              <a:rPr lang="en-US" dirty="0"/>
              <a:t>THANK YOU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4D7E22-A605-41C5-A61E-53078E148F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6CC045-4D92-429D-BDDC-C845C4E146EF}" type="slidenum">
              <a:rPr lang="en-GB" smtClean="0"/>
              <a:pPr>
                <a:defRPr/>
              </a:pPr>
              <a:t>12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2023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6CC045-4D92-429D-BDDC-C845C4E146EF}" type="slidenum">
              <a:rPr lang="en-GB" smtClean="0">
                <a:latin typeface="Calibri" panose="020F0502020204030204" pitchFamily="34" charset="0"/>
              </a:rPr>
              <a:pPr>
                <a:defRPr/>
              </a:pPr>
              <a:t>1</a:t>
            </a:fld>
            <a:r>
              <a:rPr lang="en-GB"/>
              <a:t> </a:t>
            </a:r>
            <a:endParaRPr lang="en-GB" dirty="0"/>
          </a:p>
        </p:txBody>
      </p:sp>
      <p:sp>
        <p:nvSpPr>
          <p:cNvPr id="29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292388"/>
          </a:xfrm>
        </p:spPr>
        <p:txBody>
          <a:bodyPr/>
          <a:lstStyle/>
          <a:p>
            <a:r>
              <a:rPr lang="en-US" dirty="0">
                <a:latin typeface="Arial (Headings)"/>
                <a:cs typeface="Arial (Headings)"/>
              </a:rPr>
              <a:t>The Council: among the world’s leading policy research institutions</a:t>
            </a:r>
          </a:p>
        </p:txBody>
      </p:sp>
      <p:sp>
        <p:nvSpPr>
          <p:cNvPr id="30" name="McK 5. Source">
            <a:extLst>
              <a:ext uri="{FF2B5EF4-FFF2-40B4-BE49-F238E27FC236}">
                <a16:creationId xmlns:a16="http://schemas.microsoft.com/office/drawing/2014/main" id="{4406F890-59CF-4FB3-80E8-A647E5D50BBE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19063" y="6454376"/>
            <a:ext cx="805594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marL="609600" indent="-609600" defTabSz="895350">
              <a:tabLst>
                <a:tab pos="612775" algn="l"/>
              </a:tabLst>
            </a:pPr>
            <a:r>
              <a:rPr lang="en-GB" sz="1000" dirty="0">
                <a:solidFill>
                  <a:srgbClr val="000000"/>
                </a:solidFill>
              </a:rPr>
              <a:t>SOURCE: CEEW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DC96B32-FA93-4525-B36E-1CEECDB95F63}"/>
              </a:ext>
            </a:extLst>
          </p:cNvPr>
          <p:cNvSpPr txBox="1"/>
          <p:nvPr/>
        </p:nvSpPr>
        <p:spPr>
          <a:xfrm>
            <a:off x="119063" y="744065"/>
            <a:ext cx="85240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Our Existing Research Themes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B7D2B83-D7EA-48D0-8893-F176BD4C81F0}"/>
              </a:ext>
            </a:extLst>
          </p:cNvPr>
          <p:cNvGrpSpPr/>
          <p:nvPr/>
        </p:nvGrpSpPr>
        <p:grpSpPr>
          <a:xfrm>
            <a:off x="3545995" y="3044173"/>
            <a:ext cx="2064465" cy="1568572"/>
            <a:chOff x="5908675" y="1214615"/>
            <a:chExt cx="2954613" cy="2244903"/>
          </a:xfrm>
        </p:grpSpPr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B13ADB30-35F9-4A9F-A5A1-CCE82E03162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7333" y="1215392"/>
              <a:ext cx="2627203" cy="1776482"/>
            </a:xfrm>
            <a:prstGeom prst="rect">
              <a:avLst/>
            </a:prstGeom>
          </p:spPr>
        </p:pic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ED253DF7-0DC1-4A38-A305-1FF58862319F}"/>
                </a:ext>
              </a:extLst>
            </p:cNvPr>
            <p:cNvSpPr/>
            <p:nvPr/>
          </p:nvSpPr>
          <p:spPr>
            <a:xfrm>
              <a:off x="5908675" y="3092450"/>
              <a:ext cx="2954613" cy="367068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r>
                <a:rPr lang="x-none" sz="1600" baseline="30000" dirty="0">
                  <a:solidFill>
                    <a:schemeClr val="accent6">
                      <a:lumMod val="75000"/>
                    </a:schemeClr>
                  </a:solidFill>
                  <a:latin typeface="Arial (Body)"/>
                  <a:cs typeface="Arial (Body)"/>
                </a:rPr>
                <a:t>Low</a:t>
              </a:r>
              <a:r>
                <a:rPr lang="en-US" sz="1600" baseline="30000" dirty="0">
                  <a:solidFill>
                    <a:schemeClr val="accent6">
                      <a:lumMod val="75000"/>
                    </a:schemeClr>
                  </a:solidFill>
                  <a:latin typeface="Arial (Body)"/>
                  <a:cs typeface="Arial (Body)"/>
                </a:rPr>
                <a:t>-</a:t>
              </a:r>
              <a:r>
                <a:rPr lang="x-none" sz="1600" baseline="30000" dirty="0">
                  <a:solidFill>
                    <a:schemeClr val="accent6">
                      <a:lumMod val="75000"/>
                    </a:schemeClr>
                  </a:solidFill>
                  <a:latin typeface="Arial (Body)"/>
                  <a:cs typeface="Arial (Body)"/>
                </a:rPr>
                <a:t>Carbon Pathways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78DFB87-D226-4542-A6B7-13A3C9BA35A2}"/>
                </a:ext>
              </a:extLst>
            </p:cNvPr>
            <p:cNvSpPr/>
            <p:nvPr/>
          </p:nvSpPr>
          <p:spPr>
            <a:xfrm>
              <a:off x="5932435" y="1214615"/>
              <a:ext cx="2642101" cy="1763372"/>
            </a:xfrm>
            <a:prstGeom prst="rect">
              <a:avLst/>
            </a:prstGeom>
            <a:noFill/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B626B17-44DF-490B-8123-A6A92C4D6605}"/>
              </a:ext>
            </a:extLst>
          </p:cNvPr>
          <p:cNvGrpSpPr/>
          <p:nvPr/>
        </p:nvGrpSpPr>
        <p:grpSpPr>
          <a:xfrm>
            <a:off x="3513569" y="4880503"/>
            <a:ext cx="1910549" cy="1760767"/>
            <a:chOff x="303216" y="3622083"/>
            <a:chExt cx="2734332" cy="2519968"/>
          </a:xfrm>
        </p:grpSpPr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DBE4D512-2BB6-4C45-BBA6-AA09DF64ED1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5147" y="3623680"/>
              <a:ext cx="2662401" cy="1774934"/>
            </a:xfrm>
            <a:prstGeom prst="rect">
              <a:avLst/>
            </a:prstGeom>
          </p:spPr>
        </p:pic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9F9C471-358F-47EE-BBF5-72470A78A6E4}"/>
                </a:ext>
              </a:extLst>
            </p:cNvPr>
            <p:cNvSpPr/>
            <p:nvPr/>
          </p:nvSpPr>
          <p:spPr>
            <a:xfrm>
              <a:off x="303216" y="5540058"/>
              <a:ext cx="2672917" cy="6019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aseline="30000" dirty="0">
                  <a:solidFill>
                    <a:schemeClr val="accent6">
                      <a:lumMod val="75000"/>
                    </a:schemeClr>
                  </a:solidFill>
                  <a:latin typeface="Arial (Body)"/>
                  <a:cs typeface="Arial (Body)"/>
                </a:rPr>
                <a:t>Technology, Finance &amp; Trade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60F568B-A189-41D8-AE73-D78A5A814E5B}"/>
                </a:ext>
              </a:extLst>
            </p:cNvPr>
            <p:cNvSpPr/>
            <p:nvPr/>
          </p:nvSpPr>
          <p:spPr>
            <a:xfrm>
              <a:off x="375147" y="3622083"/>
              <a:ext cx="2642101" cy="1763372"/>
            </a:xfrm>
            <a:prstGeom prst="rect">
              <a:avLst/>
            </a:prstGeom>
            <a:noFill/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C78A49D-70E7-4E8F-8D34-918428DD9456}"/>
              </a:ext>
            </a:extLst>
          </p:cNvPr>
          <p:cNvGrpSpPr/>
          <p:nvPr/>
        </p:nvGrpSpPr>
        <p:grpSpPr>
          <a:xfrm>
            <a:off x="1432160" y="3043160"/>
            <a:ext cx="1913037" cy="1760767"/>
            <a:chOff x="308275" y="3581119"/>
            <a:chExt cx="2737893" cy="2519968"/>
          </a:xfrm>
        </p:grpSpPr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97E284D8-868F-410A-AE4E-67DA27FC5F4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675" r="7390"/>
            <a:stretch/>
          </p:blipFill>
          <p:spPr>
            <a:xfrm>
              <a:off x="373251" y="3581169"/>
              <a:ext cx="2672917" cy="1776482"/>
            </a:xfrm>
            <a:prstGeom prst="rect">
              <a:avLst/>
            </a:prstGeom>
          </p:spPr>
        </p:pic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ABD7A7F1-8939-4947-8272-7028D622E8F7}"/>
                </a:ext>
              </a:extLst>
            </p:cNvPr>
            <p:cNvSpPr/>
            <p:nvPr/>
          </p:nvSpPr>
          <p:spPr>
            <a:xfrm>
              <a:off x="308275" y="5499094"/>
              <a:ext cx="2737893" cy="6019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aseline="30000" dirty="0">
                  <a:solidFill>
                    <a:schemeClr val="accent6">
                      <a:lumMod val="75000"/>
                    </a:schemeClr>
                  </a:solidFill>
                  <a:latin typeface="Arial (Body)"/>
                  <a:cs typeface="Arial (Body)"/>
                </a:rPr>
                <a:t>Industrial Sustainability &amp; Competitiveness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31AE207C-69F2-4DB2-96C4-78BA2201326E}"/>
                </a:ext>
              </a:extLst>
            </p:cNvPr>
            <p:cNvSpPr/>
            <p:nvPr/>
          </p:nvSpPr>
          <p:spPr>
            <a:xfrm>
              <a:off x="389169" y="3581119"/>
              <a:ext cx="2642101" cy="1763372"/>
            </a:xfrm>
            <a:prstGeom prst="rect">
              <a:avLst/>
            </a:prstGeom>
            <a:noFill/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87E8352-5F6A-424E-8FED-6099407DFDD9}"/>
              </a:ext>
            </a:extLst>
          </p:cNvPr>
          <p:cNvGrpSpPr/>
          <p:nvPr/>
        </p:nvGrpSpPr>
        <p:grpSpPr>
          <a:xfrm>
            <a:off x="5690487" y="3051704"/>
            <a:ext cx="1913037" cy="1564361"/>
            <a:chOff x="3136719" y="3581119"/>
            <a:chExt cx="2737893" cy="2238876"/>
          </a:xfrm>
        </p:grpSpPr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5CEFF1DE-A855-4356-911A-491692F141A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74242" y="3581169"/>
              <a:ext cx="2628223" cy="1763322"/>
            </a:xfrm>
            <a:prstGeom prst="rect">
              <a:avLst/>
            </a:prstGeom>
          </p:spPr>
        </p:pic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8F065F8-7583-4561-AD09-C79239B54B05}"/>
                </a:ext>
              </a:extLst>
            </p:cNvPr>
            <p:cNvSpPr/>
            <p:nvPr/>
          </p:nvSpPr>
          <p:spPr>
            <a:xfrm>
              <a:off x="3136719" y="5452927"/>
              <a:ext cx="2737893" cy="36706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aseline="30000" dirty="0">
                  <a:solidFill>
                    <a:schemeClr val="accent6">
                      <a:lumMod val="75000"/>
                    </a:schemeClr>
                  </a:solidFill>
                  <a:latin typeface="Arial (Body)"/>
                  <a:cs typeface="Arial (Body)"/>
                </a:rPr>
                <a:t>Risks and Adaptation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CCE2F640-B57E-4707-9DAE-231CEDDDFA39}"/>
                </a:ext>
              </a:extLst>
            </p:cNvPr>
            <p:cNvSpPr/>
            <p:nvPr/>
          </p:nvSpPr>
          <p:spPr>
            <a:xfrm>
              <a:off x="3160364" y="3581119"/>
              <a:ext cx="2642101" cy="1763372"/>
            </a:xfrm>
            <a:prstGeom prst="rect">
              <a:avLst/>
            </a:prstGeom>
            <a:noFill/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1612CAA-3BCD-4012-8E9E-86E7A54CA5B1}"/>
              </a:ext>
            </a:extLst>
          </p:cNvPr>
          <p:cNvGrpSpPr/>
          <p:nvPr/>
        </p:nvGrpSpPr>
        <p:grpSpPr>
          <a:xfrm>
            <a:off x="5647902" y="1231393"/>
            <a:ext cx="2064465" cy="1568572"/>
            <a:chOff x="5908675" y="1214615"/>
            <a:chExt cx="2954613" cy="2244903"/>
          </a:xfrm>
        </p:grpSpPr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5AE40D46-7760-46EA-B2E1-C6E191D37C4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273" t="36257" r="22011" b="9165"/>
            <a:stretch/>
          </p:blipFill>
          <p:spPr>
            <a:xfrm>
              <a:off x="5947335" y="1230952"/>
              <a:ext cx="2627201" cy="1747035"/>
            </a:xfrm>
            <a:prstGeom prst="rect">
              <a:avLst/>
            </a:prstGeom>
          </p:spPr>
        </p:pic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0E5B768-52B1-490C-9E50-40EFF970D5D4}"/>
                </a:ext>
              </a:extLst>
            </p:cNvPr>
            <p:cNvSpPr/>
            <p:nvPr/>
          </p:nvSpPr>
          <p:spPr>
            <a:xfrm>
              <a:off x="5908675" y="3092450"/>
              <a:ext cx="2954613" cy="367068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r>
                <a:rPr lang="en-US" sz="1600" baseline="30000" dirty="0">
                  <a:solidFill>
                    <a:schemeClr val="accent6">
                      <a:lumMod val="75000"/>
                    </a:schemeClr>
                  </a:solidFill>
                  <a:latin typeface="Arial (Body)"/>
                  <a:cs typeface="Arial (Body)"/>
                </a:rPr>
                <a:t>Power Sector</a:t>
              </a:r>
              <a:endParaRPr lang="x-none" sz="1600" baseline="30000" dirty="0">
                <a:solidFill>
                  <a:schemeClr val="accent6">
                    <a:lumMod val="75000"/>
                  </a:schemeClr>
                </a:solidFill>
                <a:latin typeface="Arial (Body)"/>
                <a:cs typeface="Arial (Body)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774DA613-84C1-439E-AFEB-BCA3B6BFF1C6}"/>
                </a:ext>
              </a:extLst>
            </p:cNvPr>
            <p:cNvSpPr/>
            <p:nvPr/>
          </p:nvSpPr>
          <p:spPr>
            <a:xfrm>
              <a:off x="5932435" y="1214615"/>
              <a:ext cx="2642101" cy="1763372"/>
            </a:xfrm>
            <a:prstGeom prst="rect">
              <a:avLst/>
            </a:prstGeom>
            <a:noFill/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98965AB0-041D-4562-83DF-CF191699C9A2}"/>
              </a:ext>
            </a:extLst>
          </p:cNvPr>
          <p:cNvGrpSpPr/>
          <p:nvPr/>
        </p:nvGrpSpPr>
        <p:grpSpPr>
          <a:xfrm>
            <a:off x="1432160" y="1231143"/>
            <a:ext cx="1913037" cy="1568822"/>
            <a:chOff x="279355" y="1214615"/>
            <a:chExt cx="2737893" cy="2245261"/>
          </a:xfrm>
        </p:grpSpPr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1A2C3445-2225-40D1-80C9-67BBA7DC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5148" y="1214615"/>
              <a:ext cx="2642100" cy="1763743"/>
            </a:xfrm>
            <a:prstGeom prst="rect">
              <a:avLst/>
            </a:prstGeom>
          </p:spPr>
        </p:pic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0D46ED0C-3824-477D-B53F-C4372F59AE1A}"/>
                </a:ext>
              </a:extLst>
            </p:cNvPr>
            <p:cNvSpPr/>
            <p:nvPr/>
          </p:nvSpPr>
          <p:spPr>
            <a:xfrm>
              <a:off x="279355" y="3092808"/>
              <a:ext cx="2737893" cy="36706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aseline="30000" dirty="0">
                  <a:solidFill>
                    <a:schemeClr val="accent6">
                      <a:lumMod val="75000"/>
                    </a:schemeClr>
                  </a:solidFill>
                  <a:latin typeface="Arial (Body)"/>
                  <a:cs typeface="Arial (Body)"/>
                </a:rPr>
                <a:t>Energy Access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787F5D43-EB0D-4957-8726-9A5491043D48}"/>
                </a:ext>
              </a:extLst>
            </p:cNvPr>
            <p:cNvSpPr/>
            <p:nvPr/>
          </p:nvSpPr>
          <p:spPr>
            <a:xfrm>
              <a:off x="375147" y="1214615"/>
              <a:ext cx="2642101" cy="1763372"/>
            </a:xfrm>
            <a:prstGeom prst="rect">
              <a:avLst/>
            </a:prstGeom>
            <a:noFill/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F71DD1ED-8641-4BDB-8E23-40AA3AF25DEB}"/>
              </a:ext>
            </a:extLst>
          </p:cNvPr>
          <p:cNvGrpSpPr/>
          <p:nvPr/>
        </p:nvGrpSpPr>
        <p:grpSpPr>
          <a:xfrm>
            <a:off x="3590520" y="1231143"/>
            <a:ext cx="1913037" cy="1568822"/>
            <a:chOff x="3112833" y="1214615"/>
            <a:chExt cx="2737893" cy="2245261"/>
          </a:xfrm>
        </p:grpSpPr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A8189073-5560-45C4-8377-4880119EE6E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5322" y="1214615"/>
              <a:ext cx="2672917" cy="1763372"/>
            </a:xfrm>
            <a:prstGeom prst="rect">
              <a:avLst/>
            </a:prstGeom>
          </p:spPr>
        </p:pic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24F3C71-A049-4FD6-9D61-461E7E6E6E95}"/>
                </a:ext>
              </a:extLst>
            </p:cNvPr>
            <p:cNvSpPr/>
            <p:nvPr/>
          </p:nvSpPr>
          <p:spPr>
            <a:xfrm>
              <a:off x="3112833" y="3092808"/>
              <a:ext cx="2737893" cy="36706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aseline="30000" dirty="0">
                  <a:solidFill>
                    <a:schemeClr val="accent6">
                      <a:lumMod val="75000"/>
                    </a:schemeClr>
                  </a:solidFill>
                  <a:latin typeface="Arial (Body)"/>
                  <a:cs typeface="Arial (Body)"/>
                </a:rPr>
                <a:t>Renewables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BB7BD5E4-9CAF-4D07-98F3-60F7996FE08B}"/>
                </a:ext>
              </a:extLst>
            </p:cNvPr>
            <p:cNvSpPr/>
            <p:nvPr/>
          </p:nvSpPr>
          <p:spPr>
            <a:xfrm>
              <a:off x="3161240" y="1214615"/>
              <a:ext cx="2642101" cy="1763372"/>
            </a:xfrm>
            <a:prstGeom prst="rect">
              <a:avLst/>
            </a:prstGeom>
            <a:noFill/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46125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BE547-31DB-4FC4-8017-A0357A140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292388"/>
          </a:xfrm>
        </p:spPr>
        <p:txBody>
          <a:bodyPr/>
          <a:lstStyle/>
          <a:p>
            <a:r>
              <a:rPr lang="en-IN" dirty="0"/>
              <a:t>Some important potential objectives of the NCAP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6E0C4-04C8-4E81-AC07-F39DD4CD5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934" y="1761038"/>
            <a:ext cx="7836580" cy="338915"/>
          </a:xfrm>
        </p:spPr>
        <p:txBody>
          <a:bodyPr/>
          <a:lstStyle/>
          <a:p>
            <a:r>
              <a:rPr lang="en-IN" dirty="0"/>
              <a:t>Providing thermal comfort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Minimise refrigerant leakages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Maximise energy efficiency </a:t>
            </a:r>
            <a:r>
              <a:rPr lang="en-IN" b="1" dirty="0"/>
              <a:t>during operations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Providing secure and reliable jobs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6469E-133E-49D4-8E82-CF6BBBBE53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6CC045-4D92-429D-BDDC-C845C4E146EF}" type="slidenum">
              <a:rPr lang="en-GB" smtClean="0"/>
              <a:pPr>
                <a:defRPr/>
              </a:pPr>
              <a:t>2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1801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253" y="129678"/>
            <a:ext cx="8065294" cy="423090"/>
          </a:xfrm>
        </p:spPr>
        <p:txBody>
          <a:bodyPr>
            <a:noAutofit/>
          </a:bodyPr>
          <a:lstStyle/>
          <a:p>
            <a:pPr algn="l"/>
            <a:r>
              <a:rPr lang="en-US" sz="1900" b="1" dirty="0">
                <a:latin typeface="Arial (Headings)"/>
              </a:rPr>
              <a:t>Setting the Context: How many AC technicians work in the country?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212" y="1201006"/>
            <a:ext cx="8065294" cy="50288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700" b="1" dirty="0">
                <a:latin typeface="Arial (Body)"/>
              </a:rPr>
              <a:t>Residential AC</a:t>
            </a:r>
          </a:p>
          <a:p>
            <a:r>
              <a:rPr lang="en-US" sz="1700" dirty="0">
                <a:latin typeface="Arial (Body)"/>
              </a:rPr>
              <a:t>Industry estimate is 200,000</a:t>
            </a:r>
          </a:p>
          <a:p>
            <a:r>
              <a:rPr lang="en-US" sz="1700" dirty="0">
                <a:latin typeface="Arial (Body)"/>
              </a:rPr>
              <a:t>50%- 60% in the informal sector</a:t>
            </a:r>
          </a:p>
          <a:p>
            <a:pPr>
              <a:buNone/>
            </a:pPr>
            <a:r>
              <a:rPr lang="en-US" sz="1700" b="1" dirty="0">
                <a:latin typeface="Arial (Body)"/>
              </a:rPr>
              <a:t> </a:t>
            </a:r>
          </a:p>
          <a:p>
            <a:pPr>
              <a:buNone/>
            </a:pPr>
            <a:r>
              <a:rPr lang="en-US" sz="1700" b="1" dirty="0">
                <a:latin typeface="Arial (Body)"/>
              </a:rPr>
              <a:t>Mobile AC</a:t>
            </a:r>
          </a:p>
          <a:p>
            <a:r>
              <a:rPr lang="en-US" sz="1700" dirty="0">
                <a:latin typeface="Arial (Body)"/>
              </a:rPr>
              <a:t>950,000 technicians overall; </a:t>
            </a:r>
          </a:p>
          <a:p>
            <a:pPr marL="0" indent="0">
              <a:buNone/>
            </a:pPr>
            <a:r>
              <a:rPr lang="en-US" sz="1700" dirty="0">
                <a:latin typeface="Arial (Body)"/>
              </a:rPr>
              <a:t>smaller percentage of MAC technicians </a:t>
            </a:r>
          </a:p>
          <a:p>
            <a:r>
              <a:rPr lang="en-US" sz="1700" dirty="0">
                <a:latin typeface="Arial (Body)"/>
              </a:rPr>
              <a:t>50% informal sector</a:t>
            </a:r>
          </a:p>
          <a:p>
            <a:pPr>
              <a:buNone/>
            </a:pPr>
            <a:endParaRPr lang="en-US" sz="1700" b="1" dirty="0">
              <a:latin typeface="Arial (Body)"/>
            </a:endParaRPr>
          </a:p>
          <a:p>
            <a:pPr>
              <a:buNone/>
            </a:pPr>
            <a:r>
              <a:rPr lang="en-US" sz="1700" b="1" dirty="0">
                <a:latin typeface="Arial (Body)"/>
              </a:rPr>
              <a:t>Commercial AC</a:t>
            </a:r>
          </a:p>
          <a:p>
            <a:r>
              <a:rPr lang="en-US" sz="1700" dirty="0">
                <a:latin typeface="Arial (Body)"/>
              </a:rPr>
              <a:t>No official estimates</a:t>
            </a:r>
          </a:p>
          <a:p>
            <a:r>
              <a:rPr lang="en-US" sz="1700" dirty="0">
                <a:latin typeface="Arial (Body)"/>
              </a:rPr>
              <a:t>Overlap between RAC and CAC </a:t>
            </a:r>
          </a:p>
          <a:p>
            <a:r>
              <a:rPr lang="en-US" sz="1700" dirty="0">
                <a:latin typeface="Arial (Body)"/>
              </a:rPr>
              <a:t>Smaller informal sector</a:t>
            </a:r>
          </a:p>
          <a:p>
            <a:endParaRPr lang="en-US" sz="1600" dirty="0">
              <a:latin typeface="Arial (Body)"/>
            </a:endParaRPr>
          </a:p>
          <a:p>
            <a:endParaRPr lang="en-US" sz="1600" dirty="0">
              <a:latin typeface="Arial (Body)"/>
            </a:endParaRPr>
          </a:p>
          <a:p>
            <a:endParaRPr lang="en-US" sz="1600" dirty="0">
              <a:latin typeface="Arial (Body)"/>
            </a:endParaRPr>
          </a:p>
          <a:p>
            <a:pPr marL="0" indent="0">
              <a:buNone/>
            </a:pPr>
            <a:r>
              <a:rPr lang="en-US" sz="1500" dirty="0">
                <a:latin typeface="Arial (Body)"/>
              </a:rPr>
              <a:t>SOURCES: </a:t>
            </a:r>
          </a:p>
          <a:p>
            <a:pPr marL="0" indent="0">
              <a:buNone/>
            </a:pPr>
            <a:r>
              <a:rPr lang="en-US" sz="1500" dirty="0">
                <a:latin typeface="Arial (Body)"/>
              </a:rPr>
              <a:t> Industry Estimates  [RAC]; </a:t>
            </a:r>
          </a:p>
          <a:p>
            <a:pPr marL="0" indent="0">
              <a:buNone/>
            </a:pPr>
            <a:r>
              <a:rPr lang="en-US" sz="1500" dirty="0">
                <a:latin typeface="Arial (Body)"/>
              </a:rPr>
              <a:t> CII-KPMG Study (2010) and FADA  [MAC]</a:t>
            </a:r>
          </a:p>
          <a:p>
            <a:pPr marL="0" indent="0">
              <a:buNone/>
            </a:pPr>
            <a:r>
              <a:rPr lang="en-US" sz="1500" dirty="0">
                <a:latin typeface="Arial (Body)"/>
              </a:rPr>
              <a:t> Industry sources [CAC]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CC045-4D92-429D-BDDC-C845C4E146EF}" type="slidenum">
              <a:rPr lang="en-GB" smtClean="0"/>
              <a:pPr>
                <a:defRPr/>
              </a:pPr>
              <a:t>3</a:t>
            </a:fld>
            <a:r>
              <a:rPr lang="en-GB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C9CD05-348B-4899-BE55-D4D7B3A5D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4281" y="1568345"/>
            <a:ext cx="3705225" cy="441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87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65881" y="140277"/>
            <a:ext cx="8065294" cy="429727"/>
          </a:xfrm>
        </p:spPr>
        <p:txBody>
          <a:bodyPr>
            <a:normAutofit/>
          </a:bodyPr>
          <a:lstStyle/>
          <a:p>
            <a:pPr algn="l"/>
            <a:r>
              <a:rPr lang="en-IN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 (Headings)"/>
                <a:cs typeface="Arial" panose="020B0604020202020204" pitchFamily="34" charset="0"/>
              </a:rPr>
              <a:t>Training is not common among service technicians across sectors</a:t>
            </a:r>
            <a:endParaRPr lang="en-US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CC045-4D92-429D-BDDC-C845C4E146EF}" type="slidenum">
              <a:rPr lang="en-GB" smtClean="0"/>
              <a:pPr>
                <a:defRPr/>
              </a:pPr>
              <a:t>4</a:t>
            </a:fld>
            <a:r>
              <a:rPr lang="en-GB"/>
              <a:t>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611009B-23FF-4D4C-BD9F-869AEA0E2CBA}"/>
              </a:ext>
            </a:extLst>
          </p:cNvPr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447675" y="796413"/>
          <a:ext cx="7826170" cy="4130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598DDE8F-D7DA-4AA9-B954-D14E2C2D52CE}"/>
              </a:ext>
            </a:extLst>
          </p:cNvPr>
          <p:cNvSpPr/>
          <p:nvPr/>
        </p:nvSpPr>
        <p:spPr>
          <a:xfrm>
            <a:off x="447675" y="5274308"/>
            <a:ext cx="750170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ITI diploma a pre-requisite for joining many authorised service centres;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Several technicians dissatisfied with the low barrier to entry for AC servicing due to increased competition.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AFA934C-8694-4A7C-BE8A-B33ADA853D97}"/>
              </a:ext>
            </a:extLst>
          </p:cNvPr>
          <p:cNvSpPr/>
          <p:nvPr/>
        </p:nvSpPr>
        <p:spPr>
          <a:xfrm>
            <a:off x="447675" y="4757343"/>
            <a:ext cx="36809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S</a:t>
            </a:r>
            <a:r>
              <a:rPr lang="en-IN" sz="1400" dirty="0" err="1"/>
              <a:t>ource</a:t>
            </a:r>
            <a:r>
              <a:rPr lang="en-IN" sz="1400" dirty="0"/>
              <a:t>: Sridhar and Chaturvedi (2017)</a:t>
            </a:r>
          </a:p>
        </p:txBody>
      </p:sp>
    </p:spTree>
    <p:extLst>
      <p:ext uri="{BB962C8B-B14F-4D97-AF65-F5344CB8AC3E}">
        <p14:creationId xmlns:p14="http://schemas.microsoft.com/office/powerpoint/2010/main" val="3154969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70981" y="103026"/>
            <a:ext cx="8065294" cy="471055"/>
          </a:xfrm>
        </p:spPr>
        <p:txBody>
          <a:bodyPr>
            <a:normAutofit/>
          </a:bodyPr>
          <a:lstStyle/>
          <a:p>
            <a:pPr algn="l"/>
            <a:r>
              <a:rPr lang="en-IN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 (Headings)"/>
                <a:cs typeface="Arial" panose="020B0604020202020204" pitchFamily="34" charset="0"/>
              </a:rPr>
              <a:t>Not all good servicing practices are followed by technicians</a:t>
            </a:r>
            <a:endParaRPr lang="en-US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CC045-4D92-429D-BDDC-C845C4E146EF}" type="slidenum">
              <a:rPr lang="en-GB" smtClean="0"/>
              <a:pPr>
                <a:defRPr/>
              </a:pPr>
              <a:t>5</a:t>
            </a:fld>
            <a:r>
              <a:rPr lang="en-GB"/>
              <a:t> 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C1F4CD2-6D41-4E02-8A38-0AFAD88ECD74}"/>
              </a:ext>
            </a:extLst>
          </p:cNvPr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447673" y="1120877"/>
          <a:ext cx="5974690" cy="4939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8E7C327D-09F5-417A-AA24-EC2A9D3BD010}"/>
              </a:ext>
            </a:extLst>
          </p:cNvPr>
          <p:cNvSpPr/>
          <p:nvPr/>
        </p:nvSpPr>
        <p:spPr>
          <a:xfrm>
            <a:off x="6533199" y="1661205"/>
            <a:ext cx="209100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latin typeface="Arial (Body)"/>
                <a:ea typeface="Calibri" panose="020F0502020204030204" pitchFamily="34" charset="0"/>
                <a:cs typeface="Arial" panose="020B0604020202020204" pitchFamily="34" charset="0"/>
              </a:rPr>
              <a:t>Some methods like leak testing are low-tech while others like recovery require expensive equipment, the economics of which may not work for small enterprises. </a:t>
            </a:r>
            <a:endParaRPr lang="en-IN" sz="1600" dirty="0">
              <a:latin typeface="Arial (Body)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BF3D6D-B00A-4348-A0C8-B24CB0CB7ADA}"/>
              </a:ext>
            </a:extLst>
          </p:cNvPr>
          <p:cNvSpPr/>
          <p:nvPr/>
        </p:nvSpPr>
        <p:spPr>
          <a:xfrm>
            <a:off x="447675" y="6045823"/>
            <a:ext cx="36809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S</a:t>
            </a:r>
            <a:r>
              <a:rPr lang="en-IN" sz="1400" dirty="0" err="1"/>
              <a:t>ource</a:t>
            </a:r>
            <a:r>
              <a:rPr lang="en-IN" sz="1400" dirty="0"/>
              <a:t>: Sridhar and Chaturvedi (2017)</a:t>
            </a:r>
          </a:p>
        </p:txBody>
      </p:sp>
    </p:spTree>
    <p:extLst>
      <p:ext uri="{BB962C8B-B14F-4D97-AF65-F5344CB8AC3E}">
        <p14:creationId xmlns:p14="http://schemas.microsoft.com/office/powerpoint/2010/main" val="289617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072" y="0"/>
            <a:ext cx="8065294" cy="597091"/>
          </a:xfrm>
        </p:spPr>
        <p:txBody>
          <a:bodyPr>
            <a:normAutofit/>
          </a:bodyPr>
          <a:lstStyle/>
          <a:p>
            <a:pPr algn="l"/>
            <a:r>
              <a:rPr lang="en-US" sz="19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 (Headings)"/>
                <a:cs typeface="Arial" panose="020B0604020202020204" pitchFamily="34" charset="0"/>
              </a:rPr>
              <a:t>Key Insights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618" y="766916"/>
            <a:ext cx="8000748" cy="5481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 (Body)"/>
                <a:cs typeface="Arial" panose="020B0604020202020204" pitchFamily="34" charset="0"/>
              </a:rPr>
              <a:t>Future of training for the servicing sector</a:t>
            </a:r>
          </a:p>
          <a:p>
            <a:pPr algn="just"/>
            <a:endParaRPr lang="en-IN" dirty="0">
              <a:latin typeface="Arial (Body)"/>
            </a:endParaRPr>
          </a:p>
          <a:p>
            <a:pPr algn="just"/>
            <a:r>
              <a:rPr lang="en-IN" dirty="0">
                <a:latin typeface="Arial (Body)"/>
              </a:rPr>
              <a:t>Expansion of training and skill development programmes is extremely important</a:t>
            </a:r>
          </a:p>
          <a:p>
            <a:pPr algn="just"/>
            <a:endParaRPr lang="en-IN" dirty="0">
              <a:latin typeface="Arial (Body)"/>
            </a:endParaRPr>
          </a:p>
          <a:p>
            <a:pPr algn="just"/>
            <a:r>
              <a:rPr lang="en-IN" dirty="0">
                <a:latin typeface="Arial (Body)"/>
              </a:rPr>
              <a:t>10% RAC technicians and 16% of CAC technicians who have received servicing training do not follow GSPs.</a:t>
            </a:r>
          </a:p>
          <a:p>
            <a:pPr algn="just"/>
            <a:endParaRPr lang="en-IN" dirty="0">
              <a:latin typeface="Arial (Body)"/>
            </a:endParaRPr>
          </a:p>
          <a:p>
            <a:pPr algn="just"/>
            <a:r>
              <a:rPr lang="en-IN" dirty="0">
                <a:latin typeface="Arial (Body)"/>
              </a:rPr>
              <a:t>The National Occupational Standards are neither sufficiently in-depth nor up-to-date with the latest technology.</a:t>
            </a:r>
          </a:p>
          <a:p>
            <a:pPr marL="0" indent="0" algn="just">
              <a:buNone/>
            </a:pPr>
            <a:endParaRPr lang="en-US" dirty="0">
              <a:solidFill>
                <a:srgbClr val="92D050"/>
              </a:solidFill>
              <a:latin typeface="Arial (Body)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>
              <a:solidFill>
                <a:srgbClr val="92D050"/>
              </a:solidFill>
              <a:latin typeface="Arial (Body)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 (Body)"/>
                <a:cs typeface="Arial" panose="020B0604020202020204" pitchFamily="34" charset="0"/>
              </a:rPr>
              <a:t>Customer Awareness Raising is Key to Improving Service Practices </a:t>
            </a:r>
          </a:p>
          <a:p>
            <a:pPr algn="just"/>
            <a:endParaRPr lang="en-IN" dirty="0">
              <a:latin typeface="Arial (Body)"/>
            </a:endParaRPr>
          </a:p>
          <a:p>
            <a:pPr algn="just"/>
            <a:r>
              <a:rPr lang="en-IN" dirty="0">
                <a:latin typeface="Arial (Body)"/>
              </a:rPr>
              <a:t>Low customer awareness of GSPs, price sensitivity, and short turnaround affect customer choice of the service centre. </a:t>
            </a:r>
          </a:p>
          <a:p>
            <a:pPr algn="just"/>
            <a:endParaRPr lang="en-IN" dirty="0">
              <a:latin typeface="Arial (Body)"/>
            </a:endParaRPr>
          </a:p>
          <a:p>
            <a:pPr algn="just"/>
            <a:r>
              <a:rPr lang="en-IN" dirty="0">
                <a:latin typeface="Arial (Body)"/>
              </a:rPr>
              <a:t>Many customers are unlikely to get the AC serviced regularly unless it is not working properly.</a:t>
            </a:r>
          </a:p>
          <a:p>
            <a:pPr algn="just"/>
            <a:endParaRPr lang="en-US" dirty="0">
              <a:latin typeface="Arial (Body)"/>
            </a:endParaRPr>
          </a:p>
          <a:p>
            <a:pPr algn="just"/>
            <a:r>
              <a:rPr lang="en-US" dirty="0">
                <a:latin typeface="Arial (Body)"/>
              </a:rPr>
              <a:t>Encouraging early detection of problems important</a:t>
            </a:r>
            <a:endParaRPr lang="en-US" dirty="0">
              <a:solidFill>
                <a:srgbClr val="92D050"/>
              </a:solidFill>
              <a:latin typeface="Arial (Body)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IN" dirty="0"/>
          </a:p>
          <a:p>
            <a:pPr marL="0" indent="0" algn="just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CC045-4D92-429D-BDDC-C845C4E146EF}" type="slidenum">
              <a:rPr lang="en-GB" smtClean="0"/>
              <a:pPr>
                <a:defRPr/>
              </a:pPr>
              <a:t>6</a:t>
            </a:fld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56671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CC045-4D92-429D-BDDC-C845C4E146EF}" type="slidenum">
              <a:rPr lang="en-GB" smtClean="0"/>
              <a:pPr>
                <a:defRPr/>
              </a:pPr>
              <a:t>7</a:t>
            </a:fld>
            <a:r>
              <a:rPr lang="en-GB"/>
              <a:t>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DF2761F-F2E5-453B-AC76-C279681D0522}"/>
              </a:ext>
            </a:extLst>
          </p:cNvPr>
          <p:cNvSpPr txBox="1">
            <a:spLocks/>
          </p:cNvSpPr>
          <p:nvPr/>
        </p:nvSpPr>
        <p:spPr bwMode="auto">
          <a:xfrm>
            <a:off x="171450" y="122466"/>
            <a:ext cx="8618537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2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4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6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8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>
                <a:latin typeface="Arial (Headings)"/>
                <a:cs typeface="Arial (Headings)"/>
              </a:rPr>
              <a:t>Understanding the Current Dynamics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7594426-BD20-46C3-95CD-2CCEB04B3306}"/>
              </a:ext>
            </a:extLst>
          </p:cNvPr>
          <p:cNvGrpSpPr/>
          <p:nvPr/>
        </p:nvGrpSpPr>
        <p:grpSpPr>
          <a:xfrm>
            <a:off x="2590805" y="823824"/>
            <a:ext cx="3616829" cy="1874630"/>
            <a:chOff x="0" y="823824"/>
            <a:chExt cx="3616829" cy="1874630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615543ED-0B87-4DC5-9E61-D63F74AB7E8D}"/>
                </a:ext>
              </a:extLst>
            </p:cNvPr>
            <p:cNvSpPr/>
            <p:nvPr/>
          </p:nvSpPr>
          <p:spPr>
            <a:xfrm>
              <a:off x="0" y="2096603"/>
              <a:ext cx="1746465" cy="60185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IN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Lack of technical understanding/ information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9AB6DDD-FACC-44B2-AC1B-EB769B7E07DC}"/>
                </a:ext>
              </a:extLst>
            </p:cNvPr>
            <p:cNvGrpSpPr/>
            <p:nvPr/>
          </p:nvGrpSpPr>
          <p:grpSpPr>
            <a:xfrm>
              <a:off x="997131" y="823824"/>
              <a:ext cx="2619698" cy="1868340"/>
              <a:chOff x="997131" y="823824"/>
              <a:chExt cx="2619698" cy="1868340"/>
            </a:xfrm>
          </p:grpSpPr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35997ED1-93EA-477D-812B-AE7AA34518BC}"/>
                  </a:ext>
                </a:extLst>
              </p:cNvPr>
              <p:cNvSpPr/>
              <p:nvPr/>
            </p:nvSpPr>
            <p:spPr>
              <a:xfrm>
                <a:off x="997131" y="823824"/>
                <a:ext cx="1746465" cy="103909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14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The Customer</a:t>
                </a:r>
                <a:endParaRPr lang="en-IN" sz="800" dirty="0"/>
              </a:p>
            </p:txBody>
          </p:sp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F91DA87A-8716-4F8E-A891-ABB5D1B4C3C3}"/>
                  </a:ext>
                </a:extLst>
              </p:cNvPr>
              <p:cNvSpPr/>
              <p:nvPr/>
            </p:nvSpPr>
            <p:spPr>
              <a:xfrm>
                <a:off x="1870364" y="2096604"/>
                <a:ext cx="1746465" cy="59556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IN" sz="12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Price Sensitive</a:t>
                </a:r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128BD33-78E2-4BC2-9766-2A9D209D71E9}"/>
              </a:ext>
            </a:extLst>
          </p:cNvPr>
          <p:cNvGrpSpPr/>
          <p:nvPr/>
        </p:nvGrpSpPr>
        <p:grpSpPr>
          <a:xfrm>
            <a:off x="103472" y="3163217"/>
            <a:ext cx="3508629" cy="1039091"/>
            <a:chOff x="3580966" y="3163217"/>
            <a:chExt cx="3508629" cy="1039091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ED2A39A-7D5E-4647-91E7-A45E45A15472}"/>
                </a:ext>
              </a:extLst>
            </p:cNvPr>
            <p:cNvSpPr/>
            <p:nvPr/>
          </p:nvSpPr>
          <p:spPr>
            <a:xfrm>
              <a:off x="3580966" y="3163217"/>
              <a:ext cx="1746465" cy="103909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Informal Sector Service Technician</a:t>
              </a:r>
              <a:endParaRPr lang="en-IN" sz="800" dirty="0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65B73355-8C4B-41BD-AA6C-46D31FB9A0A3}"/>
                </a:ext>
              </a:extLst>
            </p:cNvPr>
            <p:cNvSpPr/>
            <p:nvPr/>
          </p:nvSpPr>
          <p:spPr>
            <a:xfrm>
              <a:off x="5343130" y="3375845"/>
              <a:ext cx="1746465" cy="59556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IN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Low entry barriers</a:t>
              </a:r>
            </a:p>
            <a:p>
              <a:pPr algn="ctr"/>
              <a:r>
                <a:rPr lang="en-IN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Low price point</a:t>
              </a:r>
            </a:p>
            <a:p>
              <a:pPr algn="ctr"/>
              <a:r>
                <a:rPr lang="en-IN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Diffused market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63DA52F-E65D-4560-A997-9F30706E3F4A}"/>
              </a:ext>
            </a:extLst>
          </p:cNvPr>
          <p:cNvGrpSpPr/>
          <p:nvPr/>
        </p:nvGrpSpPr>
        <p:grpSpPr>
          <a:xfrm>
            <a:off x="5286919" y="3153104"/>
            <a:ext cx="3535976" cy="1039091"/>
            <a:chOff x="3555100" y="4413873"/>
            <a:chExt cx="3535976" cy="1039091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2442B9A-36DF-4075-BB04-40DC99E2B0D6}"/>
                </a:ext>
              </a:extLst>
            </p:cNvPr>
            <p:cNvSpPr/>
            <p:nvPr/>
          </p:nvSpPr>
          <p:spPr>
            <a:xfrm>
              <a:off x="3555100" y="4413873"/>
              <a:ext cx="1746465" cy="103909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Formal Sector Service Technician</a:t>
              </a:r>
              <a:endParaRPr lang="en-IN" sz="800" dirty="0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CCAAF589-D4E1-415B-B959-59DF7B29A36A}"/>
                </a:ext>
              </a:extLst>
            </p:cNvPr>
            <p:cNvSpPr/>
            <p:nvPr/>
          </p:nvSpPr>
          <p:spPr>
            <a:xfrm>
              <a:off x="5344611" y="4675067"/>
              <a:ext cx="1746465" cy="59556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IN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Formally trained</a:t>
              </a:r>
            </a:p>
            <a:p>
              <a:pPr algn="ctr"/>
              <a:r>
                <a:rPr lang="en-IN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Higher price point</a:t>
              </a:r>
            </a:p>
            <a:p>
              <a:pPr algn="ctr"/>
              <a:r>
                <a:rPr lang="en-IN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Formal channel</a:t>
              </a:r>
            </a:p>
          </p:txBody>
        </p:sp>
      </p:grp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8EE4452-1952-4265-B578-C216D760D0EE}"/>
              </a:ext>
            </a:extLst>
          </p:cNvPr>
          <p:cNvCxnSpPr>
            <a:stCxn id="3" idx="2"/>
            <a:endCxn id="9" idx="0"/>
          </p:cNvCxnSpPr>
          <p:nvPr/>
        </p:nvCxnSpPr>
        <p:spPr>
          <a:xfrm flipH="1">
            <a:off x="976705" y="2698454"/>
            <a:ext cx="2487333" cy="464763"/>
          </a:xfrm>
          <a:prstGeom prst="straightConnector1">
            <a:avLst/>
          </a:prstGeom>
          <a:ln w="22225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BE9FF67-B61E-4EDC-8270-6C57A93BD326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976705" y="2715694"/>
            <a:ext cx="4357698" cy="447523"/>
          </a:xfrm>
          <a:prstGeom prst="straightConnector1">
            <a:avLst/>
          </a:prstGeom>
          <a:ln w="22225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0E65F55-A566-4CD7-8A1C-6A6D17429FAE}"/>
              </a:ext>
            </a:extLst>
          </p:cNvPr>
          <p:cNvCxnSpPr>
            <a:cxnSpLocks/>
            <a:endCxn id="3" idx="0"/>
          </p:cNvCxnSpPr>
          <p:nvPr/>
        </p:nvCxnSpPr>
        <p:spPr>
          <a:xfrm flipH="1">
            <a:off x="3464038" y="1880933"/>
            <a:ext cx="970218" cy="215670"/>
          </a:xfrm>
          <a:prstGeom prst="straightConnector1">
            <a:avLst/>
          </a:prstGeom>
          <a:ln w="22225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446EDCC-7759-49D1-9800-6A0F784B987B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4447713" y="1892717"/>
            <a:ext cx="886689" cy="203887"/>
          </a:xfrm>
          <a:prstGeom prst="straightConnector1">
            <a:avLst/>
          </a:prstGeom>
          <a:ln w="22225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A1505DD-97AC-4477-A6E8-3EA297C37D52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5334403" y="1367164"/>
            <a:ext cx="825749" cy="1785940"/>
          </a:xfrm>
          <a:prstGeom prst="straightConnector1">
            <a:avLst/>
          </a:prstGeom>
          <a:ln w="222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943D1002-9C1C-4940-9CDB-8EAFA8CC6479}"/>
              </a:ext>
            </a:extLst>
          </p:cNvPr>
          <p:cNvSpPr/>
          <p:nvPr/>
        </p:nvSpPr>
        <p:spPr>
          <a:xfrm>
            <a:off x="2778633" y="5046288"/>
            <a:ext cx="3117273" cy="7959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N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Low energy efficiency</a:t>
            </a:r>
          </a:p>
          <a:p>
            <a:pPr algn="ctr"/>
            <a:endParaRPr lang="en-IN" sz="1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IN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High leakage rate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0965B47-C106-464B-A8B1-A30614DA25E7}"/>
              </a:ext>
            </a:extLst>
          </p:cNvPr>
          <p:cNvCxnSpPr>
            <a:cxnSpLocks/>
            <a:endCxn id="29" idx="0"/>
          </p:cNvCxnSpPr>
          <p:nvPr/>
        </p:nvCxnSpPr>
        <p:spPr>
          <a:xfrm flipH="1">
            <a:off x="4337270" y="4202308"/>
            <a:ext cx="1913412" cy="843980"/>
          </a:xfrm>
          <a:prstGeom prst="straightConnector1">
            <a:avLst/>
          </a:prstGeom>
          <a:ln w="222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F21270F-1357-4B7F-9349-F88879F2F7F0}"/>
              </a:ext>
            </a:extLst>
          </p:cNvPr>
          <p:cNvCxnSpPr>
            <a:cxnSpLocks/>
            <a:endCxn id="29" idx="0"/>
          </p:cNvCxnSpPr>
          <p:nvPr/>
        </p:nvCxnSpPr>
        <p:spPr>
          <a:xfrm>
            <a:off x="872836" y="4202308"/>
            <a:ext cx="3464434" cy="843980"/>
          </a:xfrm>
          <a:prstGeom prst="straightConnector1">
            <a:avLst/>
          </a:prstGeom>
          <a:ln w="22225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118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CC045-4D92-429D-BDDC-C845C4E146EF}" type="slidenum">
              <a:rPr lang="en-GB" smtClean="0"/>
              <a:pPr>
                <a:defRPr/>
              </a:pPr>
              <a:t>8</a:t>
            </a:fld>
            <a:r>
              <a:rPr lang="en-GB"/>
              <a:t>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DF2761F-F2E5-453B-AC76-C279681D0522}"/>
              </a:ext>
            </a:extLst>
          </p:cNvPr>
          <p:cNvSpPr txBox="1">
            <a:spLocks/>
          </p:cNvSpPr>
          <p:nvPr/>
        </p:nvSpPr>
        <p:spPr bwMode="auto">
          <a:xfrm>
            <a:off x="171450" y="122466"/>
            <a:ext cx="8618537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350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2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4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6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800" algn="l" defTabSz="895350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>
                <a:latin typeface="Arial (Headings)"/>
                <a:cs typeface="Arial (Headings)"/>
              </a:rPr>
              <a:t>Changing incentive structure of the consumer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7594426-BD20-46C3-95CD-2CCEB04B3306}"/>
              </a:ext>
            </a:extLst>
          </p:cNvPr>
          <p:cNvGrpSpPr/>
          <p:nvPr/>
        </p:nvGrpSpPr>
        <p:grpSpPr>
          <a:xfrm>
            <a:off x="1260775" y="823824"/>
            <a:ext cx="6456610" cy="5341448"/>
            <a:chOff x="-1330030" y="823824"/>
            <a:chExt cx="6456610" cy="5341448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615543ED-0B87-4DC5-9E61-D63F74AB7E8D}"/>
                </a:ext>
              </a:extLst>
            </p:cNvPr>
            <p:cNvSpPr/>
            <p:nvPr/>
          </p:nvSpPr>
          <p:spPr>
            <a:xfrm>
              <a:off x="-1330030" y="5466059"/>
              <a:ext cx="1746465" cy="69292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IN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Improved technical understanding/ information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9AB6DDD-FACC-44B2-AC1B-EB769B7E07DC}"/>
                </a:ext>
              </a:extLst>
            </p:cNvPr>
            <p:cNvGrpSpPr/>
            <p:nvPr/>
          </p:nvGrpSpPr>
          <p:grpSpPr>
            <a:xfrm>
              <a:off x="997131" y="823824"/>
              <a:ext cx="4129449" cy="5341448"/>
              <a:chOff x="997131" y="823824"/>
              <a:chExt cx="4129449" cy="5341448"/>
            </a:xfrm>
          </p:grpSpPr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35997ED1-93EA-477D-812B-AE7AA34518BC}"/>
                  </a:ext>
                </a:extLst>
              </p:cNvPr>
              <p:cNvSpPr/>
              <p:nvPr/>
            </p:nvSpPr>
            <p:spPr>
              <a:xfrm>
                <a:off x="997131" y="823824"/>
                <a:ext cx="1746465" cy="103909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sz="1600" b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The Customer</a:t>
                </a:r>
                <a:endParaRPr lang="en-IN" b="1" dirty="0"/>
              </a:p>
            </p:txBody>
          </p:sp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F91DA87A-8716-4F8E-A891-ABB5D1B4C3C3}"/>
                  </a:ext>
                </a:extLst>
              </p:cNvPr>
              <p:cNvSpPr/>
              <p:nvPr/>
            </p:nvSpPr>
            <p:spPr>
              <a:xfrm>
                <a:off x="3380115" y="5472349"/>
                <a:ext cx="1746465" cy="69292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IN" sz="14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Ready to pay higher service charges</a:t>
                </a:r>
              </a:p>
            </p:txBody>
          </p:sp>
        </p:grpSp>
      </p:grp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0E65F55-A566-4CD7-8A1C-6A6D17429FAE}"/>
              </a:ext>
            </a:extLst>
          </p:cNvPr>
          <p:cNvCxnSpPr>
            <a:cxnSpLocks/>
            <a:endCxn id="3" idx="0"/>
          </p:cNvCxnSpPr>
          <p:nvPr/>
        </p:nvCxnSpPr>
        <p:spPr>
          <a:xfrm flipH="1">
            <a:off x="2134008" y="5040996"/>
            <a:ext cx="1453928" cy="425063"/>
          </a:xfrm>
          <a:prstGeom prst="straightConnector1">
            <a:avLst/>
          </a:prstGeom>
          <a:ln w="22225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446EDCC-7759-49D1-9800-6A0F784B987B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5507392" y="5040996"/>
            <a:ext cx="1336761" cy="431353"/>
          </a:xfrm>
          <a:prstGeom prst="straightConnector1">
            <a:avLst/>
          </a:prstGeom>
          <a:ln w="22225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94A7C782-FCED-43AF-A261-185C3FFDF134}"/>
              </a:ext>
            </a:extLst>
          </p:cNvPr>
          <p:cNvSpPr/>
          <p:nvPr/>
        </p:nvSpPr>
        <p:spPr>
          <a:xfrm>
            <a:off x="2410691" y="2078585"/>
            <a:ext cx="4336473" cy="29506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IN" sz="1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Customer awareness programme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IN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Advertisements for informing about the economic benefits of proper maintenance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IN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IN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Best practices to be followed for proper servicing and their implications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IN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IN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Importance of certified technicians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IN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2893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S" val="1,2"/>
  <p:tag name="THINKCELLPRESENTATIONDONOTDELETE" val="&lt;?xml version=&quot;1.0&quot; encoding=&quot;UTF-16&quot; standalone=&quot;yes&quot;?&gt;&#10;&lt;root reqver=&quot;17819&quot;&gt;&lt;version val=&quot;17885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0&quot;/&gt;&lt;/m_mruColor&gt;&lt;m_eweekdayFirstOfWorkweek val=&quot;2&quot;/&gt;&lt;m_eweekdayFirstOfWeekend val=&quot;7&quot;/&gt;&lt;m_mapectfillschemeMRU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/m_precDefault&gt;&lt;/CDefaultPrec&gt;&lt;/root&gt;"/>
  <p:tag name="THINKCELLUNDODONOTDELETE" val="52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Fw7RLGz3jU2SqSs2fiO2jQ"/>
</p:tagLst>
</file>

<file path=ppt/theme/theme1.xml><?xml version="1.0" encoding="utf-8"?>
<a:theme xmlns:a="http://schemas.openxmlformats.org/drawingml/2006/main" name="Blank">
  <a:themeElements>
    <a:clrScheme name="Blank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FFFFFF"/>
      </a:accent3>
      <a:accent4>
        <a:srgbClr val="000000"/>
      </a:accent4>
      <a:accent5>
        <a:srgbClr val="E0EDFD"/>
      </a:accent5>
      <a:accent6>
        <a:srgbClr val="839FE7"/>
      </a:accent6>
      <a:hlink>
        <a:srgbClr val="0066CC"/>
      </a:hlink>
      <a:folHlink>
        <a:srgbClr val="00296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FF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CBCBC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108674</TotalTime>
  <Words>746</Words>
  <Application>Microsoft Office PowerPoint</Application>
  <PresentationFormat>Custom</PresentationFormat>
  <Paragraphs>209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(Body)</vt:lpstr>
      <vt:lpstr>Arial (Headings)</vt:lpstr>
      <vt:lpstr>Calibri</vt:lpstr>
      <vt:lpstr>Blank</vt:lpstr>
      <vt:lpstr>National Cooling Action Plan  The Role of Servicing Sector   </vt:lpstr>
      <vt:lpstr>The Council: among the world’s leading policy research institutions</vt:lpstr>
      <vt:lpstr>Some important potential objectives of the NCAP</vt:lpstr>
      <vt:lpstr>Setting the Context: How many AC technicians work in the country?</vt:lpstr>
      <vt:lpstr>Training is not common among service technicians across sectors</vt:lpstr>
      <vt:lpstr>Not all good servicing practices are followed by technicians</vt:lpstr>
      <vt:lpstr>Key Insights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>Corporate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Mohit Sharma</dc:creator>
  <cp:lastModifiedBy>Vaibhav</cp:lastModifiedBy>
  <cp:revision>1664</cp:revision>
  <cp:lastPrinted>2017-09-27T10:39:18Z</cp:lastPrinted>
  <dcterms:created xsi:type="dcterms:W3CDTF">2010-03-19T20:12:56Z</dcterms:created>
  <dcterms:modified xsi:type="dcterms:W3CDTF">2018-01-17T04:40:31Z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niversal Objects">
    <vt:bool>true</vt:bool>
  </property>
  <property fmtid="{D5CDD505-2E9C-101B-9397-08002B2CF9AE}" pid="3" name="McKPaperSize">
    <vt:lpwstr>A4</vt:lpwstr>
  </property>
  <property fmtid="{D5CDD505-2E9C-101B-9397-08002B2CF9AE}" pid="4" name="NotesPageLayout">
    <vt:lpwstr>Message</vt:lpwstr>
  </property>
  <property fmtid="{D5CDD505-2E9C-101B-9397-08002B2CF9AE}" pid="5" name="DocID">
    <vt:lpwstr/>
  </property>
  <property fmtid="{D5CDD505-2E9C-101B-9397-08002B2CF9AE}" pid="6" name="DocIDinTitle">
    <vt:bool>false</vt:bool>
  </property>
  <property fmtid="{D5CDD505-2E9C-101B-9397-08002B2CF9AE}" pid="7" name="DocIDinSlide">
    <vt:bool>true</vt:bool>
  </property>
  <property fmtid="{D5CDD505-2E9C-101B-9397-08002B2CF9AE}" pid="8" name="DocIDPosition">
    <vt:i4>1</vt:i4>
  </property>
  <property fmtid="{D5CDD505-2E9C-101B-9397-08002B2CF9AE}" pid="9" name="Final">
    <vt:bool>true</vt:bool>
  </property>
  <property fmtid="{D5CDD505-2E9C-101B-9397-08002B2CF9AE}" pid="10" name="Title">
    <vt:lpwstr>Title</vt:lpwstr>
  </property>
  <property fmtid="{D5CDD505-2E9C-101B-9397-08002B2CF9AE}" pid="11" name="Event">
    <vt:lpwstr/>
  </property>
  <property fmtid="{D5CDD505-2E9C-101B-9397-08002B2CF9AE}" pid="12" name="Delivery Date">
    <vt:lpwstr/>
  </property>
</Properties>
</file>